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2"/>
  </p:sldMasterIdLst>
  <p:notesMasterIdLst>
    <p:notesMasterId r:id="rId53"/>
  </p:notesMasterIdLst>
  <p:sldIdLst>
    <p:sldId id="256" r:id="rId3"/>
    <p:sldId id="262" r:id="rId4"/>
    <p:sldId id="266" r:id="rId5"/>
    <p:sldId id="257" r:id="rId6"/>
    <p:sldId id="267" r:id="rId7"/>
    <p:sldId id="268" r:id="rId8"/>
    <p:sldId id="289" r:id="rId9"/>
    <p:sldId id="290" r:id="rId10"/>
    <p:sldId id="269" r:id="rId11"/>
    <p:sldId id="291" r:id="rId12"/>
    <p:sldId id="284" r:id="rId13"/>
    <p:sldId id="261" r:id="rId14"/>
    <p:sldId id="265" r:id="rId15"/>
    <p:sldId id="260" r:id="rId16"/>
    <p:sldId id="270" r:id="rId17"/>
    <p:sldId id="271" r:id="rId18"/>
    <p:sldId id="272" r:id="rId19"/>
    <p:sldId id="273" r:id="rId20"/>
    <p:sldId id="274" r:id="rId21"/>
    <p:sldId id="275" r:id="rId22"/>
    <p:sldId id="285" r:id="rId23"/>
    <p:sldId id="276" r:id="rId24"/>
    <p:sldId id="286" r:id="rId25"/>
    <p:sldId id="277" r:id="rId26"/>
    <p:sldId id="278" r:id="rId27"/>
    <p:sldId id="279" r:id="rId28"/>
    <p:sldId id="280" r:id="rId29"/>
    <p:sldId id="287" r:id="rId30"/>
    <p:sldId id="281" r:id="rId31"/>
    <p:sldId id="282" r:id="rId32"/>
    <p:sldId id="283" r:id="rId33"/>
    <p:sldId id="258" r:id="rId34"/>
    <p:sldId id="288"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8" r:id="rId49"/>
    <p:sldId id="305" r:id="rId50"/>
    <p:sldId id="306" r:id="rId51"/>
    <p:sldId id="307" r:id="rId52"/>
  </p:sldIdLst>
  <p:sldSz cx="9144000" cy="6858000" type="screen4x3"/>
  <p:notesSz cx="6858000" cy="9144000"/>
  <p:defaultTextStyle>
    <a:defPPr>
      <a:defRPr lang="en-US"/>
    </a:defPPr>
    <a:lvl1pPr algn="l" rtl="0" fontAlgn="base">
      <a:lnSpc>
        <a:spcPct val="80000"/>
      </a:lnSpc>
      <a:spcBef>
        <a:spcPct val="20000"/>
      </a:spcBef>
      <a:spcAft>
        <a:spcPct val="0"/>
      </a:spcAft>
      <a:defRPr kern="1200">
        <a:solidFill>
          <a:schemeClr val="tx1"/>
        </a:solidFill>
        <a:latin typeface="Arial" charset="0"/>
        <a:ea typeface="+mn-ea"/>
        <a:cs typeface="+mn-cs"/>
      </a:defRPr>
    </a:lvl1pPr>
    <a:lvl2pPr marL="457200" algn="l" rtl="0" fontAlgn="base">
      <a:lnSpc>
        <a:spcPct val="80000"/>
      </a:lnSpc>
      <a:spcBef>
        <a:spcPct val="20000"/>
      </a:spcBef>
      <a:spcAft>
        <a:spcPct val="0"/>
      </a:spcAft>
      <a:defRPr kern="1200">
        <a:solidFill>
          <a:schemeClr val="tx1"/>
        </a:solidFill>
        <a:latin typeface="Arial" charset="0"/>
        <a:ea typeface="+mn-ea"/>
        <a:cs typeface="+mn-cs"/>
      </a:defRPr>
    </a:lvl2pPr>
    <a:lvl3pPr marL="914400" algn="l" rtl="0" fontAlgn="base">
      <a:lnSpc>
        <a:spcPct val="80000"/>
      </a:lnSpc>
      <a:spcBef>
        <a:spcPct val="20000"/>
      </a:spcBef>
      <a:spcAft>
        <a:spcPct val="0"/>
      </a:spcAft>
      <a:defRPr kern="1200">
        <a:solidFill>
          <a:schemeClr val="tx1"/>
        </a:solidFill>
        <a:latin typeface="Arial" charset="0"/>
        <a:ea typeface="+mn-ea"/>
        <a:cs typeface="+mn-cs"/>
      </a:defRPr>
    </a:lvl3pPr>
    <a:lvl4pPr marL="1371600" algn="l" rtl="0" fontAlgn="base">
      <a:lnSpc>
        <a:spcPct val="80000"/>
      </a:lnSpc>
      <a:spcBef>
        <a:spcPct val="20000"/>
      </a:spcBef>
      <a:spcAft>
        <a:spcPct val="0"/>
      </a:spcAft>
      <a:defRPr kern="1200">
        <a:solidFill>
          <a:schemeClr val="tx1"/>
        </a:solidFill>
        <a:latin typeface="Arial" charset="0"/>
        <a:ea typeface="+mn-ea"/>
        <a:cs typeface="+mn-cs"/>
      </a:defRPr>
    </a:lvl4pPr>
    <a:lvl5pPr marL="1828800" algn="l" rtl="0" fontAlgn="base">
      <a:lnSpc>
        <a:spcPct val="80000"/>
      </a:lnSpc>
      <a:spcBef>
        <a:spcPct val="2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666"/>
    <a:srgbClr val="FF33CC"/>
    <a:srgbClr val="0099FF"/>
    <a:srgbClr val="00FFCC"/>
    <a:srgbClr val="00CC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836" autoAdjust="0"/>
  </p:normalViewPr>
  <p:slideViewPr>
    <p:cSldViewPr snapToGrid="0">
      <p:cViewPr varScale="1">
        <p:scale>
          <a:sx n="108" d="100"/>
          <a:sy n="108" d="100"/>
        </p:scale>
        <p:origin x="-78" y="-12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0152"/>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200"/>
            </a:lvl1pPr>
          </a:lstStyle>
          <a:p>
            <a:endParaRPr lang="en-US"/>
          </a:p>
        </p:txBody>
      </p:sp>
      <p:sp>
        <p:nvSpPr>
          <p:cNvPr id="614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a:lvl1pPr>
          </a:lstStyle>
          <a:p>
            <a:endParaRPr lang="en-US"/>
          </a:p>
        </p:txBody>
      </p:sp>
      <p:sp>
        <p:nvSpPr>
          <p:cNvPr id="614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614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4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spcBef>
                <a:spcPct val="0"/>
              </a:spcBef>
              <a:defRPr sz="1200"/>
            </a:lvl1pPr>
          </a:lstStyle>
          <a:p>
            <a:endParaRPr lang="en-US"/>
          </a:p>
        </p:txBody>
      </p:sp>
      <p:sp>
        <p:nvSpPr>
          <p:cNvPr id="614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a:lvl1pPr>
          </a:lstStyle>
          <a:p>
            <a:fld id="{541191D7-EAA8-4D00-8B90-2FC6F2F34491}" type="slidenum">
              <a:rPr lang="en-US"/>
              <a:pPr/>
              <a:t>‹#›</a:t>
            </a:fld>
            <a:endParaRPr lang="en-US"/>
          </a:p>
        </p:txBody>
      </p:sp>
    </p:spTree>
    <p:extLst>
      <p:ext uri="{BB962C8B-B14F-4D97-AF65-F5344CB8AC3E}">
        <p14:creationId xmlns:p14="http://schemas.microsoft.com/office/powerpoint/2010/main" xmlns="" val="35474725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50F11A-810D-459E-AB6B-3D5469F043E0}" type="slidenum">
              <a:rPr lang="en-US"/>
              <a:pPr/>
              <a:t>1</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pPr>
              <a:buFontTx/>
              <a:buChar char="•"/>
            </a:pP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F1B99-ACF6-49CB-88BD-BAA650F3EF4F}" type="slidenum">
              <a:rPr lang="en-US"/>
              <a:pPr/>
              <a:t>15</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xmlns="" val="17995671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F1B99-ACF6-49CB-88BD-BAA650F3EF4F}" type="slidenum">
              <a:rPr lang="en-US"/>
              <a:pPr/>
              <a:t>16</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xmlns="" val="2776711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F1B99-ACF6-49CB-88BD-BAA650F3EF4F}" type="slidenum">
              <a:rPr lang="en-US"/>
              <a:pPr/>
              <a:t>17</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xmlns="" val="5498464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32</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4E6FDD-33F0-4D7A-8BA8-457B277DCF4B}" type="slidenum">
              <a:rPr lang="en-US"/>
              <a:pPr/>
              <a:t>2</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pPr>
              <a:buFontTx/>
              <a:buChar char="•"/>
            </a:pP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2317C3-CFB6-4C4C-AAA2-62CF3E19D61A}" type="slidenum">
              <a:rPr lang="en-US"/>
              <a:pPr/>
              <a:t>4</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pPr>
              <a:buFontTx/>
              <a:buChar char="•"/>
            </a:pP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2317C3-CFB6-4C4C-AAA2-62CF3E19D61A}" type="slidenum">
              <a:rPr lang="en-US"/>
              <a:pPr/>
              <a:t>5</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xmlns="" val="14660914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2317C3-CFB6-4C4C-AAA2-62CF3E19D61A}" type="slidenum">
              <a:rPr lang="en-US"/>
              <a:pPr/>
              <a:t>6</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xmlns="" val="424807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2317C3-CFB6-4C4C-AAA2-62CF3E19D61A}" type="slidenum">
              <a:rPr lang="en-US"/>
              <a:pPr/>
              <a:t>9</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xmlns="" val="4216496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0B29D4-ACEC-42B5-B48B-E0618C0C7367}" type="slidenum">
              <a:rPr lang="en-US"/>
              <a:pPr/>
              <a:t>12</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pPr>
              <a:buFontTx/>
              <a:buChar char="•"/>
            </a:pP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F1B99-ACF6-49CB-88BD-BAA650F3EF4F}" type="slidenum">
              <a:rPr lang="en-US"/>
              <a:pPr/>
              <a:t>13</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pPr>
              <a:buFontTx/>
              <a:buChar char="•"/>
            </a:pP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1A505E-4451-4325-B945-572FC84C14D7}" type="slidenum">
              <a:rPr lang="en-US"/>
              <a:pPr/>
              <a:t>14</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pPr>
              <a:buFontTx/>
              <a:buChar char="•"/>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533400" y="1295400"/>
            <a:ext cx="8229600" cy="1143000"/>
          </a:xfrm>
        </p:spPr>
        <p:txBody>
          <a:bodyPr/>
          <a:lstStyle>
            <a:lvl1pPr algn="r">
              <a:defRPr sz="3600"/>
            </a:lvl1pPr>
          </a:lstStyle>
          <a:p>
            <a:pPr lvl="0"/>
            <a:r>
              <a:rPr lang="en-US" noProof="0"/>
              <a:t>Click to edit Master title style</a:t>
            </a:r>
            <a:endParaRPr lang="en-US" noProof="0" dirty="0"/>
          </a:p>
        </p:txBody>
      </p:sp>
      <p:sp>
        <p:nvSpPr>
          <p:cNvPr id="53251" name="Rectangle 3"/>
          <p:cNvSpPr>
            <a:spLocks noGrp="1" noChangeArrowheads="1"/>
          </p:cNvSpPr>
          <p:nvPr>
            <p:ph type="subTitle" idx="1"/>
          </p:nvPr>
        </p:nvSpPr>
        <p:spPr>
          <a:xfrm>
            <a:off x="3711575" y="2819400"/>
            <a:ext cx="5051425" cy="1295400"/>
          </a:xfrm>
        </p:spPr>
        <p:txBody>
          <a:bodyPr/>
          <a:lstStyle>
            <a:lvl1pPr marL="0" indent="0" algn="r">
              <a:buFontTx/>
              <a:buNone/>
              <a:defRPr/>
            </a:lvl1pPr>
          </a:lstStyle>
          <a:p>
            <a:pPr lvl="0"/>
            <a:r>
              <a:rPr lang="en-US" noProof="0"/>
              <a:t>Click to edit Master subtitle style</a:t>
            </a:r>
          </a:p>
        </p:txBody>
      </p:sp>
      <p:sp>
        <p:nvSpPr>
          <p:cNvPr id="53252" name="Rectangle 4"/>
          <p:cNvSpPr>
            <a:spLocks noGrp="1" noChangeArrowheads="1"/>
          </p:cNvSpPr>
          <p:nvPr>
            <p:ph type="dt" sz="half" idx="2"/>
          </p:nvPr>
        </p:nvSpPr>
        <p:spPr>
          <a:xfrm>
            <a:off x="304800" y="6400800"/>
            <a:ext cx="1905000" cy="457200"/>
          </a:xfrm>
        </p:spPr>
        <p:txBody>
          <a:bodyPr/>
          <a:lstStyle>
            <a:lvl1pPr>
              <a:defRPr>
                <a:latin typeface="+mn-lt"/>
              </a:defRPr>
            </a:lvl1pPr>
          </a:lstStyle>
          <a:p>
            <a:endParaRPr lang="en-US" dirty="0"/>
          </a:p>
        </p:txBody>
      </p:sp>
      <p:sp>
        <p:nvSpPr>
          <p:cNvPr id="53253" name="Rectangle 5"/>
          <p:cNvSpPr>
            <a:spLocks noGrp="1" noChangeArrowheads="1"/>
          </p:cNvSpPr>
          <p:nvPr>
            <p:ph type="ftr" sz="quarter" idx="3"/>
          </p:nvPr>
        </p:nvSpPr>
        <p:spPr>
          <a:xfrm>
            <a:off x="3505200" y="6400800"/>
            <a:ext cx="2895600" cy="457200"/>
          </a:xfrm>
        </p:spPr>
        <p:txBody>
          <a:bodyPr/>
          <a:lstStyle>
            <a:lvl1pPr>
              <a:defRPr>
                <a:latin typeface="+mn-lt"/>
              </a:defRPr>
            </a:lvl1pPr>
          </a:lstStyle>
          <a:p>
            <a:endParaRPr lang="en-US" dirty="0"/>
          </a:p>
        </p:txBody>
      </p:sp>
      <p:sp>
        <p:nvSpPr>
          <p:cNvPr id="53254" name="Rectangle 6"/>
          <p:cNvSpPr>
            <a:spLocks noGrp="1" noChangeArrowheads="1"/>
          </p:cNvSpPr>
          <p:nvPr>
            <p:ph type="sldNum" sz="quarter" idx="4"/>
          </p:nvPr>
        </p:nvSpPr>
        <p:spPr>
          <a:xfrm>
            <a:off x="6934200" y="6400800"/>
            <a:ext cx="1905000" cy="457200"/>
          </a:xfrm>
        </p:spPr>
        <p:txBody>
          <a:bodyPr/>
          <a:lstStyle>
            <a:lvl1pPr>
              <a:defRPr>
                <a:latin typeface="+mn-lt"/>
              </a:defRPr>
            </a:lvl1pPr>
          </a:lstStyle>
          <a:p>
            <a:fld id="{80B0D17D-2647-4266-9487-0CA541A3FAFE}" type="slidenum">
              <a:rPr lang="en-US" smtClean="0"/>
              <a:pPr/>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7A8B10A-B675-4087-9034-9B2183FA19D1}" type="slidenum">
              <a:rPr lang="en-US"/>
              <a:pPr/>
              <a:t>‹#›</a:t>
            </a:fld>
            <a:endParaRPr lang="en-US"/>
          </a:p>
        </p:txBody>
      </p:sp>
    </p:spTree>
    <p:extLst>
      <p:ext uri="{BB962C8B-B14F-4D97-AF65-F5344CB8AC3E}">
        <p14:creationId xmlns:p14="http://schemas.microsoft.com/office/powerpoint/2010/main" xmlns="" val="2128428508"/>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0400" y="304800"/>
            <a:ext cx="1752600" cy="56626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52600" y="304800"/>
            <a:ext cx="5105400" cy="5662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4BD3488-233A-4527-AB2B-86B08BC2E42E}" type="slidenum">
              <a:rPr lang="en-US"/>
              <a:pPr/>
              <a:t>‹#›</a:t>
            </a:fld>
            <a:endParaRPr lang="en-US"/>
          </a:p>
        </p:txBody>
      </p:sp>
    </p:spTree>
    <p:extLst>
      <p:ext uri="{BB962C8B-B14F-4D97-AF65-F5344CB8AC3E}">
        <p14:creationId xmlns:p14="http://schemas.microsoft.com/office/powerpoint/2010/main" xmlns="" val="2642854234"/>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3F9DD91-C94B-4410-B8E2-C31341F4D57B}" type="slidenum">
              <a:rPr lang="en-US"/>
              <a:pPr/>
              <a:t>‹#›</a:t>
            </a:fld>
            <a:endParaRPr lang="en-US"/>
          </a:p>
        </p:txBody>
      </p:sp>
    </p:spTree>
    <p:extLst>
      <p:ext uri="{BB962C8B-B14F-4D97-AF65-F5344CB8AC3E}">
        <p14:creationId xmlns:p14="http://schemas.microsoft.com/office/powerpoint/2010/main" xmlns="" val="258871002"/>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95449" y="4406900"/>
            <a:ext cx="6799263"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695449" y="2906713"/>
            <a:ext cx="679926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99CDFB7-BA1E-400C-A6DB-42D5818B1DD6}" type="slidenum">
              <a:rPr lang="en-US"/>
              <a:pPr/>
              <a:t>‹#›</a:t>
            </a:fld>
            <a:endParaRPr lang="en-US"/>
          </a:p>
        </p:txBody>
      </p:sp>
    </p:spTree>
    <p:extLst>
      <p:ext uri="{BB962C8B-B14F-4D97-AF65-F5344CB8AC3E}">
        <p14:creationId xmlns:p14="http://schemas.microsoft.com/office/powerpoint/2010/main" xmlns="" val="2920009286"/>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52600" y="1395413"/>
            <a:ext cx="3429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334000" y="1395413"/>
            <a:ext cx="3429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971D494-68BC-407F-AF65-AB0F97113BB5}" type="slidenum">
              <a:rPr lang="en-US"/>
              <a:pPr/>
              <a:t>‹#›</a:t>
            </a:fld>
            <a:endParaRPr lang="en-US"/>
          </a:p>
        </p:txBody>
      </p:sp>
    </p:spTree>
    <p:extLst>
      <p:ext uri="{BB962C8B-B14F-4D97-AF65-F5344CB8AC3E}">
        <p14:creationId xmlns:p14="http://schemas.microsoft.com/office/powerpoint/2010/main" xmlns="" val="3166946766"/>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57324" y="274638"/>
            <a:ext cx="7229475"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57324" y="1535113"/>
            <a:ext cx="345757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57324" y="2174875"/>
            <a:ext cx="346710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14925" y="1535113"/>
            <a:ext cx="35718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4925" y="2174875"/>
            <a:ext cx="35718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A3E3192-E4CE-48D6-A6F2-6D2A272381B1}" type="slidenum">
              <a:rPr lang="en-US"/>
              <a:pPr/>
              <a:t>‹#›</a:t>
            </a:fld>
            <a:endParaRPr lang="en-US"/>
          </a:p>
        </p:txBody>
      </p:sp>
    </p:spTree>
    <p:extLst>
      <p:ext uri="{BB962C8B-B14F-4D97-AF65-F5344CB8AC3E}">
        <p14:creationId xmlns:p14="http://schemas.microsoft.com/office/powerpoint/2010/main" xmlns="" val="1409559336"/>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CD38FEF-6213-4598-919E-2C5D33C16990}" type="slidenum">
              <a:rPr lang="en-US"/>
              <a:pPr/>
              <a:t>‹#›</a:t>
            </a:fld>
            <a:endParaRPr lang="en-US"/>
          </a:p>
        </p:txBody>
      </p:sp>
    </p:spTree>
    <p:extLst>
      <p:ext uri="{BB962C8B-B14F-4D97-AF65-F5344CB8AC3E}">
        <p14:creationId xmlns:p14="http://schemas.microsoft.com/office/powerpoint/2010/main" xmlns="" val="517975712"/>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3A107C3-E985-4DC2-8886-570CDD1DCD6B}" type="slidenum">
              <a:rPr lang="en-US"/>
              <a:pPr/>
              <a:t>‹#›</a:t>
            </a:fld>
            <a:endParaRPr lang="en-US"/>
          </a:p>
        </p:txBody>
      </p:sp>
    </p:spTree>
    <p:extLst>
      <p:ext uri="{BB962C8B-B14F-4D97-AF65-F5344CB8AC3E}">
        <p14:creationId xmlns:p14="http://schemas.microsoft.com/office/powerpoint/2010/main" xmlns="" val="3913871720"/>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6375"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648200" y="273050"/>
            <a:ext cx="403859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76375" y="144462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487DE84-1273-4261-A7F9-101789AABE14}" type="slidenum">
              <a:rPr lang="en-US"/>
              <a:pPr/>
              <a:t>‹#›</a:t>
            </a:fld>
            <a:endParaRPr lang="en-US"/>
          </a:p>
        </p:txBody>
      </p:sp>
    </p:spTree>
    <p:extLst>
      <p:ext uri="{BB962C8B-B14F-4D97-AF65-F5344CB8AC3E}">
        <p14:creationId xmlns:p14="http://schemas.microsoft.com/office/powerpoint/2010/main" xmlns="" val="3611297934"/>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6418262"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7" y="612775"/>
            <a:ext cx="6408737"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6418262"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F84E99E-F311-4DF1-948C-EE093CE6CFF9}" type="slidenum">
              <a:rPr lang="en-US"/>
              <a:pPr/>
              <a:t>‹#›</a:t>
            </a:fld>
            <a:endParaRPr lang="en-US"/>
          </a:p>
        </p:txBody>
      </p:sp>
    </p:spTree>
    <p:extLst>
      <p:ext uri="{BB962C8B-B14F-4D97-AF65-F5344CB8AC3E}">
        <p14:creationId xmlns:p14="http://schemas.microsoft.com/office/powerpoint/2010/main" xmlns="" val="2947621146"/>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bwMode="auto">
          <a:xfrm>
            <a:off x="1752600" y="304800"/>
            <a:ext cx="7010400" cy="838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52227" name="Rectangle 3"/>
          <p:cNvSpPr>
            <a:spLocks noGrp="1" noChangeArrowheads="1"/>
          </p:cNvSpPr>
          <p:nvPr>
            <p:ph type="body" idx="1"/>
          </p:nvPr>
        </p:nvSpPr>
        <p:spPr bwMode="auto">
          <a:xfrm>
            <a:off x="1752600" y="1395413"/>
            <a:ext cx="7010400" cy="457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 Second level</a:t>
            </a:r>
          </a:p>
        </p:txBody>
      </p:sp>
      <p:sp>
        <p:nvSpPr>
          <p:cNvPr id="52228" name="Rectangle 4"/>
          <p:cNvSpPr>
            <a:spLocks noGrp="1" noChangeArrowheads="1"/>
          </p:cNvSpPr>
          <p:nvPr>
            <p:ph type="dt" sz="half" idx="2"/>
          </p:nvPr>
        </p:nvSpPr>
        <p:spPr bwMode="auto">
          <a:xfrm>
            <a:off x="1905000" y="6400800"/>
            <a:ext cx="1371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400">
                <a:solidFill>
                  <a:schemeClr val="tx2"/>
                </a:solidFill>
                <a:latin typeface="+mn-lt"/>
              </a:defRPr>
            </a:lvl1pPr>
          </a:lstStyle>
          <a:p>
            <a:endParaRPr lang="en-US" dirty="0"/>
          </a:p>
        </p:txBody>
      </p:sp>
      <p:sp>
        <p:nvSpPr>
          <p:cNvPr id="52229" name="Rectangle 5"/>
          <p:cNvSpPr>
            <a:spLocks noGrp="1" noChangeArrowheads="1"/>
          </p:cNvSpPr>
          <p:nvPr>
            <p:ph type="ftr" sz="quarter" idx="3"/>
          </p:nvPr>
        </p:nvSpPr>
        <p:spPr bwMode="auto">
          <a:xfrm>
            <a:off x="4316413" y="6400800"/>
            <a:ext cx="2084387"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solidFill>
                  <a:schemeClr val="tx2"/>
                </a:solidFill>
                <a:latin typeface="+mn-lt"/>
              </a:defRPr>
            </a:lvl1pPr>
          </a:lstStyle>
          <a:p>
            <a:endParaRPr lang="en-US" dirty="0"/>
          </a:p>
        </p:txBody>
      </p:sp>
      <p:sp>
        <p:nvSpPr>
          <p:cNvPr id="52230" name="Rectangle 6"/>
          <p:cNvSpPr>
            <a:spLocks noGrp="1" noChangeArrowheads="1"/>
          </p:cNvSpPr>
          <p:nvPr>
            <p:ph type="sldNum" sz="quarter" idx="4"/>
          </p:nvPr>
        </p:nvSpPr>
        <p:spPr bwMode="auto">
          <a:xfrm>
            <a:off x="7391400" y="6400800"/>
            <a:ext cx="1371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solidFill>
                  <a:schemeClr val="tx2"/>
                </a:solidFill>
                <a:latin typeface="+mn-lt"/>
              </a:defRPr>
            </a:lvl1pPr>
          </a:lstStyle>
          <a:p>
            <a:fld id="{DD1F01D4-9524-4813-B564-656FF752DF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ransition>
    <p:fade thruBlk="1"/>
  </p:transition>
  <p:txStyles>
    <p:titleStyle>
      <a:lvl1pPr algn="l" rtl="0" eaLnBrk="1" fontAlgn="base" hangingPunct="1">
        <a:spcBef>
          <a:spcPct val="0"/>
        </a:spcBef>
        <a:spcAft>
          <a:spcPct val="0"/>
        </a:spcAft>
        <a:defRPr sz="3200" b="1">
          <a:solidFill>
            <a:schemeClr val="accent1">
              <a:lumMod val="50000"/>
            </a:schemeClr>
          </a:solidFill>
          <a:latin typeface="+mj-lt"/>
          <a:ea typeface="+mj-ea"/>
          <a:cs typeface="+mj-cs"/>
        </a:defRPr>
      </a:lvl1pPr>
      <a:lvl2pPr algn="l" rtl="0" eaLnBrk="1" fontAlgn="base" hangingPunct="1">
        <a:spcBef>
          <a:spcPct val="0"/>
        </a:spcBef>
        <a:spcAft>
          <a:spcPct val="0"/>
        </a:spcAft>
        <a:defRPr sz="3200" b="1">
          <a:solidFill>
            <a:srgbClr val="006666"/>
          </a:solidFill>
          <a:latin typeface="Tahoma" pitchFamily="34" charset="0"/>
        </a:defRPr>
      </a:lvl2pPr>
      <a:lvl3pPr algn="l" rtl="0" eaLnBrk="1" fontAlgn="base" hangingPunct="1">
        <a:spcBef>
          <a:spcPct val="0"/>
        </a:spcBef>
        <a:spcAft>
          <a:spcPct val="0"/>
        </a:spcAft>
        <a:defRPr sz="3200" b="1">
          <a:solidFill>
            <a:srgbClr val="006666"/>
          </a:solidFill>
          <a:latin typeface="Tahoma" pitchFamily="34" charset="0"/>
        </a:defRPr>
      </a:lvl3pPr>
      <a:lvl4pPr algn="l" rtl="0" eaLnBrk="1" fontAlgn="base" hangingPunct="1">
        <a:spcBef>
          <a:spcPct val="0"/>
        </a:spcBef>
        <a:spcAft>
          <a:spcPct val="0"/>
        </a:spcAft>
        <a:defRPr sz="3200" b="1">
          <a:solidFill>
            <a:srgbClr val="006666"/>
          </a:solidFill>
          <a:latin typeface="Tahoma" pitchFamily="34" charset="0"/>
        </a:defRPr>
      </a:lvl4pPr>
      <a:lvl5pPr algn="l" rtl="0" eaLnBrk="1" fontAlgn="base" hangingPunct="1">
        <a:spcBef>
          <a:spcPct val="0"/>
        </a:spcBef>
        <a:spcAft>
          <a:spcPct val="0"/>
        </a:spcAft>
        <a:defRPr sz="3200" b="1">
          <a:solidFill>
            <a:srgbClr val="006666"/>
          </a:solidFill>
          <a:latin typeface="Tahoma" pitchFamily="34" charset="0"/>
        </a:defRPr>
      </a:lvl5pPr>
      <a:lvl6pPr marL="457200" algn="l" rtl="0" eaLnBrk="1" fontAlgn="base" hangingPunct="1">
        <a:spcBef>
          <a:spcPct val="0"/>
        </a:spcBef>
        <a:spcAft>
          <a:spcPct val="0"/>
        </a:spcAft>
        <a:defRPr sz="3200" b="1">
          <a:solidFill>
            <a:srgbClr val="006666"/>
          </a:solidFill>
          <a:latin typeface="Tahoma" pitchFamily="34" charset="0"/>
        </a:defRPr>
      </a:lvl6pPr>
      <a:lvl7pPr marL="914400" algn="l" rtl="0" eaLnBrk="1" fontAlgn="base" hangingPunct="1">
        <a:spcBef>
          <a:spcPct val="0"/>
        </a:spcBef>
        <a:spcAft>
          <a:spcPct val="0"/>
        </a:spcAft>
        <a:defRPr sz="3200" b="1">
          <a:solidFill>
            <a:srgbClr val="006666"/>
          </a:solidFill>
          <a:latin typeface="Tahoma" pitchFamily="34" charset="0"/>
        </a:defRPr>
      </a:lvl7pPr>
      <a:lvl8pPr marL="1371600" algn="l" rtl="0" eaLnBrk="1" fontAlgn="base" hangingPunct="1">
        <a:spcBef>
          <a:spcPct val="0"/>
        </a:spcBef>
        <a:spcAft>
          <a:spcPct val="0"/>
        </a:spcAft>
        <a:defRPr sz="3200" b="1">
          <a:solidFill>
            <a:srgbClr val="006666"/>
          </a:solidFill>
          <a:latin typeface="Tahoma" pitchFamily="34" charset="0"/>
        </a:defRPr>
      </a:lvl8pPr>
      <a:lvl9pPr marL="1828800" algn="l" rtl="0" eaLnBrk="1" fontAlgn="base" hangingPunct="1">
        <a:spcBef>
          <a:spcPct val="0"/>
        </a:spcBef>
        <a:spcAft>
          <a:spcPct val="0"/>
        </a:spcAft>
        <a:defRPr sz="3200" b="1">
          <a:solidFill>
            <a:srgbClr val="006666"/>
          </a:solidFill>
          <a:latin typeface="Tahoma" pitchFamily="34" charset="0"/>
        </a:defRPr>
      </a:lvl9pPr>
    </p:titleStyle>
    <p:bodyStyle>
      <a:lvl1pPr marL="342900" indent="-342900" algn="l" rtl="0" eaLnBrk="1" fontAlgn="base" hangingPunct="1">
        <a:spcBef>
          <a:spcPct val="50000"/>
        </a:spcBef>
        <a:spcAft>
          <a:spcPct val="0"/>
        </a:spcAft>
        <a:buChar char="•"/>
        <a:defRPr sz="2400">
          <a:solidFill>
            <a:schemeClr val="tx2"/>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Ø"/>
        <a:defRPr sz="2200" i="1">
          <a:solidFill>
            <a:schemeClr val="tx2"/>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Earleachievement@hotmail.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uki.blackboard.com/sites/international/globalmaster/"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5462" y="1608992"/>
            <a:ext cx="4586288" cy="1143000"/>
          </a:xfrm>
        </p:spPr>
        <p:txBody>
          <a:bodyPr/>
          <a:lstStyle/>
          <a:p>
            <a:r>
              <a:rPr lang="ar-SA" dirty="0"/>
              <a:t>مدرســة الإنجـاز المبكــر</a:t>
            </a: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535190" y="89654"/>
            <a:ext cx="1519338" cy="1519338"/>
          </a:xfrm>
          <a:prstGeom prst="rect">
            <a:avLst/>
          </a:prstGeom>
        </p:spPr>
      </p:pic>
      <p:sp>
        <p:nvSpPr>
          <p:cNvPr id="6" name="TextBox 5"/>
          <p:cNvSpPr txBox="1"/>
          <p:nvPr/>
        </p:nvSpPr>
        <p:spPr>
          <a:xfrm>
            <a:off x="4614412" y="3015761"/>
            <a:ext cx="4440116" cy="2252924"/>
          </a:xfrm>
          <a:prstGeom prst="rect">
            <a:avLst/>
          </a:prstGeom>
          <a:noFill/>
        </p:spPr>
        <p:txBody>
          <a:bodyPr wrap="square" rtlCol="0">
            <a:spAutoFit/>
          </a:bodyPr>
          <a:lstStyle/>
          <a:p>
            <a:pPr algn="r"/>
            <a:r>
              <a:rPr lang="ar-SA" dirty="0"/>
              <a:t>دراسة الجدوى وتقييم المشروعات "38779"</a:t>
            </a:r>
          </a:p>
          <a:p>
            <a:pPr algn="r"/>
            <a:r>
              <a:rPr lang="ar-SA" dirty="0"/>
              <a:t>إعداد الطالبات :</a:t>
            </a:r>
          </a:p>
          <a:p>
            <a:pPr algn="r"/>
            <a:r>
              <a:rPr lang="ar-SA" dirty="0"/>
              <a:t>إيمان إبراهيم الطاسان 434201881</a:t>
            </a:r>
          </a:p>
          <a:p>
            <a:pPr algn="r"/>
            <a:r>
              <a:rPr lang="ar-SA" dirty="0"/>
              <a:t>رنيم إبراهيم التركي  434202351</a:t>
            </a:r>
          </a:p>
          <a:p>
            <a:pPr algn="r"/>
            <a:r>
              <a:rPr lang="ar-SA" dirty="0"/>
              <a:t>خلود عبدالحكيم محمد 434200936</a:t>
            </a:r>
            <a:r>
              <a:rPr lang="en-US" dirty="0"/>
              <a:t> </a:t>
            </a:r>
            <a:endParaRPr lang="ar-SA" dirty="0"/>
          </a:p>
          <a:p>
            <a:pPr algn="r"/>
            <a:r>
              <a:rPr lang="ar-SA" dirty="0"/>
              <a:t>رزان سعود المطيري 434200498 </a:t>
            </a:r>
          </a:p>
          <a:p>
            <a:pPr algn="r"/>
            <a:r>
              <a:rPr lang="ar-SA" dirty="0"/>
              <a:t>لمياء صالح السلطان 434201173 </a:t>
            </a:r>
          </a:p>
          <a:p>
            <a:pPr algn="r"/>
            <a:r>
              <a:rPr lang="ar-SA" dirty="0"/>
              <a:t>بإشراف د/ نشوى مصطفى </a:t>
            </a:r>
            <a:endParaRPr lang="en-US" dirty="0"/>
          </a:p>
        </p:txBody>
      </p:sp>
      <p:sp>
        <p:nvSpPr>
          <p:cNvPr id="7" name="TextBox 6"/>
          <p:cNvSpPr txBox="1"/>
          <p:nvPr/>
        </p:nvSpPr>
        <p:spPr>
          <a:xfrm>
            <a:off x="2532185" y="6561576"/>
            <a:ext cx="4492869" cy="215444"/>
          </a:xfrm>
          <a:prstGeom prst="rect">
            <a:avLst/>
          </a:prstGeom>
          <a:noFill/>
        </p:spPr>
        <p:txBody>
          <a:bodyPr wrap="square" rtlCol="0">
            <a:spAutoFit/>
          </a:bodyPr>
          <a:lstStyle/>
          <a:p>
            <a:pPr algn="ctr"/>
            <a:r>
              <a:rPr lang="ar-SA" sz="1000" dirty="0"/>
              <a:t>أعد هذا العرض استكمالاً لمتطلبات مادة دراسة الجدوى وتقييم المشروعات لقسم الاقتصاد</a:t>
            </a:r>
            <a:endParaRPr lang="en-US" sz="1000" dirty="0"/>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الدراسة التفصيلية </a:t>
            </a:r>
          </a:p>
        </p:txBody>
      </p:sp>
      <p:sp>
        <p:nvSpPr>
          <p:cNvPr id="3" name="Content Placeholder 2"/>
          <p:cNvSpPr>
            <a:spLocks noGrp="1"/>
          </p:cNvSpPr>
          <p:nvPr>
            <p:ph idx="1"/>
          </p:nvPr>
        </p:nvSpPr>
        <p:spPr/>
        <p:txBody>
          <a:bodyPr/>
          <a:lstStyle/>
          <a:p>
            <a:pPr algn="r" rtl="1"/>
            <a:r>
              <a:rPr lang="en-US" sz="2000" dirty="0">
                <a:solidFill>
                  <a:srgbClr val="006666"/>
                </a:solidFill>
              </a:rPr>
              <a:t>= Dt </a:t>
            </a:r>
            <a:r>
              <a:rPr lang="ar-SA" sz="2000" dirty="0">
                <a:solidFill>
                  <a:srgbClr val="006666"/>
                </a:solidFill>
              </a:rPr>
              <a:t>نسبة الراغبين بهذا المشروع * عدد الذكور</a:t>
            </a:r>
            <a:endParaRPr lang="en-US" sz="2000" dirty="0">
              <a:solidFill>
                <a:srgbClr val="006666"/>
              </a:solidFill>
            </a:endParaRPr>
          </a:p>
          <a:p>
            <a:pPr marL="0" indent="0" algn="r" rtl="1">
              <a:buNone/>
            </a:pPr>
            <a:r>
              <a:rPr lang="en-US" sz="2000" dirty="0">
                <a:solidFill>
                  <a:srgbClr val="006666"/>
                </a:solidFill>
              </a:rPr>
              <a:t>780680*58%=452794</a:t>
            </a:r>
          </a:p>
          <a:p>
            <a:pPr algn="r" rtl="1"/>
            <a:r>
              <a:rPr lang="ar-SA" sz="2000" dirty="0">
                <a:solidFill>
                  <a:srgbClr val="006666"/>
                </a:solidFill>
              </a:rPr>
              <a:t>مرونة الطلب الدخيلة = الطلب / الدخل </a:t>
            </a:r>
            <a:endParaRPr lang="en-US" sz="2000" dirty="0">
              <a:solidFill>
                <a:srgbClr val="006666"/>
              </a:solidFill>
            </a:endParaRPr>
          </a:p>
          <a:p>
            <a:pPr marL="0" indent="0" algn="r" rtl="1">
              <a:buNone/>
            </a:pPr>
            <a:r>
              <a:rPr lang="en-US" sz="2000" dirty="0">
                <a:solidFill>
                  <a:srgbClr val="006666"/>
                </a:solidFill>
              </a:rPr>
              <a:t>58%/76.85%=0.754</a:t>
            </a:r>
          </a:p>
          <a:p>
            <a:pPr algn="r" rtl="1"/>
            <a:r>
              <a:rPr lang="ar-SA" sz="2000" dirty="0">
                <a:solidFill>
                  <a:srgbClr val="006666"/>
                </a:solidFill>
              </a:rPr>
              <a:t>مرونة الطلب السعرية = الطلب / السعر</a:t>
            </a:r>
            <a:endParaRPr lang="en-US" sz="2000" dirty="0">
              <a:solidFill>
                <a:srgbClr val="006666"/>
              </a:solidFill>
            </a:endParaRPr>
          </a:p>
          <a:p>
            <a:pPr marL="0" indent="0" algn="r" rtl="1">
              <a:buNone/>
            </a:pPr>
            <a:r>
              <a:rPr lang="en-US" sz="2000" dirty="0">
                <a:solidFill>
                  <a:srgbClr val="006666"/>
                </a:solidFill>
              </a:rPr>
              <a:t>58%/83%=0.69</a:t>
            </a:r>
          </a:p>
          <a:p>
            <a:pPr algn="r" rtl="1"/>
            <a:r>
              <a:rPr lang="ar-SA" sz="2000" dirty="0">
                <a:solidFill>
                  <a:srgbClr val="006666"/>
                </a:solidFill>
              </a:rPr>
              <a:t>متوسط استهلاك الفرد = عدد الطلاب المتوقع * متوسط استهلاك الفرد </a:t>
            </a:r>
            <a:endParaRPr lang="en-US" sz="2000" dirty="0">
              <a:solidFill>
                <a:srgbClr val="006666"/>
              </a:solidFill>
            </a:endParaRPr>
          </a:p>
          <a:p>
            <a:pPr marL="0" indent="0" algn="r" rtl="1">
              <a:buNone/>
            </a:pPr>
            <a:r>
              <a:rPr lang="en-US" sz="2000" dirty="0">
                <a:solidFill>
                  <a:srgbClr val="006666"/>
                </a:solidFill>
              </a:rPr>
              <a:t>132.9*780680= 103,752,372</a:t>
            </a:r>
          </a:p>
          <a:p>
            <a:pPr algn="r"/>
            <a:endParaRPr lang="ar-SA" sz="2000" dirty="0">
              <a:solidFill>
                <a:srgbClr val="006666"/>
              </a:solidFill>
            </a:endParaRPr>
          </a:p>
        </p:txBody>
      </p:sp>
    </p:spTree>
    <p:extLst>
      <p:ext uri="{BB962C8B-B14F-4D97-AF65-F5344CB8AC3E}">
        <p14:creationId xmlns:p14="http://schemas.microsoft.com/office/powerpoint/2010/main" xmlns="" val="717914132"/>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الدراســة التفصيـليـة</a:t>
            </a:r>
          </a:p>
        </p:txBody>
      </p:sp>
      <p:sp>
        <p:nvSpPr>
          <p:cNvPr id="3" name="Content Placeholder 2"/>
          <p:cNvSpPr>
            <a:spLocks noGrp="1"/>
          </p:cNvSpPr>
          <p:nvPr>
            <p:ph idx="1"/>
          </p:nvPr>
        </p:nvSpPr>
        <p:spPr/>
        <p:txBody>
          <a:bodyPr/>
          <a:lstStyle/>
          <a:p>
            <a:pPr algn="r" rtl="1"/>
            <a:r>
              <a:rPr lang="ar-SA" sz="2000" dirty="0">
                <a:solidFill>
                  <a:srgbClr val="006666"/>
                </a:solidFill>
              </a:rPr>
              <a:t>عدد الطلاب المتوقع = (عدد الطلاب في السنة *(١+نمو الطلاب)</a:t>
            </a:r>
            <a:endParaRPr lang="en-US" sz="2000" dirty="0">
              <a:solidFill>
                <a:srgbClr val="006666"/>
              </a:solidFill>
            </a:endParaRPr>
          </a:p>
          <a:p>
            <a:pPr marL="0" indent="0" algn="r" rtl="1">
              <a:buNone/>
            </a:pPr>
            <a:r>
              <a:rPr lang="en-US" sz="2000" dirty="0">
                <a:solidFill>
                  <a:srgbClr val="006666"/>
                </a:solidFill>
              </a:rPr>
              <a:t>1942626*((0.75) +1) =3399595</a:t>
            </a:r>
          </a:p>
          <a:p>
            <a:pPr algn="r" rtl="1"/>
            <a:r>
              <a:rPr lang="ar-SA" sz="2000" dirty="0">
                <a:solidFill>
                  <a:srgbClr val="006666"/>
                </a:solidFill>
              </a:rPr>
              <a:t>اجمالي الاستهلاك = عدد الطلاب بالسنة + (الواردات-الصادرات)</a:t>
            </a:r>
            <a:endParaRPr lang="en-US" sz="2000" dirty="0">
              <a:solidFill>
                <a:srgbClr val="006666"/>
              </a:solidFill>
            </a:endParaRPr>
          </a:p>
          <a:p>
            <a:pPr marL="0" indent="0" algn="r" rtl="1">
              <a:buNone/>
            </a:pPr>
            <a:r>
              <a:rPr lang="en-US" sz="2000" dirty="0">
                <a:solidFill>
                  <a:srgbClr val="006666"/>
                </a:solidFill>
              </a:rPr>
              <a:t>1942626+(4290436-2023634) =4209428</a:t>
            </a:r>
          </a:p>
          <a:p>
            <a:pPr algn="r" rtl="1"/>
            <a:r>
              <a:rPr lang="ar-SA" sz="2000" dirty="0">
                <a:solidFill>
                  <a:srgbClr val="006666"/>
                </a:solidFill>
              </a:rPr>
              <a:t>تقدير حجم الطلب المتوقع من خلال تحديد نمو الطلب المتوقع:</a:t>
            </a:r>
            <a:endParaRPr lang="en-US" sz="2000" dirty="0">
              <a:solidFill>
                <a:srgbClr val="006666"/>
              </a:solidFill>
            </a:endParaRPr>
          </a:p>
          <a:p>
            <a:pPr marL="0" indent="0" algn="r" rtl="1">
              <a:buNone/>
            </a:pPr>
            <a:r>
              <a:rPr lang="en-US" sz="2000" dirty="0">
                <a:solidFill>
                  <a:srgbClr val="006666"/>
                </a:solidFill>
              </a:rPr>
              <a:t>1/n =1</a:t>
            </a:r>
          </a:p>
          <a:p>
            <a:pPr algn="r" rtl="1"/>
            <a:r>
              <a:rPr lang="ar-SA" sz="2000" dirty="0">
                <a:solidFill>
                  <a:srgbClr val="006666"/>
                </a:solidFill>
              </a:rPr>
              <a:t>الحجم المتوقع </a:t>
            </a:r>
            <a:endParaRPr lang="en-US" sz="2000" dirty="0">
              <a:solidFill>
                <a:srgbClr val="006666"/>
              </a:solidFill>
            </a:endParaRPr>
          </a:p>
          <a:p>
            <a:pPr marL="0" indent="0" algn="r" rtl="1">
              <a:buNone/>
            </a:pPr>
            <a:r>
              <a:rPr lang="en-US" sz="2000" dirty="0">
                <a:solidFill>
                  <a:srgbClr val="006666"/>
                </a:solidFill>
              </a:rPr>
              <a:t>1/n DT=1*452794=452794</a:t>
            </a:r>
          </a:p>
          <a:p>
            <a:pPr marL="0" indent="0" algn="r">
              <a:buNone/>
            </a:pPr>
            <a:endParaRPr lang="ar-SA" sz="2000" dirty="0">
              <a:solidFill>
                <a:srgbClr val="006666"/>
              </a:solidFill>
            </a:endParaRPr>
          </a:p>
        </p:txBody>
      </p:sp>
    </p:spTree>
    <p:extLst>
      <p:ext uri="{BB962C8B-B14F-4D97-AF65-F5344CB8AC3E}">
        <p14:creationId xmlns:p14="http://schemas.microsoft.com/office/powerpoint/2010/main" xmlns="" val="2806840456"/>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Rectangle 7"/>
          <p:cNvSpPr>
            <a:spLocks noGrp="1" noChangeArrowheads="1"/>
          </p:cNvSpPr>
          <p:nvPr>
            <p:ph type="title"/>
          </p:nvPr>
        </p:nvSpPr>
        <p:spPr/>
        <p:txBody>
          <a:bodyPr/>
          <a:lstStyle/>
          <a:p>
            <a:r>
              <a:rPr lang="ar-SA" dirty="0"/>
              <a:t>تقدير السعر المتوقع</a:t>
            </a:r>
            <a:endParaRPr lang="en-US" dirty="0"/>
          </a:p>
        </p:txBody>
      </p:sp>
      <p:sp>
        <p:nvSpPr>
          <p:cNvPr id="7176" name="Rectangle 8"/>
          <p:cNvSpPr>
            <a:spLocks noGrp="1" noChangeArrowheads="1"/>
          </p:cNvSpPr>
          <p:nvPr>
            <p:ph type="body" idx="1"/>
          </p:nvPr>
        </p:nvSpPr>
        <p:spPr>
          <a:xfrm>
            <a:off x="1828800" y="2887329"/>
            <a:ext cx="6858000" cy="1419976"/>
          </a:xfrm>
        </p:spPr>
        <p:txBody>
          <a:bodyPr/>
          <a:lstStyle/>
          <a:p>
            <a:pPr algn="ctr" rtl="1">
              <a:lnSpc>
                <a:spcPct val="90000"/>
              </a:lnSpc>
            </a:pPr>
            <a:r>
              <a:rPr lang="ar-SA" dirty="0">
                <a:solidFill>
                  <a:srgbClr val="006666"/>
                </a:solidFill>
              </a:rPr>
              <a:t>فكرة المشروع ليست بغريبة وإنما تتميز بمناهجها وأنشطتها ومفهومها بشكل عام مما يعطيها ميزة تنافسية عن غيرها فبعد حساب التكاليف واستفتاء آراء البعض وضع 16000 ريال سعودي كبداية للسعرالمقدّر للخدمة المقدمة خلال السنة الدراسية. </a:t>
            </a:r>
            <a:endParaRPr lang="en-US" dirty="0">
              <a:solidFill>
                <a:srgbClr val="006666"/>
              </a:solidFill>
            </a:endParaRPr>
          </a:p>
        </p:txBody>
      </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dirty="0"/>
              <a:t> </a:t>
            </a:r>
            <a:r>
              <a:rPr lang="ar-SA" dirty="0"/>
              <a:t>الدراسة الفنية </a:t>
            </a:r>
            <a:endParaRPr lang="en-US" dirty="0"/>
          </a:p>
        </p:txBody>
      </p:sp>
      <p:sp>
        <p:nvSpPr>
          <p:cNvPr id="69635" name="Rectangle 3"/>
          <p:cNvSpPr>
            <a:spLocks noGrp="1" noChangeArrowheads="1"/>
          </p:cNvSpPr>
          <p:nvPr>
            <p:ph type="body" idx="1"/>
          </p:nvPr>
        </p:nvSpPr>
        <p:spPr>
          <a:xfrm>
            <a:off x="1735138" y="1756611"/>
            <a:ext cx="7010400" cy="3188118"/>
          </a:xfrm>
          <a:noFill/>
        </p:spPr>
        <p:txBody>
          <a:bodyPr/>
          <a:lstStyle/>
          <a:p>
            <a:pPr algn="r" rtl="1"/>
            <a:r>
              <a:rPr lang="ar-SA" sz="2000" dirty="0">
                <a:solidFill>
                  <a:srgbClr val="006666"/>
                </a:solidFill>
              </a:rPr>
              <a:t>وصف المشروع </a:t>
            </a:r>
          </a:p>
          <a:p>
            <a:pPr algn="r" rtl="1">
              <a:buFontTx/>
              <a:buChar char="-"/>
            </a:pPr>
            <a:r>
              <a:rPr lang="ar-SA" sz="2000" dirty="0">
                <a:solidFill>
                  <a:srgbClr val="006666"/>
                </a:solidFill>
              </a:rPr>
              <a:t>الاسم : مدرسة الإنجاز المبكر الأهلية – </a:t>
            </a:r>
            <a:r>
              <a:rPr lang="en-GB" sz="2000" dirty="0">
                <a:solidFill>
                  <a:srgbClr val="006666"/>
                </a:solidFill>
              </a:rPr>
              <a:t>EARLY ACHIEVEMENT</a:t>
            </a:r>
          </a:p>
          <a:p>
            <a:pPr algn="r" rtl="1">
              <a:buFontTx/>
              <a:buChar char="-"/>
            </a:pPr>
            <a:r>
              <a:rPr lang="ar-SA" sz="2000" dirty="0">
                <a:solidFill>
                  <a:srgbClr val="006666"/>
                </a:solidFill>
              </a:rPr>
              <a:t>الموقع : الرياض – حي الروضة – شارع النجاح </a:t>
            </a:r>
          </a:p>
          <a:p>
            <a:pPr algn="r" rtl="1">
              <a:buFontTx/>
              <a:buChar char="-"/>
            </a:pPr>
            <a:r>
              <a:rPr lang="en-GB" sz="2000" dirty="0">
                <a:solidFill>
                  <a:srgbClr val="006666"/>
                </a:solidFill>
                <a:hlinkClick r:id="rId3"/>
              </a:rPr>
              <a:t>Earleachievement@hotmail.com</a:t>
            </a:r>
            <a:endParaRPr lang="en-GB" sz="2000" dirty="0">
              <a:solidFill>
                <a:srgbClr val="006666"/>
              </a:solidFill>
            </a:endParaRPr>
          </a:p>
          <a:p>
            <a:pPr marL="0" indent="0" algn="r" rtl="1">
              <a:buNone/>
            </a:pPr>
            <a:r>
              <a:rPr lang="ar-SA" sz="2000" dirty="0">
                <a:solidFill>
                  <a:srgbClr val="006666"/>
                </a:solidFill>
              </a:rPr>
              <a:t>-  التصنيف : جديد- خدمات </a:t>
            </a:r>
            <a:endParaRPr lang="en-US" sz="2000" dirty="0">
              <a:solidFill>
                <a:srgbClr val="006666"/>
              </a:solidFill>
            </a:endParaRPr>
          </a:p>
        </p:txBody>
      </p:sp>
      <p:sp>
        <p:nvSpPr>
          <p:cNvPr id="69636" name="Text Box 4"/>
          <p:cNvSpPr txBox="1">
            <a:spLocks noChangeArrowheads="1"/>
          </p:cNvSpPr>
          <p:nvPr/>
        </p:nvSpPr>
        <p:spPr bwMode="auto">
          <a:xfrm>
            <a:off x="6605588" y="223838"/>
            <a:ext cx="21399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0" hangingPunct="0">
              <a:lnSpc>
                <a:spcPct val="100000"/>
              </a:lnSpc>
              <a:spcBef>
                <a:spcPct val="0"/>
              </a:spcBef>
            </a:pPr>
            <a:endParaRPr lang="en-US"/>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 name="Rectangle 10"/>
          <p:cNvSpPr>
            <a:spLocks noGrp="1" noChangeArrowheads="1"/>
          </p:cNvSpPr>
          <p:nvPr>
            <p:ph type="title"/>
          </p:nvPr>
        </p:nvSpPr>
        <p:spPr/>
        <p:txBody>
          <a:bodyPr/>
          <a:lstStyle/>
          <a:p>
            <a:r>
              <a:rPr lang="ar-SA" dirty="0"/>
              <a:t>الدراسة الفنية </a:t>
            </a:r>
            <a:endParaRPr lang="en-US" dirty="0"/>
          </a:p>
        </p:txBody>
      </p:sp>
      <p:sp>
        <p:nvSpPr>
          <p:cNvPr id="6155" name="Rectangle 11"/>
          <p:cNvSpPr>
            <a:spLocks noGrp="1" noChangeArrowheads="1"/>
          </p:cNvSpPr>
          <p:nvPr>
            <p:ph type="body" idx="1"/>
          </p:nvPr>
        </p:nvSpPr>
        <p:spPr/>
        <p:txBody>
          <a:bodyPr/>
          <a:lstStyle/>
          <a:p>
            <a:pPr algn="r" rtl="1"/>
            <a:r>
              <a:rPr lang="ar-SA" dirty="0">
                <a:solidFill>
                  <a:srgbClr val="006666"/>
                </a:solidFill>
              </a:rPr>
              <a:t>الأفق الزمني </a:t>
            </a:r>
          </a:p>
          <a:p>
            <a:pPr algn="r" rtl="1"/>
            <a:endParaRPr lang="ar-SA" dirty="0"/>
          </a:p>
          <a:p>
            <a:pPr algn="r" rtl="1"/>
            <a:endParaRPr lang="ar-SA" dirty="0"/>
          </a:p>
          <a:p>
            <a:pPr algn="r" rtl="1"/>
            <a:endParaRPr lang="ar-SA" dirty="0"/>
          </a:p>
          <a:p>
            <a:pPr algn="r" rtl="1"/>
            <a:endParaRPr lang="ar-SA" dirty="0"/>
          </a:p>
          <a:p>
            <a:pPr marL="0" indent="0" algn="r" rtl="1">
              <a:buNone/>
            </a:pPr>
            <a:endParaRPr lang="ar-SA" dirty="0"/>
          </a:p>
        </p:txBody>
      </p:sp>
      <p:graphicFrame>
        <p:nvGraphicFramePr>
          <p:cNvPr id="2" name="Table 1"/>
          <p:cNvGraphicFramePr>
            <a:graphicFrameLocks noGrp="1"/>
          </p:cNvGraphicFramePr>
          <p:nvPr>
            <p:extLst>
              <p:ext uri="{D42A27DB-BD31-4B8C-83A1-F6EECF244321}">
                <p14:modId xmlns:p14="http://schemas.microsoft.com/office/powerpoint/2010/main" xmlns="" val="347089425"/>
              </p:ext>
            </p:extLst>
          </p:nvPr>
        </p:nvGraphicFramePr>
        <p:xfrm>
          <a:off x="1919755" y="2535619"/>
          <a:ext cx="6023610" cy="2320036"/>
        </p:xfrm>
        <a:graphic>
          <a:graphicData uri="http://schemas.openxmlformats.org/drawingml/2006/table">
            <a:tbl>
              <a:tblPr firstRow="1" firstCol="1" bandRow="1">
                <a:tableStyleId>{2D5ABB26-0587-4C30-8999-92F81FD0307C}</a:tableStyleId>
              </a:tblPr>
              <a:tblGrid>
                <a:gridCol w="1505585">
                  <a:extLst>
                    <a:ext uri="{9D8B030D-6E8A-4147-A177-3AD203B41FA5}">
                      <a16:colId xmlns:a16="http://schemas.microsoft.com/office/drawing/2014/main" xmlns="" val="3715404169"/>
                    </a:ext>
                  </a:extLst>
                </a:gridCol>
                <a:gridCol w="1505585">
                  <a:extLst>
                    <a:ext uri="{9D8B030D-6E8A-4147-A177-3AD203B41FA5}">
                      <a16:colId xmlns:a16="http://schemas.microsoft.com/office/drawing/2014/main" xmlns="" val="1086236771"/>
                    </a:ext>
                  </a:extLst>
                </a:gridCol>
                <a:gridCol w="1506220">
                  <a:extLst>
                    <a:ext uri="{9D8B030D-6E8A-4147-A177-3AD203B41FA5}">
                      <a16:colId xmlns:a16="http://schemas.microsoft.com/office/drawing/2014/main" xmlns="" val="2899696580"/>
                    </a:ext>
                  </a:extLst>
                </a:gridCol>
                <a:gridCol w="1506220">
                  <a:extLst>
                    <a:ext uri="{9D8B030D-6E8A-4147-A177-3AD203B41FA5}">
                      <a16:colId xmlns:a16="http://schemas.microsoft.com/office/drawing/2014/main" xmlns="" val="642717401"/>
                    </a:ext>
                  </a:extLst>
                </a:gridCol>
              </a:tblGrid>
              <a:tr h="789940">
                <a:tc>
                  <a:txBody>
                    <a:bodyPr/>
                    <a:lstStyle/>
                    <a:p>
                      <a:pPr marL="0" marR="0" algn="r">
                        <a:lnSpc>
                          <a:spcPct val="107000"/>
                        </a:lnSpc>
                        <a:spcBef>
                          <a:spcPts val="0"/>
                        </a:spcBef>
                        <a:spcAft>
                          <a:spcPts val="0"/>
                        </a:spcAft>
                      </a:pPr>
                      <a:r>
                        <a:rPr lang="ar-SA" sz="2400">
                          <a:solidFill>
                            <a:srgbClr val="006666"/>
                          </a:solidFill>
                          <a:effectLst/>
                          <a:latin typeface="+mn-lt"/>
                        </a:rPr>
                        <a:t>طول الفترة</a:t>
                      </a:r>
                      <a:endParaRPr lang="en-US" sz="2400">
                        <a:solidFill>
                          <a:srgbClr val="006666"/>
                        </a:solidFill>
                        <a:effectLst/>
                        <a:latin typeface="+mn-lt"/>
                        <a:ea typeface="Tw Cen MT" panose="020B0602020104020603"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ar-SA" sz="2400" dirty="0">
                          <a:solidFill>
                            <a:srgbClr val="006666"/>
                          </a:solidFill>
                          <a:effectLst/>
                          <a:latin typeface="+mn-lt"/>
                        </a:rPr>
                        <a:t>النهاية</a:t>
                      </a:r>
                      <a:endParaRPr lang="en-US" sz="2400" dirty="0">
                        <a:solidFill>
                          <a:srgbClr val="006666"/>
                        </a:solidFill>
                        <a:effectLst/>
                        <a:latin typeface="+mn-lt"/>
                        <a:ea typeface="Tw Cen MT" panose="020B0602020104020603"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ar-SA" sz="2400">
                          <a:solidFill>
                            <a:srgbClr val="006666"/>
                          </a:solidFill>
                          <a:effectLst/>
                          <a:latin typeface="+mn-lt"/>
                        </a:rPr>
                        <a:t>البداية</a:t>
                      </a:r>
                      <a:endParaRPr lang="en-US" sz="2400">
                        <a:solidFill>
                          <a:srgbClr val="006666"/>
                        </a:solidFill>
                        <a:effectLst/>
                        <a:latin typeface="+mn-lt"/>
                        <a:ea typeface="Tw Cen MT" panose="020B0602020104020603"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ar-SA" sz="2400">
                          <a:solidFill>
                            <a:srgbClr val="006666"/>
                          </a:solidFill>
                          <a:effectLst/>
                          <a:latin typeface="+mn-lt"/>
                        </a:rPr>
                        <a:t>الفترة</a:t>
                      </a:r>
                      <a:endParaRPr lang="en-US" sz="2400">
                        <a:solidFill>
                          <a:srgbClr val="006666"/>
                        </a:solidFill>
                        <a:effectLst/>
                        <a:latin typeface="+mn-lt"/>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1553931627"/>
                  </a:ext>
                </a:extLst>
              </a:tr>
              <a:tr h="747395">
                <a:tc>
                  <a:txBody>
                    <a:bodyPr/>
                    <a:lstStyle/>
                    <a:p>
                      <a:pPr marL="0" marR="0" algn="r" rtl="1">
                        <a:lnSpc>
                          <a:spcPct val="107000"/>
                        </a:lnSpc>
                        <a:spcBef>
                          <a:spcPts val="0"/>
                        </a:spcBef>
                        <a:spcAft>
                          <a:spcPts val="0"/>
                        </a:spcAft>
                      </a:pPr>
                      <a:r>
                        <a:rPr lang="ar-SA" sz="2400">
                          <a:solidFill>
                            <a:srgbClr val="006666"/>
                          </a:solidFill>
                          <a:effectLst/>
                          <a:latin typeface="+mn-lt"/>
                        </a:rPr>
                        <a:t>8 شهور </a:t>
                      </a:r>
                      <a:endParaRPr lang="en-US" sz="2400">
                        <a:solidFill>
                          <a:srgbClr val="006666"/>
                        </a:solidFill>
                        <a:effectLst/>
                        <a:latin typeface="+mn-lt"/>
                        <a:ea typeface="Tw Cen MT" panose="020B0602020104020603" pitchFamily="34" charset="0"/>
                        <a:cs typeface="Arial" panose="020B0604020202020204" pitchFamily="34" charset="0"/>
                      </a:endParaRPr>
                    </a:p>
                  </a:txBody>
                  <a:tcPr marL="68580" marR="68580" marT="0" marB="0"/>
                </a:tc>
                <a:tc>
                  <a:txBody>
                    <a:bodyPr/>
                    <a:lstStyle/>
                    <a:p>
                      <a:pPr marL="0" marR="0" algn="r" rtl="0">
                        <a:lnSpc>
                          <a:spcPct val="107000"/>
                        </a:lnSpc>
                        <a:spcBef>
                          <a:spcPts val="0"/>
                        </a:spcBef>
                        <a:spcAft>
                          <a:spcPts val="0"/>
                        </a:spcAft>
                      </a:pPr>
                      <a:r>
                        <a:rPr lang="en-US" sz="2400" dirty="0">
                          <a:solidFill>
                            <a:srgbClr val="006666"/>
                          </a:solidFill>
                          <a:effectLst/>
                          <a:latin typeface="+mn-lt"/>
                        </a:rPr>
                        <a:t>8-2017</a:t>
                      </a:r>
                      <a:endParaRPr lang="en-US" sz="2400" dirty="0">
                        <a:solidFill>
                          <a:srgbClr val="006666"/>
                        </a:solidFill>
                        <a:effectLst/>
                        <a:latin typeface="+mn-lt"/>
                        <a:ea typeface="Tw Cen MT" panose="020B0602020104020603"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400">
                          <a:solidFill>
                            <a:srgbClr val="006666"/>
                          </a:solidFill>
                          <a:effectLst/>
                          <a:latin typeface="+mn-lt"/>
                        </a:rPr>
                        <a:t>1-2017</a:t>
                      </a:r>
                      <a:endParaRPr lang="en-US" sz="2400">
                        <a:solidFill>
                          <a:srgbClr val="006666"/>
                        </a:solidFill>
                        <a:effectLst/>
                        <a:latin typeface="+mn-lt"/>
                        <a:ea typeface="Tw Cen MT" panose="020B0602020104020603"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ar-SA" sz="2400">
                          <a:solidFill>
                            <a:srgbClr val="006666"/>
                          </a:solidFill>
                          <a:effectLst/>
                          <a:latin typeface="+mn-lt"/>
                        </a:rPr>
                        <a:t>فترة الإنشاء </a:t>
                      </a:r>
                      <a:endParaRPr lang="en-US" sz="2400">
                        <a:solidFill>
                          <a:srgbClr val="006666"/>
                        </a:solidFill>
                        <a:effectLst/>
                        <a:latin typeface="+mn-lt"/>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561581950"/>
                  </a:ext>
                </a:extLst>
              </a:tr>
              <a:tr h="782701">
                <a:tc>
                  <a:txBody>
                    <a:bodyPr/>
                    <a:lstStyle/>
                    <a:p>
                      <a:pPr marL="0" marR="0" algn="r">
                        <a:lnSpc>
                          <a:spcPct val="107000"/>
                        </a:lnSpc>
                        <a:spcBef>
                          <a:spcPts val="0"/>
                        </a:spcBef>
                        <a:spcAft>
                          <a:spcPts val="0"/>
                        </a:spcAft>
                      </a:pPr>
                      <a:r>
                        <a:rPr lang="ar-SA" sz="2400" dirty="0">
                          <a:solidFill>
                            <a:srgbClr val="006666"/>
                          </a:solidFill>
                          <a:effectLst/>
                          <a:latin typeface="+mn-lt"/>
                        </a:rPr>
                        <a:t>9</a:t>
                      </a:r>
                      <a:r>
                        <a:rPr lang="ar-SA" sz="2400" baseline="0" dirty="0">
                          <a:solidFill>
                            <a:srgbClr val="006666"/>
                          </a:solidFill>
                          <a:effectLst/>
                          <a:latin typeface="+mn-lt"/>
                        </a:rPr>
                        <a:t> سنوات</a:t>
                      </a:r>
                      <a:r>
                        <a:rPr lang="en-US" sz="2400" dirty="0">
                          <a:solidFill>
                            <a:srgbClr val="006666"/>
                          </a:solidFill>
                          <a:effectLst/>
                          <a:latin typeface="+mn-lt"/>
                        </a:rPr>
                        <a:t> </a:t>
                      </a:r>
                      <a:endParaRPr lang="en-US" sz="2400" dirty="0">
                        <a:solidFill>
                          <a:srgbClr val="006666"/>
                        </a:solidFill>
                        <a:effectLst/>
                        <a:latin typeface="+mn-lt"/>
                        <a:ea typeface="Tw Cen MT" panose="020B0602020104020603" pitchFamily="34" charset="0"/>
                        <a:cs typeface="Arial" panose="020B0604020202020204" pitchFamily="34" charset="0"/>
                      </a:endParaRPr>
                    </a:p>
                  </a:txBody>
                  <a:tcPr marL="68580" marR="68580" marT="0" marB="0"/>
                </a:tc>
                <a:tc>
                  <a:txBody>
                    <a:bodyPr/>
                    <a:lstStyle/>
                    <a:p>
                      <a:pPr marL="0" marR="0" lvl="0" indent="0" algn="r" defTabSz="914400" rtl="0" eaLnBrk="1" fontAlgn="auto" latinLnBrk="0" hangingPunct="1">
                        <a:lnSpc>
                          <a:spcPct val="107000"/>
                        </a:lnSpc>
                        <a:spcBef>
                          <a:spcPts val="0"/>
                        </a:spcBef>
                        <a:spcAft>
                          <a:spcPts val="0"/>
                        </a:spcAft>
                        <a:buClrTx/>
                        <a:buSzTx/>
                        <a:buFontTx/>
                        <a:buNone/>
                        <a:tabLst/>
                        <a:defRPr/>
                      </a:pPr>
                      <a:r>
                        <a:rPr lang="en-US" sz="2400" dirty="0">
                          <a:solidFill>
                            <a:srgbClr val="006666"/>
                          </a:solidFill>
                          <a:effectLst/>
                          <a:latin typeface="+mn-lt"/>
                        </a:rPr>
                        <a:t>6-2026</a:t>
                      </a:r>
                    </a:p>
                    <a:p>
                      <a:pPr marL="0" marR="0" algn="r">
                        <a:lnSpc>
                          <a:spcPct val="107000"/>
                        </a:lnSpc>
                        <a:spcBef>
                          <a:spcPts val="0"/>
                        </a:spcBef>
                        <a:spcAft>
                          <a:spcPts val="0"/>
                        </a:spcAft>
                      </a:pPr>
                      <a:r>
                        <a:rPr lang="en-US" sz="2400" dirty="0">
                          <a:solidFill>
                            <a:srgbClr val="006666"/>
                          </a:solidFill>
                          <a:effectLst/>
                          <a:latin typeface="+mn-lt"/>
                        </a:rPr>
                        <a:t> </a:t>
                      </a:r>
                      <a:endParaRPr lang="en-US" sz="2400" dirty="0">
                        <a:solidFill>
                          <a:srgbClr val="006666"/>
                        </a:solidFill>
                        <a:effectLst/>
                        <a:latin typeface="+mn-lt"/>
                        <a:ea typeface="Tw Cen MT" panose="020B0602020104020603"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400">
                          <a:solidFill>
                            <a:srgbClr val="006666"/>
                          </a:solidFill>
                          <a:effectLst/>
                          <a:latin typeface="+mn-lt"/>
                        </a:rPr>
                        <a:t>9 - 2017</a:t>
                      </a:r>
                      <a:endParaRPr lang="en-US" sz="2400">
                        <a:solidFill>
                          <a:srgbClr val="006666"/>
                        </a:solidFill>
                        <a:effectLst/>
                        <a:latin typeface="+mn-lt"/>
                        <a:ea typeface="Tw Cen MT" panose="020B0602020104020603"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ar-SA" sz="2400" dirty="0">
                          <a:solidFill>
                            <a:srgbClr val="006666"/>
                          </a:solidFill>
                          <a:effectLst/>
                          <a:latin typeface="+mn-lt"/>
                        </a:rPr>
                        <a:t>فترة الإنتاج</a:t>
                      </a:r>
                      <a:endParaRPr lang="en-US" sz="2400" dirty="0">
                        <a:solidFill>
                          <a:srgbClr val="006666"/>
                        </a:solidFill>
                        <a:effectLst/>
                        <a:latin typeface="+mn-lt"/>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1835134428"/>
                  </a:ext>
                </a:extLst>
              </a:tr>
            </a:tbl>
          </a:graphicData>
        </a:graphic>
      </p:graphicFrame>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dirty="0"/>
              <a:t> </a:t>
            </a:r>
            <a:r>
              <a:rPr lang="ar-SA" dirty="0"/>
              <a:t>الدراسة الفنية </a:t>
            </a:r>
            <a:endParaRPr lang="en-US" dirty="0"/>
          </a:p>
        </p:txBody>
      </p:sp>
      <p:sp>
        <p:nvSpPr>
          <p:cNvPr id="69635" name="Rectangle 3"/>
          <p:cNvSpPr>
            <a:spLocks noGrp="1" noChangeArrowheads="1"/>
          </p:cNvSpPr>
          <p:nvPr>
            <p:ph type="body" idx="1"/>
          </p:nvPr>
        </p:nvSpPr>
        <p:spPr>
          <a:noFill/>
        </p:spPr>
        <p:txBody>
          <a:bodyPr/>
          <a:lstStyle/>
          <a:p>
            <a:pPr algn="r" rtl="1"/>
            <a:r>
              <a:rPr lang="ar-SA" dirty="0">
                <a:solidFill>
                  <a:srgbClr val="006666"/>
                </a:solidFill>
              </a:rPr>
              <a:t>الشركاء المؤسسون </a:t>
            </a:r>
            <a:endParaRPr lang="en-US" dirty="0">
              <a:solidFill>
                <a:srgbClr val="006666"/>
              </a:solidFill>
            </a:endParaRPr>
          </a:p>
          <a:p>
            <a:pPr algn="r" rtl="1"/>
            <a:endParaRPr lang="en-US" dirty="0">
              <a:solidFill>
                <a:srgbClr val="006666"/>
              </a:solidFill>
            </a:endParaRPr>
          </a:p>
        </p:txBody>
      </p:sp>
      <p:sp>
        <p:nvSpPr>
          <p:cNvPr id="69636" name="Text Box 4"/>
          <p:cNvSpPr txBox="1">
            <a:spLocks noChangeArrowheads="1"/>
          </p:cNvSpPr>
          <p:nvPr/>
        </p:nvSpPr>
        <p:spPr bwMode="auto">
          <a:xfrm>
            <a:off x="6605588" y="223838"/>
            <a:ext cx="21399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0" hangingPunct="0">
              <a:lnSpc>
                <a:spcPct val="100000"/>
              </a:lnSpc>
              <a:spcBef>
                <a:spcPct val="0"/>
              </a:spcBef>
            </a:pPr>
            <a:endParaRPr lang="en-US"/>
          </a:p>
        </p:txBody>
      </p:sp>
      <p:graphicFrame>
        <p:nvGraphicFramePr>
          <p:cNvPr id="2" name="Table 1"/>
          <p:cNvGraphicFramePr>
            <a:graphicFrameLocks noGrp="1"/>
          </p:cNvGraphicFramePr>
          <p:nvPr>
            <p:extLst>
              <p:ext uri="{D42A27DB-BD31-4B8C-83A1-F6EECF244321}">
                <p14:modId xmlns:p14="http://schemas.microsoft.com/office/powerpoint/2010/main" xmlns="" val="561749318"/>
              </p:ext>
            </p:extLst>
          </p:nvPr>
        </p:nvGraphicFramePr>
        <p:xfrm>
          <a:off x="2237105" y="1931353"/>
          <a:ext cx="6041390" cy="3144997"/>
        </p:xfrm>
        <a:graphic>
          <a:graphicData uri="http://schemas.openxmlformats.org/drawingml/2006/table">
            <a:tbl>
              <a:tblPr firstRow="1" firstCol="1" bandRow="1">
                <a:tableStyleId>{2D5ABB26-0587-4C30-8999-92F81FD0307C}</a:tableStyleId>
              </a:tblPr>
              <a:tblGrid>
                <a:gridCol w="1510030">
                  <a:extLst>
                    <a:ext uri="{9D8B030D-6E8A-4147-A177-3AD203B41FA5}">
                      <a16:colId xmlns:a16="http://schemas.microsoft.com/office/drawing/2014/main" xmlns="" val="3589567788"/>
                    </a:ext>
                  </a:extLst>
                </a:gridCol>
                <a:gridCol w="2430145">
                  <a:extLst>
                    <a:ext uri="{9D8B030D-6E8A-4147-A177-3AD203B41FA5}">
                      <a16:colId xmlns:a16="http://schemas.microsoft.com/office/drawing/2014/main" xmlns="" val="554748566"/>
                    </a:ext>
                  </a:extLst>
                </a:gridCol>
                <a:gridCol w="1257300">
                  <a:extLst>
                    <a:ext uri="{9D8B030D-6E8A-4147-A177-3AD203B41FA5}">
                      <a16:colId xmlns:a16="http://schemas.microsoft.com/office/drawing/2014/main" xmlns="" val="3563384027"/>
                    </a:ext>
                  </a:extLst>
                </a:gridCol>
                <a:gridCol w="843915">
                  <a:extLst>
                    <a:ext uri="{9D8B030D-6E8A-4147-A177-3AD203B41FA5}">
                      <a16:colId xmlns:a16="http://schemas.microsoft.com/office/drawing/2014/main" xmlns="" val="3862943166"/>
                    </a:ext>
                  </a:extLst>
                </a:gridCol>
              </a:tblGrid>
              <a:tr h="717550">
                <a:tc>
                  <a:txBody>
                    <a:bodyPr/>
                    <a:lstStyle/>
                    <a:p>
                      <a:pPr marL="0" marR="0" algn="r">
                        <a:lnSpc>
                          <a:spcPct val="107000"/>
                        </a:lnSpc>
                        <a:spcBef>
                          <a:spcPts val="0"/>
                        </a:spcBef>
                        <a:spcAft>
                          <a:spcPts val="0"/>
                        </a:spcAft>
                      </a:pPr>
                      <a:r>
                        <a:rPr lang="en-US" sz="2200">
                          <a:effectLst/>
                        </a:rPr>
                        <a:t> </a:t>
                      </a:r>
                      <a:r>
                        <a:rPr lang="ar-SA" sz="2200">
                          <a:effectLst/>
                        </a:rPr>
                        <a:t>الحصة التأسيسية</a:t>
                      </a:r>
                      <a:endParaRPr lang="en-US" sz="1100">
                        <a:solidFill>
                          <a:srgbClr val="006666"/>
                        </a:solidFill>
                        <a:effectLst/>
                        <a:latin typeface="+mn-lt"/>
                        <a:ea typeface="Tw Cen MT" panose="020B0602020104020603"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ar-SA" sz="2200">
                          <a:effectLst/>
                        </a:rPr>
                        <a:t> الاسم </a:t>
                      </a:r>
                      <a:endParaRPr lang="en-US" sz="1100">
                        <a:solidFill>
                          <a:srgbClr val="006666"/>
                        </a:solidFill>
                        <a:effectLst/>
                        <a:latin typeface="+mn-lt"/>
                        <a:ea typeface="Tw Cen MT" panose="020B0602020104020603"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ar-SA" sz="2200" dirty="0">
                          <a:effectLst/>
                        </a:rPr>
                        <a:t>جنسية الشريك</a:t>
                      </a:r>
                      <a:endParaRPr lang="en-US" sz="1100" dirty="0">
                        <a:solidFill>
                          <a:srgbClr val="006666"/>
                        </a:solidFill>
                        <a:effectLst/>
                        <a:latin typeface="+mn-lt"/>
                        <a:ea typeface="Tw Cen MT" panose="020B0602020104020603"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200">
                          <a:effectLst/>
                        </a:rPr>
                        <a:t> </a:t>
                      </a:r>
                      <a:endParaRPr lang="en-US" sz="1100">
                        <a:solidFill>
                          <a:srgbClr val="006666"/>
                        </a:solidFill>
                        <a:effectLst/>
                        <a:latin typeface="+mn-lt"/>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1424512458"/>
                  </a:ext>
                </a:extLst>
              </a:tr>
              <a:tr h="469203">
                <a:tc>
                  <a:txBody>
                    <a:bodyPr/>
                    <a:lstStyle/>
                    <a:p>
                      <a:pPr marL="0" marR="0" algn="r">
                        <a:lnSpc>
                          <a:spcPct val="107000"/>
                        </a:lnSpc>
                        <a:spcBef>
                          <a:spcPts val="0"/>
                        </a:spcBef>
                        <a:spcAft>
                          <a:spcPts val="0"/>
                        </a:spcAft>
                      </a:pPr>
                      <a:r>
                        <a:rPr lang="ar-SA" sz="2200" dirty="0">
                          <a:effectLst/>
                        </a:rPr>
                        <a:t>500,000</a:t>
                      </a:r>
                      <a:r>
                        <a:rPr lang="en-US" sz="2200" dirty="0">
                          <a:effectLst/>
                        </a:rPr>
                        <a:t> </a:t>
                      </a:r>
                      <a:endParaRPr lang="en-US" sz="1100" dirty="0">
                        <a:solidFill>
                          <a:srgbClr val="006666"/>
                        </a:solidFill>
                        <a:effectLst/>
                        <a:latin typeface="+mn-lt"/>
                        <a:ea typeface="Tw Cen MT" panose="020B0602020104020603"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ar-SA" sz="2200">
                          <a:effectLst/>
                        </a:rPr>
                        <a:t>إيمان إبراهيم الطاسان</a:t>
                      </a:r>
                      <a:endParaRPr lang="en-US" sz="1100">
                        <a:solidFill>
                          <a:srgbClr val="006666"/>
                        </a:solidFill>
                        <a:effectLst/>
                        <a:latin typeface="+mn-lt"/>
                        <a:ea typeface="Tw Cen MT" panose="020B0602020104020603" pitchFamily="34" charset="0"/>
                        <a:cs typeface="Arial" panose="020B0604020202020204" pitchFamily="34" charset="0"/>
                      </a:endParaRPr>
                    </a:p>
                  </a:txBody>
                  <a:tcPr marL="68580" marR="68580" marT="0" marB="0"/>
                </a:tc>
                <a:tc>
                  <a:txBody>
                    <a:bodyPr/>
                    <a:lstStyle/>
                    <a:p>
                      <a:pPr marL="0" marR="0" algn="r" rtl="0">
                        <a:lnSpc>
                          <a:spcPct val="107000"/>
                        </a:lnSpc>
                        <a:spcBef>
                          <a:spcPts val="0"/>
                        </a:spcBef>
                        <a:spcAft>
                          <a:spcPts val="0"/>
                        </a:spcAft>
                      </a:pPr>
                      <a:r>
                        <a:rPr lang="ar-SA" sz="2200">
                          <a:effectLst/>
                        </a:rPr>
                        <a:t> سعودي</a:t>
                      </a:r>
                      <a:endParaRPr lang="en-US" sz="1100">
                        <a:solidFill>
                          <a:srgbClr val="006666"/>
                        </a:solidFill>
                        <a:effectLst/>
                        <a:latin typeface="+mn-lt"/>
                        <a:ea typeface="Tw Cen MT" panose="020B0602020104020603" pitchFamily="34" charset="0"/>
                        <a:cs typeface="Arial" panose="020B0604020202020204" pitchFamily="34" charset="0"/>
                      </a:endParaRPr>
                    </a:p>
                  </a:txBody>
                  <a:tcPr marL="68580" marR="68580" marT="0" marB="0"/>
                </a:tc>
                <a:tc>
                  <a:txBody>
                    <a:bodyPr/>
                    <a:lstStyle/>
                    <a:p>
                      <a:pPr marL="0" marR="0" algn="r" rtl="0">
                        <a:lnSpc>
                          <a:spcPct val="107000"/>
                        </a:lnSpc>
                        <a:spcBef>
                          <a:spcPts val="0"/>
                        </a:spcBef>
                        <a:spcAft>
                          <a:spcPts val="0"/>
                        </a:spcAft>
                      </a:pPr>
                      <a:r>
                        <a:rPr lang="en-US" sz="2200">
                          <a:effectLst/>
                        </a:rPr>
                        <a:t>1</a:t>
                      </a:r>
                      <a:endParaRPr lang="en-US" sz="1100">
                        <a:solidFill>
                          <a:srgbClr val="006666"/>
                        </a:solidFill>
                        <a:effectLst/>
                        <a:latin typeface="+mn-lt"/>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3431601461"/>
                  </a:ext>
                </a:extLst>
              </a:tr>
              <a:tr h="496347">
                <a:tc>
                  <a:txBody>
                    <a:bodyPr/>
                    <a:lstStyle/>
                    <a:p>
                      <a:pPr marL="0" marR="0" algn="r">
                        <a:lnSpc>
                          <a:spcPct val="107000"/>
                        </a:lnSpc>
                        <a:spcBef>
                          <a:spcPts val="0"/>
                        </a:spcBef>
                        <a:spcAft>
                          <a:spcPts val="0"/>
                        </a:spcAft>
                      </a:pPr>
                      <a:r>
                        <a:rPr lang="ar-SA" sz="2200" dirty="0">
                          <a:effectLst/>
                        </a:rPr>
                        <a:t>500,000</a:t>
                      </a:r>
                      <a:r>
                        <a:rPr lang="en-US" sz="2200" dirty="0">
                          <a:effectLst/>
                        </a:rPr>
                        <a:t> </a:t>
                      </a:r>
                      <a:endParaRPr lang="en-US" sz="1100" dirty="0">
                        <a:solidFill>
                          <a:srgbClr val="006666"/>
                        </a:solidFill>
                        <a:effectLst/>
                        <a:latin typeface="+mn-lt"/>
                        <a:ea typeface="Tw Cen MT" panose="020B0602020104020603"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ar-SA" sz="2200" dirty="0">
                          <a:effectLst/>
                        </a:rPr>
                        <a:t>خلود عبدالحكيم محمد</a:t>
                      </a:r>
                      <a:endParaRPr lang="en-US" sz="1100" dirty="0">
                        <a:solidFill>
                          <a:srgbClr val="006666"/>
                        </a:solidFill>
                        <a:effectLst/>
                        <a:latin typeface="+mn-lt"/>
                        <a:ea typeface="Tw Cen MT" panose="020B0602020104020603" pitchFamily="34" charset="0"/>
                        <a:cs typeface="Arial" panose="020B0604020202020204" pitchFamily="34" charset="0"/>
                      </a:endParaRPr>
                    </a:p>
                  </a:txBody>
                  <a:tcPr marL="68580" marR="68580" marT="0" marB="0"/>
                </a:tc>
                <a:tc>
                  <a:txBody>
                    <a:bodyPr/>
                    <a:lstStyle/>
                    <a:p>
                      <a:pPr marL="0" marR="0" algn="r" rtl="0">
                        <a:lnSpc>
                          <a:spcPct val="107000"/>
                        </a:lnSpc>
                        <a:spcBef>
                          <a:spcPts val="0"/>
                        </a:spcBef>
                        <a:spcAft>
                          <a:spcPts val="0"/>
                        </a:spcAft>
                      </a:pPr>
                      <a:r>
                        <a:rPr lang="ar-SA" sz="2200">
                          <a:effectLst/>
                        </a:rPr>
                        <a:t> سعودي</a:t>
                      </a:r>
                      <a:endParaRPr lang="en-US" sz="1100">
                        <a:solidFill>
                          <a:srgbClr val="006666"/>
                        </a:solidFill>
                        <a:effectLst/>
                        <a:latin typeface="+mn-lt"/>
                        <a:ea typeface="Tw Cen MT" panose="020B0602020104020603" pitchFamily="34" charset="0"/>
                        <a:cs typeface="Arial" panose="020B0604020202020204" pitchFamily="34" charset="0"/>
                      </a:endParaRPr>
                    </a:p>
                  </a:txBody>
                  <a:tcPr marL="68580" marR="68580" marT="0" marB="0"/>
                </a:tc>
                <a:tc>
                  <a:txBody>
                    <a:bodyPr/>
                    <a:lstStyle/>
                    <a:p>
                      <a:pPr marL="0" marR="0" algn="r" rtl="0">
                        <a:lnSpc>
                          <a:spcPct val="107000"/>
                        </a:lnSpc>
                        <a:spcBef>
                          <a:spcPts val="0"/>
                        </a:spcBef>
                        <a:spcAft>
                          <a:spcPts val="0"/>
                        </a:spcAft>
                      </a:pPr>
                      <a:r>
                        <a:rPr lang="en-US" sz="2200">
                          <a:effectLst/>
                        </a:rPr>
                        <a:t>2</a:t>
                      </a:r>
                      <a:endParaRPr lang="en-US" sz="1100">
                        <a:solidFill>
                          <a:srgbClr val="006666"/>
                        </a:solidFill>
                        <a:effectLst/>
                        <a:latin typeface="+mn-lt"/>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235807712"/>
                  </a:ext>
                </a:extLst>
              </a:tr>
              <a:tr h="469203">
                <a:tc>
                  <a:txBody>
                    <a:bodyPr/>
                    <a:lstStyle/>
                    <a:p>
                      <a:pPr marL="0" marR="0" algn="r">
                        <a:lnSpc>
                          <a:spcPct val="107000"/>
                        </a:lnSpc>
                        <a:spcBef>
                          <a:spcPts val="0"/>
                        </a:spcBef>
                        <a:spcAft>
                          <a:spcPts val="0"/>
                        </a:spcAft>
                      </a:pPr>
                      <a:r>
                        <a:rPr lang="ar-SA" sz="2200" dirty="0">
                          <a:effectLst/>
                        </a:rPr>
                        <a:t>500,000</a:t>
                      </a:r>
                      <a:r>
                        <a:rPr lang="en-US" sz="2200" dirty="0">
                          <a:effectLst/>
                        </a:rPr>
                        <a:t> </a:t>
                      </a:r>
                      <a:endParaRPr lang="en-US" sz="1100" dirty="0">
                        <a:solidFill>
                          <a:srgbClr val="006666"/>
                        </a:solidFill>
                        <a:effectLst/>
                        <a:latin typeface="+mn-lt"/>
                        <a:ea typeface="Tw Cen MT" panose="020B0602020104020603"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ar-SA" sz="2200">
                          <a:effectLst/>
                        </a:rPr>
                        <a:t>رنيم إبراهيم التركي</a:t>
                      </a:r>
                      <a:endParaRPr lang="en-US" sz="1100">
                        <a:solidFill>
                          <a:srgbClr val="006666"/>
                        </a:solidFill>
                        <a:effectLst/>
                        <a:latin typeface="+mn-lt"/>
                        <a:ea typeface="Tw Cen MT" panose="020B0602020104020603" pitchFamily="34" charset="0"/>
                        <a:cs typeface="Arial" panose="020B0604020202020204" pitchFamily="34" charset="0"/>
                      </a:endParaRPr>
                    </a:p>
                  </a:txBody>
                  <a:tcPr marL="68580" marR="68580" marT="0" marB="0"/>
                </a:tc>
                <a:tc>
                  <a:txBody>
                    <a:bodyPr/>
                    <a:lstStyle/>
                    <a:p>
                      <a:pPr marL="0" marR="0" algn="r" rtl="0">
                        <a:lnSpc>
                          <a:spcPct val="107000"/>
                        </a:lnSpc>
                        <a:spcBef>
                          <a:spcPts val="0"/>
                        </a:spcBef>
                        <a:spcAft>
                          <a:spcPts val="0"/>
                        </a:spcAft>
                      </a:pPr>
                      <a:r>
                        <a:rPr lang="ar-SA" sz="2200">
                          <a:effectLst/>
                        </a:rPr>
                        <a:t> سعودي</a:t>
                      </a:r>
                      <a:endParaRPr lang="en-US" sz="1100">
                        <a:solidFill>
                          <a:srgbClr val="006666"/>
                        </a:solidFill>
                        <a:effectLst/>
                        <a:latin typeface="+mn-lt"/>
                        <a:ea typeface="Tw Cen MT" panose="020B0602020104020603" pitchFamily="34" charset="0"/>
                        <a:cs typeface="Arial" panose="020B0604020202020204" pitchFamily="34" charset="0"/>
                      </a:endParaRPr>
                    </a:p>
                  </a:txBody>
                  <a:tcPr marL="68580" marR="68580" marT="0" marB="0"/>
                </a:tc>
                <a:tc>
                  <a:txBody>
                    <a:bodyPr/>
                    <a:lstStyle/>
                    <a:p>
                      <a:pPr marL="0" marR="0" algn="r" rtl="0">
                        <a:lnSpc>
                          <a:spcPct val="107000"/>
                        </a:lnSpc>
                        <a:spcBef>
                          <a:spcPts val="0"/>
                        </a:spcBef>
                        <a:spcAft>
                          <a:spcPts val="0"/>
                        </a:spcAft>
                      </a:pPr>
                      <a:r>
                        <a:rPr lang="en-US" sz="2200">
                          <a:effectLst/>
                        </a:rPr>
                        <a:t>3</a:t>
                      </a:r>
                      <a:endParaRPr lang="en-US" sz="1100">
                        <a:solidFill>
                          <a:srgbClr val="006666"/>
                        </a:solidFill>
                        <a:effectLst/>
                        <a:latin typeface="+mn-lt"/>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1325349888"/>
                  </a:ext>
                </a:extLst>
              </a:tr>
              <a:tr h="496347">
                <a:tc>
                  <a:txBody>
                    <a:bodyPr/>
                    <a:lstStyle/>
                    <a:p>
                      <a:pPr marL="0" marR="0" algn="r">
                        <a:lnSpc>
                          <a:spcPct val="107000"/>
                        </a:lnSpc>
                        <a:spcBef>
                          <a:spcPts val="0"/>
                        </a:spcBef>
                        <a:spcAft>
                          <a:spcPts val="0"/>
                        </a:spcAft>
                      </a:pPr>
                      <a:r>
                        <a:rPr lang="ar-SA" sz="2200" dirty="0">
                          <a:effectLst/>
                        </a:rPr>
                        <a:t>500,000</a:t>
                      </a:r>
                      <a:r>
                        <a:rPr lang="en-US" sz="2200" dirty="0">
                          <a:effectLst/>
                        </a:rPr>
                        <a:t> </a:t>
                      </a:r>
                      <a:endParaRPr lang="en-US" sz="1100" dirty="0">
                        <a:solidFill>
                          <a:srgbClr val="006666"/>
                        </a:solidFill>
                        <a:effectLst/>
                        <a:latin typeface="+mn-lt"/>
                        <a:ea typeface="Tw Cen MT" panose="020B0602020104020603"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ar-SA" sz="2200">
                          <a:effectLst/>
                        </a:rPr>
                        <a:t>رزان سعود المطيري </a:t>
                      </a:r>
                      <a:endParaRPr lang="en-US" sz="1100">
                        <a:solidFill>
                          <a:srgbClr val="006666"/>
                        </a:solidFill>
                        <a:effectLst/>
                        <a:latin typeface="+mn-lt"/>
                        <a:ea typeface="Tw Cen MT" panose="020B0602020104020603" pitchFamily="34" charset="0"/>
                        <a:cs typeface="Arial" panose="020B0604020202020204" pitchFamily="34" charset="0"/>
                      </a:endParaRPr>
                    </a:p>
                  </a:txBody>
                  <a:tcPr marL="68580" marR="68580" marT="0" marB="0"/>
                </a:tc>
                <a:tc>
                  <a:txBody>
                    <a:bodyPr/>
                    <a:lstStyle/>
                    <a:p>
                      <a:pPr marL="0" marR="0" algn="r" rtl="0">
                        <a:lnSpc>
                          <a:spcPct val="107000"/>
                        </a:lnSpc>
                        <a:spcBef>
                          <a:spcPts val="0"/>
                        </a:spcBef>
                        <a:spcAft>
                          <a:spcPts val="0"/>
                        </a:spcAft>
                      </a:pPr>
                      <a:r>
                        <a:rPr lang="ar-SA" sz="2200">
                          <a:effectLst/>
                        </a:rPr>
                        <a:t> سعودي</a:t>
                      </a:r>
                      <a:endParaRPr lang="en-US" sz="1100">
                        <a:solidFill>
                          <a:srgbClr val="006666"/>
                        </a:solidFill>
                        <a:effectLst/>
                        <a:latin typeface="+mn-lt"/>
                        <a:ea typeface="Tw Cen MT" panose="020B0602020104020603" pitchFamily="34" charset="0"/>
                        <a:cs typeface="Arial" panose="020B0604020202020204" pitchFamily="34" charset="0"/>
                      </a:endParaRPr>
                    </a:p>
                  </a:txBody>
                  <a:tcPr marL="68580" marR="68580" marT="0" marB="0"/>
                </a:tc>
                <a:tc>
                  <a:txBody>
                    <a:bodyPr/>
                    <a:lstStyle/>
                    <a:p>
                      <a:pPr marL="0" marR="0" algn="r" rtl="0">
                        <a:lnSpc>
                          <a:spcPct val="107000"/>
                        </a:lnSpc>
                        <a:spcBef>
                          <a:spcPts val="0"/>
                        </a:spcBef>
                        <a:spcAft>
                          <a:spcPts val="0"/>
                        </a:spcAft>
                      </a:pPr>
                      <a:r>
                        <a:rPr lang="en-US" sz="2200">
                          <a:effectLst/>
                        </a:rPr>
                        <a:t>4</a:t>
                      </a:r>
                      <a:endParaRPr lang="en-US" sz="1100">
                        <a:solidFill>
                          <a:srgbClr val="006666"/>
                        </a:solidFill>
                        <a:effectLst/>
                        <a:latin typeface="+mn-lt"/>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3449753414"/>
                  </a:ext>
                </a:extLst>
              </a:tr>
              <a:tr h="496347">
                <a:tc>
                  <a:txBody>
                    <a:bodyPr/>
                    <a:lstStyle/>
                    <a:p>
                      <a:pPr marL="0" marR="0" algn="r">
                        <a:lnSpc>
                          <a:spcPct val="107000"/>
                        </a:lnSpc>
                        <a:spcBef>
                          <a:spcPts val="0"/>
                        </a:spcBef>
                        <a:spcAft>
                          <a:spcPts val="0"/>
                        </a:spcAft>
                      </a:pPr>
                      <a:r>
                        <a:rPr lang="ar-SA" sz="2200" dirty="0">
                          <a:effectLst/>
                        </a:rPr>
                        <a:t>500,000</a:t>
                      </a:r>
                      <a:r>
                        <a:rPr lang="en-US" sz="2200" dirty="0">
                          <a:effectLst/>
                        </a:rPr>
                        <a:t> </a:t>
                      </a:r>
                      <a:endParaRPr lang="en-US" sz="1100" dirty="0">
                        <a:solidFill>
                          <a:srgbClr val="006666"/>
                        </a:solidFill>
                        <a:effectLst/>
                        <a:latin typeface="+mn-lt"/>
                        <a:ea typeface="Tw Cen MT" panose="020B0602020104020603"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ar-SA" sz="2200">
                          <a:effectLst/>
                        </a:rPr>
                        <a:t>لميا صالح السلطان </a:t>
                      </a:r>
                      <a:endParaRPr lang="en-US" sz="1100">
                        <a:solidFill>
                          <a:srgbClr val="006666"/>
                        </a:solidFill>
                        <a:effectLst/>
                        <a:latin typeface="+mn-lt"/>
                        <a:ea typeface="Tw Cen MT" panose="020B0602020104020603"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200">
                          <a:effectLst/>
                        </a:rPr>
                        <a:t> </a:t>
                      </a:r>
                      <a:r>
                        <a:rPr lang="ar-SA" sz="2200">
                          <a:effectLst/>
                        </a:rPr>
                        <a:t>سعودي</a:t>
                      </a:r>
                      <a:endParaRPr lang="en-US" sz="1100">
                        <a:solidFill>
                          <a:srgbClr val="006666"/>
                        </a:solidFill>
                        <a:effectLst/>
                        <a:latin typeface="+mn-lt"/>
                        <a:ea typeface="Tw Cen MT" panose="020B0602020104020603"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ar-SA" sz="2200" dirty="0">
                          <a:effectLst/>
                        </a:rPr>
                        <a:t>5</a:t>
                      </a:r>
                      <a:r>
                        <a:rPr lang="en-US" sz="2200" dirty="0">
                          <a:effectLst/>
                        </a:rPr>
                        <a:t> </a:t>
                      </a:r>
                      <a:endParaRPr lang="en-US" sz="1100" dirty="0">
                        <a:solidFill>
                          <a:srgbClr val="006666"/>
                        </a:solidFill>
                        <a:effectLst/>
                        <a:latin typeface="+mn-lt"/>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290420957"/>
                  </a:ext>
                </a:extLst>
              </a:tr>
            </a:tbl>
          </a:graphicData>
        </a:graphic>
      </p:graphicFrame>
    </p:spTree>
    <p:extLst>
      <p:ext uri="{BB962C8B-B14F-4D97-AF65-F5344CB8AC3E}">
        <p14:creationId xmlns:p14="http://schemas.microsoft.com/office/powerpoint/2010/main" xmlns="" val="201455693"/>
      </p:ext>
    </p:extLst>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dirty="0"/>
              <a:t> </a:t>
            </a:r>
            <a:r>
              <a:rPr lang="ar-SA" dirty="0"/>
              <a:t>الدراسة الفنية – مراحل إنشاء المشروع  </a:t>
            </a:r>
            <a:endParaRPr lang="en-US" dirty="0"/>
          </a:p>
        </p:txBody>
      </p:sp>
      <p:sp>
        <p:nvSpPr>
          <p:cNvPr id="69635" name="Rectangle 3"/>
          <p:cNvSpPr>
            <a:spLocks noGrp="1" noChangeArrowheads="1"/>
          </p:cNvSpPr>
          <p:nvPr>
            <p:ph type="body" idx="1"/>
          </p:nvPr>
        </p:nvSpPr>
        <p:spPr>
          <a:noFill/>
        </p:spPr>
        <p:txBody>
          <a:bodyPr/>
          <a:lstStyle/>
          <a:p>
            <a:pPr algn="r" rtl="1"/>
            <a:r>
              <a:rPr lang="ar-SA" dirty="0">
                <a:solidFill>
                  <a:srgbClr val="006666"/>
                </a:solidFill>
              </a:rPr>
              <a:t>الجدول الزمني لإنشاء المشروع </a:t>
            </a:r>
          </a:p>
          <a:p>
            <a:pPr marL="0" indent="0" algn="r" rtl="1">
              <a:buNone/>
            </a:pPr>
            <a:endParaRPr lang="en-US" b="1" dirty="0"/>
          </a:p>
        </p:txBody>
      </p:sp>
      <p:sp>
        <p:nvSpPr>
          <p:cNvPr id="69636" name="Text Box 4"/>
          <p:cNvSpPr txBox="1">
            <a:spLocks noChangeArrowheads="1"/>
          </p:cNvSpPr>
          <p:nvPr/>
        </p:nvSpPr>
        <p:spPr bwMode="auto">
          <a:xfrm>
            <a:off x="6605588" y="223838"/>
            <a:ext cx="21399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0" hangingPunct="0">
              <a:lnSpc>
                <a:spcPct val="100000"/>
              </a:lnSpc>
              <a:spcBef>
                <a:spcPct val="0"/>
              </a:spcBef>
            </a:pPr>
            <a:endParaRPr lang="en-US"/>
          </a:p>
        </p:txBody>
      </p:sp>
      <p:graphicFrame>
        <p:nvGraphicFramePr>
          <p:cNvPr id="2" name="Table 1"/>
          <p:cNvGraphicFramePr>
            <a:graphicFrameLocks noGrp="1"/>
          </p:cNvGraphicFramePr>
          <p:nvPr>
            <p:extLst>
              <p:ext uri="{D42A27DB-BD31-4B8C-83A1-F6EECF244321}">
                <p14:modId xmlns:p14="http://schemas.microsoft.com/office/powerpoint/2010/main" xmlns="" val="1047433327"/>
              </p:ext>
            </p:extLst>
          </p:nvPr>
        </p:nvGraphicFramePr>
        <p:xfrm>
          <a:off x="1752600" y="1927127"/>
          <a:ext cx="7010400" cy="3768848"/>
        </p:xfrm>
        <a:graphic>
          <a:graphicData uri="http://schemas.openxmlformats.org/drawingml/2006/table">
            <a:tbl>
              <a:tblPr firstRow="1" firstCol="1" bandRow="1">
                <a:tableStyleId>{2D5ABB26-0587-4C30-8999-92F81FD0307C}</a:tableStyleId>
              </a:tblPr>
              <a:tblGrid>
                <a:gridCol w="1549087">
                  <a:extLst>
                    <a:ext uri="{9D8B030D-6E8A-4147-A177-3AD203B41FA5}">
                      <a16:colId xmlns:a16="http://schemas.microsoft.com/office/drawing/2014/main" xmlns="" val="3379846919"/>
                    </a:ext>
                  </a:extLst>
                </a:gridCol>
                <a:gridCol w="1047425">
                  <a:extLst>
                    <a:ext uri="{9D8B030D-6E8A-4147-A177-3AD203B41FA5}">
                      <a16:colId xmlns:a16="http://schemas.microsoft.com/office/drawing/2014/main" xmlns="" val="2039754092"/>
                    </a:ext>
                  </a:extLst>
                </a:gridCol>
                <a:gridCol w="1433319">
                  <a:extLst>
                    <a:ext uri="{9D8B030D-6E8A-4147-A177-3AD203B41FA5}">
                      <a16:colId xmlns:a16="http://schemas.microsoft.com/office/drawing/2014/main" xmlns="" val="1854938673"/>
                    </a:ext>
                  </a:extLst>
                </a:gridCol>
                <a:gridCol w="937170">
                  <a:extLst>
                    <a:ext uri="{9D8B030D-6E8A-4147-A177-3AD203B41FA5}">
                      <a16:colId xmlns:a16="http://schemas.microsoft.com/office/drawing/2014/main" xmlns="" val="2294451068"/>
                    </a:ext>
                  </a:extLst>
                </a:gridCol>
                <a:gridCol w="1653830">
                  <a:extLst>
                    <a:ext uri="{9D8B030D-6E8A-4147-A177-3AD203B41FA5}">
                      <a16:colId xmlns:a16="http://schemas.microsoft.com/office/drawing/2014/main" xmlns="" val="540627053"/>
                    </a:ext>
                  </a:extLst>
                </a:gridCol>
                <a:gridCol w="389569">
                  <a:extLst>
                    <a:ext uri="{9D8B030D-6E8A-4147-A177-3AD203B41FA5}">
                      <a16:colId xmlns:a16="http://schemas.microsoft.com/office/drawing/2014/main" xmlns="" val="2702990930"/>
                    </a:ext>
                  </a:extLst>
                </a:gridCol>
              </a:tblGrid>
              <a:tr h="627975">
                <a:tc rowSpan="2">
                  <a:txBody>
                    <a:bodyPr/>
                    <a:lstStyle/>
                    <a:p>
                      <a:pPr marL="0" marR="0" algn="r">
                        <a:lnSpc>
                          <a:spcPct val="107000"/>
                        </a:lnSpc>
                        <a:spcBef>
                          <a:spcPts val="0"/>
                        </a:spcBef>
                        <a:spcAft>
                          <a:spcPts val="0"/>
                        </a:spcAft>
                      </a:pPr>
                      <a:r>
                        <a:rPr lang="en-US" sz="2000">
                          <a:solidFill>
                            <a:srgbClr val="006666"/>
                          </a:solidFill>
                          <a:effectLst/>
                        </a:rPr>
                        <a:t>August </a:t>
                      </a:r>
                    </a:p>
                    <a:p>
                      <a:pPr marL="0" marR="0" algn="r">
                        <a:lnSpc>
                          <a:spcPct val="107000"/>
                        </a:lnSpc>
                        <a:spcBef>
                          <a:spcPts val="0"/>
                        </a:spcBef>
                        <a:spcAft>
                          <a:spcPts val="0"/>
                        </a:spcAft>
                      </a:pPr>
                      <a:r>
                        <a:rPr lang="en-US" sz="2000">
                          <a:solidFill>
                            <a:srgbClr val="006666"/>
                          </a:solidFill>
                          <a:effectLst/>
                        </a:rPr>
                        <a:t>July </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6153" marR="66153" marT="0" marB="0"/>
                </a:tc>
                <a:tc rowSpan="2">
                  <a:txBody>
                    <a:bodyPr/>
                    <a:lstStyle/>
                    <a:p>
                      <a:pPr marL="0" marR="0" algn="r">
                        <a:lnSpc>
                          <a:spcPct val="107000"/>
                        </a:lnSpc>
                        <a:spcBef>
                          <a:spcPts val="0"/>
                        </a:spcBef>
                        <a:spcAft>
                          <a:spcPts val="0"/>
                        </a:spcAft>
                      </a:pPr>
                      <a:r>
                        <a:rPr lang="en-US" sz="2000" dirty="0">
                          <a:solidFill>
                            <a:srgbClr val="006666"/>
                          </a:solidFill>
                          <a:effectLst/>
                        </a:rPr>
                        <a:t>June </a:t>
                      </a:r>
                      <a:endParaRPr lang="en-US" sz="2000" dirty="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6153" marR="66153" marT="0" marB="0"/>
                </a:tc>
                <a:tc gridSpan="2">
                  <a:txBody>
                    <a:bodyPr/>
                    <a:lstStyle/>
                    <a:p>
                      <a:pPr marL="0" marR="0" algn="r">
                        <a:lnSpc>
                          <a:spcPct val="107000"/>
                        </a:lnSpc>
                        <a:spcBef>
                          <a:spcPts val="0"/>
                        </a:spcBef>
                        <a:spcAft>
                          <a:spcPts val="0"/>
                        </a:spcAft>
                      </a:pPr>
                      <a:r>
                        <a:rPr lang="en-US" sz="2000">
                          <a:solidFill>
                            <a:srgbClr val="006666"/>
                          </a:solidFill>
                          <a:effectLst/>
                        </a:rPr>
                        <a:t>January – May </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6153" marR="66153" marT="0" marB="0"/>
                </a:tc>
                <a:tc hMerge="1">
                  <a:txBody>
                    <a:bodyPr/>
                    <a:lstStyle/>
                    <a:p>
                      <a:pPr rtl="1"/>
                      <a:endParaRPr lang="ar-SA"/>
                    </a:p>
                  </a:txBody>
                  <a:tcPr/>
                </a:tc>
                <a:tc rowSpan="2">
                  <a:txBody>
                    <a:bodyPr/>
                    <a:lstStyle/>
                    <a:p>
                      <a:pPr marL="0" marR="0" algn="r">
                        <a:lnSpc>
                          <a:spcPct val="107000"/>
                        </a:lnSpc>
                        <a:spcBef>
                          <a:spcPts val="0"/>
                        </a:spcBef>
                        <a:spcAft>
                          <a:spcPts val="0"/>
                        </a:spcAft>
                      </a:pPr>
                      <a:r>
                        <a:rPr lang="ar-SA" sz="2000">
                          <a:solidFill>
                            <a:srgbClr val="006666"/>
                          </a:solidFill>
                          <a:effectLst/>
                        </a:rPr>
                        <a:t>المرحلة</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6153" marR="66153" marT="0" marB="0"/>
                </a:tc>
                <a:tc rowSpan="2">
                  <a:txBody>
                    <a:bodyPr/>
                    <a:lstStyle/>
                    <a:p>
                      <a:pPr marL="0" marR="0" algn="r">
                        <a:lnSpc>
                          <a:spcPct val="107000"/>
                        </a:lnSpc>
                        <a:spcBef>
                          <a:spcPts val="0"/>
                        </a:spcBef>
                        <a:spcAft>
                          <a:spcPts val="0"/>
                        </a:spcAft>
                      </a:pPr>
                      <a:r>
                        <a:rPr lang="en-US" sz="2000">
                          <a:solidFill>
                            <a:srgbClr val="006666"/>
                          </a:solidFill>
                          <a:effectLst/>
                        </a:rPr>
                        <a:t> </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6153" marR="66153" marT="0" marB="0"/>
                </a:tc>
                <a:extLst>
                  <a:ext uri="{0D108BD9-81ED-4DB2-BD59-A6C34878D82A}">
                    <a16:rowId xmlns:a16="http://schemas.microsoft.com/office/drawing/2014/main" xmlns="" val="2983276248"/>
                  </a:ext>
                </a:extLst>
              </a:tr>
              <a:tr h="627975">
                <a:tc vMerge="1">
                  <a:txBody>
                    <a:bodyPr/>
                    <a:lstStyle/>
                    <a:p>
                      <a:pPr rtl="1"/>
                      <a:endParaRPr lang="ar-SA"/>
                    </a:p>
                  </a:txBody>
                  <a:tcPr/>
                </a:tc>
                <a:tc vMerge="1">
                  <a:txBody>
                    <a:bodyPr/>
                    <a:lstStyle/>
                    <a:p>
                      <a:pPr rtl="1"/>
                      <a:endParaRPr lang="ar-SA"/>
                    </a:p>
                  </a:txBody>
                  <a:tcPr/>
                </a:tc>
                <a:tc>
                  <a:txBody>
                    <a:bodyPr/>
                    <a:lstStyle/>
                    <a:p>
                      <a:pPr marL="0" marR="0" algn="r">
                        <a:lnSpc>
                          <a:spcPct val="107000"/>
                        </a:lnSpc>
                        <a:spcBef>
                          <a:spcPts val="0"/>
                        </a:spcBef>
                        <a:spcAft>
                          <a:spcPts val="0"/>
                        </a:spcAft>
                      </a:pPr>
                      <a:r>
                        <a:rPr lang="en-US" sz="2000">
                          <a:solidFill>
                            <a:srgbClr val="006666"/>
                          </a:solidFill>
                          <a:effectLst/>
                        </a:rPr>
                        <a:t>Feb. – May </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6153" marR="66153" marT="0" marB="0"/>
                </a:tc>
                <a:tc>
                  <a:txBody>
                    <a:bodyPr/>
                    <a:lstStyle/>
                    <a:p>
                      <a:pPr marL="0" marR="0" algn="r">
                        <a:lnSpc>
                          <a:spcPct val="107000"/>
                        </a:lnSpc>
                        <a:spcBef>
                          <a:spcPts val="0"/>
                        </a:spcBef>
                        <a:spcAft>
                          <a:spcPts val="0"/>
                        </a:spcAft>
                      </a:pPr>
                      <a:r>
                        <a:rPr lang="en-US" sz="2000">
                          <a:solidFill>
                            <a:srgbClr val="006666"/>
                          </a:solidFill>
                          <a:effectLst/>
                        </a:rPr>
                        <a:t>Jan. </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6153" marR="66153" marT="0" marB="0"/>
                </a:tc>
                <a:tc vMerge="1">
                  <a:txBody>
                    <a:bodyPr/>
                    <a:lstStyle/>
                    <a:p>
                      <a:pPr rtl="1"/>
                      <a:endParaRPr lang="ar-SA"/>
                    </a:p>
                  </a:txBody>
                  <a:tcPr/>
                </a:tc>
                <a:tc vMerge="1">
                  <a:txBody>
                    <a:bodyPr/>
                    <a:lstStyle/>
                    <a:p>
                      <a:pPr rtl="1"/>
                      <a:endParaRPr lang="ar-SA"/>
                    </a:p>
                  </a:txBody>
                  <a:tcPr/>
                </a:tc>
                <a:extLst>
                  <a:ext uri="{0D108BD9-81ED-4DB2-BD59-A6C34878D82A}">
                    <a16:rowId xmlns:a16="http://schemas.microsoft.com/office/drawing/2014/main" xmlns="" val="306550958"/>
                  </a:ext>
                </a:extLst>
              </a:tr>
              <a:tr h="604676">
                <a:tc>
                  <a:txBody>
                    <a:bodyPr/>
                    <a:lstStyle/>
                    <a:p>
                      <a:pPr marL="0" marR="0" algn="r">
                        <a:lnSpc>
                          <a:spcPct val="107000"/>
                        </a:lnSpc>
                        <a:spcBef>
                          <a:spcPts val="0"/>
                        </a:spcBef>
                        <a:spcAft>
                          <a:spcPts val="0"/>
                        </a:spcAft>
                      </a:pPr>
                      <a:r>
                        <a:rPr lang="en-US" sz="2000">
                          <a:solidFill>
                            <a:srgbClr val="006666"/>
                          </a:solidFill>
                          <a:effectLst/>
                        </a:rPr>
                        <a:t> </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6153" marR="66153" marT="0" marB="0"/>
                </a:tc>
                <a:tc>
                  <a:txBody>
                    <a:bodyPr/>
                    <a:lstStyle/>
                    <a:p>
                      <a:pPr marL="0" marR="0" algn="r">
                        <a:lnSpc>
                          <a:spcPct val="107000"/>
                        </a:lnSpc>
                        <a:spcBef>
                          <a:spcPts val="0"/>
                        </a:spcBef>
                        <a:spcAft>
                          <a:spcPts val="0"/>
                        </a:spcAft>
                      </a:pPr>
                      <a:r>
                        <a:rPr lang="en-US" sz="2000">
                          <a:solidFill>
                            <a:srgbClr val="006666"/>
                          </a:solidFill>
                          <a:effectLst/>
                        </a:rPr>
                        <a:t> </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6153" marR="66153" marT="0" marB="0"/>
                </a:tc>
                <a:tc>
                  <a:txBody>
                    <a:bodyPr/>
                    <a:lstStyle/>
                    <a:p>
                      <a:pPr marL="0" marR="0" algn="r">
                        <a:lnSpc>
                          <a:spcPct val="107000"/>
                        </a:lnSpc>
                        <a:spcBef>
                          <a:spcPts val="0"/>
                        </a:spcBef>
                        <a:spcAft>
                          <a:spcPts val="0"/>
                        </a:spcAft>
                      </a:pPr>
                      <a:r>
                        <a:rPr lang="en-US" sz="2000">
                          <a:solidFill>
                            <a:srgbClr val="006666"/>
                          </a:solidFill>
                          <a:effectLst/>
                        </a:rPr>
                        <a:t> </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6153" marR="66153" marT="0" marB="0"/>
                </a:tc>
                <a:tc>
                  <a:txBody>
                    <a:bodyPr/>
                    <a:lstStyle/>
                    <a:p>
                      <a:pPr marL="0" marR="0">
                        <a:lnSpc>
                          <a:spcPct val="107000"/>
                        </a:lnSpc>
                        <a:spcBef>
                          <a:spcPts val="0"/>
                        </a:spcBef>
                        <a:spcAft>
                          <a:spcPts val="0"/>
                        </a:spcAft>
                        <a:tabLst>
                          <a:tab pos="310515" algn="ctr"/>
                          <a:tab pos="621030" algn="r"/>
                        </a:tabLst>
                      </a:pPr>
                      <a:r>
                        <a:rPr lang="en-US" sz="2000" dirty="0">
                          <a:solidFill>
                            <a:srgbClr val="006666"/>
                          </a:solidFill>
                          <a:effectLst/>
                        </a:rPr>
                        <a:t>		</a:t>
                      </a:r>
                      <a:endParaRPr lang="en-US" sz="2000" dirty="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6153" marR="66153" marT="0" marB="0">
                    <a:solidFill>
                      <a:srgbClr val="006666"/>
                    </a:solidFill>
                  </a:tcPr>
                </a:tc>
                <a:tc>
                  <a:txBody>
                    <a:bodyPr/>
                    <a:lstStyle/>
                    <a:p>
                      <a:pPr marL="0" marR="0" algn="r" rtl="1">
                        <a:lnSpc>
                          <a:spcPct val="107000"/>
                        </a:lnSpc>
                        <a:spcBef>
                          <a:spcPts val="0"/>
                        </a:spcBef>
                        <a:spcAft>
                          <a:spcPts val="0"/>
                        </a:spcAft>
                      </a:pPr>
                      <a:r>
                        <a:rPr lang="ar-SA" sz="2000" dirty="0">
                          <a:solidFill>
                            <a:srgbClr val="006666"/>
                          </a:solidFill>
                          <a:effectLst/>
                        </a:rPr>
                        <a:t>إيجار المبنى</a:t>
                      </a:r>
                      <a:endParaRPr lang="en-US" sz="2000" dirty="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6153" marR="66153" marT="0" marB="0"/>
                </a:tc>
                <a:tc>
                  <a:txBody>
                    <a:bodyPr/>
                    <a:lstStyle/>
                    <a:p>
                      <a:pPr marL="0" marR="0" algn="r" rtl="0">
                        <a:lnSpc>
                          <a:spcPct val="107000"/>
                        </a:lnSpc>
                        <a:spcBef>
                          <a:spcPts val="0"/>
                        </a:spcBef>
                        <a:spcAft>
                          <a:spcPts val="0"/>
                        </a:spcAft>
                      </a:pPr>
                      <a:r>
                        <a:rPr lang="en-US" sz="2000">
                          <a:solidFill>
                            <a:srgbClr val="006666"/>
                          </a:solidFill>
                          <a:effectLst/>
                        </a:rPr>
                        <a:t>1</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6153" marR="66153" marT="0" marB="0"/>
                </a:tc>
                <a:extLst>
                  <a:ext uri="{0D108BD9-81ED-4DB2-BD59-A6C34878D82A}">
                    <a16:rowId xmlns:a16="http://schemas.microsoft.com/office/drawing/2014/main" xmlns="" val="114412209"/>
                  </a:ext>
                </a:extLst>
              </a:tr>
              <a:tr h="627975">
                <a:tc>
                  <a:txBody>
                    <a:bodyPr/>
                    <a:lstStyle/>
                    <a:p>
                      <a:pPr marL="0" marR="0" algn="r">
                        <a:lnSpc>
                          <a:spcPct val="107000"/>
                        </a:lnSpc>
                        <a:spcBef>
                          <a:spcPts val="0"/>
                        </a:spcBef>
                        <a:spcAft>
                          <a:spcPts val="0"/>
                        </a:spcAft>
                      </a:pPr>
                      <a:r>
                        <a:rPr lang="en-US" sz="2000">
                          <a:solidFill>
                            <a:srgbClr val="006666"/>
                          </a:solidFill>
                          <a:effectLst/>
                        </a:rPr>
                        <a:t> </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6153" marR="66153" marT="0" marB="0"/>
                </a:tc>
                <a:tc>
                  <a:txBody>
                    <a:bodyPr/>
                    <a:lstStyle/>
                    <a:p>
                      <a:pPr marL="0" marR="0" algn="r">
                        <a:lnSpc>
                          <a:spcPct val="107000"/>
                        </a:lnSpc>
                        <a:spcBef>
                          <a:spcPts val="0"/>
                        </a:spcBef>
                        <a:spcAft>
                          <a:spcPts val="0"/>
                        </a:spcAft>
                      </a:pPr>
                      <a:r>
                        <a:rPr lang="en-US" sz="2000">
                          <a:solidFill>
                            <a:srgbClr val="006666"/>
                          </a:solidFill>
                          <a:effectLst/>
                        </a:rPr>
                        <a:t> </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6153" marR="66153" marT="0" marB="0"/>
                </a:tc>
                <a:tc>
                  <a:txBody>
                    <a:bodyPr/>
                    <a:lstStyle/>
                    <a:p>
                      <a:pPr marL="0" marR="0" algn="ctr">
                        <a:lnSpc>
                          <a:spcPct val="107000"/>
                        </a:lnSpc>
                        <a:spcBef>
                          <a:spcPts val="0"/>
                        </a:spcBef>
                        <a:spcAft>
                          <a:spcPts val="0"/>
                        </a:spcAft>
                      </a:pPr>
                      <a:r>
                        <a:rPr lang="en-US" sz="2000" dirty="0">
                          <a:solidFill>
                            <a:srgbClr val="006666"/>
                          </a:solidFill>
                          <a:effectLst/>
                        </a:rPr>
                        <a:t> </a:t>
                      </a:r>
                      <a:endParaRPr lang="en-US" sz="2000" dirty="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6153" marR="66153" marT="0" marB="0">
                    <a:solidFill>
                      <a:srgbClr val="006666"/>
                    </a:solidFill>
                  </a:tcPr>
                </a:tc>
                <a:tc>
                  <a:txBody>
                    <a:bodyPr/>
                    <a:lstStyle/>
                    <a:p>
                      <a:pPr marL="0" marR="0" algn="r">
                        <a:lnSpc>
                          <a:spcPct val="107000"/>
                        </a:lnSpc>
                        <a:spcBef>
                          <a:spcPts val="0"/>
                        </a:spcBef>
                        <a:spcAft>
                          <a:spcPts val="0"/>
                        </a:spcAft>
                      </a:pPr>
                      <a:r>
                        <a:rPr lang="en-US" sz="2000">
                          <a:solidFill>
                            <a:srgbClr val="006666"/>
                          </a:solidFill>
                          <a:effectLst/>
                        </a:rPr>
                        <a:t> </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6153" marR="66153" marT="0" marB="0"/>
                </a:tc>
                <a:tc>
                  <a:txBody>
                    <a:bodyPr/>
                    <a:lstStyle/>
                    <a:p>
                      <a:pPr marL="0" marR="0" algn="r">
                        <a:lnSpc>
                          <a:spcPct val="107000"/>
                        </a:lnSpc>
                        <a:spcBef>
                          <a:spcPts val="0"/>
                        </a:spcBef>
                        <a:spcAft>
                          <a:spcPts val="0"/>
                        </a:spcAft>
                      </a:pPr>
                      <a:r>
                        <a:rPr lang="ar-SA" sz="2000">
                          <a:solidFill>
                            <a:srgbClr val="006666"/>
                          </a:solidFill>
                          <a:effectLst/>
                        </a:rPr>
                        <a:t>تعديلات للمبنى</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6153" marR="66153" marT="0" marB="0"/>
                </a:tc>
                <a:tc>
                  <a:txBody>
                    <a:bodyPr/>
                    <a:lstStyle/>
                    <a:p>
                      <a:pPr marL="0" marR="0" algn="r" rtl="0">
                        <a:lnSpc>
                          <a:spcPct val="107000"/>
                        </a:lnSpc>
                        <a:spcBef>
                          <a:spcPts val="0"/>
                        </a:spcBef>
                        <a:spcAft>
                          <a:spcPts val="0"/>
                        </a:spcAft>
                      </a:pPr>
                      <a:r>
                        <a:rPr lang="en-US" sz="2000">
                          <a:solidFill>
                            <a:srgbClr val="006666"/>
                          </a:solidFill>
                          <a:effectLst/>
                        </a:rPr>
                        <a:t>2</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6153" marR="66153" marT="0" marB="0"/>
                </a:tc>
                <a:extLst>
                  <a:ext uri="{0D108BD9-81ED-4DB2-BD59-A6C34878D82A}">
                    <a16:rowId xmlns:a16="http://schemas.microsoft.com/office/drawing/2014/main" xmlns="" val="686246718"/>
                  </a:ext>
                </a:extLst>
              </a:tr>
              <a:tr h="627975">
                <a:tc>
                  <a:txBody>
                    <a:bodyPr/>
                    <a:lstStyle/>
                    <a:p>
                      <a:pPr marL="0" marR="0" algn="r">
                        <a:lnSpc>
                          <a:spcPct val="107000"/>
                        </a:lnSpc>
                        <a:spcBef>
                          <a:spcPts val="0"/>
                        </a:spcBef>
                        <a:spcAft>
                          <a:spcPts val="0"/>
                        </a:spcAft>
                      </a:pPr>
                      <a:r>
                        <a:rPr lang="en-US" sz="2000">
                          <a:solidFill>
                            <a:srgbClr val="006666"/>
                          </a:solidFill>
                          <a:effectLst/>
                        </a:rPr>
                        <a:t> </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6153" marR="66153" marT="0" marB="0"/>
                </a:tc>
                <a:tc>
                  <a:txBody>
                    <a:bodyPr/>
                    <a:lstStyle/>
                    <a:p>
                      <a:pPr marL="0" marR="0" algn="r">
                        <a:lnSpc>
                          <a:spcPct val="107000"/>
                        </a:lnSpc>
                        <a:spcBef>
                          <a:spcPts val="0"/>
                        </a:spcBef>
                        <a:spcAft>
                          <a:spcPts val="0"/>
                        </a:spcAft>
                      </a:pPr>
                      <a:r>
                        <a:rPr lang="en-US" sz="2000" dirty="0">
                          <a:solidFill>
                            <a:srgbClr val="006666"/>
                          </a:solidFill>
                          <a:effectLst/>
                        </a:rPr>
                        <a:t> </a:t>
                      </a:r>
                      <a:endParaRPr lang="en-US" sz="2000" dirty="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6153" marR="66153" marT="0" marB="0">
                    <a:solidFill>
                      <a:srgbClr val="006666"/>
                    </a:solidFill>
                  </a:tcPr>
                </a:tc>
                <a:tc>
                  <a:txBody>
                    <a:bodyPr/>
                    <a:lstStyle/>
                    <a:p>
                      <a:pPr marL="0" marR="0" algn="r">
                        <a:lnSpc>
                          <a:spcPct val="107000"/>
                        </a:lnSpc>
                        <a:spcBef>
                          <a:spcPts val="0"/>
                        </a:spcBef>
                        <a:spcAft>
                          <a:spcPts val="0"/>
                        </a:spcAft>
                      </a:pPr>
                      <a:r>
                        <a:rPr lang="en-US" sz="2000" dirty="0">
                          <a:solidFill>
                            <a:srgbClr val="006666"/>
                          </a:solidFill>
                          <a:effectLst/>
                        </a:rPr>
                        <a:t> </a:t>
                      </a:r>
                      <a:endParaRPr lang="en-US" sz="2000" dirty="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6153" marR="66153" marT="0" marB="0"/>
                </a:tc>
                <a:tc>
                  <a:txBody>
                    <a:bodyPr/>
                    <a:lstStyle/>
                    <a:p>
                      <a:pPr marL="0" marR="0" algn="r">
                        <a:lnSpc>
                          <a:spcPct val="107000"/>
                        </a:lnSpc>
                        <a:spcBef>
                          <a:spcPts val="0"/>
                        </a:spcBef>
                        <a:spcAft>
                          <a:spcPts val="0"/>
                        </a:spcAft>
                      </a:pPr>
                      <a:r>
                        <a:rPr lang="en-US" sz="2000">
                          <a:solidFill>
                            <a:srgbClr val="006666"/>
                          </a:solidFill>
                          <a:effectLst/>
                        </a:rPr>
                        <a:t> </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6153" marR="66153" marT="0" marB="0"/>
                </a:tc>
                <a:tc>
                  <a:txBody>
                    <a:bodyPr/>
                    <a:lstStyle/>
                    <a:p>
                      <a:pPr marL="0" marR="0" algn="r">
                        <a:lnSpc>
                          <a:spcPct val="107000"/>
                        </a:lnSpc>
                        <a:spcBef>
                          <a:spcPts val="0"/>
                        </a:spcBef>
                        <a:spcAft>
                          <a:spcPts val="0"/>
                        </a:spcAft>
                      </a:pPr>
                      <a:r>
                        <a:rPr lang="ar-SA" sz="2000">
                          <a:solidFill>
                            <a:srgbClr val="006666"/>
                          </a:solidFill>
                          <a:effectLst/>
                        </a:rPr>
                        <a:t>تركيب الآلات</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6153" marR="66153" marT="0" marB="0"/>
                </a:tc>
                <a:tc>
                  <a:txBody>
                    <a:bodyPr/>
                    <a:lstStyle/>
                    <a:p>
                      <a:pPr marL="0" marR="0" algn="r" rtl="0">
                        <a:lnSpc>
                          <a:spcPct val="107000"/>
                        </a:lnSpc>
                        <a:spcBef>
                          <a:spcPts val="0"/>
                        </a:spcBef>
                        <a:spcAft>
                          <a:spcPts val="0"/>
                        </a:spcAft>
                      </a:pPr>
                      <a:r>
                        <a:rPr lang="en-US" sz="2000">
                          <a:solidFill>
                            <a:srgbClr val="006666"/>
                          </a:solidFill>
                          <a:effectLst/>
                        </a:rPr>
                        <a:t>3</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6153" marR="66153" marT="0" marB="0"/>
                </a:tc>
                <a:extLst>
                  <a:ext uri="{0D108BD9-81ED-4DB2-BD59-A6C34878D82A}">
                    <a16:rowId xmlns:a16="http://schemas.microsoft.com/office/drawing/2014/main" xmlns="" val="408198573"/>
                  </a:ext>
                </a:extLst>
              </a:tr>
              <a:tr h="652272">
                <a:tc>
                  <a:txBody>
                    <a:bodyPr/>
                    <a:lstStyle/>
                    <a:p>
                      <a:pPr marL="0" marR="0" algn="r">
                        <a:lnSpc>
                          <a:spcPct val="107000"/>
                        </a:lnSpc>
                        <a:spcBef>
                          <a:spcPts val="0"/>
                        </a:spcBef>
                        <a:spcAft>
                          <a:spcPts val="0"/>
                        </a:spcAft>
                      </a:pPr>
                      <a:r>
                        <a:rPr lang="en-US" sz="2000" dirty="0">
                          <a:solidFill>
                            <a:srgbClr val="006666"/>
                          </a:solidFill>
                          <a:effectLst/>
                        </a:rPr>
                        <a:t> </a:t>
                      </a:r>
                      <a:endParaRPr lang="en-US" sz="2000" dirty="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6153" marR="66153" marT="0" marB="0">
                    <a:solidFill>
                      <a:srgbClr val="006666"/>
                    </a:solidFill>
                  </a:tcPr>
                </a:tc>
                <a:tc>
                  <a:txBody>
                    <a:bodyPr/>
                    <a:lstStyle/>
                    <a:p>
                      <a:pPr marL="0" marR="0" algn="r">
                        <a:lnSpc>
                          <a:spcPct val="107000"/>
                        </a:lnSpc>
                        <a:spcBef>
                          <a:spcPts val="0"/>
                        </a:spcBef>
                        <a:spcAft>
                          <a:spcPts val="0"/>
                        </a:spcAft>
                      </a:pPr>
                      <a:r>
                        <a:rPr lang="en-US" sz="2000">
                          <a:solidFill>
                            <a:srgbClr val="006666"/>
                          </a:solidFill>
                          <a:effectLst/>
                        </a:rPr>
                        <a:t> </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6153" marR="66153" marT="0" marB="0"/>
                </a:tc>
                <a:tc>
                  <a:txBody>
                    <a:bodyPr/>
                    <a:lstStyle/>
                    <a:p>
                      <a:pPr marL="0" marR="0" algn="r">
                        <a:lnSpc>
                          <a:spcPct val="107000"/>
                        </a:lnSpc>
                        <a:spcBef>
                          <a:spcPts val="0"/>
                        </a:spcBef>
                        <a:spcAft>
                          <a:spcPts val="0"/>
                        </a:spcAft>
                      </a:pPr>
                      <a:r>
                        <a:rPr lang="en-US" sz="2000">
                          <a:solidFill>
                            <a:srgbClr val="006666"/>
                          </a:solidFill>
                          <a:effectLst/>
                        </a:rPr>
                        <a:t> </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6153" marR="66153" marT="0" marB="0"/>
                </a:tc>
                <a:tc>
                  <a:txBody>
                    <a:bodyPr/>
                    <a:lstStyle/>
                    <a:p>
                      <a:pPr marL="0" marR="0" algn="r">
                        <a:lnSpc>
                          <a:spcPct val="107000"/>
                        </a:lnSpc>
                        <a:spcBef>
                          <a:spcPts val="0"/>
                        </a:spcBef>
                        <a:spcAft>
                          <a:spcPts val="0"/>
                        </a:spcAft>
                      </a:pPr>
                      <a:r>
                        <a:rPr lang="en-US" sz="2000">
                          <a:solidFill>
                            <a:srgbClr val="006666"/>
                          </a:solidFill>
                          <a:effectLst/>
                        </a:rPr>
                        <a:t> </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6153" marR="66153" marT="0" marB="0"/>
                </a:tc>
                <a:tc>
                  <a:txBody>
                    <a:bodyPr/>
                    <a:lstStyle/>
                    <a:p>
                      <a:pPr marL="0" marR="0" algn="r">
                        <a:lnSpc>
                          <a:spcPct val="107000"/>
                        </a:lnSpc>
                        <a:spcBef>
                          <a:spcPts val="0"/>
                        </a:spcBef>
                        <a:spcAft>
                          <a:spcPts val="0"/>
                        </a:spcAft>
                      </a:pPr>
                      <a:r>
                        <a:rPr lang="ar-SA" sz="2000" dirty="0">
                          <a:solidFill>
                            <a:srgbClr val="006666"/>
                          </a:solidFill>
                          <a:effectLst/>
                        </a:rPr>
                        <a:t>تشطيب وتجريب الالات</a:t>
                      </a:r>
                      <a:r>
                        <a:rPr lang="ar-SA" sz="2000" baseline="0" dirty="0">
                          <a:solidFill>
                            <a:srgbClr val="006666"/>
                          </a:solidFill>
                          <a:effectLst/>
                        </a:rPr>
                        <a:t> </a:t>
                      </a:r>
                      <a:endParaRPr lang="en-US" sz="2000" dirty="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6153" marR="66153" marT="0" marB="0"/>
                </a:tc>
                <a:tc>
                  <a:txBody>
                    <a:bodyPr/>
                    <a:lstStyle/>
                    <a:p>
                      <a:pPr marL="0" marR="0" algn="r" rtl="0">
                        <a:lnSpc>
                          <a:spcPct val="107000"/>
                        </a:lnSpc>
                        <a:spcBef>
                          <a:spcPts val="0"/>
                        </a:spcBef>
                        <a:spcAft>
                          <a:spcPts val="0"/>
                        </a:spcAft>
                      </a:pPr>
                      <a:r>
                        <a:rPr lang="en-US" sz="2000" dirty="0">
                          <a:solidFill>
                            <a:srgbClr val="006666"/>
                          </a:solidFill>
                          <a:effectLst/>
                        </a:rPr>
                        <a:t>4</a:t>
                      </a:r>
                      <a:endParaRPr lang="en-US" sz="2000" dirty="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6153" marR="66153" marT="0" marB="0"/>
                </a:tc>
                <a:extLst>
                  <a:ext uri="{0D108BD9-81ED-4DB2-BD59-A6C34878D82A}">
                    <a16:rowId xmlns:a16="http://schemas.microsoft.com/office/drawing/2014/main" xmlns="" val="1107935666"/>
                  </a:ext>
                </a:extLst>
              </a:tr>
            </a:tbl>
          </a:graphicData>
        </a:graphic>
      </p:graphicFrame>
    </p:spTree>
    <p:extLst>
      <p:ext uri="{BB962C8B-B14F-4D97-AF65-F5344CB8AC3E}">
        <p14:creationId xmlns:p14="http://schemas.microsoft.com/office/powerpoint/2010/main" xmlns="" val="3966811581"/>
      </p:ext>
    </p:extLst>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dirty="0"/>
              <a:t> </a:t>
            </a:r>
            <a:r>
              <a:rPr lang="ar-SA" dirty="0"/>
              <a:t>الدراسة الفنية – اختيار الموقع الملائم  </a:t>
            </a:r>
            <a:endParaRPr lang="en-US" dirty="0"/>
          </a:p>
        </p:txBody>
      </p:sp>
      <p:sp>
        <p:nvSpPr>
          <p:cNvPr id="69635" name="Rectangle 3"/>
          <p:cNvSpPr>
            <a:spLocks noGrp="1" noChangeArrowheads="1"/>
          </p:cNvSpPr>
          <p:nvPr>
            <p:ph type="body" idx="1"/>
          </p:nvPr>
        </p:nvSpPr>
        <p:spPr>
          <a:xfrm>
            <a:off x="1752600" y="1660357"/>
            <a:ext cx="7010400" cy="4307055"/>
          </a:xfrm>
          <a:noFill/>
        </p:spPr>
        <p:txBody>
          <a:bodyPr/>
          <a:lstStyle/>
          <a:p>
            <a:pPr algn="r" rtl="1"/>
            <a:r>
              <a:rPr lang="ar-SA" dirty="0">
                <a:solidFill>
                  <a:srgbClr val="006666"/>
                </a:solidFill>
              </a:rPr>
              <a:t>طبيعة التربة:</a:t>
            </a:r>
            <a:endParaRPr lang="en-US" dirty="0">
              <a:solidFill>
                <a:srgbClr val="006666"/>
              </a:solidFill>
            </a:endParaRPr>
          </a:p>
          <a:p>
            <a:pPr marL="0" indent="0" algn="r" rtl="1">
              <a:buNone/>
            </a:pPr>
            <a:r>
              <a:rPr lang="ar-SA" dirty="0">
                <a:solidFill>
                  <a:srgbClr val="006666"/>
                </a:solidFill>
              </a:rPr>
              <a:t>المشروع لا يتطلب أرض صناعيةأو زراعية .</a:t>
            </a:r>
            <a:endParaRPr lang="en-US" dirty="0">
              <a:solidFill>
                <a:srgbClr val="006666"/>
              </a:solidFill>
            </a:endParaRPr>
          </a:p>
          <a:p>
            <a:pPr marL="0" indent="0" algn="r" rtl="1">
              <a:buNone/>
            </a:pPr>
            <a:r>
              <a:rPr lang="ar-SA" dirty="0">
                <a:solidFill>
                  <a:srgbClr val="006666"/>
                </a:solidFill>
              </a:rPr>
              <a:t>المشروع عبارة مدرسة اهليه وبالتالي الارض سوف تكون صلبة.</a:t>
            </a:r>
          </a:p>
          <a:p>
            <a:pPr algn="r" rtl="1"/>
            <a:r>
              <a:rPr lang="ar-SA" dirty="0">
                <a:solidFill>
                  <a:srgbClr val="006666"/>
                </a:solidFill>
              </a:rPr>
              <a:t>الموقع المقترح للمشروع سوف يكون في مدينة الرياض في شمال - شرق تحديداً حي الروضة وتبعد المدرسة عن وسط الرياض 20كم ,بالاضافه إلى ذلك يتوفر بالقرب من الموقع العديد من المرافق العامة (مستشفى ,صيدلية,مكتبة ...)</a:t>
            </a:r>
            <a:endParaRPr lang="en-US" dirty="0">
              <a:solidFill>
                <a:srgbClr val="006666"/>
              </a:solidFill>
            </a:endParaRPr>
          </a:p>
          <a:p>
            <a:pPr algn="r" rtl="1"/>
            <a:r>
              <a:rPr lang="ar-SA" dirty="0">
                <a:solidFill>
                  <a:srgbClr val="006666"/>
                </a:solidFill>
              </a:rPr>
              <a:t>المدرسة يتوفر فيها مسبح داخلي وتبدأ تكلفة الإيجار من 240.000 سنويا "20.000 شهريا"</a:t>
            </a:r>
          </a:p>
          <a:p>
            <a:pPr marL="0" indent="0" algn="r" rtl="1">
              <a:buNone/>
            </a:pPr>
            <a:endParaRPr lang="en-US" dirty="0">
              <a:solidFill>
                <a:srgbClr val="006666"/>
              </a:solidFill>
            </a:endParaRPr>
          </a:p>
        </p:txBody>
      </p:sp>
      <p:sp>
        <p:nvSpPr>
          <p:cNvPr id="69636" name="Text Box 4"/>
          <p:cNvSpPr txBox="1">
            <a:spLocks noChangeArrowheads="1"/>
          </p:cNvSpPr>
          <p:nvPr/>
        </p:nvSpPr>
        <p:spPr bwMode="auto">
          <a:xfrm>
            <a:off x="6605588" y="223838"/>
            <a:ext cx="21399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0" hangingPunct="0">
              <a:lnSpc>
                <a:spcPct val="100000"/>
              </a:lnSpc>
              <a:spcBef>
                <a:spcPct val="0"/>
              </a:spcBef>
            </a:pPr>
            <a:endParaRPr lang="en-US"/>
          </a:p>
        </p:txBody>
      </p:sp>
    </p:spTree>
    <p:extLst>
      <p:ext uri="{BB962C8B-B14F-4D97-AF65-F5344CB8AC3E}">
        <p14:creationId xmlns:p14="http://schemas.microsoft.com/office/powerpoint/2010/main" xmlns="" val="1420885313"/>
      </p:ext>
    </p:extLst>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2049875031"/>
              </p:ext>
            </p:extLst>
          </p:nvPr>
        </p:nvGraphicFramePr>
        <p:xfrm>
          <a:off x="1689855" y="1143000"/>
          <a:ext cx="7135889" cy="5757392"/>
        </p:xfrm>
        <a:graphic>
          <a:graphicData uri="http://schemas.openxmlformats.org/drawingml/2006/table">
            <a:tbl>
              <a:tblPr rtl="1" firstRow="1" firstCol="1" bandRow="1">
                <a:tableStyleId>{2D5ABB26-0587-4C30-8999-92F81FD0307C}</a:tableStyleId>
              </a:tblPr>
              <a:tblGrid>
                <a:gridCol w="921703">
                  <a:extLst>
                    <a:ext uri="{9D8B030D-6E8A-4147-A177-3AD203B41FA5}">
                      <a16:colId xmlns:a16="http://schemas.microsoft.com/office/drawing/2014/main" xmlns="" val="474884465"/>
                    </a:ext>
                  </a:extLst>
                </a:gridCol>
                <a:gridCol w="1621829">
                  <a:extLst>
                    <a:ext uri="{9D8B030D-6E8A-4147-A177-3AD203B41FA5}">
                      <a16:colId xmlns:a16="http://schemas.microsoft.com/office/drawing/2014/main" xmlns="" val="1515494437"/>
                    </a:ext>
                  </a:extLst>
                </a:gridCol>
                <a:gridCol w="921703">
                  <a:extLst>
                    <a:ext uri="{9D8B030D-6E8A-4147-A177-3AD203B41FA5}">
                      <a16:colId xmlns:a16="http://schemas.microsoft.com/office/drawing/2014/main" xmlns="" val="2754551878"/>
                    </a:ext>
                  </a:extLst>
                </a:gridCol>
                <a:gridCol w="921703">
                  <a:extLst>
                    <a:ext uri="{9D8B030D-6E8A-4147-A177-3AD203B41FA5}">
                      <a16:colId xmlns:a16="http://schemas.microsoft.com/office/drawing/2014/main" xmlns="" val="1143412575"/>
                    </a:ext>
                  </a:extLst>
                </a:gridCol>
                <a:gridCol w="921703">
                  <a:extLst>
                    <a:ext uri="{9D8B030D-6E8A-4147-A177-3AD203B41FA5}">
                      <a16:colId xmlns:a16="http://schemas.microsoft.com/office/drawing/2014/main" xmlns="" val="1178964857"/>
                    </a:ext>
                  </a:extLst>
                </a:gridCol>
                <a:gridCol w="921703">
                  <a:extLst>
                    <a:ext uri="{9D8B030D-6E8A-4147-A177-3AD203B41FA5}">
                      <a16:colId xmlns:a16="http://schemas.microsoft.com/office/drawing/2014/main" xmlns="" val="949211680"/>
                    </a:ext>
                  </a:extLst>
                </a:gridCol>
                <a:gridCol w="905545">
                  <a:extLst>
                    <a:ext uri="{9D8B030D-6E8A-4147-A177-3AD203B41FA5}">
                      <a16:colId xmlns:a16="http://schemas.microsoft.com/office/drawing/2014/main" xmlns="" val="447544883"/>
                    </a:ext>
                  </a:extLst>
                </a:gridCol>
              </a:tblGrid>
              <a:tr h="293497">
                <a:tc rowSpan="2">
                  <a:txBody>
                    <a:bodyPr/>
                    <a:lstStyle/>
                    <a:p>
                      <a:pPr marL="0" marR="0" algn="ctr" rtl="1">
                        <a:lnSpc>
                          <a:spcPct val="107000"/>
                        </a:lnSpc>
                        <a:spcBef>
                          <a:spcPts val="0"/>
                        </a:spcBef>
                        <a:spcAft>
                          <a:spcPts val="0"/>
                        </a:spcAft>
                      </a:pPr>
                      <a:r>
                        <a:rPr lang="ar-SA" sz="1800">
                          <a:effectLst/>
                        </a:rPr>
                        <a:t>م</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rowSpan="2">
                  <a:txBody>
                    <a:bodyPr/>
                    <a:lstStyle/>
                    <a:p>
                      <a:pPr marL="0" marR="0" algn="ctr" rtl="1">
                        <a:lnSpc>
                          <a:spcPct val="107000"/>
                        </a:lnSpc>
                        <a:spcBef>
                          <a:spcPts val="0"/>
                        </a:spcBef>
                        <a:spcAft>
                          <a:spcPts val="0"/>
                        </a:spcAft>
                      </a:pPr>
                      <a:r>
                        <a:rPr lang="ar-SA" sz="1800">
                          <a:effectLst/>
                        </a:rPr>
                        <a:t>المعايير</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gridSpan="5">
                  <a:txBody>
                    <a:bodyPr/>
                    <a:lstStyle/>
                    <a:p>
                      <a:pPr marL="0" marR="0" algn="ctr" rtl="1">
                        <a:lnSpc>
                          <a:spcPct val="107000"/>
                        </a:lnSpc>
                        <a:spcBef>
                          <a:spcPts val="0"/>
                        </a:spcBef>
                        <a:spcAft>
                          <a:spcPts val="0"/>
                        </a:spcAft>
                      </a:pPr>
                      <a:r>
                        <a:rPr lang="ar-SA" sz="1800">
                          <a:effectLst/>
                        </a:rPr>
                        <a:t>المواقع المتاحة</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xmlns="" val="3149987852"/>
                  </a:ext>
                </a:extLst>
              </a:tr>
              <a:tr h="293497">
                <a:tc vMerge="1">
                  <a:txBody>
                    <a:bodyPr/>
                    <a:lstStyle/>
                    <a:p>
                      <a:pPr rtl="1"/>
                      <a:endParaRPr lang="ar-SA"/>
                    </a:p>
                  </a:txBody>
                  <a:tcPr/>
                </a:tc>
                <a:tc vMerge="1">
                  <a:txBody>
                    <a:bodyPr/>
                    <a:lstStyle/>
                    <a:p>
                      <a:pPr rtl="1"/>
                      <a:endParaRPr lang="ar-SA"/>
                    </a:p>
                  </a:txBody>
                  <a:tcPr/>
                </a:tc>
                <a:tc>
                  <a:txBody>
                    <a:bodyPr/>
                    <a:lstStyle/>
                    <a:p>
                      <a:pPr marL="0" marR="0" algn="ctr" rtl="1">
                        <a:lnSpc>
                          <a:spcPct val="107000"/>
                        </a:lnSpc>
                        <a:spcBef>
                          <a:spcPts val="0"/>
                        </a:spcBef>
                        <a:spcAft>
                          <a:spcPts val="0"/>
                        </a:spcAft>
                      </a:pPr>
                      <a:r>
                        <a:rPr lang="ar-SA" sz="1800">
                          <a:effectLst/>
                        </a:rPr>
                        <a:t>1</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2</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3</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4</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5</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extLst>
                  <a:ext uri="{0D108BD9-81ED-4DB2-BD59-A6C34878D82A}">
                    <a16:rowId xmlns:a16="http://schemas.microsoft.com/office/drawing/2014/main" xmlns="" val="356060698"/>
                  </a:ext>
                </a:extLst>
              </a:tr>
              <a:tr h="586994">
                <a:tc>
                  <a:txBody>
                    <a:bodyPr/>
                    <a:lstStyle/>
                    <a:p>
                      <a:pPr marL="0" marR="0" algn="ctr" rtl="1">
                        <a:lnSpc>
                          <a:spcPct val="107000"/>
                        </a:lnSpc>
                        <a:spcBef>
                          <a:spcPts val="0"/>
                        </a:spcBef>
                        <a:spcAft>
                          <a:spcPts val="0"/>
                        </a:spcAft>
                      </a:pPr>
                      <a:r>
                        <a:rPr lang="ar-SA" sz="1800">
                          <a:effectLst/>
                        </a:rPr>
                        <a:t>1</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مدى توفر المرافق العامة</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3</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5</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4</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3</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3</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extLst>
                  <a:ext uri="{0D108BD9-81ED-4DB2-BD59-A6C34878D82A}">
                    <a16:rowId xmlns:a16="http://schemas.microsoft.com/office/drawing/2014/main" xmlns="" val="308665657"/>
                  </a:ext>
                </a:extLst>
              </a:tr>
              <a:tr h="586994">
                <a:tc>
                  <a:txBody>
                    <a:bodyPr/>
                    <a:lstStyle/>
                    <a:p>
                      <a:pPr marL="0" marR="0" algn="ctr" rtl="1">
                        <a:lnSpc>
                          <a:spcPct val="107000"/>
                        </a:lnSpc>
                        <a:spcBef>
                          <a:spcPts val="0"/>
                        </a:spcBef>
                        <a:spcAft>
                          <a:spcPts val="0"/>
                        </a:spcAft>
                      </a:pPr>
                      <a:r>
                        <a:rPr lang="ar-SA" sz="1800">
                          <a:effectLst/>
                        </a:rPr>
                        <a:t>2</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مدى توفر الطرق والمواصلات</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4</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4</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4</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4</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4</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extLst>
                  <a:ext uri="{0D108BD9-81ED-4DB2-BD59-A6C34878D82A}">
                    <a16:rowId xmlns:a16="http://schemas.microsoft.com/office/drawing/2014/main" xmlns="" val="813482728"/>
                  </a:ext>
                </a:extLst>
              </a:tr>
              <a:tr h="586994">
                <a:tc>
                  <a:txBody>
                    <a:bodyPr/>
                    <a:lstStyle/>
                    <a:p>
                      <a:pPr marL="0" marR="0" algn="ctr" rtl="1">
                        <a:lnSpc>
                          <a:spcPct val="107000"/>
                        </a:lnSpc>
                        <a:spcBef>
                          <a:spcPts val="0"/>
                        </a:spcBef>
                        <a:spcAft>
                          <a:spcPts val="0"/>
                        </a:spcAft>
                      </a:pPr>
                      <a:r>
                        <a:rPr lang="ar-SA" sz="1800">
                          <a:effectLst/>
                        </a:rPr>
                        <a:t>3</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مدى توفر القوى العاملة</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5</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5</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dirty="0">
                          <a:effectLst/>
                        </a:rPr>
                        <a:t>5</a:t>
                      </a:r>
                      <a:endParaRPr lang="en-US" sz="1800" dirty="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5</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5</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extLst>
                  <a:ext uri="{0D108BD9-81ED-4DB2-BD59-A6C34878D82A}">
                    <a16:rowId xmlns:a16="http://schemas.microsoft.com/office/drawing/2014/main" xmlns="" val="1342232894"/>
                  </a:ext>
                </a:extLst>
              </a:tr>
              <a:tr h="767943">
                <a:tc>
                  <a:txBody>
                    <a:bodyPr/>
                    <a:lstStyle/>
                    <a:p>
                      <a:pPr marL="0" marR="0" algn="ctr" rtl="1">
                        <a:lnSpc>
                          <a:spcPct val="107000"/>
                        </a:lnSpc>
                        <a:spcBef>
                          <a:spcPts val="0"/>
                        </a:spcBef>
                        <a:spcAft>
                          <a:spcPts val="0"/>
                        </a:spcAft>
                      </a:pPr>
                      <a:r>
                        <a:rPr lang="ar-SA" sz="1800">
                          <a:effectLst/>
                        </a:rPr>
                        <a:t>4</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dirty="0">
                          <a:effectLst/>
                        </a:rPr>
                        <a:t>مدى توفر الخدمات الاجتماعية</a:t>
                      </a:r>
                      <a:endParaRPr lang="en-US" sz="1800" dirty="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4</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4</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4</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4</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4</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extLst>
                  <a:ext uri="{0D108BD9-81ED-4DB2-BD59-A6C34878D82A}">
                    <a16:rowId xmlns:a16="http://schemas.microsoft.com/office/drawing/2014/main" xmlns="" val="1128773080"/>
                  </a:ext>
                </a:extLst>
              </a:tr>
              <a:tr h="586994">
                <a:tc>
                  <a:txBody>
                    <a:bodyPr/>
                    <a:lstStyle/>
                    <a:p>
                      <a:pPr marL="0" marR="0" algn="ctr" rtl="1">
                        <a:lnSpc>
                          <a:spcPct val="107000"/>
                        </a:lnSpc>
                        <a:spcBef>
                          <a:spcPts val="0"/>
                        </a:spcBef>
                        <a:spcAft>
                          <a:spcPts val="0"/>
                        </a:spcAft>
                      </a:pPr>
                      <a:r>
                        <a:rPr lang="ar-SA" sz="1800">
                          <a:effectLst/>
                        </a:rPr>
                        <a:t>5</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مدى توفر الصناعات المكملة</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4</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4</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4</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4</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4</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extLst>
                  <a:ext uri="{0D108BD9-81ED-4DB2-BD59-A6C34878D82A}">
                    <a16:rowId xmlns:a16="http://schemas.microsoft.com/office/drawing/2014/main" xmlns="" val="2954931006"/>
                  </a:ext>
                </a:extLst>
              </a:tr>
              <a:tr h="1173988">
                <a:tc>
                  <a:txBody>
                    <a:bodyPr/>
                    <a:lstStyle/>
                    <a:p>
                      <a:pPr marL="0" marR="0" algn="ctr" rtl="1">
                        <a:lnSpc>
                          <a:spcPct val="107000"/>
                        </a:lnSpc>
                        <a:spcBef>
                          <a:spcPts val="0"/>
                        </a:spcBef>
                        <a:spcAft>
                          <a:spcPts val="0"/>
                        </a:spcAft>
                      </a:pPr>
                      <a:r>
                        <a:rPr lang="ar-SA" sz="1800">
                          <a:effectLst/>
                        </a:rPr>
                        <a:t>6</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مدى توفر شبكات الصرف الصحي وامكانية صرف المخلفات فيها</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dirty="0">
                          <a:effectLst/>
                        </a:rPr>
                        <a:t>4</a:t>
                      </a:r>
                      <a:endParaRPr lang="en-US" sz="1800" dirty="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5</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1</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4</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3</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extLst>
                  <a:ext uri="{0D108BD9-81ED-4DB2-BD59-A6C34878D82A}">
                    <a16:rowId xmlns:a16="http://schemas.microsoft.com/office/drawing/2014/main" xmlns="" val="1382393682"/>
                  </a:ext>
                </a:extLst>
              </a:tr>
              <a:tr h="586994">
                <a:tc>
                  <a:txBody>
                    <a:bodyPr/>
                    <a:lstStyle/>
                    <a:p>
                      <a:pPr marL="0" marR="0" algn="ctr" rtl="1">
                        <a:lnSpc>
                          <a:spcPct val="107000"/>
                        </a:lnSpc>
                        <a:spcBef>
                          <a:spcPts val="0"/>
                        </a:spcBef>
                        <a:spcAft>
                          <a:spcPts val="0"/>
                        </a:spcAft>
                      </a:pPr>
                      <a:r>
                        <a:rPr lang="en-US" sz="1800">
                          <a:effectLst/>
                        </a:rPr>
                        <a:t>7</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تكاليف الايجار في السنة الواحدة</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5</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3</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3</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4</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4</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extLst>
                  <a:ext uri="{0D108BD9-81ED-4DB2-BD59-A6C34878D82A}">
                    <a16:rowId xmlns:a16="http://schemas.microsoft.com/office/drawing/2014/main" xmlns="" val="3778836609"/>
                  </a:ext>
                </a:extLst>
              </a:tr>
              <a:tr h="293497">
                <a:tc>
                  <a:txBody>
                    <a:bodyPr/>
                    <a:lstStyle/>
                    <a:p>
                      <a:pPr marL="0" marR="0" algn="ctr" rtl="1">
                        <a:lnSpc>
                          <a:spcPct val="107000"/>
                        </a:lnSpc>
                        <a:spcBef>
                          <a:spcPts val="0"/>
                        </a:spcBef>
                        <a:spcAft>
                          <a:spcPts val="0"/>
                        </a:spcAft>
                      </a:pPr>
                      <a:r>
                        <a:rPr lang="ar-SA" sz="1800">
                          <a:effectLst/>
                        </a:rPr>
                        <a:t> </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المجموع</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29</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30</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25</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a:effectLst/>
                        </a:rPr>
                        <a:t>28</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tc>
                  <a:txBody>
                    <a:bodyPr/>
                    <a:lstStyle/>
                    <a:p>
                      <a:pPr marL="0" marR="0" algn="ctr" rtl="1">
                        <a:lnSpc>
                          <a:spcPct val="107000"/>
                        </a:lnSpc>
                        <a:spcBef>
                          <a:spcPts val="0"/>
                        </a:spcBef>
                        <a:spcAft>
                          <a:spcPts val="0"/>
                        </a:spcAft>
                      </a:pPr>
                      <a:r>
                        <a:rPr lang="ar-SA" sz="1800" dirty="0">
                          <a:effectLst/>
                        </a:rPr>
                        <a:t>27</a:t>
                      </a:r>
                      <a:endParaRPr lang="en-US" sz="1800" dirty="0">
                        <a:effectLst/>
                        <a:latin typeface="Tw Cen MT" panose="020B0602020104020603" pitchFamily="34" charset="0"/>
                        <a:ea typeface="Tw Cen MT" panose="020B0602020104020603" pitchFamily="34" charset="0"/>
                        <a:cs typeface="Arial" panose="020B0604020202020204" pitchFamily="34" charset="0"/>
                      </a:endParaRPr>
                    </a:p>
                  </a:txBody>
                  <a:tcPr marL="43697" marR="43697" marT="0" marB="0"/>
                </a:tc>
                <a:extLst>
                  <a:ext uri="{0D108BD9-81ED-4DB2-BD59-A6C34878D82A}">
                    <a16:rowId xmlns:a16="http://schemas.microsoft.com/office/drawing/2014/main" xmlns="" val="3863873544"/>
                  </a:ext>
                </a:extLst>
              </a:tr>
            </a:tbl>
          </a:graphicData>
        </a:graphic>
      </p:graphicFrame>
      <p:sp>
        <p:nvSpPr>
          <p:cNvPr id="3" name="Title 2"/>
          <p:cNvSpPr>
            <a:spLocks noGrp="1"/>
          </p:cNvSpPr>
          <p:nvPr>
            <p:ph type="title"/>
          </p:nvPr>
        </p:nvSpPr>
        <p:spPr/>
        <p:txBody>
          <a:bodyPr/>
          <a:lstStyle/>
          <a:p>
            <a:r>
              <a:rPr lang="ar-SA" dirty="0"/>
              <a:t>مرحلة التصفية الأولى </a:t>
            </a:r>
          </a:p>
        </p:txBody>
      </p:sp>
    </p:spTree>
    <p:extLst>
      <p:ext uri="{BB962C8B-B14F-4D97-AF65-F5344CB8AC3E}">
        <p14:creationId xmlns:p14="http://schemas.microsoft.com/office/powerpoint/2010/main" xmlns="" val="583382653"/>
      </p:ext>
    </p:extLst>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مرحلة التصفية الثانية </a:t>
            </a:r>
          </a:p>
        </p:txBody>
      </p:sp>
      <p:graphicFrame>
        <p:nvGraphicFramePr>
          <p:cNvPr id="3" name="Table 2"/>
          <p:cNvGraphicFramePr>
            <a:graphicFrameLocks noGrp="1"/>
          </p:cNvGraphicFramePr>
          <p:nvPr>
            <p:extLst>
              <p:ext uri="{D42A27DB-BD31-4B8C-83A1-F6EECF244321}">
                <p14:modId xmlns:p14="http://schemas.microsoft.com/office/powerpoint/2010/main" xmlns="" val="1331030185"/>
              </p:ext>
            </p:extLst>
          </p:nvPr>
        </p:nvGraphicFramePr>
        <p:xfrm>
          <a:off x="1752597" y="1843944"/>
          <a:ext cx="7150770" cy="3498076"/>
        </p:xfrm>
        <a:graphic>
          <a:graphicData uri="http://schemas.openxmlformats.org/drawingml/2006/table">
            <a:tbl>
              <a:tblPr rtl="1" firstRow="1" firstCol="1" bandRow="1">
                <a:tableStyleId>{2D5ABB26-0587-4C30-8999-92F81FD0307C}</a:tableStyleId>
              </a:tblPr>
              <a:tblGrid>
                <a:gridCol w="1191516">
                  <a:extLst>
                    <a:ext uri="{9D8B030D-6E8A-4147-A177-3AD203B41FA5}">
                      <a16:colId xmlns:a16="http://schemas.microsoft.com/office/drawing/2014/main" xmlns="" val="2687210385"/>
                    </a:ext>
                  </a:extLst>
                </a:gridCol>
                <a:gridCol w="1191516">
                  <a:extLst>
                    <a:ext uri="{9D8B030D-6E8A-4147-A177-3AD203B41FA5}">
                      <a16:colId xmlns:a16="http://schemas.microsoft.com/office/drawing/2014/main" xmlns="" val="3676169423"/>
                    </a:ext>
                  </a:extLst>
                </a:gridCol>
                <a:gridCol w="1191516">
                  <a:extLst>
                    <a:ext uri="{9D8B030D-6E8A-4147-A177-3AD203B41FA5}">
                      <a16:colId xmlns:a16="http://schemas.microsoft.com/office/drawing/2014/main" xmlns="" val="1271327031"/>
                    </a:ext>
                  </a:extLst>
                </a:gridCol>
                <a:gridCol w="1191516">
                  <a:extLst>
                    <a:ext uri="{9D8B030D-6E8A-4147-A177-3AD203B41FA5}">
                      <a16:colId xmlns:a16="http://schemas.microsoft.com/office/drawing/2014/main" xmlns="" val="2865856034"/>
                    </a:ext>
                  </a:extLst>
                </a:gridCol>
                <a:gridCol w="1192353">
                  <a:extLst>
                    <a:ext uri="{9D8B030D-6E8A-4147-A177-3AD203B41FA5}">
                      <a16:colId xmlns:a16="http://schemas.microsoft.com/office/drawing/2014/main" xmlns="" val="1437289837"/>
                    </a:ext>
                  </a:extLst>
                </a:gridCol>
                <a:gridCol w="1192353">
                  <a:extLst>
                    <a:ext uri="{9D8B030D-6E8A-4147-A177-3AD203B41FA5}">
                      <a16:colId xmlns:a16="http://schemas.microsoft.com/office/drawing/2014/main" xmlns="" val="3289998285"/>
                    </a:ext>
                  </a:extLst>
                </a:gridCol>
              </a:tblGrid>
              <a:tr h="770133">
                <a:tc rowSpan="2">
                  <a:txBody>
                    <a:bodyPr/>
                    <a:lstStyle/>
                    <a:p>
                      <a:pPr marL="0" marR="0" algn="r" rtl="1">
                        <a:lnSpc>
                          <a:spcPct val="107000"/>
                        </a:lnSpc>
                        <a:spcBef>
                          <a:spcPts val="0"/>
                        </a:spcBef>
                        <a:spcAft>
                          <a:spcPts val="0"/>
                        </a:spcAft>
                      </a:pPr>
                      <a:r>
                        <a:rPr lang="ar-SA" sz="2200">
                          <a:effectLst/>
                        </a:rPr>
                        <a:t>الموقع</a:t>
                      </a:r>
                      <a:endParaRPr lang="en-US" sz="11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gridSpan="2">
                  <a:txBody>
                    <a:bodyPr/>
                    <a:lstStyle/>
                    <a:p>
                      <a:pPr marL="0" marR="0" algn="r" rtl="1">
                        <a:lnSpc>
                          <a:spcPct val="107000"/>
                        </a:lnSpc>
                        <a:spcBef>
                          <a:spcPts val="0"/>
                        </a:spcBef>
                        <a:spcAft>
                          <a:spcPts val="0"/>
                        </a:spcAft>
                      </a:pPr>
                      <a:r>
                        <a:rPr lang="ar-SA" sz="2200">
                          <a:effectLst/>
                        </a:rPr>
                        <a:t>تكاليف النقل السنوية</a:t>
                      </a:r>
                      <a:endParaRPr lang="en-US" sz="11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hMerge="1">
                  <a:txBody>
                    <a:bodyPr/>
                    <a:lstStyle/>
                    <a:p>
                      <a:pPr rtl="1"/>
                      <a:endParaRPr lang="ar-SA"/>
                    </a:p>
                  </a:txBody>
                  <a:tcPr/>
                </a:tc>
                <a:tc rowSpan="2">
                  <a:txBody>
                    <a:bodyPr/>
                    <a:lstStyle/>
                    <a:p>
                      <a:pPr marL="0" marR="0" algn="r" rtl="1">
                        <a:lnSpc>
                          <a:spcPct val="107000"/>
                        </a:lnSpc>
                        <a:spcBef>
                          <a:spcPts val="0"/>
                        </a:spcBef>
                        <a:spcAft>
                          <a:spcPts val="0"/>
                        </a:spcAft>
                      </a:pPr>
                      <a:r>
                        <a:rPr lang="ar-SA" sz="2200" dirty="0">
                          <a:effectLst/>
                        </a:rPr>
                        <a:t>نصيب السنة من تكاليف الارض</a:t>
                      </a:r>
                      <a:endParaRPr lang="en-US" sz="1100" dirty="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rowSpan="2">
                  <a:txBody>
                    <a:bodyPr/>
                    <a:lstStyle/>
                    <a:p>
                      <a:pPr marL="0" marR="0" algn="r" rtl="1">
                        <a:lnSpc>
                          <a:spcPct val="107000"/>
                        </a:lnSpc>
                        <a:spcBef>
                          <a:spcPts val="0"/>
                        </a:spcBef>
                        <a:spcAft>
                          <a:spcPts val="0"/>
                        </a:spcAft>
                      </a:pPr>
                      <a:r>
                        <a:rPr lang="ar-SA" sz="2200">
                          <a:effectLst/>
                        </a:rPr>
                        <a:t>اجمالي تكاليف النقل والارض</a:t>
                      </a:r>
                      <a:endParaRPr lang="en-US" sz="11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rowSpan="2">
                  <a:txBody>
                    <a:bodyPr/>
                    <a:lstStyle/>
                    <a:p>
                      <a:pPr marL="0" marR="0" algn="r" rtl="1">
                        <a:lnSpc>
                          <a:spcPct val="107000"/>
                        </a:lnSpc>
                        <a:spcBef>
                          <a:spcPts val="0"/>
                        </a:spcBef>
                        <a:spcAft>
                          <a:spcPts val="0"/>
                        </a:spcAft>
                      </a:pPr>
                      <a:r>
                        <a:rPr lang="ar-SA" sz="2200">
                          <a:effectLst/>
                        </a:rPr>
                        <a:t>ترتيب الموقع</a:t>
                      </a:r>
                      <a:endParaRPr lang="en-US" sz="11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800332856"/>
                  </a:ext>
                </a:extLst>
              </a:tr>
              <a:tr h="1187677">
                <a:tc vMerge="1">
                  <a:txBody>
                    <a:bodyPr/>
                    <a:lstStyle/>
                    <a:p>
                      <a:pPr rtl="1"/>
                      <a:endParaRPr lang="ar-SA"/>
                    </a:p>
                  </a:txBody>
                  <a:tcPr/>
                </a:tc>
                <a:tc>
                  <a:txBody>
                    <a:bodyPr/>
                    <a:lstStyle/>
                    <a:p>
                      <a:pPr marL="0" marR="0" algn="r" rtl="1">
                        <a:lnSpc>
                          <a:spcPct val="107000"/>
                        </a:lnSpc>
                        <a:spcBef>
                          <a:spcPts val="0"/>
                        </a:spcBef>
                        <a:spcAft>
                          <a:spcPts val="0"/>
                        </a:spcAft>
                      </a:pPr>
                      <a:r>
                        <a:rPr lang="ar-SA" sz="2200">
                          <a:effectLst/>
                        </a:rPr>
                        <a:t>المدخلات</a:t>
                      </a:r>
                      <a:endParaRPr lang="en-US" sz="11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ar-SA" sz="2200">
                          <a:effectLst/>
                        </a:rPr>
                        <a:t>المخرجات</a:t>
                      </a:r>
                      <a:endParaRPr lang="en-US" sz="11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extLst>
                  <a:ext uri="{0D108BD9-81ED-4DB2-BD59-A6C34878D82A}">
                    <a16:rowId xmlns:a16="http://schemas.microsoft.com/office/drawing/2014/main" xmlns="" val="54932936"/>
                  </a:ext>
                </a:extLst>
              </a:tr>
              <a:tr h="770133">
                <a:tc>
                  <a:txBody>
                    <a:bodyPr/>
                    <a:lstStyle/>
                    <a:p>
                      <a:pPr marL="0" marR="0" algn="r" rtl="1">
                        <a:lnSpc>
                          <a:spcPct val="107000"/>
                        </a:lnSpc>
                        <a:spcBef>
                          <a:spcPts val="0"/>
                        </a:spcBef>
                        <a:spcAft>
                          <a:spcPts val="0"/>
                        </a:spcAft>
                      </a:pPr>
                      <a:r>
                        <a:rPr lang="ar-SA" sz="2200">
                          <a:effectLst/>
                        </a:rPr>
                        <a:t>1</a:t>
                      </a:r>
                      <a:endParaRPr lang="en-US" sz="11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ar-SA" sz="2200">
                          <a:effectLst/>
                        </a:rPr>
                        <a:t>0</a:t>
                      </a:r>
                      <a:endParaRPr lang="en-US" sz="11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ar-SA" sz="2200">
                          <a:effectLst/>
                        </a:rPr>
                        <a:t>0</a:t>
                      </a:r>
                      <a:endParaRPr lang="en-US" sz="11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0">
                        <a:lnSpc>
                          <a:spcPct val="107000"/>
                        </a:lnSpc>
                        <a:spcBef>
                          <a:spcPts val="0"/>
                        </a:spcBef>
                        <a:spcAft>
                          <a:spcPts val="0"/>
                        </a:spcAft>
                      </a:pPr>
                      <a:r>
                        <a:rPr lang="en-US" sz="2200">
                          <a:effectLst/>
                        </a:rPr>
                        <a:t>240.000</a:t>
                      </a:r>
                      <a:endParaRPr lang="en-US" sz="11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0">
                        <a:lnSpc>
                          <a:spcPct val="107000"/>
                        </a:lnSpc>
                        <a:spcBef>
                          <a:spcPts val="0"/>
                        </a:spcBef>
                        <a:spcAft>
                          <a:spcPts val="0"/>
                        </a:spcAft>
                      </a:pPr>
                      <a:r>
                        <a:rPr lang="en-US" sz="2200" dirty="0">
                          <a:effectLst/>
                        </a:rPr>
                        <a:t>0</a:t>
                      </a:r>
                      <a:endParaRPr lang="en-US" sz="1100" dirty="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ar-SA" sz="2200">
                          <a:effectLst/>
                        </a:rPr>
                        <a:t>1 </a:t>
                      </a:r>
                      <a:endParaRPr lang="en-US" sz="11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617826681"/>
                  </a:ext>
                </a:extLst>
              </a:tr>
              <a:tr h="770133">
                <a:tc>
                  <a:txBody>
                    <a:bodyPr/>
                    <a:lstStyle/>
                    <a:p>
                      <a:pPr marL="0" marR="0" algn="r" rtl="1">
                        <a:lnSpc>
                          <a:spcPct val="107000"/>
                        </a:lnSpc>
                        <a:spcBef>
                          <a:spcPts val="0"/>
                        </a:spcBef>
                        <a:spcAft>
                          <a:spcPts val="0"/>
                        </a:spcAft>
                      </a:pPr>
                      <a:r>
                        <a:rPr lang="ar-SA" sz="2200">
                          <a:effectLst/>
                        </a:rPr>
                        <a:t>2</a:t>
                      </a:r>
                      <a:endParaRPr lang="en-US" sz="11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ar-SA" sz="2200">
                          <a:effectLst/>
                        </a:rPr>
                        <a:t>0</a:t>
                      </a:r>
                      <a:endParaRPr lang="en-US" sz="11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ar-SA" sz="2200">
                          <a:effectLst/>
                        </a:rPr>
                        <a:t>0</a:t>
                      </a:r>
                      <a:endParaRPr lang="en-US" sz="11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ar-SA" sz="2200">
                          <a:effectLst/>
                        </a:rPr>
                        <a:t>1.350.000</a:t>
                      </a:r>
                      <a:endParaRPr lang="en-US" sz="11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0">
                        <a:lnSpc>
                          <a:spcPct val="107000"/>
                        </a:lnSpc>
                        <a:spcBef>
                          <a:spcPts val="0"/>
                        </a:spcBef>
                        <a:spcAft>
                          <a:spcPts val="0"/>
                        </a:spcAft>
                      </a:pPr>
                      <a:r>
                        <a:rPr lang="en-US" sz="2200">
                          <a:effectLst/>
                        </a:rPr>
                        <a:t>0</a:t>
                      </a:r>
                      <a:endParaRPr lang="en-US" sz="11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ar-SA" sz="2200" dirty="0">
                          <a:effectLst/>
                        </a:rPr>
                        <a:t>2</a:t>
                      </a:r>
                      <a:endParaRPr lang="en-US" sz="1100" dirty="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4051902010"/>
                  </a:ext>
                </a:extLst>
              </a:tr>
            </a:tbl>
          </a:graphicData>
        </a:graphic>
      </p:graphicFrame>
    </p:spTree>
    <p:extLst>
      <p:ext uri="{BB962C8B-B14F-4D97-AF65-F5344CB8AC3E}">
        <p14:creationId xmlns:p14="http://schemas.microsoft.com/office/powerpoint/2010/main" xmlns="" val="3345204145"/>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1" name="Rectangle 9"/>
          <p:cNvSpPr>
            <a:spLocks noGrp="1" noChangeArrowheads="1"/>
          </p:cNvSpPr>
          <p:nvPr>
            <p:ph type="title"/>
          </p:nvPr>
        </p:nvSpPr>
        <p:spPr/>
        <p:txBody>
          <a:bodyPr/>
          <a:lstStyle/>
          <a:p>
            <a:r>
              <a:rPr lang="ar-SA" dirty="0"/>
              <a:t>الدراســة التمهيـديــة </a:t>
            </a:r>
            <a:endParaRPr lang="en-US" dirty="0"/>
          </a:p>
        </p:txBody>
      </p:sp>
      <p:sp>
        <p:nvSpPr>
          <p:cNvPr id="8202" name="Rectangle 10"/>
          <p:cNvSpPr>
            <a:spLocks noGrp="1" noChangeArrowheads="1"/>
          </p:cNvSpPr>
          <p:nvPr>
            <p:ph type="body" idx="1"/>
          </p:nvPr>
        </p:nvSpPr>
        <p:spPr>
          <a:noFill/>
        </p:spPr>
        <p:txBody>
          <a:bodyPr/>
          <a:lstStyle/>
          <a:p>
            <a:pPr algn="r" rtl="1"/>
            <a:r>
              <a:rPr lang="ar-SA" dirty="0">
                <a:solidFill>
                  <a:srgbClr val="006666"/>
                </a:solidFill>
              </a:rPr>
              <a:t>مدرسة الإنجاز المبكر / المدرسة الإسلامية</a:t>
            </a:r>
          </a:p>
          <a:p>
            <a:pPr algn="r" rtl="1"/>
            <a:r>
              <a:rPr lang="ar-SA" dirty="0">
                <a:solidFill>
                  <a:srgbClr val="006666"/>
                </a:solidFill>
              </a:rPr>
              <a:t>موقع بيع الصور الاحترافية </a:t>
            </a:r>
          </a:p>
          <a:p>
            <a:pPr algn="r" rtl="1"/>
            <a:r>
              <a:rPr lang="ar-SA" dirty="0">
                <a:solidFill>
                  <a:srgbClr val="006666"/>
                </a:solidFill>
              </a:rPr>
              <a:t>الرصيف المتحرك </a:t>
            </a:r>
          </a:p>
          <a:p>
            <a:pPr algn="r" rtl="1"/>
            <a:r>
              <a:rPr lang="ar-SA" dirty="0">
                <a:solidFill>
                  <a:srgbClr val="006666"/>
                </a:solidFill>
              </a:rPr>
              <a:t>شركة التأمين الاستثمارية </a:t>
            </a:r>
          </a:p>
          <a:p>
            <a:pPr algn="r" rtl="1"/>
            <a:r>
              <a:rPr lang="ar-SA" dirty="0">
                <a:solidFill>
                  <a:srgbClr val="006666"/>
                </a:solidFill>
              </a:rPr>
              <a:t>محل برمجة نسائية </a:t>
            </a:r>
          </a:p>
          <a:p>
            <a:pPr algn="r" rtl="1"/>
            <a:endParaRPr lang="en-US" dirty="0">
              <a:solidFill>
                <a:srgbClr val="006666"/>
              </a:solidFill>
            </a:endParaRPr>
          </a:p>
        </p:txBody>
      </p:sp>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الدراسة الفنية - اختيار الفن الإنتاجي الملائم </a:t>
            </a:r>
          </a:p>
        </p:txBody>
      </p:sp>
      <p:sp>
        <p:nvSpPr>
          <p:cNvPr id="4" name="Content Placeholder 3"/>
          <p:cNvSpPr>
            <a:spLocks noGrp="1"/>
          </p:cNvSpPr>
          <p:nvPr>
            <p:ph idx="1"/>
          </p:nvPr>
        </p:nvSpPr>
        <p:spPr/>
        <p:txBody>
          <a:bodyPr/>
          <a:lstStyle/>
          <a:p>
            <a:pPr algn="r" rtl="1"/>
            <a:r>
              <a:rPr lang="ar-SA" sz="2000" dirty="0">
                <a:solidFill>
                  <a:srgbClr val="006666"/>
                </a:solidFill>
              </a:rPr>
              <a:t>1-طاقة المشروع:</a:t>
            </a:r>
            <a:endParaRPr lang="en-US" sz="2000" dirty="0">
              <a:solidFill>
                <a:srgbClr val="006666"/>
              </a:solidFill>
            </a:endParaRPr>
          </a:p>
          <a:p>
            <a:pPr marL="0" indent="0" algn="r" rtl="1">
              <a:buNone/>
            </a:pPr>
            <a:r>
              <a:rPr lang="ar-SA" sz="2000" dirty="0">
                <a:solidFill>
                  <a:srgbClr val="006666"/>
                </a:solidFill>
              </a:rPr>
              <a:t>يشير مفهوم الطاقة الإنتاجية إلى عدد الوحدات التي يستطيع المشروع الإنتاجي القيام بصناعتها خلال الوحدة الزمنية المعتمدة وتوفير الموارد الإنتاجية من مواد والآلات انتاجية ومن القوى العاملة اللازمة للقيام بالعمليات الإنتاجية. وحيث أن المشروع هو مدرسة أي هو مشروع خدمي وليس إنتاجي ، وما يتم توفيره للخدمة يصنف بطبيعته من الطاقة الإنتاجية ومن الاحتياجات الأساسية لتوفير هذه الخدمة :</a:t>
            </a:r>
            <a:endParaRPr lang="en-US" sz="2000" dirty="0">
              <a:solidFill>
                <a:srgbClr val="006666"/>
              </a:solidFill>
            </a:endParaRPr>
          </a:p>
          <a:p>
            <a:pPr algn="r" rtl="1"/>
            <a:r>
              <a:rPr lang="ar-SA" sz="2000" dirty="0">
                <a:solidFill>
                  <a:srgbClr val="006666"/>
                </a:solidFill>
              </a:rPr>
              <a:t>السبورات الذكية </a:t>
            </a:r>
            <a:endParaRPr lang="en-US" sz="2000" dirty="0">
              <a:solidFill>
                <a:srgbClr val="006666"/>
              </a:solidFill>
            </a:endParaRPr>
          </a:p>
          <a:p>
            <a:pPr algn="r" rtl="1"/>
            <a:r>
              <a:rPr lang="ar-SA" sz="2000" dirty="0">
                <a:solidFill>
                  <a:srgbClr val="006666"/>
                </a:solidFill>
              </a:rPr>
              <a:t> أجهزة الحاسوب </a:t>
            </a:r>
            <a:endParaRPr lang="en-US" sz="2000" dirty="0">
              <a:solidFill>
                <a:srgbClr val="006666"/>
              </a:solidFill>
            </a:endParaRPr>
          </a:p>
          <a:p>
            <a:pPr algn="r" rtl="1"/>
            <a:r>
              <a:rPr lang="ar-SA" sz="2000" dirty="0">
                <a:solidFill>
                  <a:srgbClr val="006666"/>
                </a:solidFill>
              </a:rPr>
              <a:t> أنظمة خاصة بالتعليم وحل الواجبات ويوجد بها مراجع وخاصية الإيميل الإلكتروني لكل طالب الذي يسهل عليهم التواصل مع أعضاء هيئة التدريس.</a:t>
            </a:r>
            <a:endParaRPr lang="en-US" sz="2000" dirty="0">
              <a:solidFill>
                <a:srgbClr val="006666"/>
              </a:solidFill>
            </a:endParaRPr>
          </a:p>
          <a:p>
            <a:pPr algn="r" rtl="1"/>
            <a:r>
              <a:rPr lang="ar-SA" sz="2000" dirty="0">
                <a:solidFill>
                  <a:srgbClr val="006666"/>
                </a:solidFill>
              </a:rPr>
              <a:t>2-نوعيه المواد المتوفرة:</a:t>
            </a:r>
            <a:endParaRPr lang="en-US" sz="2000" dirty="0">
              <a:solidFill>
                <a:srgbClr val="006666"/>
              </a:solidFill>
            </a:endParaRPr>
          </a:p>
          <a:p>
            <a:pPr marL="0" indent="0" algn="r" rtl="1">
              <a:buNone/>
            </a:pPr>
            <a:r>
              <a:rPr lang="ar-SA" sz="2000" dirty="0">
                <a:solidFill>
                  <a:srgbClr val="006666"/>
                </a:solidFill>
              </a:rPr>
              <a:t>ستكون من داخل المملكة عن طريق الوكلاء المحليين.</a:t>
            </a:r>
            <a:endParaRPr lang="en-US" sz="2000" dirty="0">
              <a:solidFill>
                <a:srgbClr val="006666"/>
              </a:solidFill>
            </a:endParaRPr>
          </a:p>
          <a:p>
            <a:pPr algn="r" rtl="1"/>
            <a:endParaRPr lang="ar-SA" sz="2000" dirty="0">
              <a:solidFill>
                <a:srgbClr val="006666"/>
              </a:solidFill>
            </a:endParaRPr>
          </a:p>
        </p:txBody>
      </p:sp>
    </p:spTree>
    <p:extLst>
      <p:ext uri="{BB962C8B-B14F-4D97-AF65-F5344CB8AC3E}">
        <p14:creationId xmlns:p14="http://schemas.microsoft.com/office/powerpoint/2010/main" xmlns="" val="987628580"/>
      </p:ext>
    </p:extLst>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ar-SA" dirty="0"/>
              <a:t>الدراسة الفنية - اختيار الفن الإنتاجي الملائم </a:t>
            </a:r>
          </a:p>
        </p:txBody>
      </p:sp>
      <p:sp>
        <p:nvSpPr>
          <p:cNvPr id="7" name="Content Placeholder 2"/>
          <p:cNvSpPr txBox="1">
            <a:spLocks/>
          </p:cNvSpPr>
          <p:nvPr/>
        </p:nvSpPr>
        <p:spPr bwMode="auto">
          <a:xfrm>
            <a:off x="1752600" y="1395413"/>
            <a:ext cx="7010400" cy="457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50000"/>
              </a:spcBef>
              <a:spcAft>
                <a:spcPct val="0"/>
              </a:spcAft>
              <a:buChar char="•"/>
              <a:defRPr sz="2400">
                <a:solidFill>
                  <a:schemeClr val="tx2"/>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Ø"/>
              <a:defRPr sz="2200" i="1">
                <a:solidFill>
                  <a:schemeClr val="tx2"/>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a:lstStyle>
          <a:p>
            <a:pPr algn="r" rtl="1">
              <a:lnSpc>
                <a:spcPct val="100000"/>
              </a:lnSpc>
            </a:pPr>
            <a:r>
              <a:rPr lang="ar-SA" sz="2000" kern="0" dirty="0">
                <a:solidFill>
                  <a:srgbClr val="006666"/>
                </a:solidFill>
              </a:rPr>
              <a:t>3- توفر العمالة ونوعيتها : مدربة ومحلية لشروط وزارة العمل وما تنص عليه المادة 26 " يجب الا تقل نسب العمال السعوديين الذين يستخدمهم صاحب العمل عن 75 % من مجموع عماله، وللوزير في حالة عدم توافر الكفايات الفنية أو المؤهالت الدراسية، أو تعذر إشغال الوظائف بالمواطنين أن يخفض ً هذه النسبة مؤقتا</a:t>
            </a:r>
            <a:r>
              <a:rPr lang="en-US" sz="2000" kern="0" dirty="0">
                <a:solidFill>
                  <a:srgbClr val="006666"/>
                </a:solidFill>
              </a:rPr>
              <a:t>. </a:t>
            </a:r>
            <a:r>
              <a:rPr lang="ar-SA" sz="2000" kern="0" dirty="0">
                <a:solidFill>
                  <a:srgbClr val="006666"/>
                </a:solidFill>
              </a:rPr>
              <a:t> " </a:t>
            </a:r>
          </a:p>
          <a:p>
            <a:pPr algn="r" rtl="1">
              <a:lnSpc>
                <a:spcPct val="100000"/>
              </a:lnSpc>
            </a:pPr>
            <a:r>
              <a:rPr lang="ar-SA" sz="2000" kern="0" dirty="0">
                <a:solidFill>
                  <a:srgbClr val="006666"/>
                </a:solidFill>
              </a:rPr>
              <a:t>4- هيكل السوق : داخلي. لاستهدافه سكان منطقة الرياض .</a:t>
            </a:r>
            <a:endParaRPr lang="en-US" sz="2000" kern="0" dirty="0">
              <a:solidFill>
                <a:srgbClr val="006666"/>
              </a:solidFill>
            </a:endParaRPr>
          </a:p>
          <a:p>
            <a:pPr algn="r" rtl="1">
              <a:lnSpc>
                <a:spcPct val="100000"/>
              </a:lnSpc>
            </a:pPr>
            <a:r>
              <a:rPr lang="ar-SA" sz="2000" kern="0" dirty="0">
                <a:solidFill>
                  <a:srgbClr val="006666"/>
                </a:solidFill>
              </a:rPr>
              <a:t>5- الاسم التجاري: تم اختيار "الإنجاز المبكَر" اسماً تجارياً للمشروع وتم تصميم علامةً له </a:t>
            </a:r>
            <a:endParaRPr lang="en-US" sz="2000" kern="0" dirty="0">
              <a:solidFill>
                <a:srgbClr val="006666"/>
              </a:solidFill>
            </a:endParaRPr>
          </a:p>
          <a:p>
            <a:pPr algn="r" rtl="1">
              <a:lnSpc>
                <a:spcPct val="100000"/>
              </a:lnSpc>
            </a:pPr>
            <a:endParaRPr lang="ar-SA" sz="2000" kern="0" dirty="0">
              <a:solidFill>
                <a:srgbClr val="006666"/>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71862" y="4053127"/>
            <a:ext cx="2390476" cy="1914286"/>
          </a:xfrm>
          <a:prstGeom prst="rect">
            <a:avLst/>
          </a:prstGeom>
        </p:spPr>
      </p:pic>
    </p:spTree>
    <p:extLst>
      <p:ext uri="{BB962C8B-B14F-4D97-AF65-F5344CB8AC3E}">
        <p14:creationId xmlns:p14="http://schemas.microsoft.com/office/powerpoint/2010/main" xmlns="" val="100373749"/>
      </p:ext>
    </p:extLst>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ar-SA" dirty="0"/>
              <a:t>الدراسة الفنية - اختيار الفن الإنتاجي الملائم </a:t>
            </a:r>
          </a:p>
        </p:txBody>
      </p:sp>
      <p:sp>
        <p:nvSpPr>
          <p:cNvPr id="5" name="Content Placeholder 4"/>
          <p:cNvSpPr>
            <a:spLocks noGrp="1"/>
          </p:cNvSpPr>
          <p:nvPr>
            <p:ph idx="1"/>
          </p:nvPr>
        </p:nvSpPr>
        <p:spPr>
          <a:xfrm>
            <a:off x="1752600" y="1143000"/>
            <a:ext cx="7010400" cy="4572000"/>
          </a:xfrm>
        </p:spPr>
        <p:txBody>
          <a:bodyPr/>
          <a:lstStyle/>
          <a:p>
            <a:pPr algn="r" rtl="1"/>
            <a:r>
              <a:rPr lang="ar-SA" sz="1800" dirty="0">
                <a:solidFill>
                  <a:srgbClr val="006666"/>
                </a:solidFill>
              </a:rPr>
              <a:t>6- شروط الحصول على التكنولوجيا: نوعيتها أجهزة الكترونية ومواقع عبر الانترنت وتختلف فترة استخدامها، الضمان، وقطع الغيار حسب النوع.</a:t>
            </a:r>
            <a:endParaRPr lang="en-US" sz="1800" dirty="0">
              <a:solidFill>
                <a:srgbClr val="006666"/>
              </a:solidFill>
            </a:endParaRPr>
          </a:p>
          <a:p>
            <a:pPr lvl="0" algn="r" rtl="1"/>
            <a:r>
              <a:rPr lang="ar-SA" sz="1800" dirty="0">
                <a:solidFill>
                  <a:srgbClr val="006666"/>
                </a:solidFill>
              </a:rPr>
              <a:t>أسلوب الحصول على التكنولوجيا : شراء مباشر عن طريق وكلاء للأجهزة المرادة. </a:t>
            </a:r>
            <a:endParaRPr lang="en-US" sz="1800" dirty="0">
              <a:solidFill>
                <a:srgbClr val="006666"/>
              </a:solidFill>
            </a:endParaRPr>
          </a:p>
          <a:p>
            <a:pPr lvl="0" algn="r" rtl="1"/>
            <a:r>
              <a:rPr lang="ar-SA" sz="1800" dirty="0">
                <a:solidFill>
                  <a:srgbClr val="006666"/>
                </a:solidFill>
              </a:rPr>
              <a:t>العناصر المرادة : </a:t>
            </a:r>
            <a:endParaRPr lang="en-US" sz="1800" dirty="0">
              <a:solidFill>
                <a:srgbClr val="006666"/>
              </a:solidFill>
            </a:endParaRPr>
          </a:p>
          <a:p>
            <a:pPr marL="0" indent="0" algn="r" rtl="1">
              <a:buNone/>
            </a:pPr>
            <a:r>
              <a:rPr lang="ar-SA" sz="1800" dirty="0">
                <a:solidFill>
                  <a:srgbClr val="006666"/>
                </a:solidFill>
              </a:rPr>
              <a:t>1- السبورات الذكية وأجهزة الحاسوب سوف تكون من شركة اتش بي </a:t>
            </a:r>
            <a:r>
              <a:rPr lang="en-US" sz="1800" dirty="0">
                <a:solidFill>
                  <a:srgbClr val="006666"/>
                </a:solidFill>
              </a:rPr>
              <a:t>Hp </a:t>
            </a:r>
            <a:r>
              <a:rPr lang="ar-SA" sz="1800" dirty="0">
                <a:solidFill>
                  <a:srgbClr val="006666"/>
                </a:solidFill>
              </a:rPr>
              <a:t>.</a:t>
            </a:r>
            <a:endParaRPr lang="en-US" sz="1800" dirty="0">
              <a:solidFill>
                <a:srgbClr val="006666"/>
              </a:solidFill>
            </a:endParaRPr>
          </a:p>
          <a:p>
            <a:pPr marL="0" indent="0" algn="r" rtl="1">
              <a:buNone/>
            </a:pPr>
            <a:r>
              <a:rPr lang="ar-SA" sz="1800" dirty="0">
                <a:solidFill>
                  <a:srgbClr val="006666"/>
                </a:solidFill>
              </a:rPr>
              <a:t>تم اختيار الشركة لما توفره من خصائص  مع ضمان ٣ سنوات. دفع بالتقسيط. </a:t>
            </a:r>
            <a:endParaRPr lang="en-US" sz="1800" dirty="0">
              <a:solidFill>
                <a:srgbClr val="006666"/>
              </a:solidFill>
            </a:endParaRPr>
          </a:p>
          <a:p>
            <a:pPr algn="r" rtl="1"/>
            <a:r>
              <a:rPr lang="ar-SA" sz="1800" dirty="0">
                <a:solidFill>
                  <a:srgbClr val="006666"/>
                </a:solidFill>
              </a:rPr>
              <a:t>الموقع </a:t>
            </a:r>
            <a:endParaRPr lang="en-US" sz="1800" dirty="0">
              <a:solidFill>
                <a:srgbClr val="006666"/>
              </a:solidFill>
            </a:endParaRPr>
          </a:p>
          <a:p>
            <a:pPr marL="0" indent="0" algn="r" rtl="1">
              <a:buNone/>
            </a:pPr>
            <a:r>
              <a:rPr lang="en-US" sz="1800" dirty="0">
                <a:solidFill>
                  <a:srgbClr val="006666"/>
                </a:solidFill>
              </a:rPr>
              <a:t>Riyadh, SA - HP Inc.</a:t>
            </a:r>
          </a:p>
          <a:p>
            <a:pPr marL="0" indent="0" algn="r" rtl="1">
              <a:buNone/>
            </a:pPr>
            <a:r>
              <a:rPr lang="en-US" sz="1800" dirty="0">
                <a:solidFill>
                  <a:srgbClr val="006666"/>
                </a:solidFill>
              </a:rPr>
              <a:t>King Fahad Rd., 5th Floor (Left wing) Riyadh, Saudi Arabia, P.C. 11596</a:t>
            </a:r>
          </a:p>
          <a:p>
            <a:pPr marL="0" indent="0" algn="r" rtl="1">
              <a:buNone/>
            </a:pPr>
            <a:r>
              <a:rPr lang="en-US" sz="1800" dirty="0">
                <a:solidFill>
                  <a:srgbClr val="006666"/>
                </a:solidFill>
              </a:rPr>
              <a:t>Phone: +966-12-827-429</a:t>
            </a:r>
          </a:p>
          <a:p>
            <a:pPr marL="0" indent="0" algn="r" rtl="1">
              <a:buNone/>
            </a:pPr>
            <a:r>
              <a:rPr lang="ar-SA" sz="1800" dirty="0">
                <a:solidFill>
                  <a:srgbClr val="006666"/>
                </a:solidFill>
              </a:rPr>
              <a:t>وتتوفر جميع قطع الغيار في فروعهم او مع الوكلاء مثل اكسترا الذي سوف يكون الوسيط والضمان.</a:t>
            </a:r>
            <a:endParaRPr lang="en-US" sz="1800" dirty="0">
              <a:solidFill>
                <a:srgbClr val="006666"/>
              </a:solidFill>
            </a:endParaRPr>
          </a:p>
          <a:p>
            <a:pPr algn="r"/>
            <a:endParaRPr lang="ar-SA" sz="1800" dirty="0">
              <a:solidFill>
                <a:srgbClr val="006666"/>
              </a:solidFill>
            </a:endParaRPr>
          </a:p>
        </p:txBody>
      </p:sp>
    </p:spTree>
    <p:extLst>
      <p:ext uri="{BB962C8B-B14F-4D97-AF65-F5344CB8AC3E}">
        <p14:creationId xmlns:p14="http://schemas.microsoft.com/office/powerpoint/2010/main" xmlns="" val="2410436659"/>
      </p:ext>
    </p:extLst>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اختيار الفن الإنتاجي الملائم </a:t>
            </a:r>
          </a:p>
        </p:txBody>
      </p:sp>
      <p:sp>
        <p:nvSpPr>
          <p:cNvPr id="3" name="Content Placeholder 2"/>
          <p:cNvSpPr>
            <a:spLocks noGrp="1"/>
          </p:cNvSpPr>
          <p:nvPr>
            <p:ph idx="1"/>
          </p:nvPr>
        </p:nvSpPr>
        <p:spPr/>
        <p:txBody>
          <a:bodyPr/>
          <a:lstStyle/>
          <a:p>
            <a:pPr algn="r" rtl="1"/>
            <a:r>
              <a:rPr lang="ar-SA" sz="1800" dirty="0">
                <a:solidFill>
                  <a:srgbClr val="006666"/>
                </a:solidFill>
              </a:rPr>
              <a:t>المواقع الإلكترونية :</a:t>
            </a:r>
            <a:endParaRPr lang="en-US" sz="1800" dirty="0">
              <a:solidFill>
                <a:srgbClr val="006666"/>
              </a:solidFill>
            </a:endParaRPr>
          </a:p>
          <a:p>
            <a:pPr marL="0" indent="0" algn="r" rtl="1">
              <a:buNone/>
            </a:pPr>
            <a:r>
              <a:rPr lang="ar-SA" sz="1800" dirty="0">
                <a:solidFill>
                  <a:srgbClr val="006666"/>
                </a:solidFill>
              </a:rPr>
              <a:t>يستخدم مصطلح نظام إدارة التعلم لوصف حزم البرامج والأدوات المصممة لإدارة عملية التعلم والتدريب للمستخدمين، وهو نظام معقد يستخدم بواسطة المديرين </a:t>
            </a:r>
            <a:r>
              <a:rPr lang="en-US" sz="1800" dirty="0">
                <a:solidFill>
                  <a:srgbClr val="006666"/>
                </a:solidFill>
              </a:rPr>
              <a:t>‪managers</a:t>
            </a:r>
            <a:r>
              <a:rPr lang="ar-SA" sz="1800" dirty="0">
                <a:solidFill>
                  <a:srgbClr val="006666"/>
                </a:solidFill>
              </a:rPr>
              <a:t> والإداريين </a:t>
            </a:r>
            <a:r>
              <a:rPr lang="en-US" sz="1800" dirty="0">
                <a:solidFill>
                  <a:srgbClr val="006666"/>
                </a:solidFill>
              </a:rPr>
              <a:t>‪Administrators</a:t>
            </a:r>
            <a:r>
              <a:rPr lang="ar-SA" sz="1800" dirty="0">
                <a:solidFill>
                  <a:srgbClr val="006666"/>
                </a:solidFill>
              </a:rPr>
              <a:t> والمعلمين </a:t>
            </a:r>
            <a:r>
              <a:rPr lang="en-US" sz="1800" dirty="0">
                <a:solidFill>
                  <a:srgbClr val="006666"/>
                </a:solidFill>
              </a:rPr>
              <a:t>‪Instructors</a:t>
            </a:r>
            <a:r>
              <a:rPr lang="ar-SA" sz="1800" dirty="0">
                <a:solidFill>
                  <a:srgbClr val="006666"/>
                </a:solidFill>
              </a:rPr>
              <a:t> حيث يقومون بإعداد الجداول الدراسية، وعمليات التسجيل، وإعداد الفواتير، ومتابعة المتعلمين أثناء دراستهم للمناهج والمقررات التعليمية، والعديد من الأحداث التعليمية الأخرى.</a:t>
            </a:r>
            <a:endParaRPr lang="en-US" sz="1800" dirty="0">
              <a:solidFill>
                <a:srgbClr val="006666"/>
              </a:solidFill>
            </a:endParaRPr>
          </a:p>
          <a:p>
            <a:pPr marL="0" indent="0" algn="r" rtl="1">
              <a:buNone/>
            </a:pPr>
            <a:r>
              <a:rPr lang="ar-SA" sz="1800" dirty="0">
                <a:solidFill>
                  <a:srgbClr val="006666"/>
                </a:solidFill>
              </a:rPr>
              <a:t>يعتبر بلاك بورد </a:t>
            </a:r>
            <a:r>
              <a:rPr lang="en-US" sz="1800" dirty="0">
                <a:solidFill>
                  <a:srgbClr val="006666"/>
                </a:solidFill>
                <a:hlinkClick r:id="rId2"/>
              </a:rPr>
              <a:t>‪Blackboard </a:t>
            </a:r>
            <a:r>
              <a:rPr lang="ar-SA" sz="1800" dirty="0">
                <a:solidFill>
                  <a:srgbClr val="006666"/>
                </a:solidFill>
              </a:rPr>
              <a:t>نظام إدارة تعلم </a:t>
            </a:r>
            <a:r>
              <a:rPr lang="en-US" sz="1800" dirty="0">
                <a:solidFill>
                  <a:srgbClr val="006666"/>
                </a:solidFill>
              </a:rPr>
              <a:t>‪Learning Management System</a:t>
            </a:r>
            <a:r>
              <a:rPr lang="ar-SA" sz="1800" dirty="0">
                <a:solidFill>
                  <a:srgbClr val="006666"/>
                </a:solidFill>
              </a:rPr>
              <a:t> يتيح هذا النظام فرص كبيرة للطلبة في أن يتواصلوا مع المقررات الدراسية خارج قاعة المحاضرات في أي مكان وفي أي وقت بالإضافة إلى التواصل مع أستاذ المقرر وبقية الطلبة المسجلين في نفس المقرر بوسائل إلكترونية متنوعة. </a:t>
            </a:r>
          </a:p>
          <a:p>
            <a:pPr algn="r" rtl="1"/>
            <a:r>
              <a:rPr lang="ar-SA" sz="1800" dirty="0">
                <a:solidFill>
                  <a:srgbClr val="006666"/>
                </a:solidFill>
              </a:rPr>
              <a:t>ومجموعات  </a:t>
            </a:r>
            <a:r>
              <a:rPr lang="en-US" sz="1800" dirty="0">
                <a:solidFill>
                  <a:srgbClr val="006666"/>
                </a:solidFill>
              </a:rPr>
              <a:t>google </a:t>
            </a:r>
          </a:p>
          <a:p>
            <a:pPr marL="0" indent="0" algn="r" rtl="1">
              <a:buNone/>
            </a:pPr>
            <a:r>
              <a:rPr lang="ar-SA" sz="1800" dirty="0">
                <a:solidFill>
                  <a:srgbClr val="006666"/>
                </a:solidFill>
              </a:rPr>
              <a:t>يمكن التنظيم باستخدام المفضلة والمجلدات، واختيار المتابعة عبر البريد الإلكتروني والعثور بسرعة على المشاركات غير المقروءة. ويمكن استخدام تعديل النصوص الغنية لتخصيص مشاركاتك بالخطوط والألوان والصور.</a:t>
            </a:r>
            <a:endParaRPr lang="en-US" sz="1800" dirty="0">
              <a:solidFill>
                <a:srgbClr val="006666"/>
              </a:solidFill>
            </a:endParaRPr>
          </a:p>
          <a:p>
            <a:pPr marL="0" indent="0" algn="r" rtl="1">
              <a:buNone/>
            </a:pPr>
            <a:r>
              <a:rPr lang="ar-SA" sz="1800" dirty="0">
                <a:solidFill>
                  <a:srgbClr val="006666"/>
                </a:solidFill>
              </a:rPr>
              <a:t>مناقشات الناس الفعالة</a:t>
            </a:r>
            <a:endParaRPr lang="en-US" sz="1800" dirty="0">
              <a:solidFill>
                <a:srgbClr val="006666"/>
              </a:solidFill>
            </a:endParaRPr>
          </a:p>
          <a:p>
            <a:pPr algn="r"/>
            <a:endParaRPr lang="ar-SA" sz="1800" dirty="0">
              <a:solidFill>
                <a:srgbClr val="006666"/>
              </a:solidFill>
            </a:endParaRPr>
          </a:p>
          <a:p>
            <a:endParaRPr lang="ar-SA" sz="1800" dirty="0">
              <a:solidFill>
                <a:srgbClr val="006666"/>
              </a:solidFill>
            </a:endParaRPr>
          </a:p>
        </p:txBody>
      </p:sp>
    </p:spTree>
    <p:extLst>
      <p:ext uri="{BB962C8B-B14F-4D97-AF65-F5344CB8AC3E}">
        <p14:creationId xmlns:p14="http://schemas.microsoft.com/office/powerpoint/2010/main" xmlns="" val="305096717"/>
      </p:ext>
    </p:extLst>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الدراسة الفنية – آلات ومعدات </a:t>
            </a:r>
          </a:p>
        </p:txBody>
      </p:sp>
      <p:graphicFrame>
        <p:nvGraphicFramePr>
          <p:cNvPr id="3" name="Table 2"/>
          <p:cNvGraphicFramePr>
            <a:graphicFrameLocks noGrp="1"/>
          </p:cNvGraphicFramePr>
          <p:nvPr>
            <p:extLst>
              <p:ext uri="{D42A27DB-BD31-4B8C-83A1-F6EECF244321}">
                <p14:modId xmlns:p14="http://schemas.microsoft.com/office/powerpoint/2010/main" xmlns="" val="3539154039"/>
              </p:ext>
            </p:extLst>
          </p:nvPr>
        </p:nvGraphicFramePr>
        <p:xfrm>
          <a:off x="1636293" y="1323472"/>
          <a:ext cx="6785812" cy="5566226"/>
        </p:xfrm>
        <a:graphic>
          <a:graphicData uri="http://schemas.openxmlformats.org/drawingml/2006/table">
            <a:tbl>
              <a:tblPr rtl="1" firstRow="1" firstCol="1" bandRow="1">
                <a:tableStyleId>{5940675A-B579-460E-94D1-54222C63F5DA}</a:tableStyleId>
              </a:tblPr>
              <a:tblGrid>
                <a:gridCol w="1356844">
                  <a:extLst>
                    <a:ext uri="{9D8B030D-6E8A-4147-A177-3AD203B41FA5}">
                      <a16:colId xmlns:a16="http://schemas.microsoft.com/office/drawing/2014/main" xmlns="" val="2978350706"/>
                    </a:ext>
                  </a:extLst>
                </a:gridCol>
                <a:gridCol w="1356844">
                  <a:extLst>
                    <a:ext uri="{9D8B030D-6E8A-4147-A177-3AD203B41FA5}">
                      <a16:colId xmlns:a16="http://schemas.microsoft.com/office/drawing/2014/main" xmlns="" val="420607142"/>
                    </a:ext>
                  </a:extLst>
                </a:gridCol>
                <a:gridCol w="1356844">
                  <a:extLst>
                    <a:ext uri="{9D8B030D-6E8A-4147-A177-3AD203B41FA5}">
                      <a16:colId xmlns:a16="http://schemas.microsoft.com/office/drawing/2014/main" xmlns="" val="1896288631"/>
                    </a:ext>
                  </a:extLst>
                </a:gridCol>
                <a:gridCol w="1357640">
                  <a:extLst>
                    <a:ext uri="{9D8B030D-6E8A-4147-A177-3AD203B41FA5}">
                      <a16:colId xmlns:a16="http://schemas.microsoft.com/office/drawing/2014/main" xmlns="" val="3019001403"/>
                    </a:ext>
                  </a:extLst>
                </a:gridCol>
                <a:gridCol w="1357640">
                  <a:extLst>
                    <a:ext uri="{9D8B030D-6E8A-4147-A177-3AD203B41FA5}">
                      <a16:colId xmlns:a16="http://schemas.microsoft.com/office/drawing/2014/main" xmlns="" val="3403570868"/>
                    </a:ext>
                  </a:extLst>
                </a:gridCol>
              </a:tblGrid>
              <a:tr h="397565">
                <a:tc>
                  <a:txBody>
                    <a:bodyPr/>
                    <a:lstStyle/>
                    <a:p>
                      <a:pPr marL="0" marR="0" algn="ctr" rtl="1">
                        <a:lnSpc>
                          <a:spcPct val="107000"/>
                        </a:lnSpc>
                        <a:spcBef>
                          <a:spcPts val="0"/>
                        </a:spcBef>
                        <a:spcAft>
                          <a:spcPts val="0"/>
                        </a:spcAft>
                      </a:pPr>
                      <a:r>
                        <a:rPr lang="ar-SA" sz="1600" b="1">
                          <a:effectLst/>
                        </a:rPr>
                        <a:t>الألة </a:t>
                      </a:r>
                      <a:endParaRPr lang="en-US" sz="1600" b="1">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1">
                        <a:lnSpc>
                          <a:spcPct val="107000"/>
                        </a:lnSpc>
                        <a:spcBef>
                          <a:spcPts val="0"/>
                        </a:spcBef>
                        <a:spcAft>
                          <a:spcPts val="0"/>
                        </a:spcAft>
                      </a:pPr>
                      <a:r>
                        <a:rPr lang="ar-SA" sz="1600" b="1">
                          <a:effectLst/>
                        </a:rPr>
                        <a:t>سعرها</a:t>
                      </a:r>
                      <a:endParaRPr lang="en-US" sz="1600" b="1">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1">
                        <a:lnSpc>
                          <a:spcPct val="107000"/>
                        </a:lnSpc>
                        <a:spcBef>
                          <a:spcPts val="0"/>
                        </a:spcBef>
                        <a:spcAft>
                          <a:spcPts val="0"/>
                        </a:spcAft>
                      </a:pPr>
                      <a:r>
                        <a:rPr lang="ar-SA" sz="1600" b="1">
                          <a:effectLst/>
                        </a:rPr>
                        <a:t>العدد المطلوب</a:t>
                      </a:r>
                      <a:endParaRPr lang="en-US" sz="1600" b="1">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1">
                        <a:lnSpc>
                          <a:spcPct val="107000"/>
                        </a:lnSpc>
                        <a:spcBef>
                          <a:spcPts val="0"/>
                        </a:spcBef>
                        <a:spcAft>
                          <a:spcPts val="0"/>
                        </a:spcAft>
                      </a:pPr>
                      <a:r>
                        <a:rPr lang="ar-SA" sz="1600" b="1">
                          <a:effectLst/>
                        </a:rPr>
                        <a:t>المصدر</a:t>
                      </a:r>
                      <a:endParaRPr lang="en-US" sz="1600" b="1">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1">
                        <a:lnSpc>
                          <a:spcPct val="107000"/>
                        </a:lnSpc>
                        <a:spcBef>
                          <a:spcPts val="0"/>
                        </a:spcBef>
                        <a:spcAft>
                          <a:spcPts val="0"/>
                        </a:spcAft>
                      </a:pPr>
                      <a:r>
                        <a:rPr lang="ar-SA" sz="1600" b="1">
                          <a:effectLst/>
                        </a:rPr>
                        <a:t>المجموع</a:t>
                      </a:r>
                      <a:endParaRPr lang="en-US" sz="1600" b="1">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extLst>
                  <a:ext uri="{0D108BD9-81ED-4DB2-BD59-A6C34878D82A}">
                    <a16:rowId xmlns:a16="http://schemas.microsoft.com/office/drawing/2014/main" xmlns="" val="2924877030"/>
                  </a:ext>
                </a:extLst>
              </a:tr>
              <a:tr h="782765">
                <a:tc>
                  <a:txBody>
                    <a:bodyPr/>
                    <a:lstStyle/>
                    <a:p>
                      <a:pPr marL="0" marR="0" algn="ctr" rtl="1">
                        <a:lnSpc>
                          <a:spcPct val="107000"/>
                        </a:lnSpc>
                        <a:spcBef>
                          <a:spcPts val="0"/>
                        </a:spcBef>
                        <a:spcAft>
                          <a:spcPts val="0"/>
                        </a:spcAft>
                      </a:pPr>
                      <a:r>
                        <a:rPr lang="ar-SA" sz="1600" b="1">
                          <a:effectLst/>
                        </a:rPr>
                        <a:t>السبورة الذكية</a:t>
                      </a:r>
                      <a:endParaRPr lang="en-US" sz="1600" b="1">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1">
                        <a:lnSpc>
                          <a:spcPct val="107000"/>
                        </a:lnSpc>
                        <a:spcBef>
                          <a:spcPts val="0"/>
                        </a:spcBef>
                        <a:spcAft>
                          <a:spcPts val="0"/>
                        </a:spcAft>
                      </a:pPr>
                      <a:r>
                        <a:rPr lang="ar-SA" sz="1600" b="1">
                          <a:solidFill>
                            <a:srgbClr val="006666"/>
                          </a:solidFill>
                          <a:effectLst/>
                        </a:rPr>
                        <a:t>544 ريال مع الشحن</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0">
                        <a:lnSpc>
                          <a:spcPct val="115000"/>
                        </a:lnSpc>
                        <a:spcBef>
                          <a:spcPts val="0"/>
                        </a:spcBef>
                        <a:spcAft>
                          <a:spcPts val="1000"/>
                        </a:spcAft>
                      </a:pPr>
                      <a:r>
                        <a:rPr lang="en-US" sz="1600" b="1">
                          <a:solidFill>
                            <a:srgbClr val="006666"/>
                          </a:solidFill>
                          <a:effectLst/>
                        </a:rPr>
                        <a:t>33</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1">
                        <a:lnSpc>
                          <a:spcPct val="107000"/>
                        </a:lnSpc>
                        <a:spcBef>
                          <a:spcPts val="0"/>
                        </a:spcBef>
                        <a:spcAft>
                          <a:spcPts val="0"/>
                        </a:spcAft>
                      </a:pPr>
                      <a:r>
                        <a:rPr lang="en-US" sz="1600" b="1">
                          <a:solidFill>
                            <a:srgbClr val="006666"/>
                          </a:solidFill>
                          <a:effectLst/>
                        </a:rPr>
                        <a:t>E-Park Shopping Center </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1">
                        <a:lnSpc>
                          <a:spcPct val="107000"/>
                        </a:lnSpc>
                        <a:spcBef>
                          <a:spcPts val="0"/>
                        </a:spcBef>
                        <a:spcAft>
                          <a:spcPts val="0"/>
                        </a:spcAft>
                      </a:pPr>
                      <a:r>
                        <a:rPr lang="en-US" sz="1600" b="1">
                          <a:solidFill>
                            <a:srgbClr val="006666"/>
                          </a:solidFill>
                          <a:effectLst/>
                        </a:rPr>
                        <a:t>17952 </a:t>
                      </a:r>
                      <a:r>
                        <a:rPr lang="ar-SA" sz="1600" b="1">
                          <a:solidFill>
                            <a:srgbClr val="006666"/>
                          </a:solidFill>
                          <a:effectLst/>
                        </a:rPr>
                        <a:t>ريال</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extLst>
                  <a:ext uri="{0D108BD9-81ED-4DB2-BD59-A6C34878D82A}">
                    <a16:rowId xmlns:a16="http://schemas.microsoft.com/office/drawing/2014/main" xmlns="" val="1941663450"/>
                  </a:ext>
                </a:extLst>
              </a:tr>
              <a:tr h="260922">
                <a:tc>
                  <a:txBody>
                    <a:bodyPr/>
                    <a:lstStyle/>
                    <a:p>
                      <a:pPr marL="0" marR="0" algn="ctr" rtl="1">
                        <a:lnSpc>
                          <a:spcPct val="107000"/>
                        </a:lnSpc>
                        <a:spcBef>
                          <a:spcPts val="0"/>
                        </a:spcBef>
                        <a:spcAft>
                          <a:spcPts val="0"/>
                        </a:spcAft>
                      </a:pPr>
                      <a:r>
                        <a:rPr lang="ar-SA" sz="1600" b="1">
                          <a:effectLst/>
                        </a:rPr>
                        <a:t>ثلاجة </a:t>
                      </a:r>
                      <a:endParaRPr lang="en-US" sz="1600" b="1">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1">
                        <a:lnSpc>
                          <a:spcPct val="107000"/>
                        </a:lnSpc>
                        <a:spcBef>
                          <a:spcPts val="0"/>
                        </a:spcBef>
                        <a:spcAft>
                          <a:spcPts val="0"/>
                        </a:spcAft>
                      </a:pPr>
                      <a:r>
                        <a:rPr lang="ar-SA" sz="1600" b="1">
                          <a:solidFill>
                            <a:srgbClr val="006666"/>
                          </a:solidFill>
                          <a:effectLst/>
                        </a:rPr>
                        <a:t>299 ريال مع </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0">
                        <a:lnSpc>
                          <a:spcPct val="107000"/>
                        </a:lnSpc>
                        <a:spcBef>
                          <a:spcPts val="0"/>
                        </a:spcBef>
                        <a:spcAft>
                          <a:spcPts val="0"/>
                        </a:spcAft>
                      </a:pPr>
                      <a:r>
                        <a:rPr lang="en-US" sz="1600" b="1" dirty="0">
                          <a:solidFill>
                            <a:srgbClr val="006666"/>
                          </a:solidFill>
                          <a:effectLst/>
                        </a:rPr>
                        <a:t>2</a:t>
                      </a:r>
                      <a:endParaRPr lang="en-US" sz="1600" b="1" dirty="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1">
                        <a:lnSpc>
                          <a:spcPct val="107000"/>
                        </a:lnSpc>
                        <a:spcBef>
                          <a:spcPts val="0"/>
                        </a:spcBef>
                        <a:spcAft>
                          <a:spcPts val="0"/>
                        </a:spcAft>
                      </a:pPr>
                      <a:r>
                        <a:rPr lang="ar-SA" sz="1600" b="1">
                          <a:solidFill>
                            <a:srgbClr val="006666"/>
                          </a:solidFill>
                          <a:effectLst/>
                        </a:rPr>
                        <a:t>اكسترا</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0">
                        <a:lnSpc>
                          <a:spcPct val="107000"/>
                        </a:lnSpc>
                        <a:spcBef>
                          <a:spcPts val="0"/>
                        </a:spcBef>
                        <a:spcAft>
                          <a:spcPts val="0"/>
                        </a:spcAft>
                      </a:pPr>
                      <a:r>
                        <a:rPr lang="en-US" sz="1600" b="1">
                          <a:solidFill>
                            <a:srgbClr val="006666"/>
                          </a:solidFill>
                          <a:effectLst/>
                        </a:rPr>
                        <a:t>598</a:t>
                      </a:r>
                      <a:r>
                        <a:rPr lang="ar-SA" sz="1600" b="1">
                          <a:solidFill>
                            <a:srgbClr val="006666"/>
                          </a:solidFill>
                          <a:effectLst/>
                        </a:rPr>
                        <a:t>ريال</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extLst>
                  <a:ext uri="{0D108BD9-81ED-4DB2-BD59-A6C34878D82A}">
                    <a16:rowId xmlns:a16="http://schemas.microsoft.com/office/drawing/2014/main" xmlns="" val="1371074307"/>
                  </a:ext>
                </a:extLst>
              </a:tr>
              <a:tr h="521843">
                <a:tc>
                  <a:txBody>
                    <a:bodyPr/>
                    <a:lstStyle/>
                    <a:p>
                      <a:pPr marL="0" marR="0" algn="ctr" rtl="1">
                        <a:lnSpc>
                          <a:spcPct val="107000"/>
                        </a:lnSpc>
                        <a:spcBef>
                          <a:spcPts val="0"/>
                        </a:spcBef>
                        <a:spcAft>
                          <a:spcPts val="0"/>
                        </a:spcAft>
                      </a:pPr>
                      <a:r>
                        <a:rPr lang="ar-SA" sz="1600" b="1">
                          <a:effectLst/>
                        </a:rPr>
                        <a:t>فلتر ماء</a:t>
                      </a:r>
                      <a:endParaRPr lang="en-US" sz="1600" b="1">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1">
                        <a:lnSpc>
                          <a:spcPct val="107000"/>
                        </a:lnSpc>
                        <a:spcBef>
                          <a:spcPts val="0"/>
                        </a:spcBef>
                        <a:spcAft>
                          <a:spcPts val="0"/>
                        </a:spcAft>
                      </a:pPr>
                      <a:r>
                        <a:rPr lang="ar-SA" sz="1600" b="1">
                          <a:solidFill>
                            <a:srgbClr val="006666"/>
                          </a:solidFill>
                          <a:effectLst/>
                        </a:rPr>
                        <a:t>240 ريال مع الشحن</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0">
                        <a:lnSpc>
                          <a:spcPct val="107000"/>
                        </a:lnSpc>
                        <a:spcBef>
                          <a:spcPts val="0"/>
                        </a:spcBef>
                        <a:spcAft>
                          <a:spcPts val="0"/>
                        </a:spcAft>
                      </a:pPr>
                      <a:r>
                        <a:rPr lang="en-US" sz="1600" b="1" dirty="0">
                          <a:solidFill>
                            <a:srgbClr val="006666"/>
                          </a:solidFill>
                          <a:effectLst/>
                        </a:rPr>
                        <a:t>2</a:t>
                      </a:r>
                      <a:endParaRPr lang="en-US" sz="1600" b="1" dirty="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1">
                        <a:lnSpc>
                          <a:spcPct val="107000"/>
                        </a:lnSpc>
                        <a:spcBef>
                          <a:spcPts val="0"/>
                        </a:spcBef>
                        <a:spcAft>
                          <a:spcPts val="0"/>
                        </a:spcAft>
                      </a:pPr>
                      <a:r>
                        <a:rPr lang="en-US" sz="1600" b="1" dirty="0">
                          <a:solidFill>
                            <a:srgbClr val="006666"/>
                          </a:solidFill>
                          <a:effectLst/>
                        </a:rPr>
                        <a:t>China Post Air Parcel</a:t>
                      </a:r>
                      <a:endParaRPr lang="en-US" sz="1600" b="1" dirty="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0">
                        <a:lnSpc>
                          <a:spcPct val="107000"/>
                        </a:lnSpc>
                        <a:spcBef>
                          <a:spcPts val="0"/>
                        </a:spcBef>
                        <a:spcAft>
                          <a:spcPts val="0"/>
                        </a:spcAft>
                      </a:pPr>
                      <a:r>
                        <a:rPr lang="en-US" sz="1600" b="1">
                          <a:solidFill>
                            <a:srgbClr val="006666"/>
                          </a:solidFill>
                          <a:effectLst/>
                        </a:rPr>
                        <a:t>480 </a:t>
                      </a:r>
                      <a:r>
                        <a:rPr lang="ar-SA" sz="1600" b="1">
                          <a:solidFill>
                            <a:srgbClr val="006666"/>
                          </a:solidFill>
                          <a:effectLst/>
                        </a:rPr>
                        <a:t>ريال</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extLst>
                  <a:ext uri="{0D108BD9-81ED-4DB2-BD59-A6C34878D82A}">
                    <a16:rowId xmlns:a16="http://schemas.microsoft.com/office/drawing/2014/main" xmlns="" val="3834618895"/>
                  </a:ext>
                </a:extLst>
              </a:tr>
              <a:tr h="260922">
                <a:tc>
                  <a:txBody>
                    <a:bodyPr/>
                    <a:lstStyle/>
                    <a:p>
                      <a:pPr marL="0" marR="0" algn="ctr" rtl="1">
                        <a:lnSpc>
                          <a:spcPct val="107000"/>
                        </a:lnSpc>
                        <a:spcBef>
                          <a:spcPts val="0"/>
                        </a:spcBef>
                        <a:spcAft>
                          <a:spcPts val="0"/>
                        </a:spcAft>
                      </a:pPr>
                      <a:r>
                        <a:rPr lang="ar-SA" sz="1600" b="1">
                          <a:effectLst/>
                        </a:rPr>
                        <a:t>سخانة ماء</a:t>
                      </a:r>
                      <a:endParaRPr lang="en-US" sz="1600" b="1">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1">
                        <a:lnSpc>
                          <a:spcPct val="107000"/>
                        </a:lnSpc>
                        <a:spcBef>
                          <a:spcPts val="0"/>
                        </a:spcBef>
                        <a:spcAft>
                          <a:spcPts val="0"/>
                        </a:spcAft>
                      </a:pPr>
                      <a:r>
                        <a:rPr lang="ar-SA" sz="1600" b="1">
                          <a:solidFill>
                            <a:srgbClr val="006666"/>
                          </a:solidFill>
                          <a:effectLst/>
                        </a:rPr>
                        <a:t>67 ريال</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0">
                        <a:lnSpc>
                          <a:spcPct val="107000"/>
                        </a:lnSpc>
                        <a:spcBef>
                          <a:spcPts val="0"/>
                        </a:spcBef>
                        <a:spcAft>
                          <a:spcPts val="0"/>
                        </a:spcAft>
                      </a:pPr>
                      <a:r>
                        <a:rPr lang="en-US" sz="1600" b="1">
                          <a:solidFill>
                            <a:srgbClr val="006666"/>
                          </a:solidFill>
                          <a:effectLst/>
                        </a:rPr>
                        <a:t>2</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1">
                        <a:lnSpc>
                          <a:spcPct val="107000"/>
                        </a:lnSpc>
                        <a:spcBef>
                          <a:spcPts val="0"/>
                        </a:spcBef>
                        <a:spcAft>
                          <a:spcPts val="0"/>
                        </a:spcAft>
                      </a:pPr>
                      <a:r>
                        <a:rPr lang="ar-SA" sz="1600" b="1">
                          <a:solidFill>
                            <a:srgbClr val="006666"/>
                          </a:solidFill>
                          <a:effectLst/>
                        </a:rPr>
                        <a:t>اكسترا</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0">
                        <a:lnSpc>
                          <a:spcPct val="107000"/>
                        </a:lnSpc>
                        <a:spcBef>
                          <a:spcPts val="0"/>
                        </a:spcBef>
                        <a:spcAft>
                          <a:spcPts val="0"/>
                        </a:spcAft>
                      </a:pPr>
                      <a:r>
                        <a:rPr lang="en-US" sz="1600" b="1">
                          <a:solidFill>
                            <a:srgbClr val="006666"/>
                          </a:solidFill>
                          <a:effectLst/>
                        </a:rPr>
                        <a:t>134 </a:t>
                      </a:r>
                      <a:r>
                        <a:rPr lang="ar-SA" sz="1600" b="1">
                          <a:solidFill>
                            <a:srgbClr val="006666"/>
                          </a:solidFill>
                          <a:effectLst/>
                        </a:rPr>
                        <a:t>ريال</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extLst>
                  <a:ext uri="{0D108BD9-81ED-4DB2-BD59-A6C34878D82A}">
                    <a16:rowId xmlns:a16="http://schemas.microsoft.com/office/drawing/2014/main" xmlns="" val="3664692991"/>
                  </a:ext>
                </a:extLst>
              </a:tr>
              <a:tr h="260922">
                <a:tc>
                  <a:txBody>
                    <a:bodyPr/>
                    <a:lstStyle/>
                    <a:p>
                      <a:pPr marL="0" marR="0" algn="ctr" rtl="1">
                        <a:lnSpc>
                          <a:spcPct val="107000"/>
                        </a:lnSpc>
                        <a:spcBef>
                          <a:spcPts val="0"/>
                        </a:spcBef>
                        <a:spcAft>
                          <a:spcPts val="0"/>
                        </a:spcAft>
                      </a:pPr>
                      <a:r>
                        <a:rPr lang="ar-SA" sz="1600" b="1">
                          <a:effectLst/>
                        </a:rPr>
                        <a:t>براد ماء</a:t>
                      </a:r>
                      <a:endParaRPr lang="en-US" sz="1600" b="1">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1">
                        <a:lnSpc>
                          <a:spcPct val="107000"/>
                        </a:lnSpc>
                        <a:spcBef>
                          <a:spcPts val="0"/>
                        </a:spcBef>
                        <a:spcAft>
                          <a:spcPts val="0"/>
                        </a:spcAft>
                      </a:pPr>
                      <a:r>
                        <a:rPr lang="ar-SA" sz="1600" b="1">
                          <a:solidFill>
                            <a:srgbClr val="006666"/>
                          </a:solidFill>
                          <a:effectLst/>
                        </a:rPr>
                        <a:t>299 ريال</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0">
                        <a:lnSpc>
                          <a:spcPct val="107000"/>
                        </a:lnSpc>
                        <a:spcBef>
                          <a:spcPts val="0"/>
                        </a:spcBef>
                        <a:spcAft>
                          <a:spcPts val="0"/>
                        </a:spcAft>
                      </a:pPr>
                      <a:r>
                        <a:rPr lang="en-US" sz="1600" b="1">
                          <a:solidFill>
                            <a:srgbClr val="006666"/>
                          </a:solidFill>
                          <a:effectLst/>
                        </a:rPr>
                        <a:t>2</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1">
                        <a:lnSpc>
                          <a:spcPct val="107000"/>
                        </a:lnSpc>
                        <a:spcBef>
                          <a:spcPts val="0"/>
                        </a:spcBef>
                        <a:spcAft>
                          <a:spcPts val="0"/>
                        </a:spcAft>
                      </a:pPr>
                      <a:r>
                        <a:rPr lang="ar-SA" sz="1600" b="1">
                          <a:solidFill>
                            <a:srgbClr val="006666"/>
                          </a:solidFill>
                          <a:effectLst/>
                        </a:rPr>
                        <a:t>اكسترا</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0">
                        <a:lnSpc>
                          <a:spcPct val="107000"/>
                        </a:lnSpc>
                        <a:spcBef>
                          <a:spcPts val="0"/>
                        </a:spcBef>
                        <a:spcAft>
                          <a:spcPts val="0"/>
                        </a:spcAft>
                      </a:pPr>
                      <a:r>
                        <a:rPr lang="en-US" sz="1600" b="1">
                          <a:solidFill>
                            <a:srgbClr val="006666"/>
                          </a:solidFill>
                          <a:effectLst/>
                        </a:rPr>
                        <a:t>598 </a:t>
                      </a:r>
                      <a:r>
                        <a:rPr lang="ar-SA" sz="1600" b="1">
                          <a:solidFill>
                            <a:srgbClr val="006666"/>
                          </a:solidFill>
                          <a:effectLst/>
                        </a:rPr>
                        <a:t>ريال</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extLst>
                  <a:ext uri="{0D108BD9-81ED-4DB2-BD59-A6C34878D82A}">
                    <a16:rowId xmlns:a16="http://schemas.microsoft.com/office/drawing/2014/main" xmlns="" val="1939652739"/>
                  </a:ext>
                </a:extLst>
              </a:tr>
              <a:tr h="260922">
                <a:tc>
                  <a:txBody>
                    <a:bodyPr/>
                    <a:lstStyle/>
                    <a:p>
                      <a:pPr marL="0" marR="0" algn="ctr" rtl="1">
                        <a:lnSpc>
                          <a:spcPct val="107000"/>
                        </a:lnSpc>
                        <a:spcBef>
                          <a:spcPts val="0"/>
                        </a:spcBef>
                        <a:spcAft>
                          <a:spcPts val="0"/>
                        </a:spcAft>
                      </a:pPr>
                      <a:r>
                        <a:rPr lang="ar-SA" sz="1600" b="1">
                          <a:effectLst/>
                        </a:rPr>
                        <a:t>أجهزة كمبيوتر</a:t>
                      </a:r>
                      <a:endParaRPr lang="en-US" sz="1600" b="1">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0">
                        <a:lnSpc>
                          <a:spcPct val="107000"/>
                        </a:lnSpc>
                        <a:spcBef>
                          <a:spcPts val="0"/>
                        </a:spcBef>
                        <a:spcAft>
                          <a:spcPts val="0"/>
                        </a:spcAft>
                      </a:pPr>
                      <a:r>
                        <a:rPr lang="en-US" sz="1600" b="1">
                          <a:solidFill>
                            <a:srgbClr val="006666"/>
                          </a:solidFill>
                          <a:effectLst/>
                        </a:rPr>
                        <a:t>1949</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0">
                        <a:lnSpc>
                          <a:spcPct val="107000"/>
                        </a:lnSpc>
                        <a:spcBef>
                          <a:spcPts val="0"/>
                        </a:spcBef>
                        <a:spcAft>
                          <a:spcPts val="0"/>
                        </a:spcAft>
                      </a:pPr>
                      <a:r>
                        <a:rPr lang="en-US" sz="1600" b="1">
                          <a:solidFill>
                            <a:srgbClr val="006666"/>
                          </a:solidFill>
                          <a:effectLst/>
                        </a:rPr>
                        <a:t>65</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1">
                        <a:lnSpc>
                          <a:spcPct val="107000"/>
                        </a:lnSpc>
                        <a:spcBef>
                          <a:spcPts val="0"/>
                        </a:spcBef>
                        <a:spcAft>
                          <a:spcPts val="0"/>
                        </a:spcAft>
                      </a:pPr>
                      <a:r>
                        <a:rPr lang="ar-SA" sz="1600" b="1">
                          <a:solidFill>
                            <a:srgbClr val="006666"/>
                          </a:solidFill>
                          <a:effectLst/>
                        </a:rPr>
                        <a:t>اكسترا</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0">
                        <a:lnSpc>
                          <a:spcPct val="107000"/>
                        </a:lnSpc>
                        <a:spcBef>
                          <a:spcPts val="0"/>
                        </a:spcBef>
                        <a:spcAft>
                          <a:spcPts val="0"/>
                        </a:spcAft>
                      </a:pPr>
                      <a:r>
                        <a:rPr lang="en-US" sz="1600" b="1">
                          <a:solidFill>
                            <a:srgbClr val="006666"/>
                          </a:solidFill>
                          <a:effectLst/>
                        </a:rPr>
                        <a:t>126685</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extLst>
                  <a:ext uri="{0D108BD9-81ED-4DB2-BD59-A6C34878D82A}">
                    <a16:rowId xmlns:a16="http://schemas.microsoft.com/office/drawing/2014/main" xmlns="" val="630253878"/>
                  </a:ext>
                </a:extLst>
              </a:tr>
              <a:tr h="521843">
                <a:tc>
                  <a:txBody>
                    <a:bodyPr/>
                    <a:lstStyle/>
                    <a:p>
                      <a:pPr marL="0" marR="0" algn="ctr" rtl="1">
                        <a:lnSpc>
                          <a:spcPct val="107000"/>
                        </a:lnSpc>
                        <a:spcBef>
                          <a:spcPts val="0"/>
                        </a:spcBef>
                        <a:spcAft>
                          <a:spcPts val="0"/>
                        </a:spcAft>
                      </a:pPr>
                      <a:r>
                        <a:rPr lang="ar-SA" sz="1600" b="1">
                          <a:effectLst/>
                        </a:rPr>
                        <a:t>جهاز كشف الحريق </a:t>
                      </a:r>
                      <a:endParaRPr lang="en-US" sz="1600" b="1">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1">
                        <a:lnSpc>
                          <a:spcPct val="107000"/>
                        </a:lnSpc>
                        <a:spcBef>
                          <a:spcPts val="0"/>
                        </a:spcBef>
                        <a:spcAft>
                          <a:spcPts val="0"/>
                        </a:spcAft>
                      </a:pPr>
                      <a:r>
                        <a:rPr lang="ar-SA" sz="1600" b="1">
                          <a:solidFill>
                            <a:srgbClr val="006666"/>
                          </a:solidFill>
                          <a:effectLst/>
                        </a:rPr>
                        <a:t>27 ريال مع الشحن</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0">
                        <a:lnSpc>
                          <a:spcPct val="107000"/>
                        </a:lnSpc>
                        <a:spcBef>
                          <a:spcPts val="0"/>
                        </a:spcBef>
                        <a:spcAft>
                          <a:spcPts val="0"/>
                        </a:spcAft>
                      </a:pPr>
                      <a:r>
                        <a:rPr lang="en-US" sz="1600" b="1">
                          <a:solidFill>
                            <a:srgbClr val="006666"/>
                          </a:solidFill>
                          <a:effectLst/>
                        </a:rPr>
                        <a:t>50</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1">
                        <a:lnSpc>
                          <a:spcPct val="107000"/>
                        </a:lnSpc>
                        <a:spcBef>
                          <a:spcPts val="0"/>
                        </a:spcBef>
                        <a:spcAft>
                          <a:spcPts val="0"/>
                        </a:spcAft>
                      </a:pPr>
                      <a:r>
                        <a:rPr lang="en-US" sz="1600" b="1">
                          <a:solidFill>
                            <a:srgbClr val="006666"/>
                          </a:solidFill>
                          <a:effectLst/>
                        </a:rPr>
                        <a:t>security_guard</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0">
                        <a:lnSpc>
                          <a:spcPct val="107000"/>
                        </a:lnSpc>
                        <a:spcBef>
                          <a:spcPts val="0"/>
                        </a:spcBef>
                        <a:spcAft>
                          <a:spcPts val="0"/>
                        </a:spcAft>
                      </a:pPr>
                      <a:r>
                        <a:rPr lang="en-US" sz="1600" b="1">
                          <a:solidFill>
                            <a:srgbClr val="006666"/>
                          </a:solidFill>
                          <a:effectLst/>
                        </a:rPr>
                        <a:t>1350</a:t>
                      </a:r>
                      <a:r>
                        <a:rPr lang="ar-SA" sz="1600" b="1">
                          <a:solidFill>
                            <a:srgbClr val="006666"/>
                          </a:solidFill>
                          <a:effectLst/>
                        </a:rPr>
                        <a:t>ريال</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extLst>
                  <a:ext uri="{0D108BD9-81ED-4DB2-BD59-A6C34878D82A}">
                    <a16:rowId xmlns:a16="http://schemas.microsoft.com/office/drawing/2014/main" xmlns="" val="4112142249"/>
                  </a:ext>
                </a:extLst>
              </a:tr>
              <a:tr h="596348">
                <a:tc>
                  <a:txBody>
                    <a:bodyPr/>
                    <a:lstStyle/>
                    <a:p>
                      <a:pPr marL="0" marR="0" algn="ctr" rtl="1">
                        <a:lnSpc>
                          <a:spcPct val="107000"/>
                        </a:lnSpc>
                        <a:spcBef>
                          <a:spcPts val="0"/>
                        </a:spcBef>
                        <a:spcAft>
                          <a:spcPts val="0"/>
                        </a:spcAft>
                      </a:pPr>
                      <a:r>
                        <a:rPr lang="ar-SA" sz="1600" b="1">
                          <a:effectLst/>
                        </a:rPr>
                        <a:t>كاميرات مراقبة</a:t>
                      </a:r>
                      <a:endParaRPr lang="en-US" sz="1600" b="1">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1">
                        <a:lnSpc>
                          <a:spcPct val="107000"/>
                        </a:lnSpc>
                        <a:spcBef>
                          <a:spcPts val="0"/>
                        </a:spcBef>
                        <a:spcAft>
                          <a:spcPts val="0"/>
                        </a:spcAft>
                      </a:pPr>
                      <a:r>
                        <a:rPr lang="ar-SA" sz="1600" b="1">
                          <a:solidFill>
                            <a:srgbClr val="006666"/>
                          </a:solidFill>
                          <a:effectLst/>
                        </a:rPr>
                        <a:t>120 ريال مع الشحن</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0">
                        <a:lnSpc>
                          <a:spcPct val="107000"/>
                        </a:lnSpc>
                        <a:spcBef>
                          <a:spcPts val="0"/>
                        </a:spcBef>
                        <a:spcAft>
                          <a:spcPts val="0"/>
                        </a:spcAft>
                      </a:pPr>
                      <a:r>
                        <a:rPr lang="en-US" sz="1600" b="1">
                          <a:solidFill>
                            <a:srgbClr val="006666"/>
                          </a:solidFill>
                          <a:effectLst/>
                        </a:rPr>
                        <a:t>20</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1">
                        <a:lnSpc>
                          <a:spcPct val="107000"/>
                        </a:lnSpc>
                        <a:spcBef>
                          <a:spcPts val="0"/>
                        </a:spcBef>
                        <a:spcAft>
                          <a:spcPts val="0"/>
                        </a:spcAft>
                      </a:pPr>
                      <a:r>
                        <a:rPr lang="en-US" sz="1600" b="1">
                          <a:solidFill>
                            <a:srgbClr val="006666"/>
                          </a:solidFill>
                          <a:effectLst/>
                        </a:rPr>
                        <a:t>MISECU Official Store</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0">
                        <a:lnSpc>
                          <a:spcPct val="107000"/>
                        </a:lnSpc>
                        <a:spcBef>
                          <a:spcPts val="0"/>
                        </a:spcBef>
                        <a:spcAft>
                          <a:spcPts val="0"/>
                        </a:spcAft>
                      </a:pPr>
                      <a:r>
                        <a:rPr lang="en-US" sz="1600" b="1">
                          <a:solidFill>
                            <a:srgbClr val="006666"/>
                          </a:solidFill>
                          <a:effectLst/>
                        </a:rPr>
                        <a:t>2400 </a:t>
                      </a:r>
                      <a:r>
                        <a:rPr lang="ar-SA" sz="1600" b="1">
                          <a:solidFill>
                            <a:srgbClr val="006666"/>
                          </a:solidFill>
                          <a:effectLst/>
                        </a:rPr>
                        <a:t>ريال</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extLst>
                  <a:ext uri="{0D108BD9-81ED-4DB2-BD59-A6C34878D82A}">
                    <a16:rowId xmlns:a16="http://schemas.microsoft.com/office/drawing/2014/main" xmlns="" val="864974566"/>
                  </a:ext>
                </a:extLst>
              </a:tr>
              <a:tr h="260922">
                <a:tc>
                  <a:txBody>
                    <a:bodyPr/>
                    <a:lstStyle/>
                    <a:p>
                      <a:pPr marL="0" marR="0" algn="ctr" rtl="1">
                        <a:lnSpc>
                          <a:spcPct val="107000"/>
                        </a:lnSpc>
                        <a:spcBef>
                          <a:spcPts val="0"/>
                        </a:spcBef>
                        <a:spcAft>
                          <a:spcPts val="0"/>
                        </a:spcAft>
                      </a:pPr>
                      <a:r>
                        <a:rPr lang="ar-SA" sz="1600" b="1">
                          <a:effectLst/>
                        </a:rPr>
                        <a:t>مايكرويف</a:t>
                      </a:r>
                      <a:endParaRPr lang="en-US" sz="1600" b="1">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1">
                        <a:lnSpc>
                          <a:spcPct val="107000"/>
                        </a:lnSpc>
                        <a:spcBef>
                          <a:spcPts val="0"/>
                        </a:spcBef>
                        <a:spcAft>
                          <a:spcPts val="0"/>
                        </a:spcAft>
                      </a:pPr>
                      <a:r>
                        <a:rPr lang="ar-SA" sz="1600" b="1">
                          <a:solidFill>
                            <a:srgbClr val="006666"/>
                          </a:solidFill>
                          <a:effectLst/>
                        </a:rPr>
                        <a:t>279 ريال</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0">
                        <a:lnSpc>
                          <a:spcPct val="107000"/>
                        </a:lnSpc>
                        <a:spcBef>
                          <a:spcPts val="0"/>
                        </a:spcBef>
                        <a:spcAft>
                          <a:spcPts val="0"/>
                        </a:spcAft>
                      </a:pPr>
                      <a:r>
                        <a:rPr lang="en-US" sz="1600" b="1">
                          <a:solidFill>
                            <a:srgbClr val="006666"/>
                          </a:solidFill>
                          <a:effectLst/>
                        </a:rPr>
                        <a:t>2</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1">
                        <a:lnSpc>
                          <a:spcPct val="107000"/>
                        </a:lnSpc>
                        <a:spcBef>
                          <a:spcPts val="0"/>
                        </a:spcBef>
                        <a:spcAft>
                          <a:spcPts val="0"/>
                        </a:spcAft>
                      </a:pPr>
                      <a:r>
                        <a:rPr lang="ar-SA" sz="1600" b="1">
                          <a:solidFill>
                            <a:srgbClr val="006666"/>
                          </a:solidFill>
                          <a:effectLst/>
                        </a:rPr>
                        <a:t>اكسترا</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1">
                        <a:lnSpc>
                          <a:spcPct val="107000"/>
                        </a:lnSpc>
                        <a:spcBef>
                          <a:spcPts val="0"/>
                        </a:spcBef>
                        <a:spcAft>
                          <a:spcPts val="0"/>
                        </a:spcAft>
                      </a:pPr>
                      <a:r>
                        <a:rPr lang="en-US" sz="1600" b="1">
                          <a:solidFill>
                            <a:srgbClr val="006666"/>
                          </a:solidFill>
                          <a:effectLst/>
                        </a:rPr>
                        <a:t>558</a:t>
                      </a:r>
                      <a:r>
                        <a:rPr lang="ar-SA" sz="1600" b="1">
                          <a:solidFill>
                            <a:srgbClr val="006666"/>
                          </a:solidFill>
                          <a:effectLst/>
                        </a:rPr>
                        <a:t>ريال</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extLst>
                  <a:ext uri="{0D108BD9-81ED-4DB2-BD59-A6C34878D82A}">
                    <a16:rowId xmlns:a16="http://schemas.microsoft.com/office/drawing/2014/main" xmlns="" val="3236044661"/>
                  </a:ext>
                </a:extLst>
              </a:tr>
              <a:tr h="397565">
                <a:tc>
                  <a:txBody>
                    <a:bodyPr/>
                    <a:lstStyle/>
                    <a:p>
                      <a:pPr marL="0" marR="0" algn="ctr" rtl="1">
                        <a:lnSpc>
                          <a:spcPct val="107000"/>
                        </a:lnSpc>
                        <a:spcBef>
                          <a:spcPts val="0"/>
                        </a:spcBef>
                        <a:spcAft>
                          <a:spcPts val="0"/>
                        </a:spcAft>
                      </a:pPr>
                      <a:r>
                        <a:rPr lang="ar-SA" sz="1600" b="1">
                          <a:effectLst/>
                        </a:rPr>
                        <a:t>مكنسة كهربائية</a:t>
                      </a:r>
                      <a:endParaRPr lang="en-US" sz="1600" b="1">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1">
                        <a:lnSpc>
                          <a:spcPct val="107000"/>
                        </a:lnSpc>
                        <a:spcBef>
                          <a:spcPts val="0"/>
                        </a:spcBef>
                        <a:spcAft>
                          <a:spcPts val="0"/>
                        </a:spcAft>
                      </a:pPr>
                      <a:r>
                        <a:rPr lang="ar-SA" sz="1600" b="1">
                          <a:solidFill>
                            <a:srgbClr val="006666"/>
                          </a:solidFill>
                          <a:effectLst/>
                        </a:rPr>
                        <a:t>89 ريال</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0">
                        <a:lnSpc>
                          <a:spcPct val="107000"/>
                        </a:lnSpc>
                        <a:spcBef>
                          <a:spcPts val="0"/>
                        </a:spcBef>
                        <a:spcAft>
                          <a:spcPts val="0"/>
                        </a:spcAft>
                      </a:pPr>
                      <a:r>
                        <a:rPr lang="en-US" sz="1600" b="1">
                          <a:solidFill>
                            <a:srgbClr val="006666"/>
                          </a:solidFill>
                          <a:effectLst/>
                        </a:rPr>
                        <a:t>2</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1">
                        <a:lnSpc>
                          <a:spcPct val="107000"/>
                        </a:lnSpc>
                        <a:spcBef>
                          <a:spcPts val="0"/>
                        </a:spcBef>
                        <a:spcAft>
                          <a:spcPts val="0"/>
                        </a:spcAft>
                      </a:pPr>
                      <a:r>
                        <a:rPr lang="ar-SA" sz="1600" b="1">
                          <a:solidFill>
                            <a:srgbClr val="006666"/>
                          </a:solidFill>
                          <a:effectLst/>
                        </a:rPr>
                        <a:t>اكسترا</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1">
                        <a:lnSpc>
                          <a:spcPct val="107000"/>
                        </a:lnSpc>
                        <a:spcBef>
                          <a:spcPts val="0"/>
                        </a:spcBef>
                        <a:spcAft>
                          <a:spcPts val="0"/>
                        </a:spcAft>
                      </a:pPr>
                      <a:r>
                        <a:rPr lang="en-US" sz="1600" b="1">
                          <a:solidFill>
                            <a:srgbClr val="006666"/>
                          </a:solidFill>
                          <a:effectLst/>
                        </a:rPr>
                        <a:t>178</a:t>
                      </a:r>
                      <a:r>
                        <a:rPr lang="ar-SA" sz="1600" b="1">
                          <a:solidFill>
                            <a:srgbClr val="006666"/>
                          </a:solidFill>
                          <a:effectLst/>
                        </a:rPr>
                        <a:t>ريال</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extLst>
                  <a:ext uri="{0D108BD9-81ED-4DB2-BD59-A6C34878D82A}">
                    <a16:rowId xmlns:a16="http://schemas.microsoft.com/office/drawing/2014/main" xmlns="" val="542931713"/>
                  </a:ext>
                </a:extLst>
              </a:tr>
              <a:tr h="260922">
                <a:tc>
                  <a:txBody>
                    <a:bodyPr/>
                    <a:lstStyle/>
                    <a:p>
                      <a:pPr marL="0" marR="0" algn="ctr" rtl="1">
                        <a:lnSpc>
                          <a:spcPct val="107000"/>
                        </a:lnSpc>
                        <a:spcBef>
                          <a:spcPts val="0"/>
                        </a:spcBef>
                        <a:spcAft>
                          <a:spcPts val="0"/>
                        </a:spcAft>
                      </a:pPr>
                      <a:r>
                        <a:rPr lang="ar-SA" sz="1600" b="1">
                          <a:effectLst/>
                        </a:rPr>
                        <a:t>طابعة</a:t>
                      </a:r>
                      <a:endParaRPr lang="en-US" sz="1600" b="1">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1">
                        <a:lnSpc>
                          <a:spcPct val="107000"/>
                        </a:lnSpc>
                        <a:spcBef>
                          <a:spcPts val="0"/>
                        </a:spcBef>
                        <a:spcAft>
                          <a:spcPts val="0"/>
                        </a:spcAft>
                      </a:pPr>
                      <a:r>
                        <a:rPr lang="ar-SA" sz="1600" b="1">
                          <a:solidFill>
                            <a:srgbClr val="006666"/>
                          </a:solidFill>
                          <a:effectLst/>
                        </a:rPr>
                        <a:t>129 ريال</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0">
                        <a:lnSpc>
                          <a:spcPct val="107000"/>
                        </a:lnSpc>
                        <a:spcBef>
                          <a:spcPts val="0"/>
                        </a:spcBef>
                        <a:spcAft>
                          <a:spcPts val="0"/>
                        </a:spcAft>
                      </a:pPr>
                      <a:r>
                        <a:rPr lang="en-US" sz="1600" b="1">
                          <a:solidFill>
                            <a:srgbClr val="006666"/>
                          </a:solidFill>
                          <a:effectLst/>
                        </a:rPr>
                        <a:t>2</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1">
                        <a:lnSpc>
                          <a:spcPct val="107000"/>
                        </a:lnSpc>
                        <a:spcBef>
                          <a:spcPts val="0"/>
                        </a:spcBef>
                        <a:spcAft>
                          <a:spcPts val="0"/>
                        </a:spcAft>
                      </a:pPr>
                      <a:r>
                        <a:rPr lang="ar-SA" sz="1600" b="1">
                          <a:solidFill>
                            <a:srgbClr val="006666"/>
                          </a:solidFill>
                          <a:effectLst/>
                        </a:rPr>
                        <a:t>اكسترا</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1">
                        <a:lnSpc>
                          <a:spcPct val="107000"/>
                        </a:lnSpc>
                        <a:spcBef>
                          <a:spcPts val="0"/>
                        </a:spcBef>
                        <a:spcAft>
                          <a:spcPts val="0"/>
                        </a:spcAft>
                      </a:pPr>
                      <a:r>
                        <a:rPr lang="en-US" sz="1600" b="1">
                          <a:solidFill>
                            <a:srgbClr val="006666"/>
                          </a:solidFill>
                          <a:effectLst/>
                        </a:rPr>
                        <a:t>258</a:t>
                      </a:r>
                      <a:r>
                        <a:rPr lang="ar-SA" sz="1600" b="1">
                          <a:solidFill>
                            <a:srgbClr val="006666"/>
                          </a:solidFill>
                          <a:effectLst/>
                        </a:rPr>
                        <a:t>ريال</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extLst>
                  <a:ext uri="{0D108BD9-81ED-4DB2-BD59-A6C34878D82A}">
                    <a16:rowId xmlns:a16="http://schemas.microsoft.com/office/drawing/2014/main" xmlns="" val="2272162822"/>
                  </a:ext>
                </a:extLst>
              </a:tr>
              <a:tr h="260922">
                <a:tc>
                  <a:txBody>
                    <a:bodyPr/>
                    <a:lstStyle/>
                    <a:p>
                      <a:pPr marL="0" marR="0" algn="ctr" rtl="1">
                        <a:lnSpc>
                          <a:spcPct val="107000"/>
                        </a:lnSpc>
                        <a:spcBef>
                          <a:spcPts val="0"/>
                        </a:spcBef>
                        <a:spcAft>
                          <a:spcPts val="0"/>
                        </a:spcAft>
                      </a:pPr>
                      <a:r>
                        <a:rPr lang="ar-SA" sz="1600" b="1">
                          <a:effectLst/>
                        </a:rPr>
                        <a:t>جهاز تصوير</a:t>
                      </a:r>
                      <a:endParaRPr lang="en-US" sz="1600" b="1">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1">
                        <a:lnSpc>
                          <a:spcPct val="107000"/>
                        </a:lnSpc>
                        <a:spcBef>
                          <a:spcPts val="0"/>
                        </a:spcBef>
                        <a:spcAft>
                          <a:spcPts val="0"/>
                        </a:spcAft>
                      </a:pPr>
                      <a:r>
                        <a:rPr lang="ar-SA" sz="1600" b="1">
                          <a:solidFill>
                            <a:srgbClr val="006666"/>
                          </a:solidFill>
                          <a:effectLst/>
                        </a:rPr>
                        <a:t>900 ريال</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0">
                        <a:lnSpc>
                          <a:spcPct val="107000"/>
                        </a:lnSpc>
                        <a:spcBef>
                          <a:spcPts val="0"/>
                        </a:spcBef>
                        <a:spcAft>
                          <a:spcPts val="0"/>
                        </a:spcAft>
                      </a:pPr>
                      <a:r>
                        <a:rPr lang="en-US" sz="1600" b="1">
                          <a:solidFill>
                            <a:srgbClr val="006666"/>
                          </a:solidFill>
                          <a:effectLst/>
                        </a:rPr>
                        <a:t>2</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1">
                        <a:lnSpc>
                          <a:spcPct val="107000"/>
                        </a:lnSpc>
                        <a:spcBef>
                          <a:spcPts val="0"/>
                        </a:spcBef>
                        <a:spcAft>
                          <a:spcPts val="0"/>
                        </a:spcAft>
                      </a:pPr>
                      <a:r>
                        <a:rPr lang="ar-SA" sz="1600" b="1">
                          <a:solidFill>
                            <a:srgbClr val="006666"/>
                          </a:solidFill>
                          <a:effectLst/>
                        </a:rPr>
                        <a:t>اكسترا</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1">
                        <a:lnSpc>
                          <a:spcPct val="107000"/>
                        </a:lnSpc>
                        <a:spcBef>
                          <a:spcPts val="0"/>
                        </a:spcBef>
                        <a:spcAft>
                          <a:spcPts val="0"/>
                        </a:spcAft>
                      </a:pPr>
                      <a:r>
                        <a:rPr lang="en-US" sz="1600" b="1">
                          <a:solidFill>
                            <a:srgbClr val="006666"/>
                          </a:solidFill>
                          <a:effectLst/>
                        </a:rPr>
                        <a:t>1800</a:t>
                      </a:r>
                      <a:r>
                        <a:rPr lang="ar-SA" sz="1600" b="1">
                          <a:solidFill>
                            <a:srgbClr val="006666"/>
                          </a:solidFill>
                          <a:effectLst/>
                        </a:rPr>
                        <a:t>ريال</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extLst>
                  <a:ext uri="{0D108BD9-81ED-4DB2-BD59-A6C34878D82A}">
                    <a16:rowId xmlns:a16="http://schemas.microsoft.com/office/drawing/2014/main" xmlns="" val="2234657894"/>
                  </a:ext>
                </a:extLst>
              </a:tr>
              <a:tr h="521843">
                <a:tc>
                  <a:txBody>
                    <a:bodyPr/>
                    <a:lstStyle/>
                    <a:p>
                      <a:pPr marL="0" marR="0" algn="ctr" rtl="1">
                        <a:lnSpc>
                          <a:spcPct val="107000"/>
                        </a:lnSpc>
                        <a:spcBef>
                          <a:spcPts val="0"/>
                        </a:spcBef>
                        <a:spcAft>
                          <a:spcPts val="0"/>
                        </a:spcAft>
                      </a:pPr>
                      <a:r>
                        <a:rPr lang="ar-SA" sz="1600" b="1">
                          <a:effectLst/>
                        </a:rPr>
                        <a:t>المجموع</a:t>
                      </a:r>
                      <a:endParaRPr lang="en-US" sz="1600" b="1">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1">
                        <a:lnSpc>
                          <a:spcPct val="107000"/>
                        </a:lnSpc>
                        <a:spcBef>
                          <a:spcPts val="0"/>
                        </a:spcBef>
                        <a:spcAft>
                          <a:spcPts val="0"/>
                        </a:spcAft>
                      </a:pPr>
                      <a:r>
                        <a:rPr lang="ar-SA" sz="1600" b="1">
                          <a:solidFill>
                            <a:srgbClr val="006666"/>
                          </a:solidFill>
                          <a:effectLst/>
                        </a:rPr>
                        <a:t> </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1">
                        <a:lnSpc>
                          <a:spcPct val="107000"/>
                        </a:lnSpc>
                        <a:spcBef>
                          <a:spcPts val="0"/>
                        </a:spcBef>
                        <a:spcAft>
                          <a:spcPts val="0"/>
                        </a:spcAft>
                      </a:pPr>
                      <a:r>
                        <a:rPr lang="ar-SA" sz="1600" b="1">
                          <a:solidFill>
                            <a:srgbClr val="006666"/>
                          </a:solidFill>
                          <a:effectLst/>
                        </a:rPr>
                        <a:t> </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1">
                        <a:lnSpc>
                          <a:spcPct val="107000"/>
                        </a:lnSpc>
                        <a:spcBef>
                          <a:spcPts val="0"/>
                        </a:spcBef>
                        <a:spcAft>
                          <a:spcPts val="0"/>
                        </a:spcAft>
                      </a:pPr>
                      <a:r>
                        <a:rPr lang="ar-SA" sz="1600" b="1">
                          <a:solidFill>
                            <a:srgbClr val="006666"/>
                          </a:solidFill>
                          <a:effectLst/>
                        </a:rPr>
                        <a:t> </a:t>
                      </a:r>
                      <a:endParaRPr lang="en-US" sz="1600" b="1">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tc>
                  <a:txBody>
                    <a:bodyPr/>
                    <a:lstStyle/>
                    <a:p>
                      <a:pPr marL="0" marR="0" algn="ctr" rtl="0">
                        <a:lnSpc>
                          <a:spcPct val="107000"/>
                        </a:lnSpc>
                        <a:spcBef>
                          <a:spcPts val="0"/>
                        </a:spcBef>
                        <a:spcAft>
                          <a:spcPts val="0"/>
                        </a:spcAft>
                      </a:pPr>
                      <a:r>
                        <a:rPr lang="en-US" sz="1600" b="1" dirty="0">
                          <a:solidFill>
                            <a:srgbClr val="006666"/>
                          </a:solidFill>
                          <a:effectLst/>
                        </a:rPr>
                        <a:t>152991</a:t>
                      </a:r>
                    </a:p>
                    <a:p>
                      <a:pPr marL="0" marR="0" algn="ctr" rtl="1">
                        <a:lnSpc>
                          <a:spcPct val="107000"/>
                        </a:lnSpc>
                        <a:spcBef>
                          <a:spcPts val="0"/>
                        </a:spcBef>
                        <a:spcAft>
                          <a:spcPts val="0"/>
                        </a:spcAft>
                      </a:pPr>
                      <a:r>
                        <a:rPr lang="ar-SA" sz="1600" b="1" dirty="0">
                          <a:solidFill>
                            <a:srgbClr val="006666"/>
                          </a:solidFill>
                          <a:effectLst/>
                        </a:rPr>
                        <a:t>ريال</a:t>
                      </a:r>
                      <a:endParaRPr lang="en-US" sz="1600" b="1" dirty="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37997" marR="37997" marT="0" marB="0"/>
                </a:tc>
                <a:extLst>
                  <a:ext uri="{0D108BD9-81ED-4DB2-BD59-A6C34878D82A}">
                    <a16:rowId xmlns:a16="http://schemas.microsoft.com/office/drawing/2014/main" xmlns="" val="2396023880"/>
                  </a:ext>
                </a:extLst>
              </a:tr>
            </a:tbl>
          </a:graphicData>
        </a:graphic>
      </p:graphicFrame>
    </p:spTree>
    <p:extLst>
      <p:ext uri="{BB962C8B-B14F-4D97-AF65-F5344CB8AC3E}">
        <p14:creationId xmlns:p14="http://schemas.microsoft.com/office/powerpoint/2010/main" xmlns="" val="1562894601"/>
      </p:ext>
    </p:extLst>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الدراسة الفنية – العمالة </a:t>
            </a:r>
          </a:p>
        </p:txBody>
      </p:sp>
      <p:graphicFrame>
        <p:nvGraphicFramePr>
          <p:cNvPr id="3" name="Table 2"/>
          <p:cNvGraphicFramePr>
            <a:graphicFrameLocks noGrp="1"/>
          </p:cNvGraphicFramePr>
          <p:nvPr>
            <p:extLst>
              <p:ext uri="{D42A27DB-BD31-4B8C-83A1-F6EECF244321}">
                <p14:modId xmlns:p14="http://schemas.microsoft.com/office/powerpoint/2010/main" xmlns="" val="3104630307"/>
              </p:ext>
            </p:extLst>
          </p:nvPr>
        </p:nvGraphicFramePr>
        <p:xfrm>
          <a:off x="2310933" y="2261936"/>
          <a:ext cx="5401310" cy="3261360"/>
        </p:xfrm>
        <a:graphic>
          <a:graphicData uri="http://schemas.openxmlformats.org/drawingml/2006/table">
            <a:tbl>
              <a:tblPr rtl="1" firstRow="1" firstCol="1" bandRow="1">
                <a:tableStyleId>{2D5ABB26-0587-4C30-8999-92F81FD0307C}</a:tableStyleId>
              </a:tblPr>
              <a:tblGrid>
                <a:gridCol w="1080135">
                  <a:extLst>
                    <a:ext uri="{9D8B030D-6E8A-4147-A177-3AD203B41FA5}">
                      <a16:colId xmlns:a16="http://schemas.microsoft.com/office/drawing/2014/main" xmlns="" val="2690153575"/>
                    </a:ext>
                  </a:extLst>
                </a:gridCol>
                <a:gridCol w="1080135">
                  <a:extLst>
                    <a:ext uri="{9D8B030D-6E8A-4147-A177-3AD203B41FA5}">
                      <a16:colId xmlns:a16="http://schemas.microsoft.com/office/drawing/2014/main" xmlns="" val="3360478398"/>
                    </a:ext>
                  </a:extLst>
                </a:gridCol>
                <a:gridCol w="1028099">
                  <a:extLst>
                    <a:ext uri="{9D8B030D-6E8A-4147-A177-3AD203B41FA5}">
                      <a16:colId xmlns:a16="http://schemas.microsoft.com/office/drawing/2014/main" xmlns="" val="219192875"/>
                    </a:ext>
                  </a:extLst>
                </a:gridCol>
                <a:gridCol w="1132171">
                  <a:extLst>
                    <a:ext uri="{9D8B030D-6E8A-4147-A177-3AD203B41FA5}">
                      <a16:colId xmlns:a16="http://schemas.microsoft.com/office/drawing/2014/main" xmlns="" val="4053249321"/>
                    </a:ext>
                  </a:extLst>
                </a:gridCol>
                <a:gridCol w="1080770">
                  <a:extLst>
                    <a:ext uri="{9D8B030D-6E8A-4147-A177-3AD203B41FA5}">
                      <a16:colId xmlns:a16="http://schemas.microsoft.com/office/drawing/2014/main" xmlns="" val="2866116539"/>
                    </a:ext>
                  </a:extLst>
                </a:gridCol>
              </a:tblGrid>
              <a:tr h="652272">
                <a:tc>
                  <a:txBody>
                    <a:bodyPr/>
                    <a:lstStyle/>
                    <a:p>
                      <a:pPr marL="0" marR="0" algn="r" rtl="1">
                        <a:lnSpc>
                          <a:spcPct val="107000"/>
                        </a:lnSpc>
                        <a:spcBef>
                          <a:spcPts val="0"/>
                        </a:spcBef>
                        <a:spcAft>
                          <a:spcPts val="0"/>
                        </a:spcAft>
                      </a:pPr>
                      <a:r>
                        <a:rPr lang="ar-SA" sz="2000">
                          <a:effectLst/>
                        </a:rPr>
                        <a:t>المسمى الوظيفي</a:t>
                      </a:r>
                      <a:endParaRPr lang="en-US" sz="20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ar-SA" sz="2000">
                          <a:effectLst/>
                        </a:rPr>
                        <a:t>التوريد</a:t>
                      </a:r>
                      <a:endParaRPr lang="en-US" sz="20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ar-SA" sz="2000">
                          <a:effectLst/>
                        </a:rPr>
                        <a:t>العدد</a:t>
                      </a:r>
                      <a:r>
                        <a:rPr lang="en-US" sz="2000">
                          <a:effectLst/>
                        </a:rPr>
                        <a:t> </a:t>
                      </a:r>
                      <a:endParaRPr lang="en-US" sz="20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ar-SA" sz="2000">
                          <a:effectLst/>
                        </a:rPr>
                        <a:t>الجنسية</a:t>
                      </a:r>
                      <a:endParaRPr lang="en-US" sz="20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ar-SA" sz="2000">
                          <a:effectLst/>
                        </a:rPr>
                        <a:t>الإجمالي</a:t>
                      </a:r>
                      <a:endParaRPr lang="en-US" sz="20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1154253477"/>
                  </a:ext>
                </a:extLst>
              </a:tr>
              <a:tr h="652272">
                <a:tc>
                  <a:txBody>
                    <a:bodyPr/>
                    <a:lstStyle/>
                    <a:p>
                      <a:pPr marL="0" marR="0" algn="r" rtl="1">
                        <a:lnSpc>
                          <a:spcPct val="107000"/>
                        </a:lnSpc>
                        <a:spcBef>
                          <a:spcPts val="0"/>
                        </a:spcBef>
                        <a:spcAft>
                          <a:spcPts val="0"/>
                        </a:spcAft>
                      </a:pPr>
                      <a:r>
                        <a:rPr lang="ar-SA" sz="2000">
                          <a:effectLst/>
                        </a:rPr>
                        <a:t>عمالة الإنتاج</a:t>
                      </a:r>
                      <a:endParaRPr lang="en-US" sz="20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0">
                        <a:lnSpc>
                          <a:spcPct val="107000"/>
                        </a:lnSpc>
                        <a:spcBef>
                          <a:spcPts val="0"/>
                        </a:spcBef>
                        <a:spcAft>
                          <a:spcPts val="0"/>
                        </a:spcAft>
                      </a:pPr>
                      <a:r>
                        <a:rPr lang="en-US" sz="2000">
                          <a:solidFill>
                            <a:srgbClr val="006666"/>
                          </a:solidFill>
                          <a:effectLst/>
                        </a:rPr>
                        <a:t>1</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2000">
                          <a:solidFill>
                            <a:srgbClr val="006666"/>
                          </a:solidFill>
                          <a:effectLst/>
                        </a:rPr>
                        <a:t>60</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ar-SA" sz="2000">
                          <a:solidFill>
                            <a:srgbClr val="006666"/>
                          </a:solidFill>
                          <a:effectLst/>
                        </a:rPr>
                        <a:t>سعوديين الجنسية</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0">
                        <a:lnSpc>
                          <a:spcPct val="107000"/>
                        </a:lnSpc>
                        <a:spcBef>
                          <a:spcPts val="0"/>
                        </a:spcBef>
                        <a:spcAft>
                          <a:spcPts val="0"/>
                        </a:spcAft>
                      </a:pPr>
                      <a:r>
                        <a:rPr lang="en-US" sz="2000">
                          <a:solidFill>
                            <a:srgbClr val="006666"/>
                          </a:solidFill>
                          <a:effectLst/>
                        </a:rPr>
                        <a:t>60</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1762808906"/>
                  </a:ext>
                </a:extLst>
              </a:tr>
              <a:tr h="652272">
                <a:tc>
                  <a:txBody>
                    <a:bodyPr/>
                    <a:lstStyle/>
                    <a:p>
                      <a:pPr marL="0" marR="0" algn="r" rtl="1">
                        <a:lnSpc>
                          <a:spcPct val="107000"/>
                        </a:lnSpc>
                        <a:spcBef>
                          <a:spcPts val="0"/>
                        </a:spcBef>
                        <a:spcAft>
                          <a:spcPts val="0"/>
                        </a:spcAft>
                      </a:pPr>
                      <a:r>
                        <a:rPr lang="ar-SA" sz="2000">
                          <a:effectLst/>
                        </a:rPr>
                        <a:t>إداريين ومشرفين</a:t>
                      </a:r>
                      <a:endParaRPr lang="en-US" sz="20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0">
                        <a:lnSpc>
                          <a:spcPct val="107000"/>
                        </a:lnSpc>
                        <a:spcBef>
                          <a:spcPts val="0"/>
                        </a:spcBef>
                        <a:spcAft>
                          <a:spcPts val="0"/>
                        </a:spcAft>
                      </a:pPr>
                      <a:r>
                        <a:rPr lang="en-US" sz="2000">
                          <a:solidFill>
                            <a:srgbClr val="006666"/>
                          </a:solidFill>
                          <a:effectLst/>
                        </a:rPr>
                        <a:t>1</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2000">
                          <a:solidFill>
                            <a:srgbClr val="006666"/>
                          </a:solidFill>
                          <a:effectLst/>
                        </a:rPr>
                        <a:t>8</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ar-SA" sz="2000">
                          <a:solidFill>
                            <a:srgbClr val="006666"/>
                          </a:solidFill>
                          <a:effectLst/>
                        </a:rPr>
                        <a:t>سعوديين الجنسية</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0">
                        <a:lnSpc>
                          <a:spcPct val="107000"/>
                        </a:lnSpc>
                        <a:spcBef>
                          <a:spcPts val="0"/>
                        </a:spcBef>
                        <a:spcAft>
                          <a:spcPts val="0"/>
                        </a:spcAft>
                      </a:pPr>
                      <a:r>
                        <a:rPr lang="en-US" sz="2000">
                          <a:solidFill>
                            <a:srgbClr val="006666"/>
                          </a:solidFill>
                          <a:effectLst/>
                        </a:rPr>
                        <a:t>8</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1309061049"/>
                  </a:ext>
                </a:extLst>
              </a:tr>
              <a:tr h="652272">
                <a:tc>
                  <a:txBody>
                    <a:bodyPr/>
                    <a:lstStyle/>
                    <a:p>
                      <a:pPr marL="0" marR="0" algn="r" rtl="1">
                        <a:lnSpc>
                          <a:spcPct val="107000"/>
                        </a:lnSpc>
                        <a:spcBef>
                          <a:spcPts val="0"/>
                        </a:spcBef>
                        <a:spcAft>
                          <a:spcPts val="0"/>
                        </a:spcAft>
                      </a:pPr>
                      <a:r>
                        <a:rPr lang="ar-SA" sz="2000">
                          <a:effectLst/>
                        </a:rPr>
                        <a:t>مدرب سباحة</a:t>
                      </a:r>
                      <a:endParaRPr lang="en-US" sz="20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0">
                        <a:lnSpc>
                          <a:spcPct val="107000"/>
                        </a:lnSpc>
                        <a:spcBef>
                          <a:spcPts val="0"/>
                        </a:spcBef>
                        <a:spcAft>
                          <a:spcPts val="0"/>
                        </a:spcAft>
                      </a:pPr>
                      <a:r>
                        <a:rPr lang="en-US" sz="2000">
                          <a:solidFill>
                            <a:srgbClr val="006666"/>
                          </a:solidFill>
                          <a:effectLst/>
                        </a:rPr>
                        <a:t>1</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2000">
                          <a:solidFill>
                            <a:srgbClr val="006666"/>
                          </a:solidFill>
                          <a:effectLst/>
                        </a:rPr>
                        <a:t>1</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ar-SA" sz="2000">
                          <a:solidFill>
                            <a:srgbClr val="006666"/>
                          </a:solidFill>
                          <a:effectLst/>
                        </a:rPr>
                        <a:t>سعوديين الجنسية</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0">
                        <a:lnSpc>
                          <a:spcPct val="107000"/>
                        </a:lnSpc>
                        <a:spcBef>
                          <a:spcPts val="0"/>
                        </a:spcBef>
                        <a:spcAft>
                          <a:spcPts val="0"/>
                        </a:spcAft>
                      </a:pPr>
                      <a:r>
                        <a:rPr lang="en-US" sz="2000">
                          <a:solidFill>
                            <a:srgbClr val="006666"/>
                          </a:solidFill>
                          <a:effectLst/>
                        </a:rPr>
                        <a:t>1</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192528331"/>
                  </a:ext>
                </a:extLst>
              </a:tr>
              <a:tr h="652272">
                <a:tc>
                  <a:txBody>
                    <a:bodyPr/>
                    <a:lstStyle/>
                    <a:p>
                      <a:pPr marL="0" marR="0" algn="r" rtl="1">
                        <a:lnSpc>
                          <a:spcPct val="107000"/>
                        </a:lnSpc>
                        <a:spcBef>
                          <a:spcPts val="0"/>
                        </a:spcBef>
                        <a:spcAft>
                          <a:spcPts val="0"/>
                        </a:spcAft>
                      </a:pPr>
                      <a:r>
                        <a:rPr lang="ar-SA" sz="2000">
                          <a:effectLst/>
                        </a:rPr>
                        <a:t>عمالة إضافيين</a:t>
                      </a:r>
                      <a:endParaRPr lang="en-US" sz="20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0">
                        <a:lnSpc>
                          <a:spcPct val="107000"/>
                        </a:lnSpc>
                        <a:spcBef>
                          <a:spcPts val="0"/>
                        </a:spcBef>
                        <a:spcAft>
                          <a:spcPts val="0"/>
                        </a:spcAft>
                      </a:pPr>
                      <a:r>
                        <a:rPr lang="en-US" sz="2000">
                          <a:solidFill>
                            <a:srgbClr val="006666"/>
                          </a:solidFill>
                          <a:effectLst/>
                        </a:rPr>
                        <a:t>1</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2000">
                          <a:solidFill>
                            <a:srgbClr val="006666"/>
                          </a:solidFill>
                          <a:effectLst/>
                        </a:rPr>
                        <a:t>11</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ar-SA" sz="2000">
                          <a:solidFill>
                            <a:srgbClr val="006666"/>
                          </a:solidFill>
                          <a:effectLst/>
                        </a:rPr>
                        <a:t>أجانب</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0">
                        <a:lnSpc>
                          <a:spcPct val="107000"/>
                        </a:lnSpc>
                        <a:spcBef>
                          <a:spcPts val="0"/>
                        </a:spcBef>
                        <a:spcAft>
                          <a:spcPts val="0"/>
                        </a:spcAft>
                      </a:pPr>
                      <a:r>
                        <a:rPr lang="en-US" sz="2000" dirty="0">
                          <a:solidFill>
                            <a:srgbClr val="006666"/>
                          </a:solidFill>
                          <a:effectLst/>
                        </a:rPr>
                        <a:t>11</a:t>
                      </a:r>
                      <a:endParaRPr lang="en-US" sz="2000" dirty="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4212054077"/>
                  </a:ext>
                </a:extLst>
              </a:tr>
            </a:tbl>
          </a:graphicData>
        </a:graphic>
      </p:graphicFrame>
    </p:spTree>
    <p:extLst>
      <p:ext uri="{BB962C8B-B14F-4D97-AF65-F5344CB8AC3E}">
        <p14:creationId xmlns:p14="http://schemas.microsoft.com/office/powerpoint/2010/main" xmlns="" val="1010622162"/>
      </p:ext>
    </p:extLst>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الدراسة الفنية – العمالة </a:t>
            </a:r>
          </a:p>
        </p:txBody>
      </p:sp>
      <p:graphicFrame>
        <p:nvGraphicFramePr>
          <p:cNvPr id="3" name="Table 2"/>
          <p:cNvGraphicFramePr>
            <a:graphicFrameLocks noGrp="1"/>
          </p:cNvGraphicFramePr>
          <p:nvPr>
            <p:extLst>
              <p:ext uri="{D42A27DB-BD31-4B8C-83A1-F6EECF244321}">
                <p14:modId xmlns:p14="http://schemas.microsoft.com/office/powerpoint/2010/main" xmlns="" val="2987505115"/>
              </p:ext>
            </p:extLst>
          </p:nvPr>
        </p:nvGraphicFramePr>
        <p:xfrm>
          <a:off x="2031477" y="1301249"/>
          <a:ext cx="6452645" cy="4226697"/>
        </p:xfrm>
        <a:graphic>
          <a:graphicData uri="http://schemas.openxmlformats.org/drawingml/2006/table">
            <a:tbl>
              <a:tblPr rtl="1" firstRow="1" firstCol="1" bandRow="1">
                <a:tableStyleId>{2D5ABB26-0587-4C30-8999-92F81FD0307C}</a:tableStyleId>
              </a:tblPr>
              <a:tblGrid>
                <a:gridCol w="1290318">
                  <a:extLst>
                    <a:ext uri="{9D8B030D-6E8A-4147-A177-3AD203B41FA5}">
                      <a16:colId xmlns:a16="http://schemas.microsoft.com/office/drawing/2014/main" xmlns="" val="2513506813"/>
                    </a:ext>
                  </a:extLst>
                </a:gridCol>
                <a:gridCol w="1290318">
                  <a:extLst>
                    <a:ext uri="{9D8B030D-6E8A-4147-A177-3AD203B41FA5}">
                      <a16:colId xmlns:a16="http://schemas.microsoft.com/office/drawing/2014/main" xmlns="" val="559809398"/>
                    </a:ext>
                  </a:extLst>
                </a:gridCol>
                <a:gridCol w="1290318">
                  <a:extLst>
                    <a:ext uri="{9D8B030D-6E8A-4147-A177-3AD203B41FA5}">
                      <a16:colId xmlns:a16="http://schemas.microsoft.com/office/drawing/2014/main" xmlns="" val="2023515167"/>
                    </a:ext>
                  </a:extLst>
                </a:gridCol>
                <a:gridCol w="1290318">
                  <a:extLst>
                    <a:ext uri="{9D8B030D-6E8A-4147-A177-3AD203B41FA5}">
                      <a16:colId xmlns:a16="http://schemas.microsoft.com/office/drawing/2014/main" xmlns="" val="2289076968"/>
                    </a:ext>
                  </a:extLst>
                </a:gridCol>
                <a:gridCol w="1291373">
                  <a:extLst>
                    <a:ext uri="{9D8B030D-6E8A-4147-A177-3AD203B41FA5}">
                      <a16:colId xmlns:a16="http://schemas.microsoft.com/office/drawing/2014/main" xmlns="" val="2214710543"/>
                    </a:ext>
                  </a:extLst>
                </a:gridCol>
              </a:tblGrid>
              <a:tr h="880310">
                <a:tc>
                  <a:txBody>
                    <a:bodyPr/>
                    <a:lstStyle/>
                    <a:p>
                      <a:pPr marL="0" marR="0" algn="ctr" rtl="1">
                        <a:lnSpc>
                          <a:spcPct val="107000"/>
                        </a:lnSpc>
                        <a:spcBef>
                          <a:spcPts val="0"/>
                        </a:spcBef>
                        <a:spcAft>
                          <a:spcPts val="0"/>
                        </a:spcAft>
                      </a:pPr>
                      <a:r>
                        <a:rPr lang="ar-SA" sz="2000">
                          <a:effectLst/>
                        </a:rPr>
                        <a:t>المسمى الوظيفي</a:t>
                      </a:r>
                      <a:endParaRPr lang="en-US" sz="2000">
                        <a:effectLst/>
                        <a:latin typeface="Tw Cen MT" panose="020B0602020104020603" pitchFamily="34" charset="0"/>
                        <a:ea typeface="Tw Cen MT" panose="020B0602020104020603" pitchFamily="34" charset="0"/>
                        <a:cs typeface="Arial" panose="020B0604020202020204" pitchFamily="34" charset="0"/>
                      </a:endParaRPr>
                    </a:p>
                  </a:txBody>
                  <a:tcPr marL="67226" marR="67226" marT="0" marB="0"/>
                </a:tc>
                <a:tc>
                  <a:txBody>
                    <a:bodyPr/>
                    <a:lstStyle/>
                    <a:p>
                      <a:pPr marL="0" marR="0" algn="ctr" rtl="1">
                        <a:lnSpc>
                          <a:spcPct val="107000"/>
                        </a:lnSpc>
                        <a:spcBef>
                          <a:spcPts val="0"/>
                        </a:spcBef>
                        <a:spcAft>
                          <a:spcPts val="0"/>
                        </a:spcAft>
                      </a:pPr>
                      <a:r>
                        <a:rPr lang="ar-SA" sz="2000">
                          <a:effectLst/>
                        </a:rPr>
                        <a:t>عدد</a:t>
                      </a:r>
                      <a:endParaRPr lang="en-US" sz="2000">
                        <a:effectLst/>
                        <a:latin typeface="Tw Cen MT" panose="020B0602020104020603" pitchFamily="34" charset="0"/>
                        <a:ea typeface="Tw Cen MT" panose="020B0602020104020603" pitchFamily="34" charset="0"/>
                        <a:cs typeface="Arial" panose="020B0604020202020204" pitchFamily="34" charset="0"/>
                      </a:endParaRPr>
                    </a:p>
                  </a:txBody>
                  <a:tcPr marL="67226" marR="67226" marT="0" marB="0"/>
                </a:tc>
                <a:tc>
                  <a:txBody>
                    <a:bodyPr/>
                    <a:lstStyle/>
                    <a:p>
                      <a:pPr marL="0" marR="0" algn="ctr" rtl="1">
                        <a:lnSpc>
                          <a:spcPct val="107000"/>
                        </a:lnSpc>
                        <a:spcBef>
                          <a:spcPts val="0"/>
                        </a:spcBef>
                        <a:spcAft>
                          <a:spcPts val="0"/>
                        </a:spcAft>
                      </a:pPr>
                      <a:r>
                        <a:rPr lang="ar-SA" sz="2000">
                          <a:effectLst/>
                        </a:rPr>
                        <a:t>معدل كل سنتين</a:t>
                      </a:r>
                      <a:endParaRPr lang="en-US" sz="2000">
                        <a:effectLst/>
                        <a:latin typeface="Tw Cen MT" panose="020B0602020104020603" pitchFamily="34" charset="0"/>
                        <a:ea typeface="Tw Cen MT" panose="020B0602020104020603" pitchFamily="34" charset="0"/>
                        <a:cs typeface="Arial" panose="020B0604020202020204" pitchFamily="34" charset="0"/>
                      </a:endParaRPr>
                    </a:p>
                  </a:txBody>
                  <a:tcPr marL="67226" marR="67226" marT="0" marB="0"/>
                </a:tc>
                <a:tc>
                  <a:txBody>
                    <a:bodyPr/>
                    <a:lstStyle/>
                    <a:p>
                      <a:pPr marL="0" marR="0" algn="ctr" rtl="1">
                        <a:lnSpc>
                          <a:spcPct val="107000"/>
                        </a:lnSpc>
                        <a:spcBef>
                          <a:spcPts val="0"/>
                        </a:spcBef>
                        <a:spcAft>
                          <a:spcPts val="0"/>
                        </a:spcAft>
                      </a:pPr>
                      <a:r>
                        <a:rPr lang="ar-SA" sz="2000">
                          <a:effectLst/>
                        </a:rPr>
                        <a:t>الأجر الثابت</a:t>
                      </a:r>
                      <a:endParaRPr lang="en-US" sz="2000">
                        <a:effectLst/>
                        <a:latin typeface="Tw Cen MT" panose="020B0602020104020603" pitchFamily="34" charset="0"/>
                        <a:ea typeface="Tw Cen MT" panose="020B0602020104020603" pitchFamily="34" charset="0"/>
                        <a:cs typeface="Arial" panose="020B0604020202020204" pitchFamily="34" charset="0"/>
                      </a:endParaRPr>
                    </a:p>
                  </a:txBody>
                  <a:tcPr marL="67226" marR="67226" marT="0" marB="0"/>
                </a:tc>
                <a:tc>
                  <a:txBody>
                    <a:bodyPr/>
                    <a:lstStyle/>
                    <a:p>
                      <a:pPr marL="0" marR="0" algn="ctr" rtl="1">
                        <a:lnSpc>
                          <a:spcPct val="107000"/>
                        </a:lnSpc>
                        <a:spcBef>
                          <a:spcPts val="0"/>
                        </a:spcBef>
                        <a:spcAft>
                          <a:spcPts val="0"/>
                        </a:spcAft>
                      </a:pPr>
                      <a:r>
                        <a:rPr lang="ar-SA" sz="2000">
                          <a:effectLst/>
                        </a:rPr>
                        <a:t>إجمالي السنة</a:t>
                      </a:r>
                      <a:endParaRPr lang="en-US" sz="2000">
                        <a:effectLst/>
                        <a:latin typeface="Tw Cen MT" panose="020B0602020104020603" pitchFamily="34" charset="0"/>
                        <a:ea typeface="Tw Cen MT" panose="020B0602020104020603" pitchFamily="34" charset="0"/>
                        <a:cs typeface="Arial" panose="020B0604020202020204" pitchFamily="34" charset="0"/>
                      </a:endParaRPr>
                    </a:p>
                  </a:txBody>
                  <a:tcPr marL="67226" marR="67226" marT="0" marB="0"/>
                </a:tc>
                <a:extLst>
                  <a:ext uri="{0D108BD9-81ED-4DB2-BD59-A6C34878D82A}">
                    <a16:rowId xmlns:a16="http://schemas.microsoft.com/office/drawing/2014/main" xmlns="" val="2948094208"/>
                  </a:ext>
                </a:extLst>
              </a:tr>
              <a:tr h="598692">
                <a:tc>
                  <a:txBody>
                    <a:bodyPr/>
                    <a:lstStyle/>
                    <a:p>
                      <a:pPr marL="0" marR="0" algn="ctr" rtl="1">
                        <a:lnSpc>
                          <a:spcPct val="107000"/>
                        </a:lnSpc>
                        <a:spcBef>
                          <a:spcPts val="0"/>
                        </a:spcBef>
                        <a:spcAft>
                          <a:spcPts val="0"/>
                        </a:spcAft>
                      </a:pPr>
                      <a:r>
                        <a:rPr lang="ar-SA" sz="2000">
                          <a:effectLst/>
                        </a:rPr>
                        <a:t>عمالة الإنتاج</a:t>
                      </a:r>
                      <a:endParaRPr lang="en-US" sz="2000">
                        <a:effectLst/>
                        <a:latin typeface="Tw Cen MT" panose="020B0602020104020603" pitchFamily="34" charset="0"/>
                        <a:ea typeface="Tw Cen MT" panose="020B0602020104020603" pitchFamily="34" charset="0"/>
                        <a:cs typeface="Arial" panose="020B0604020202020204" pitchFamily="34" charset="0"/>
                      </a:endParaRPr>
                    </a:p>
                  </a:txBody>
                  <a:tcPr marL="67226" marR="67226" marT="0" marB="0"/>
                </a:tc>
                <a:tc>
                  <a:txBody>
                    <a:bodyPr/>
                    <a:lstStyle/>
                    <a:p>
                      <a:pPr marL="0" marR="0" algn="ctr" rtl="1">
                        <a:lnSpc>
                          <a:spcPct val="107000"/>
                        </a:lnSpc>
                        <a:spcBef>
                          <a:spcPts val="0"/>
                        </a:spcBef>
                        <a:spcAft>
                          <a:spcPts val="0"/>
                        </a:spcAft>
                      </a:pPr>
                      <a:r>
                        <a:rPr lang="en-US" sz="2000">
                          <a:solidFill>
                            <a:srgbClr val="006666"/>
                          </a:solidFill>
                          <a:effectLst/>
                        </a:rPr>
                        <a:t>60</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7226" marR="67226" marT="0" marB="0"/>
                </a:tc>
                <a:tc>
                  <a:txBody>
                    <a:bodyPr/>
                    <a:lstStyle/>
                    <a:p>
                      <a:pPr marL="0" marR="0" algn="ctr" rtl="1">
                        <a:lnSpc>
                          <a:spcPct val="107000"/>
                        </a:lnSpc>
                        <a:spcBef>
                          <a:spcPts val="0"/>
                        </a:spcBef>
                        <a:spcAft>
                          <a:spcPts val="0"/>
                        </a:spcAft>
                      </a:pPr>
                      <a:r>
                        <a:rPr lang="ar-SA" sz="2000">
                          <a:solidFill>
                            <a:srgbClr val="006666"/>
                          </a:solidFill>
                          <a:effectLst/>
                        </a:rPr>
                        <a:t>5%</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7226" marR="67226" marT="0" marB="0"/>
                </a:tc>
                <a:tc>
                  <a:txBody>
                    <a:bodyPr/>
                    <a:lstStyle/>
                    <a:p>
                      <a:pPr marL="0" marR="0" algn="ctr" rtl="1">
                        <a:lnSpc>
                          <a:spcPct val="107000"/>
                        </a:lnSpc>
                        <a:spcBef>
                          <a:spcPts val="0"/>
                        </a:spcBef>
                        <a:spcAft>
                          <a:spcPts val="0"/>
                        </a:spcAft>
                      </a:pPr>
                      <a:r>
                        <a:rPr lang="ar-SA" sz="2000">
                          <a:solidFill>
                            <a:srgbClr val="006666"/>
                          </a:solidFill>
                          <a:effectLst/>
                        </a:rPr>
                        <a:t>2250</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7226" marR="67226" marT="0" marB="0"/>
                </a:tc>
                <a:tc>
                  <a:txBody>
                    <a:bodyPr/>
                    <a:lstStyle/>
                    <a:p>
                      <a:pPr marL="0" marR="0" algn="ctr" rtl="0">
                        <a:lnSpc>
                          <a:spcPct val="107000"/>
                        </a:lnSpc>
                        <a:spcBef>
                          <a:spcPts val="0"/>
                        </a:spcBef>
                        <a:spcAft>
                          <a:spcPts val="0"/>
                        </a:spcAft>
                      </a:pPr>
                      <a:r>
                        <a:rPr lang="en-US" sz="2000">
                          <a:solidFill>
                            <a:srgbClr val="006666"/>
                          </a:solidFill>
                          <a:effectLst/>
                        </a:rPr>
                        <a:t>1620000</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7226" marR="67226" marT="0" marB="0"/>
                </a:tc>
                <a:extLst>
                  <a:ext uri="{0D108BD9-81ED-4DB2-BD59-A6C34878D82A}">
                    <a16:rowId xmlns:a16="http://schemas.microsoft.com/office/drawing/2014/main" xmlns="" val="2557268766"/>
                  </a:ext>
                </a:extLst>
              </a:tr>
              <a:tr h="898039">
                <a:tc>
                  <a:txBody>
                    <a:bodyPr/>
                    <a:lstStyle/>
                    <a:p>
                      <a:pPr marL="0" marR="0" algn="ctr" rtl="1">
                        <a:lnSpc>
                          <a:spcPct val="107000"/>
                        </a:lnSpc>
                        <a:spcBef>
                          <a:spcPts val="0"/>
                        </a:spcBef>
                        <a:spcAft>
                          <a:spcPts val="0"/>
                        </a:spcAft>
                      </a:pPr>
                      <a:r>
                        <a:rPr lang="ar-SA" sz="2000">
                          <a:effectLst/>
                        </a:rPr>
                        <a:t>إداريين ومشرفين</a:t>
                      </a:r>
                      <a:endParaRPr lang="en-US" sz="2000">
                        <a:effectLst/>
                        <a:latin typeface="Tw Cen MT" panose="020B0602020104020603" pitchFamily="34" charset="0"/>
                        <a:ea typeface="Tw Cen MT" panose="020B0602020104020603" pitchFamily="34" charset="0"/>
                        <a:cs typeface="Arial" panose="020B0604020202020204" pitchFamily="34" charset="0"/>
                      </a:endParaRPr>
                    </a:p>
                  </a:txBody>
                  <a:tcPr marL="67226" marR="67226" marT="0" marB="0"/>
                </a:tc>
                <a:tc>
                  <a:txBody>
                    <a:bodyPr/>
                    <a:lstStyle/>
                    <a:p>
                      <a:pPr marL="0" marR="0" algn="ctr" rtl="1">
                        <a:lnSpc>
                          <a:spcPct val="107000"/>
                        </a:lnSpc>
                        <a:spcBef>
                          <a:spcPts val="0"/>
                        </a:spcBef>
                        <a:spcAft>
                          <a:spcPts val="0"/>
                        </a:spcAft>
                      </a:pPr>
                      <a:r>
                        <a:rPr lang="en-US" sz="2000" dirty="0">
                          <a:solidFill>
                            <a:srgbClr val="006666"/>
                          </a:solidFill>
                          <a:effectLst/>
                        </a:rPr>
                        <a:t>8</a:t>
                      </a:r>
                      <a:endParaRPr lang="en-US" sz="2000" dirty="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7226" marR="67226" marT="0" marB="0"/>
                </a:tc>
                <a:tc>
                  <a:txBody>
                    <a:bodyPr/>
                    <a:lstStyle/>
                    <a:p>
                      <a:pPr marL="0" marR="0" algn="ctr" rtl="1">
                        <a:lnSpc>
                          <a:spcPct val="107000"/>
                        </a:lnSpc>
                        <a:spcBef>
                          <a:spcPts val="0"/>
                        </a:spcBef>
                        <a:spcAft>
                          <a:spcPts val="0"/>
                        </a:spcAft>
                      </a:pPr>
                      <a:r>
                        <a:rPr lang="ar-SA" sz="2000">
                          <a:solidFill>
                            <a:srgbClr val="006666"/>
                          </a:solidFill>
                          <a:effectLst/>
                        </a:rPr>
                        <a:t>5%</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7226" marR="67226" marT="0" marB="0"/>
                </a:tc>
                <a:tc>
                  <a:txBody>
                    <a:bodyPr/>
                    <a:lstStyle/>
                    <a:p>
                      <a:pPr marL="0" marR="0" algn="ctr" rtl="1">
                        <a:lnSpc>
                          <a:spcPct val="107000"/>
                        </a:lnSpc>
                        <a:spcBef>
                          <a:spcPts val="0"/>
                        </a:spcBef>
                        <a:spcAft>
                          <a:spcPts val="0"/>
                        </a:spcAft>
                      </a:pPr>
                      <a:r>
                        <a:rPr lang="ar-SA" sz="2000">
                          <a:solidFill>
                            <a:srgbClr val="006666"/>
                          </a:solidFill>
                          <a:effectLst/>
                        </a:rPr>
                        <a:t>2200</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7226" marR="67226" marT="0" marB="0"/>
                </a:tc>
                <a:tc>
                  <a:txBody>
                    <a:bodyPr/>
                    <a:lstStyle/>
                    <a:p>
                      <a:pPr marL="0" marR="0" algn="ctr" rtl="0">
                        <a:lnSpc>
                          <a:spcPct val="107000"/>
                        </a:lnSpc>
                        <a:spcBef>
                          <a:spcPts val="0"/>
                        </a:spcBef>
                        <a:spcAft>
                          <a:spcPts val="0"/>
                        </a:spcAft>
                      </a:pPr>
                      <a:r>
                        <a:rPr lang="en-US" sz="2000">
                          <a:solidFill>
                            <a:srgbClr val="006666"/>
                          </a:solidFill>
                          <a:effectLst/>
                        </a:rPr>
                        <a:t>211200</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7226" marR="67226" marT="0" marB="0"/>
                </a:tc>
                <a:extLst>
                  <a:ext uri="{0D108BD9-81ED-4DB2-BD59-A6C34878D82A}">
                    <a16:rowId xmlns:a16="http://schemas.microsoft.com/office/drawing/2014/main" xmlns="" val="2306960624"/>
                  </a:ext>
                </a:extLst>
              </a:tr>
              <a:tr h="598692">
                <a:tc>
                  <a:txBody>
                    <a:bodyPr/>
                    <a:lstStyle/>
                    <a:p>
                      <a:pPr marL="0" marR="0" algn="ctr" rtl="1">
                        <a:lnSpc>
                          <a:spcPct val="107000"/>
                        </a:lnSpc>
                        <a:spcBef>
                          <a:spcPts val="0"/>
                        </a:spcBef>
                        <a:spcAft>
                          <a:spcPts val="0"/>
                        </a:spcAft>
                      </a:pPr>
                      <a:r>
                        <a:rPr lang="ar-SA" sz="2000">
                          <a:effectLst/>
                        </a:rPr>
                        <a:t>مدرب سباحة</a:t>
                      </a:r>
                      <a:endParaRPr lang="en-US" sz="2000">
                        <a:effectLst/>
                        <a:latin typeface="Tw Cen MT" panose="020B0602020104020603" pitchFamily="34" charset="0"/>
                        <a:ea typeface="Tw Cen MT" panose="020B0602020104020603" pitchFamily="34" charset="0"/>
                        <a:cs typeface="Arial" panose="020B0604020202020204" pitchFamily="34" charset="0"/>
                      </a:endParaRPr>
                    </a:p>
                  </a:txBody>
                  <a:tcPr marL="67226" marR="67226" marT="0" marB="0"/>
                </a:tc>
                <a:tc>
                  <a:txBody>
                    <a:bodyPr/>
                    <a:lstStyle/>
                    <a:p>
                      <a:pPr marL="0" marR="0" algn="ctr" rtl="1">
                        <a:lnSpc>
                          <a:spcPct val="107000"/>
                        </a:lnSpc>
                        <a:spcBef>
                          <a:spcPts val="0"/>
                        </a:spcBef>
                        <a:spcAft>
                          <a:spcPts val="0"/>
                        </a:spcAft>
                      </a:pPr>
                      <a:r>
                        <a:rPr lang="en-US" sz="2000">
                          <a:solidFill>
                            <a:srgbClr val="006666"/>
                          </a:solidFill>
                          <a:effectLst/>
                        </a:rPr>
                        <a:t>1</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7226" marR="67226" marT="0" marB="0"/>
                </a:tc>
                <a:tc>
                  <a:txBody>
                    <a:bodyPr/>
                    <a:lstStyle/>
                    <a:p>
                      <a:pPr marL="0" marR="0" algn="ctr" rtl="1">
                        <a:lnSpc>
                          <a:spcPct val="107000"/>
                        </a:lnSpc>
                        <a:spcBef>
                          <a:spcPts val="0"/>
                        </a:spcBef>
                        <a:spcAft>
                          <a:spcPts val="0"/>
                        </a:spcAft>
                      </a:pPr>
                      <a:r>
                        <a:rPr lang="ar-SA" sz="2000">
                          <a:solidFill>
                            <a:srgbClr val="006666"/>
                          </a:solidFill>
                          <a:effectLst/>
                        </a:rPr>
                        <a:t>5%</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7226" marR="67226" marT="0" marB="0"/>
                </a:tc>
                <a:tc>
                  <a:txBody>
                    <a:bodyPr/>
                    <a:lstStyle/>
                    <a:p>
                      <a:pPr marL="0" marR="0" algn="ctr" rtl="1">
                        <a:lnSpc>
                          <a:spcPct val="107000"/>
                        </a:lnSpc>
                        <a:spcBef>
                          <a:spcPts val="0"/>
                        </a:spcBef>
                        <a:spcAft>
                          <a:spcPts val="0"/>
                        </a:spcAft>
                      </a:pPr>
                      <a:r>
                        <a:rPr lang="ar-SA" sz="2000">
                          <a:solidFill>
                            <a:srgbClr val="006666"/>
                          </a:solidFill>
                          <a:effectLst/>
                        </a:rPr>
                        <a:t>2200</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7226" marR="67226" marT="0" marB="0"/>
                </a:tc>
                <a:tc>
                  <a:txBody>
                    <a:bodyPr/>
                    <a:lstStyle/>
                    <a:p>
                      <a:pPr marL="0" marR="0" algn="ctr" rtl="0">
                        <a:lnSpc>
                          <a:spcPct val="107000"/>
                        </a:lnSpc>
                        <a:spcBef>
                          <a:spcPts val="0"/>
                        </a:spcBef>
                        <a:spcAft>
                          <a:spcPts val="0"/>
                        </a:spcAft>
                      </a:pPr>
                      <a:r>
                        <a:rPr lang="en-US" sz="2000">
                          <a:solidFill>
                            <a:srgbClr val="006666"/>
                          </a:solidFill>
                          <a:effectLst/>
                        </a:rPr>
                        <a:t>26400</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7226" marR="67226" marT="0" marB="0"/>
                </a:tc>
                <a:extLst>
                  <a:ext uri="{0D108BD9-81ED-4DB2-BD59-A6C34878D82A}">
                    <a16:rowId xmlns:a16="http://schemas.microsoft.com/office/drawing/2014/main" xmlns="" val="202357246"/>
                  </a:ext>
                </a:extLst>
              </a:tr>
              <a:tr h="652272">
                <a:tc>
                  <a:txBody>
                    <a:bodyPr/>
                    <a:lstStyle/>
                    <a:p>
                      <a:pPr marL="0" marR="0" algn="ctr" rtl="1">
                        <a:lnSpc>
                          <a:spcPct val="107000"/>
                        </a:lnSpc>
                        <a:spcBef>
                          <a:spcPts val="0"/>
                        </a:spcBef>
                        <a:spcAft>
                          <a:spcPts val="0"/>
                        </a:spcAft>
                      </a:pPr>
                      <a:r>
                        <a:rPr lang="ar-SA" sz="2000">
                          <a:effectLst/>
                        </a:rPr>
                        <a:t>عمالة إضافيين</a:t>
                      </a:r>
                      <a:endParaRPr lang="en-US" sz="2000">
                        <a:effectLst/>
                        <a:latin typeface="Tw Cen MT" panose="020B0602020104020603" pitchFamily="34" charset="0"/>
                        <a:ea typeface="Tw Cen MT" panose="020B0602020104020603" pitchFamily="34" charset="0"/>
                        <a:cs typeface="Arial" panose="020B0604020202020204" pitchFamily="34" charset="0"/>
                      </a:endParaRPr>
                    </a:p>
                  </a:txBody>
                  <a:tcPr marL="67226" marR="67226" marT="0" marB="0"/>
                </a:tc>
                <a:tc>
                  <a:txBody>
                    <a:bodyPr/>
                    <a:lstStyle/>
                    <a:p>
                      <a:pPr marL="0" marR="0" algn="ctr" rtl="1">
                        <a:lnSpc>
                          <a:spcPct val="107000"/>
                        </a:lnSpc>
                        <a:spcBef>
                          <a:spcPts val="0"/>
                        </a:spcBef>
                        <a:spcAft>
                          <a:spcPts val="0"/>
                        </a:spcAft>
                      </a:pPr>
                      <a:r>
                        <a:rPr lang="en-US" sz="2000">
                          <a:solidFill>
                            <a:srgbClr val="006666"/>
                          </a:solidFill>
                          <a:effectLst/>
                        </a:rPr>
                        <a:t>11</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7226" marR="67226" marT="0" marB="0"/>
                </a:tc>
                <a:tc>
                  <a:txBody>
                    <a:bodyPr/>
                    <a:lstStyle/>
                    <a:p>
                      <a:pPr marL="0" marR="0" algn="ctr" rtl="1">
                        <a:lnSpc>
                          <a:spcPct val="107000"/>
                        </a:lnSpc>
                        <a:spcBef>
                          <a:spcPts val="0"/>
                        </a:spcBef>
                        <a:spcAft>
                          <a:spcPts val="0"/>
                        </a:spcAft>
                      </a:pPr>
                      <a:r>
                        <a:rPr lang="ar-SA" sz="2000">
                          <a:solidFill>
                            <a:srgbClr val="006666"/>
                          </a:solidFill>
                          <a:effectLst/>
                        </a:rPr>
                        <a:t>5%</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7226" marR="67226" marT="0" marB="0"/>
                </a:tc>
                <a:tc>
                  <a:txBody>
                    <a:bodyPr/>
                    <a:lstStyle/>
                    <a:p>
                      <a:pPr marL="0" marR="0" algn="ctr" rtl="1">
                        <a:lnSpc>
                          <a:spcPct val="107000"/>
                        </a:lnSpc>
                        <a:spcBef>
                          <a:spcPts val="0"/>
                        </a:spcBef>
                        <a:spcAft>
                          <a:spcPts val="0"/>
                        </a:spcAft>
                      </a:pPr>
                      <a:r>
                        <a:rPr lang="ar-SA" sz="2000">
                          <a:solidFill>
                            <a:srgbClr val="006666"/>
                          </a:solidFill>
                          <a:effectLst/>
                        </a:rPr>
                        <a:t>1400</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7226" marR="67226" marT="0" marB="0"/>
                </a:tc>
                <a:tc>
                  <a:txBody>
                    <a:bodyPr/>
                    <a:lstStyle/>
                    <a:p>
                      <a:pPr marL="0" marR="0" algn="ctr" rtl="0">
                        <a:lnSpc>
                          <a:spcPct val="107000"/>
                        </a:lnSpc>
                        <a:spcBef>
                          <a:spcPts val="0"/>
                        </a:spcBef>
                        <a:spcAft>
                          <a:spcPts val="0"/>
                        </a:spcAft>
                      </a:pPr>
                      <a:r>
                        <a:rPr lang="en-US" sz="2000">
                          <a:solidFill>
                            <a:srgbClr val="006666"/>
                          </a:solidFill>
                          <a:effectLst/>
                        </a:rPr>
                        <a:t>184800</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7226" marR="67226" marT="0" marB="0"/>
                </a:tc>
                <a:extLst>
                  <a:ext uri="{0D108BD9-81ED-4DB2-BD59-A6C34878D82A}">
                    <a16:rowId xmlns:a16="http://schemas.microsoft.com/office/drawing/2014/main" xmlns="" val="3152706638"/>
                  </a:ext>
                </a:extLst>
              </a:tr>
              <a:tr h="598692">
                <a:tc>
                  <a:txBody>
                    <a:bodyPr/>
                    <a:lstStyle/>
                    <a:p>
                      <a:pPr marL="0" marR="0" algn="ctr" rtl="1">
                        <a:lnSpc>
                          <a:spcPct val="107000"/>
                        </a:lnSpc>
                        <a:spcBef>
                          <a:spcPts val="0"/>
                        </a:spcBef>
                        <a:spcAft>
                          <a:spcPts val="0"/>
                        </a:spcAft>
                      </a:pPr>
                      <a:r>
                        <a:rPr lang="ar-SA" sz="2000">
                          <a:effectLst/>
                        </a:rPr>
                        <a:t>الإجمالي</a:t>
                      </a:r>
                      <a:endParaRPr lang="en-US" sz="2000">
                        <a:effectLst/>
                        <a:latin typeface="Tw Cen MT" panose="020B0602020104020603" pitchFamily="34" charset="0"/>
                        <a:ea typeface="Tw Cen MT" panose="020B0602020104020603" pitchFamily="34" charset="0"/>
                        <a:cs typeface="Arial" panose="020B0604020202020204" pitchFamily="34" charset="0"/>
                      </a:endParaRPr>
                    </a:p>
                  </a:txBody>
                  <a:tcPr marL="67226" marR="67226" marT="0" marB="0"/>
                </a:tc>
                <a:tc>
                  <a:txBody>
                    <a:bodyPr/>
                    <a:lstStyle/>
                    <a:p>
                      <a:pPr marL="0" marR="0" algn="ctr" rtl="1">
                        <a:lnSpc>
                          <a:spcPct val="107000"/>
                        </a:lnSpc>
                        <a:spcBef>
                          <a:spcPts val="0"/>
                        </a:spcBef>
                        <a:spcAft>
                          <a:spcPts val="0"/>
                        </a:spcAft>
                      </a:pPr>
                      <a:r>
                        <a:rPr lang="en-US" sz="2000" dirty="0">
                          <a:solidFill>
                            <a:srgbClr val="006666"/>
                          </a:solidFill>
                          <a:effectLst/>
                        </a:rPr>
                        <a:t> </a:t>
                      </a:r>
                      <a:endParaRPr lang="en-US" sz="2000" dirty="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7226" marR="67226" marT="0" marB="0"/>
                </a:tc>
                <a:tc>
                  <a:txBody>
                    <a:bodyPr/>
                    <a:lstStyle/>
                    <a:p>
                      <a:pPr marL="0" marR="0" algn="ctr" rtl="1">
                        <a:lnSpc>
                          <a:spcPct val="107000"/>
                        </a:lnSpc>
                        <a:spcBef>
                          <a:spcPts val="0"/>
                        </a:spcBef>
                        <a:spcAft>
                          <a:spcPts val="0"/>
                        </a:spcAft>
                      </a:pPr>
                      <a:r>
                        <a:rPr lang="ar-SA" sz="2000" dirty="0">
                          <a:solidFill>
                            <a:srgbClr val="006666"/>
                          </a:solidFill>
                          <a:effectLst/>
                        </a:rPr>
                        <a:t> </a:t>
                      </a:r>
                      <a:endParaRPr lang="en-US" sz="2000" dirty="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7226" marR="67226" marT="0" marB="0"/>
                </a:tc>
                <a:tc>
                  <a:txBody>
                    <a:bodyPr/>
                    <a:lstStyle/>
                    <a:p>
                      <a:pPr marL="0" marR="0" algn="ctr" rtl="1">
                        <a:lnSpc>
                          <a:spcPct val="107000"/>
                        </a:lnSpc>
                        <a:spcBef>
                          <a:spcPts val="0"/>
                        </a:spcBef>
                        <a:spcAft>
                          <a:spcPts val="0"/>
                        </a:spcAft>
                      </a:pPr>
                      <a:r>
                        <a:rPr lang="ar-SA" sz="2000">
                          <a:solidFill>
                            <a:srgbClr val="006666"/>
                          </a:solidFill>
                          <a:effectLst/>
                        </a:rPr>
                        <a:t> </a:t>
                      </a:r>
                      <a:endParaRPr lang="en-US" sz="20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7226" marR="67226" marT="0" marB="0"/>
                </a:tc>
                <a:tc>
                  <a:txBody>
                    <a:bodyPr/>
                    <a:lstStyle/>
                    <a:p>
                      <a:pPr marL="0" marR="0" algn="ctr" rtl="0">
                        <a:lnSpc>
                          <a:spcPct val="107000"/>
                        </a:lnSpc>
                        <a:spcBef>
                          <a:spcPts val="0"/>
                        </a:spcBef>
                        <a:spcAft>
                          <a:spcPts val="0"/>
                        </a:spcAft>
                      </a:pPr>
                      <a:r>
                        <a:rPr lang="en-US" sz="2000" dirty="0">
                          <a:solidFill>
                            <a:srgbClr val="006666"/>
                          </a:solidFill>
                          <a:effectLst/>
                        </a:rPr>
                        <a:t>2042400</a:t>
                      </a:r>
                      <a:endParaRPr lang="en-US" sz="2000" dirty="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7226" marR="67226" marT="0" marB="0"/>
                </a:tc>
                <a:extLst>
                  <a:ext uri="{0D108BD9-81ED-4DB2-BD59-A6C34878D82A}">
                    <a16:rowId xmlns:a16="http://schemas.microsoft.com/office/drawing/2014/main" xmlns="" val="551134109"/>
                  </a:ext>
                </a:extLst>
              </a:tr>
            </a:tbl>
          </a:graphicData>
        </a:graphic>
      </p:graphicFrame>
      <p:sp>
        <p:nvSpPr>
          <p:cNvPr id="4" name="TextBox 3"/>
          <p:cNvSpPr txBox="1"/>
          <p:nvPr/>
        </p:nvSpPr>
        <p:spPr>
          <a:xfrm>
            <a:off x="1937084" y="5823284"/>
            <a:ext cx="6825915" cy="313932"/>
          </a:xfrm>
          <a:prstGeom prst="rect">
            <a:avLst/>
          </a:prstGeom>
          <a:noFill/>
        </p:spPr>
        <p:txBody>
          <a:bodyPr wrap="square" rtlCol="1">
            <a:spAutoFit/>
          </a:bodyPr>
          <a:lstStyle/>
          <a:p>
            <a:pPr algn="ctr" rtl="1"/>
            <a:r>
              <a:rPr lang="ar-SA" dirty="0">
                <a:solidFill>
                  <a:srgbClr val="006666"/>
                </a:solidFill>
              </a:rPr>
              <a:t>يتكفل صندوق تنمية الموارد البشرية بدفع راتب 2500 ريال سعودي لكل موظف سعودي</a:t>
            </a:r>
          </a:p>
        </p:txBody>
      </p:sp>
    </p:spTree>
    <p:extLst>
      <p:ext uri="{BB962C8B-B14F-4D97-AF65-F5344CB8AC3E}">
        <p14:creationId xmlns:p14="http://schemas.microsoft.com/office/powerpoint/2010/main" xmlns="" val="3889311313"/>
      </p:ext>
    </p:extLst>
  </p:cSld>
  <p:clrMapOvr>
    <a:masterClrMapping/>
  </p:clrMapOvr>
  <p:transition>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6294" y="280737"/>
            <a:ext cx="7010400" cy="637960"/>
          </a:xfrm>
        </p:spPr>
        <p:txBody>
          <a:bodyPr/>
          <a:lstStyle/>
          <a:p>
            <a:r>
              <a:rPr lang="ar-SA" dirty="0"/>
              <a:t>الدراسة الفنية – موارد وامدادات </a:t>
            </a:r>
          </a:p>
        </p:txBody>
      </p:sp>
      <p:graphicFrame>
        <p:nvGraphicFramePr>
          <p:cNvPr id="3" name="Table 2"/>
          <p:cNvGraphicFramePr>
            <a:graphicFrameLocks noGrp="1"/>
          </p:cNvGraphicFramePr>
          <p:nvPr>
            <p:extLst>
              <p:ext uri="{D42A27DB-BD31-4B8C-83A1-F6EECF244321}">
                <p14:modId xmlns:p14="http://schemas.microsoft.com/office/powerpoint/2010/main" xmlns="" val="1268287229"/>
              </p:ext>
            </p:extLst>
          </p:nvPr>
        </p:nvGraphicFramePr>
        <p:xfrm>
          <a:off x="1636294" y="1508246"/>
          <a:ext cx="7126705" cy="5218431"/>
        </p:xfrm>
        <a:graphic>
          <a:graphicData uri="http://schemas.openxmlformats.org/drawingml/2006/table">
            <a:tbl>
              <a:tblPr firstRow="1" firstCol="1" bandRow="1">
                <a:tableStyleId>{5940675A-B579-460E-94D1-54222C63F5DA}</a:tableStyleId>
              </a:tblPr>
              <a:tblGrid>
                <a:gridCol w="1542987">
                  <a:extLst>
                    <a:ext uri="{9D8B030D-6E8A-4147-A177-3AD203B41FA5}">
                      <a16:colId xmlns:a16="http://schemas.microsoft.com/office/drawing/2014/main" xmlns="" val="2664986537"/>
                    </a:ext>
                  </a:extLst>
                </a:gridCol>
                <a:gridCol w="670891">
                  <a:extLst>
                    <a:ext uri="{9D8B030D-6E8A-4147-A177-3AD203B41FA5}">
                      <a16:colId xmlns:a16="http://schemas.microsoft.com/office/drawing/2014/main" xmlns="" val="1045623840"/>
                    </a:ext>
                  </a:extLst>
                </a:gridCol>
                <a:gridCol w="670891">
                  <a:extLst>
                    <a:ext uri="{9D8B030D-6E8A-4147-A177-3AD203B41FA5}">
                      <a16:colId xmlns:a16="http://schemas.microsoft.com/office/drawing/2014/main" xmlns="" val="2885776388"/>
                    </a:ext>
                  </a:extLst>
                </a:gridCol>
                <a:gridCol w="446368">
                  <a:extLst>
                    <a:ext uri="{9D8B030D-6E8A-4147-A177-3AD203B41FA5}">
                      <a16:colId xmlns:a16="http://schemas.microsoft.com/office/drawing/2014/main" xmlns="" val="4252054937"/>
                    </a:ext>
                  </a:extLst>
                </a:gridCol>
                <a:gridCol w="445043">
                  <a:extLst>
                    <a:ext uri="{9D8B030D-6E8A-4147-A177-3AD203B41FA5}">
                      <a16:colId xmlns:a16="http://schemas.microsoft.com/office/drawing/2014/main" xmlns="" val="3183882648"/>
                    </a:ext>
                  </a:extLst>
                </a:gridCol>
                <a:gridCol w="422390">
                  <a:extLst>
                    <a:ext uri="{9D8B030D-6E8A-4147-A177-3AD203B41FA5}">
                      <a16:colId xmlns:a16="http://schemas.microsoft.com/office/drawing/2014/main" xmlns="" val="658279011"/>
                    </a:ext>
                  </a:extLst>
                </a:gridCol>
                <a:gridCol w="1638256">
                  <a:extLst>
                    <a:ext uri="{9D8B030D-6E8A-4147-A177-3AD203B41FA5}">
                      <a16:colId xmlns:a16="http://schemas.microsoft.com/office/drawing/2014/main" xmlns="" val="837774199"/>
                    </a:ext>
                  </a:extLst>
                </a:gridCol>
                <a:gridCol w="906073">
                  <a:extLst>
                    <a:ext uri="{9D8B030D-6E8A-4147-A177-3AD203B41FA5}">
                      <a16:colId xmlns:a16="http://schemas.microsoft.com/office/drawing/2014/main" xmlns="" val="3113260782"/>
                    </a:ext>
                  </a:extLst>
                </a:gridCol>
                <a:gridCol w="383806">
                  <a:extLst>
                    <a:ext uri="{9D8B030D-6E8A-4147-A177-3AD203B41FA5}">
                      <a16:colId xmlns:a16="http://schemas.microsoft.com/office/drawing/2014/main" xmlns="" val="1819059658"/>
                    </a:ext>
                  </a:extLst>
                </a:gridCol>
              </a:tblGrid>
              <a:tr h="260922">
                <a:tc rowSpan="2">
                  <a:txBody>
                    <a:bodyPr/>
                    <a:lstStyle/>
                    <a:p>
                      <a:pPr marL="0" marR="0" algn="ctr" rtl="1">
                        <a:lnSpc>
                          <a:spcPct val="107000"/>
                        </a:lnSpc>
                        <a:spcBef>
                          <a:spcPts val="0"/>
                        </a:spcBef>
                        <a:spcAft>
                          <a:spcPts val="0"/>
                        </a:spcAft>
                      </a:pPr>
                      <a:r>
                        <a:rPr lang="ar-SA" sz="1600" b="1">
                          <a:effectLst/>
                        </a:rPr>
                        <a:t>المصدر</a:t>
                      </a:r>
                      <a:endParaRPr lang="en-US" sz="1600" b="1">
                        <a:effectLst/>
                        <a:latin typeface="Tw Cen MT" panose="020B0602020104020603" pitchFamily="34" charset="0"/>
                        <a:ea typeface="Tw Cen MT" panose="020B0602020104020603" pitchFamily="34" charset="0"/>
                        <a:cs typeface="Arial" panose="020B0604020202020204" pitchFamily="34" charset="0"/>
                      </a:endParaRPr>
                    </a:p>
                  </a:txBody>
                  <a:tcPr marL="11204" marR="11204" marT="0" marB="0"/>
                </a:tc>
                <a:tc gridSpan="2">
                  <a:txBody>
                    <a:bodyPr/>
                    <a:lstStyle/>
                    <a:p>
                      <a:pPr marL="0" marR="0" algn="ctr" rtl="1">
                        <a:lnSpc>
                          <a:spcPct val="107000"/>
                        </a:lnSpc>
                        <a:spcBef>
                          <a:spcPts val="0"/>
                        </a:spcBef>
                        <a:spcAft>
                          <a:spcPts val="0"/>
                        </a:spcAft>
                      </a:pPr>
                      <a:r>
                        <a:rPr lang="ar-SA" sz="1600" b="1">
                          <a:effectLst/>
                        </a:rPr>
                        <a:t>سعر الوحدة</a:t>
                      </a:r>
                      <a:endParaRPr lang="en-US" sz="1600" b="1">
                        <a:effectLst/>
                        <a:latin typeface="Tw Cen MT" panose="020B0602020104020603" pitchFamily="34" charset="0"/>
                        <a:ea typeface="Tw Cen MT" panose="020B0602020104020603" pitchFamily="34" charset="0"/>
                        <a:cs typeface="Arial" panose="020B0604020202020204" pitchFamily="34" charset="0"/>
                      </a:endParaRPr>
                    </a:p>
                  </a:txBody>
                  <a:tcPr marL="11204" marR="11204" marT="0" marB="0"/>
                </a:tc>
                <a:tc hMerge="1">
                  <a:txBody>
                    <a:bodyPr/>
                    <a:lstStyle/>
                    <a:p>
                      <a:pPr rtl="1"/>
                      <a:endParaRPr lang="ar-SA"/>
                    </a:p>
                  </a:txBody>
                  <a:tcPr/>
                </a:tc>
                <a:tc gridSpan="3">
                  <a:txBody>
                    <a:bodyPr/>
                    <a:lstStyle/>
                    <a:p>
                      <a:pPr marL="0" marR="0" algn="ctr" rtl="1">
                        <a:lnSpc>
                          <a:spcPct val="107000"/>
                        </a:lnSpc>
                        <a:spcBef>
                          <a:spcPts val="0"/>
                        </a:spcBef>
                        <a:spcAft>
                          <a:spcPts val="0"/>
                        </a:spcAft>
                      </a:pPr>
                      <a:r>
                        <a:rPr lang="ar-SA" sz="1600" b="1">
                          <a:effectLst/>
                        </a:rPr>
                        <a:t>الكميات</a:t>
                      </a:r>
                      <a:endParaRPr lang="en-US" sz="1600" b="1">
                        <a:effectLst/>
                        <a:latin typeface="Tw Cen MT" panose="020B0602020104020603" pitchFamily="34" charset="0"/>
                        <a:ea typeface="Tw Cen MT" panose="020B0602020104020603" pitchFamily="34" charset="0"/>
                        <a:cs typeface="Arial" panose="020B0604020202020204" pitchFamily="34" charset="0"/>
                      </a:endParaRPr>
                    </a:p>
                  </a:txBody>
                  <a:tcPr marL="11204" marR="11204" marT="0" marB="0"/>
                </a:tc>
                <a:tc hMerge="1">
                  <a:txBody>
                    <a:bodyPr/>
                    <a:lstStyle/>
                    <a:p>
                      <a:pPr rtl="1"/>
                      <a:endParaRPr lang="ar-SA"/>
                    </a:p>
                  </a:txBody>
                  <a:tcPr/>
                </a:tc>
                <a:tc hMerge="1">
                  <a:txBody>
                    <a:bodyPr/>
                    <a:lstStyle/>
                    <a:p>
                      <a:pPr rtl="1"/>
                      <a:endParaRPr lang="ar-SA"/>
                    </a:p>
                  </a:txBody>
                  <a:tcPr/>
                </a:tc>
                <a:tc rowSpan="2">
                  <a:txBody>
                    <a:bodyPr/>
                    <a:lstStyle/>
                    <a:p>
                      <a:pPr marL="0" marR="0" algn="ctr" rtl="1">
                        <a:lnSpc>
                          <a:spcPct val="107000"/>
                        </a:lnSpc>
                        <a:spcBef>
                          <a:spcPts val="0"/>
                        </a:spcBef>
                        <a:spcAft>
                          <a:spcPts val="0"/>
                        </a:spcAft>
                      </a:pPr>
                      <a:r>
                        <a:rPr lang="ar-SA" sz="1600" b="1">
                          <a:effectLst/>
                        </a:rPr>
                        <a:t>خصائص نوعية البند</a:t>
                      </a:r>
                      <a:endParaRPr lang="en-US" sz="1600" b="1">
                        <a:effectLst/>
                        <a:latin typeface="Tw Cen MT" panose="020B0602020104020603" pitchFamily="34" charset="0"/>
                        <a:ea typeface="Tw Cen MT" panose="020B0602020104020603" pitchFamily="34" charset="0"/>
                        <a:cs typeface="Arial" panose="020B0604020202020204" pitchFamily="34" charset="0"/>
                      </a:endParaRPr>
                    </a:p>
                  </a:txBody>
                  <a:tcPr marL="11204" marR="11204" marT="0" marB="0"/>
                </a:tc>
                <a:tc rowSpan="2">
                  <a:txBody>
                    <a:bodyPr/>
                    <a:lstStyle/>
                    <a:p>
                      <a:pPr marL="0" marR="0" algn="ctr" rtl="1">
                        <a:lnSpc>
                          <a:spcPct val="107000"/>
                        </a:lnSpc>
                        <a:spcBef>
                          <a:spcPts val="0"/>
                        </a:spcBef>
                        <a:spcAft>
                          <a:spcPts val="0"/>
                        </a:spcAft>
                      </a:pPr>
                      <a:r>
                        <a:rPr lang="ar-SA" sz="1600" b="1">
                          <a:effectLst/>
                        </a:rPr>
                        <a:t>نوع البند</a:t>
                      </a:r>
                      <a:endParaRPr lang="en-US" sz="1600" b="1">
                        <a:effectLst/>
                        <a:latin typeface="Tw Cen MT" panose="020B0602020104020603" pitchFamily="34" charset="0"/>
                        <a:ea typeface="Tw Cen MT" panose="020B0602020104020603" pitchFamily="34" charset="0"/>
                        <a:cs typeface="Arial" panose="020B0604020202020204" pitchFamily="34" charset="0"/>
                      </a:endParaRPr>
                    </a:p>
                  </a:txBody>
                  <a:tcPr marL="11204" marR="11204" marT="0" marB="0"/>
                </a:tc>
                <a:tc rowSpan="2">
                  <a:txBody>
                    <a:bodyPr/>
                    <a:lstStyle/>
                    <a:p>
                      <a:pPr marL="0" marR="0" algn="ctr" rtl="1">
                        <a:lnSpc>
                          <a:spcPct val="107000"/>
                        </a:lnSpc>
                        <a:spcBef>
                          <a:spcPts val="0"/>
                        </a:spcBef>
                        <a:spcAft>
                          <a:spcPts val="0"/>
                        </a:spcAft>
                      </a:pPr>
                      <a:r>
                        <a:rPr lang="ar-SA" sz="1600" b="1">
                          <a:effectLst/>
                        </a:rPr>
                        <a:t>م</a:t>
                      </a:r>
                      <a:endParaRPr lang="en-US" sz="1600" b="1">
                        <a:effectLst/>
                        <a:latin typeface="Tw Cen MT" panose="020B0602020104020603" pitchFamily="34" charset="0"/>
                        <a:ea typeface="Tw Cen MT" panose="020B0602020104020603" pitchFamily="34" charset="0"/>
                        <a:cs typeface="Arial" panose="020B0604020202020204" pitchFamily="34" charset="0"/>
                      </a:endParaRPr>
                    </a:p>
                  </a:txBody>
                  <a:tcPr marL="11204" marR="11204" marT="0" marB="0"/>
                </a:tc>
                <a:extLst>
                  <a:ext uri="{0D108BD9-81ED-4DB2-BD59-A6C34878D82A}">
                    <a16:rowId xmlns:a16="http://schemas.microsoft.com/office/drawing/2014/main" xmlns="" val="2303564124"/>
                  </a:ext>
                </a:extLst>
              </a:tr>
              <a:tr h="521843">
                <a:tc vMerge="1">
                  <a:txBody>
                    <a:bodyPr/>
                    <a:lstStyle/>
                    <a:p>
                      <a:pPr rtl="1"/>
                      <a:endParaRPr lang="ar-SA"/>
                    </a:p>
                  </a:txBody>
                  <a:tcPr/>
                </a:tc>
                <a:tc>
                  <a:txBody>
                    <a:bodyPr/>
                    <a:lstStyle/>
                    <a:p>
                      <a:pPr marL="0" marR="0" algn="ctr" rtl="1">
                        <a:lnSpc>
                          <a:spcPct val="107000"/>
                        </a:lnSpc>
                        <a:spcBef>
                          <a:spcPts val="0"/>
                        </a:spcBef>
                        <a:spcAft>
                          <a:spcPts val="0"/>
                        </a:spcAft>
                      </a:pPr>
                      <a:r>
                        <a:rPr lang="ar-SA" sz="1600" b="1">
                          <a:effectLst/>
                        </a:rPr>
                        <a:t>ج</a:t>
                      </a:r>
                      <a:endParaRPr lang="en-US" sz="1600" b="1">
                        <a:effectLst/>
                        <a:latin typeface="Tw Cen MT" panose="020B0602020104020603" pitchFamily="34" charset="0"/>
                        <a:ea typeface="Tw Cen MT" panose="020B0602020104020603" pitchFamily="34" charset="0"/>
                        <a:cs typeface="Arial" panose="020B0604020202020204" pitchFamily="34" charset="0"/>
                      </a:endParaRPr>
                    </a:p>
                  </a:txBody>
                  <a:tcPr marL="11204" marR="11204" marT="0" marB="0"/>
                </a:tc>
                <a:tc>
                  <a:txBody>
                    <a:bodyPr/>
                    <a:lstStyle/>
                    <a:p>
                      <a:pPr marL="0" marR="0" algn="ctr" rtl="1">
                        <a:lnSpc>
                          <a:spcPct val="107000"/>
                        </a:lnSpc>
                        <a:spcBef>
                          <a:spcPts val="0"/>
                        </a:spcBef>
                        <a:spcAft>
                          <a:spcPts val="0"/>
                        </a:spcAft>
                      </a:pPr>
                      <a:r>
                        <a:rPr lang="ar-SA" sz="1600" b="1">
                          <a:effectLst/>
                        </a:rPr>
                        <a:t>م</a:t>
                      </a:r>
                      <a:endParaRPr lang="en-US" sz="1600" b="1">
                        <a:effectLst/>
                        <a:latin typeface="Tw Cen MT" panose="020B0602020104020603" pitchFamily="34" charset="0"/>
                        <a:ea typeface="Tw Cen MT" panose="020B0602020104020603" pitchFamily="34" charset="0"/>
                        <a:cs typeface="Arial" panose="020B0604020202020204" pitchFamily="34" charset="0"/>
                      </a:endParaRPr>
                    </a:p>
                  </a:txBody>
                  <a:tcPr marL="11204" marR="11204" marT="0" marB="0"/>
                </a:tc>
                <a:tc>
                  <a:txBody>
                    <a:bodyPr/>
                    <a:lstStyle/>
                    <a:p>
                      <a:pPr marL="0" marR="0" algn="ctr" rtl="1">
                        <a:lnSpc>
                          <a:spcPct val="107000"/>
                        </a:lnSpc>
                        <a:spcBef>
                          <a:spcPts val="0"/>
                        </a:spcBef>
                        <a:spcAft>
                          <a:spcPts val="0"/>
                        </a:spcAft>
                      </a:pPr>
                      <a:r>
                        <a:rPr lang="ar-SA" sz="1600" b="1">
                          <a:effectLst/>
                        </a:rPr>
                        <a:t>٪</a:t>
                      </a:r>
                      <a:endParaRPr lang="en-US" sz="1600" b="1">
                        <a:effectLst/>
                        <a:latin typeface="Tw Cen MT" panose="020B0602020104020603" pitchFamily="34" charset="0"/>
                        <a:ea typeface="Tw Cen MT" panose="020B0602020104020603" pitchFamily="34" charset="0"/>
                        <a:cs typeface="Arial" panose="020B0604020202020204" pitchFamily="34" charset="0"/>
                      </a:endParaRPr>
                    </a:p>
                  </a:txBody>
                  <a:tcPr marL="11204" marR="11204" marT="0" marB="0"/>
                </a:tc>
                <a:tc>
                  <a:txBody>
                    <a:bodyPr/>
                    <a:lstStyle/>
                    <a:p>
                      <a:pPr marL="0" marR="0" algn="ctr" rtl="1">
                        <a:lnSpc>
                          <a:spcPct val="107000"/>
                        </a:lnSpc>
                        <a:spcBef>
                          <a:spcPts val="0"/>
                        </a:spcBef>
                        <a:spcAft>
                          <a:spcPts val="0"/>
                        </a:spcAft>
                      </a:pPr>
                      <a:r>
                        <a:rPr lang="ar-SA" sz="1600" b="1">
                          <a:effectLst/>
                        </a:rPr>
                        <a:t>متاح</a:t>
                      </a:r>
                      <a:endParaRPr lang="en-US" sz="1600" b="1">
                        <a:effectLst/>
                        <a:latin typeface="Tw Cen MT" panose="020B0602020104020603" pitchFamily="34" charset="0"/>
                        <a:ea typeface="Tw Cen MT" panose="020B0602020104020603" pitchFamily="34" charset="0"/>
                        <a:cs typeface="Arial" panose="020B0604020202020204" pitchFamily="34" charset="0"/>
                      </a:endParaRPr>
                    </a:p>
                  </a:txBody>
                  <a:tcPr marL="11204" marR="11204" marT="0" marB="0"/>
                </a:tc>
                <a:tc>
                  <a:txBody>
                    <a:bodyPr/>
                    <a:lstStyle/>
                    <a:p>
                      <a:pPr marL="0" marR="0" algn="ctr" rtl="1">
                        <a:lnSpc>
                          <a:spcPct val="107000"/>
                        </a:lnSpc>
                        <a:spcBef>
                          <a:spcPts val="0"/>
                        </a:spcBef>
                        <a:spcAft>
                          <a:spcPts val="0"/>
                        </a:spcAft>
                      </a:pPr>
                      <a:r>
                        <a:rPr lang="ar-SA" sz="1600" b="1">
                          <a:effectLst/>
                        </a:rPr>
                        <a:t>مطلوب</a:t>
                      </a:r>
                      <a:endParaRPr lang="en-US" sz="1600" b="1">
                        <a:effectLst/>
                        <a:latin typeface="Tw Cen MT" panose="020B0602020104020603" pitchFamily="34" charset="0"/>
                        <a:ea typeface="Tw Cen MT" panose="020B0602020104020603" pitchFamily="34" charset="0"/>
                        <a:cs typeface="Arial" panose="020B0604020202020204" pitchFamily="34" charset="0"/>
                      </a:endParaRPr>
                    </a:p>
                  </a:txBody>
                  <a:tcPr marL="11204" marR="11204" marT="0" marB="0"/>
                </a:tc>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extLst>
                  <a:ext uri="{0D108BD9-81ED-4DB2-BD59-A6C34878D82A}">
                    <a16:rowId xmlns:a16="http://schemas.microsoft.com/office/drawing/2014/main" xmlns="" val="1182137216"/>
                  </a:ext>
                </a:extLst>
              </a:tr>
              <a:tr h="260922">
                <a:tc>
                  <a:txBody>
                    <a:bodyPr/>
                    <a:lstStyle/>
                    <a:p>
                      <a:pPr marL="0" marR="0" algn="ctr" rtl="1">
                        <a:lnSpc>
                          <a:spcPct val="107000"/>
                        </a:lnSpc>
                        <a:spcBef>
                          <a:spcPts val="0"/>
                        </a:spcBef>
                        <a:spcAft>
                          <a:spcPts val="0"/>
                        </a:spcAft>
                      </a:pPr>
                      <a:r>
                        <a:rPr lang="ar-SA" sz="1600" b="1">
                          <a:effectLst/>
                        </a:rPr>
                        <a:t>لايوجد</a:t>
                      </a:r>
                      <a:endParaRPr lang="en-US" sz="1600" b="1">
                        <a:effectLst/>
                        <a:latin typeface="Tw Cen MT" panose="020B0602020104020603" pitchFamily="34" charset="0"/>
                        <a:ea typeface="Tw Cen MT" panose="020B0602020104020603" pitchFamily="34" charset="0"/>
                        <a:cs typeface="Arial" panose="020B0604020202020204" pitchFamily="34" charset="0"/>
                      </a:endParaRPr>
                    </a:p>
                  </a:txBody>
                  <a:tcPr marL="11204" marR="11204" marT="0" marB="0" anchor="ctr"/>
                </a:tc>
                <a:tc gridSpan="2">
                  <a:txBody>
                    <a:bodyPr/>
                    <a:lstStyle/>
                    <a:p>
                      <a:pPr marL="0" marR="0" algn="ctr" rtl="1">
                        <a:lnSpc>
                          <a:spcPct val="107000"/>
                        </a:lnSpc>
                        <a:spcBef>
                          <a:spcPts val="0"/>
                        </a:spcBef>
                        <a:spcAft>
                          <a:spcPts val="0"/>
                        </a:spcAft>
                      </a:pPr>
                      <a:r>
                        <a:rPr lang="ar-SA" sz="1600" b="1">
                          <a:effectLst/>
                        </a:rPr>
                        <a:t>لايوجد</a:t>
                      </a:r>
                      <a:endParaRPr lang="en-US" sz="1600" b="1">
                        <a:effectLst/>
                        <a:latin typeface="Tw Cen MT" panose="020B0602020104020603" pitchFamily="34" charset="0"/>
                        <a:ea typeface="Tw Cen MT" panose="020B0602020104020603" pitchFamily="34" charset="0"/>
                        <a:cs typeface="Arial" panose="020B0604020202020204" pitchFamily="34" charset="0"/>
                      </a:endParaRPr>
                    </a:p>
                  </a:txBody>
                  <a:tcPr marL="11204" marR="11204" marT="0" marB="0" anchor="ctr"/>
                </a:tc>
                <a:tc hMerge="1">
                  <a:txBody>
                    <a:bodyPr/>
                    <a:lstStyle/>
                    <a:p>
                      <a:pPr rtl="1"/>
                      <a:endParaRPr lang="ar-SA"/>
                    </a:p>
                  </a:txBody>
                  <a:tcPr/>
                </a:tc>
                <a:tc gridSpan="3">
                  <a:txBody>
                    <a:bodyPr/>
                    <a:lstStyle/>
                    <a:p>
                      <a:pPr marL="0" marR="0" algn="ctr" rtl="1">
                        <a:lnSpc>
                          <a:spcPct val="107000"/>
                        </a:lnSpc>
                        <a:spcBef>
                          <a:spcPts val="0"/>
                        </a:spcBef>
                        <a:spcAft>
                          <a:spcPts val="0"/>
                        </a:spcAft>
                      </a:pPr>
                      <a:r>
                        <a:rPr lang="ar-SA" sz="1600" b="1">
                          <a:effectLst/>
                        </a:rPr>
                        <a:t>لايوجد</a:t>
                      </a:r>
                      <a:endParaRPr lang="en-US" sz="1600" b="1">
                        <a:effectLst/>
                        <a:latin typeface="Tw Cen MT" panose="020B0602020104020603" pitchFamily="34" charset="0"/>
                        <a:ea typeface="Tw Cen MT" panose="020B0602020104020603" pitchFamily="34" charset="0"/>
                        <a:cs typeface="Arial" panose="020B0604020202020204" pitchFamily="34" charset="0"/>
                      </a:endParaRPr>
                    </a:p>
                  </a:txBody>
                  <a:tcPr marL="11204" marR="11204" marT="0" marB="0" anchor="ctr"/>
                </a:tc>
                <a:tc hMerge="1">
                  <a:txBody>
                    <a:bodyPr/>
                    <a:lstStyle/>
                    <a:p>
                      <a:pPr rtl="1"/>
                      <a:endParaRPr lang="ar-SA"/>
                    </a:p>
                  </a:txBody>
                  <a:tcPr/>
                </a:tc>
                <a:tc hMerge="1">
                  <a:txBody>
                    <a:bodyPr/>
                    <a:lstStyle/>
                    <a:p>
                      <a:pPr rtl="1"/>
                      <a:endParaRPr lang="ar-SA"/>
                    </a:p>
                  </a:txBody>
                  <a:tcPr/>
                </a:tc>
                <a:tc>
                  <a:txBody>
                    <a:bodyPr/>
                    <a:lstStyle/>
                    <a:p>
                      <a:pPr marL="0" marR="0" algn="ctr" rtl="1">
                        <a:lnSpc>
                          <a:spcPct val="107000"/>
                        </a:lnSpc>
                        <a:spcBef>
                          <a:spcPts val="0"/>
                        </a:spcBef>
                        <a:spcAft>
                          <a:spcPts val="0"/>
                        </a:spcAft>
                        <a:tabLst>
                          <a:tab pos="442595" algn="l"/>
                          <a:tab pos="740410" algn="ctr"/>
                        </a:tabLst>
                      </a:pPr>
                      <a:r>
                        <a:rPr lang="ar-SA" sz="1600" b="1">
                          <a:effectLst/>
                        </a:rPr>
                        <a:t>لايوجد</a:t>
                      </a:r>
                      <a:endParaRPr lang="en-US" sz="1600" b="1">
                        <a:effectLst/>
                        <a:latin typeface="Tw Cen MT" panose="020B0602020104020603" pitchFamily="34" charset="0"/>
                        <a:ea typeface="Tw Cen MT" panose="020B0602020104020603" pitchFamily="34" charset="0"/>
                        <a:cs typeface="Arial" panose="020B0604020202020204" pitchFamily="34" charset="0"/>
                      </a:endParaRPr>
                    </a:p>
                  </a:txBody>
                  <a:tcPr marL="11204" marR="11204" marT="0" marB="0" anchor="ctr"/>
                </a:tc>
                <a:tc>
                  <a:txBody>
                    <a:bodyPr/>
                    <a:lstStyle/>
                    <a:p>
                      <a:pPr marL="0" marR="0" algn="ctr" rtl="1">
                        <a:lnSpc>
                          <a:spcPct val="107000"/>
                        </a:lnSpc>
                        <a:spcBef>
                          <a:spcPts val="0"/>
                        </a:spcBef>
                        <a:spcAft>
                          <a:spcPts val="0"/>
                        </a:spcAft>
                      </a:pPr>
                      <a:r>
                        <a:rPr lang="ar-SA" sz="1600" b="1">
                          <a:effectLst/>
                        </a:rPr>
                        <a:t>المواد الخام</a:t>
                      </a:r>
                      <a:endParaRPr lang="en-US" sz="1600" b="1">
                        <a:effectLst/>
                        <a:latin typeface="Tw Cen MT" panose="020B0602020104020603" pitchFamily="34" charset="0"/>
                        <a:ea typeface="Tw Cen MT" panose="020B0602020104020603" pitchFamily="34" charset="0"/>
                        <a:cs typeface="Arial" panose="020B0604020202020204" pitchFamily="34" charset="0"/>
                      </a:endParaRPr>
                    </a:p>
                  </a:txBody>
                  <a:tcPr marL="11204" marR="11204" marT="0" marB="0" anchor="ctr"/>
                </a:tc>
                <a:tc>
                  <a:txBody>
                    <a:bodyPr/>
                    <a:lstStyle/>
                    <a:p>
                      <a:pPr marL="0" marR="0" algn="ctr" rtl="1">
                        <a:lnSpc>
                          <a:spcPct val="107000"/>
                        </a:lnSpc>
                        <a:spcBef>
                          <a:spcPts val="0"/>
                        </a:spcBef>
                        <a:spcAft>
                          <a:spcPts val="0"/>
                        </a:spcAft>
                      </a:pPr>
                      <a:r>
                        <a:rPr lang="ar-SA" sz="1600" b="1">
                          <a:effectLst/>
                        </a:rPr>
                        <a:t>١</a:t>
                      </a:r>
                      <a:endParaRPr lang="en-US" sz="1600" b="1">
                        <a:effectLst/>
                        <a:latin typeface="Tw Cen MT" panose="020B0602020104020603" pitchFamily="34" charset="0"/>
                        <a:ea typeface="Tw Cen MT" panose="020B0602020104020603" pitchFamily="34" charset="0"/>
                        <a:cs typeface="Arial" panose="020B0604020202020204" pitchFamily="34" charset="0"/>
                      </a:endParaRPr>
                    </a:p>
                  </a:txBody>
                  <a:tcPr marL="11204" marR="11204" marT="0" marB="0"/>
                </a:tc>
                <a:extLst>
                  <a:ext uri="{0D108BD9-81ED-4DB2-BD59-A6C34878D82A}">
                    <a16:rowId xmlns:a16="http://schemas.microsoft.com/office/drawing/2014/main" xmlns="" val="2178428856"/>
                  </a:ext>
                </a:extLst>
              </a:tr>
              <a:tr h="4174744">
                <a:tc>
                  <a:txBody>
                    <a:bodyPr/>
                    <a:lstStyle/>
                    <a:p>
                      <a:pPr marL="0" marR="0" algn="ctr" rtl="1">
                        <a:lnSpc>
                          <a:spcPct val="107000"/>
                        </a:lnSpc>
                        <a:spcBef>
                          <a:spcPts val="0"/>
                        </a:spcBef>
                        <a:spcAft>
                          <a:spcPts val="0"/>
                        </a:spcAft>
                      </a:pPr>
                      <a:r>
                        <a:rPr lang="ar-SA" sz="1600" b="1" dirty="0">
                          <a:effectLst/>
                        </a:rPr>
                        <a:t> </a:t>
                      </a:r>
                      <a:endParaRPr lang="en-US" sz="1600" b="1" dirty="0">
                        <a:effectLst/>
                      </a:endParaRPr>
                    </a:p>
                    <a:p>
                      <a:pPr marL="0" marR="0" algn="ctr" rtl="1">
                        <a:lnSpc>
                          <a:spcPct val="107000"/>
                        </a:lnSpc>
                        <a:spcBef>
                          <a:spcPts val="0"/>
                        </a:spcBef>
                        <a:spcAft>
                          <a:spcPts val="0"/>
                        </a:spcAft>
                      </a:pPr>
                      <a:r>
                        <a:rPr lang="ar-SA" sz="1600" b="1" dirty="0">
                          <a:effectLst/>
                        </a:rPr>
                        <a:t> </a:t>
                      </a:r>
                      <a:endParaRPr lang="en-US" sz="1600" b="1" dirty="0">
                        <a:effectLst/>
                      </a:endParaRPr>
                    </a:p>
                    <a:p>
                      <a:pPr marL="0" marR="0" algn="ctr" rtl="1">
                        <a:lnSpc>
                          <a:spcPct val="107000"/>
                        </a:lnSpc>
                        <a:spcBef>
                          <a:spcPts val="0"/>
                        </a:spcBef>
                        <a:spcAft>
                          <a:spcPts val="0"/>
                        </a:spcAft>
                      </a:pPr>
                      <a:r>
                        <a:rPr lang="ar-SA" sz="1600" b="1" dirty="0">
                          <a:effectLst/>
                        </a:rPr>
                        <a:t> </a:t>
                      </a:r>
                      <a:endParaRPr lang="en-US" sz="1600" b="1" dirty="0">
                        <a:effectLst/>
                      </a:endParaRPr>
                    </a:p>
                    <a:p>
                      <a:pPr marL="0" marR="0" algn="ctr" rtl="1">
                        <a:lnSpc>
                          <a:spcPct val="107000"/>
                        </a:lnSpc>
                        <a:spcBef>
                          <a:spcPts val="0"/>
                        </a:spcBef>
                        <a:spcAft>
                          <a:spcPts val="0"/>
                        </a:spcAft>
                      </a:pPr>
                      <a:r>
                        <a:rPr lang="ar-SA" sz="1600" b="1" dirty="0">
                          <a:effectLst/>
                        </a:rPr>
                        <a:t> </a:t>
                      </a:r>
                      <a:endParaRPr lang="en-US" sz="1600" b="1" dirty="0">
                        <a:effectLst/>
                      </a:endParaRPr>
                    </a:p>
                    <a:p>
                      <a:pPr marL="0" marR="0" algn="ctr" rtl="1">
                        <a:lnSpc>
                          <a:spcPct val="107000"/>
                        </a:lnSpc>
                        <a:spcBef>
                          <a:spcPts val="0"/>
                        </a:spcBef>
                        <a:spcAft>
                          <a:spcPts val="0"/>
                        </a:spcAft>
                      </a:pPr>
                      <a:r>
                        <a:rPr lang="ar-SA" sz="1600" b="1" dirty="0">
                          <a:effectLst/>
                        </a:rPr>
                        <a:t>موقع علي اكسبرس</a:t>
                      </a:r>
                      <a:endParaRPr lang="en-US" sz="1600" b="1" dirty="0">
                        <a:effectLst/>
                      </a:endParaRPr>
                    </a:p>
                    <a:p>
                      <a:pPr marL="0" marR="0" algn="ctr" rtl="1">
                        <a:lnSpc>
                          <a:spcPct val="107000"/>
                        </a:lnSpc>
                        <a:spcBef>
                          <a:spcPts val="0"/>
                        </a:spcBef>
                        <a:spcAft>
                          <a:spcPts val="0"/>
                        </a:spcAft>
                      </a:pPr>
                      <a:r>
                        <a:rPr lang="ar-SA" sz="1600" b="1" dirty="0">
                          <a:effectLst/>
                        </a:rPr>
                        <a:t>موقع علي اكسبرس</a:t>
                      </a:r>
                      <a:endParaRPr lang="en-US" sz="1600" b="1" dirty="0">
                        <a:effectLst/>
                      </a:endParaRPr>
                    </a:p>
                    <a:p>
                      <a:pPr marL="0" marR="0" algn="ctr" rtl="1">
                        <a:lnSpc>
                          <a:spcPct val="107000"/>
                        </a:lnSpc>
                        <a:spcBef>
                          <a:spcPts val="0"/>
                        </a:spcBef>
                        <a:spcAft>
                          <a:spcPts val="0"/>
                        </a:spcAft>
                      </a:pPr>
                      <a:r>
                        <a:rPr lang="ar-SA" sz="1600" b="1" dirty="0">
                          <a:effectLst/>
                        </a:rPr>
                        <a:t>موقع علي اكسبرس</a:t>
                      </a:r>
                      <a:endParaRPr lang="en-US" sz="1600" b="1" dirty="0">
                        <a:effectLst/>
                      </a:endParaRPr>
                    </a:p>
                    <a:p>
                      <a:pPr marL="0" marR="0" algn="ctr" rtl="1">
                        <a:lnSpc>
                          <a:spcPct val="107000"/>
                        </a:lnSpc>
                        <a:spcBef>
                          <a:spcPts val="0"/>
                        </a:spcBef>
                        <a:spcAft>
                          <a:spcPts val="0"/>
                        </a:spcAft>
                      </a:pPr>
                      <a:r>
                        <a:rPr lang="ar-SA" sz="1600" b="1" dirty="0">
                          <a:effectLst/>
                        </a:rPr>
                        <a:t>موقع علي اكسبرس</a:t>
                      </a:r>
                      <a:endParaRPr lang="en-US" sz="1600" b="1" dirty="0">
                        <a:effectLst/>
                      </a:endParaRPr>
                    </a:p>
                    <a:p>
                      <a:pPr marL="0" marR="0" algn="ctr" rtl="1">
                        <a:lnSpc>
                          <a:spcPct val="107000"/>
                        </a:lnSpc>
                        <a:spcBef>
                          <a:spcPts val="0"/>
                        </a:spcBef>
                        <a:spcAft>
                          <a:spcPts val="0"/>
                        </a:spcAft>
                      </a:pPr>
                      <a:r>
                        <a:rPr lang="ar-SA" sz="1600" b="1" dirty="0">
                          <a:effectLst/>
                        </a:rPr>
                        <a:t>محل الكشاتة للوازم و الرحلات</a:t>
                      </a:r>
                      <a:endParaRPr lang="en-US" sz="1600" b="1" dirty="0">
                        <a:effectLst/>
                        <a:latin typeface="Tw Cen MT" panose="020B0602020104020603" pitchFamily="34" charset="0"/>
                        <a:ea typeface="Tw Cen MT" panose="020B0602020104020603" pitchFamily="34" charset="0"/>
                        <a:cs typeface="Arial" panose="020B0604020202020204" pitchFamily="34" charset="0"/>
                      </a:endParaRPr>
                    </a:p>
                  </a:txBody>
                  <a:tcPr marL="11204" marR="11204" marT="0" marB="0" anchor="ctr"/>
                </a:tc>
                <a:tc>
                  <a:txBody>
                    <a:bodyPr/>
                    <a:lstStyle/>
                    <a:p>
                      <a:pPr algn="ctr"/>
                      <a:endParaRPr lang="en-US" sz="1600" b="1" dirty="0">
                        <a:effectLst/>
                        <a:latin typeface="Tw Cen MT" panose="020B0602020104020603" pitchFamily="34" charset="0"/>
                      </a:endParaRPr>
                    </a:p>
                  </a:txBody>
                  <a:tcPr marL="11204" marR="11204" marT="0" marB="0"/>
                </a:tc>
                <a:tc>
                  <a:txBody>
                    <a:bodyPr/>
                    <a:lstStyle/>
                    <a:p>
                      <a:pPr marL="0" marR="0" algn="ctr" rtl="1">
                        <a:lnSpc>
                          <a:spcPct val="107000"/>
                        </a:lnSpc>
                        <a:spcBef>
                          <a:spcPts val="0"/>
                        </a:spcBef>
                        <a:spcAft>
                          <a:spcPts val="0"/>
                        </a:spcAft>
                      </a:pPr>
                      <a:r>
                        <a:rPr lang="ar-SA" sz="1600" b="1" dirty="0">
                          <a:effectLst/>
                        </a:rPr>
                        <a:t> </a:t>
                      </a:r>
                      <a:endParaRPr lang="en-US" sz="1600" b="1" dirty="0">
                        <a:effectLst/>
                      </a:endParaRPr>
                    </a:p>
                    <a:p>
                      <a:pPr marL="0" marR="0" algn="ctr" rtl="1">
                        <a:lnSpc>
                          <a:spcPct val="107000"/>
                        </a:lnSpc>
                        <a:spcBef>
                          <a:spcPts val="0"/>
                        </a:spcBef>
                        <a:spcAft>
                          <a:spcPts val="0"/>
                        </a:spcAft>
                      </a:pPr>
                      <a:r>
                        <a:rPr lang="ar-SA" sz="1600" b="1" dirty="0">
                          <a:effectLst/>
                        </a:rPr>
                        <a:t> </a:t>
                      </a:r>
                      <a:endParaRPr lang="en-US" sz="1600" b="1" dirty="0">
                        <a:effectLst/>
                      </a:endParaRPr>
                    </a:p>
                    <a:p>
                      <a:pPr marL="0" marR="0" algn="ctr" rtl="1">
                        <a:lnSpc>
                          <a:spcPct val="107000"/>
                        </a:lnSpc>
                        <a:spcBef>
                          <a:spcPts val="0"/>
                        </a:spcBef>
                        <a:spcAft>
                          <a:spcPts val="0"/>
                        </a:spcAft>
                      </a:pPr>
                      <a:r>
                        <a:rPr lang="ar-SA" sz="1600" b="1" dirty="0">
                          <a:effectLst/>
                        </a:rPr>
                        <a:t> </a:t>
                      </a:r>
                      <a:endParaRPr lang="en-US" sz="1600" b="1" dirty="0">
                        <a:effectLst/>
                      </a:endParaRPr>
                    </a:p>
                    <a:p>
                      <a:pPr marL="0" marR="0" algn="ctr" rtl="1">
                        <a:lnSpc>
                          <a:spcPct val="107000"/>
                        </a:lnSpc>
                        <a:spcBef>
                          <a:spcPts val="0"/>
                        </a:spcBef>
                        <a:spcAft>
                          <a:spcPts val="0"/>
                        </a:spcAft>
                      </a:pPr>
                      <a:r>
                        <a:rPr lang="ar-SA" sz="1600" b="1" dirty="0">
                          <a:effectLst/>
                        </a:rPr>
                        <a:t> </a:t>
                      </a:r>
                      <a:endParaRPr lang="en-US" sz="1600" b="1" dirty="0">
                        <a:effectLst/>
                      </a:endParaRPr>
                    </a:p>
                    <a:p>
                      <a:pPr marL="0" marR="0" algn="ctr" rtl="1">
                        <a:lnSpc>
                          <a:spcPct val="107000"/>
                        </a:lnSpc>
                        <a:spcBef>
                          <a:spcPts val="0"/>
                        </a:spcBef>
                        <a:spcAft>
                          <a:spcPts val="0"/>
                        </a:spcAft>
                      </a:pPr>
                      <a:r>
                        <a:rPr lang="ar-SA" sz="1600" b="1" dirty="0">
                          <a:effectLst/>
                        </a:rPr>
                        <a:t>١١</a:t>
                      </a:r>
                      <a:endParaRPr lang="en-US" sz="1600" b="1" dirty="0">
                        <a:effectLst/>
                      </a:endParaRPr>
                    </a:p>
                    <a:p>
                      <a:pPr marL="0" marR="0" algn="ctr" rtl="1">
                        <a:lnSpc>
                          <a:spcPct val="107000"/>
                        </a:lnSpc>
                        <a:spcBef>
                          <a:spcPts val="0"/>
                        </a:spcBef>
                        <a:spcAft>
                          <a:spcPts val="0"/>
                        </a:spcAft>
                      </a:pPr>
                      <a:r>
                        <a:rPr lang="ar-SA" sz="1600" b="1" dirty="0">
                          <a:effectLst/>
                        </a:rPr>
                        <a:t>٢٢</a:t>
                      </a:r>
                      <a:endParaRPr lang="en-US" sz="1600" b="1" dirty="0">
                        <a:effectLst/>
                      </a:endParaRPr>
                    </a:p>
                    <a:p>
                      <a:pPr marL="0" marR="0" algn="ctr" rtl="1">
                        <a:lnSpc>
                          <a:spcPct val="107000"/>
                        </a:lnSpc>
                        <a:spcBef>
                          <a:spcPts val="0"/>
                        </a:spcBef>
                        <a:spcAft>
                          <a:spcPts val="0"/>
                        </a:spcAft>
                      </a:pPr>
                      <a:r>
                        <a:rPr lang="ar-SA" sz="1600" b="1" dirty="0">
                          <a:effectLst/>
                        </a:rPr>
                        <a:t>٤١</a:t>
                      </a:r>
                      <a:endParaRPr lang="en-US" sz="1600" b="1" dirty="0">
                        <a:effectLst/>
                      </a:endParaRPr>
                    </a:p>
                    <a:p>
                      <a:pPr marL="0" marR="0" algn="ctr" rtl="1">
                        <a:lnSpc>
                          <a:spcPct val="107000"/>
                        </a:lnSpc>
                        <a:spcBef>
                          <a:spcPts val="0"/>
                        </a:spcBef>
                        <a:spcAft>
                          <a:spcPts val="0"/>
                        </a:spcAft>
                      </a:pPr>
                      <a:r>
                        <a:rPr lang="ar-SA" sz="1600" b="1" dirty="0">
                          <a:effectLst/>
                        </a:rPr>
                        <a:t>٣٩</a:t>
                      </a:r>
                      <a:endParaRPr lang="en-US" sz="1600" b="1" dirty="0">
                        <a:effectLst/>
                      </a:endParaRPr>
                    </a:p>
                    <a:p>
                      <a:pPr marL="0" marR="0" algn="ctr" rtl="1">
                        <a:lnSpc>
                          <a:spcPct val="107000"/>
                        </a:lnSpc>
                        <a:spcBef>
                          <a:spcPts val="0"/>
                        </a:spcBef>
                        <a:spcAft>
                          <a:spcPts val="0"/>
                        </a:spcAft>
                      </a:pPr>
                      <a:r>
                        <a:rPr lang="ar-SA" sz="1600" b="1" dirty="0">
                          <a:effectLst/>
                        </a:rPr>
                        <a:t>١٨٣</a:t>
                      </a:r>
                      <a:endParaRPr lang="en-US" sz="1600" b="1" dirty="0">
                        <a:effectLst/>
                      </a:endParaRPr>
                    </a:p>
                    <a:p>
                      <a:pPr marL="0" marR="0" algn="ctr" rtl="1">
                        <a:lnSpc>
                          <a:spcPct val="107000"/>
                        </a:lnSpc>
                        <a:spcBef>
                          <a:spcPts val="0"/>
                        </a:spcBef>
                        <a:spcAft>
                          <a:spcPts val="0"/>
                        </a:spcAft>
                      </a:pPr>
                      <a:r>
                        <a:rPr lang="ar-SA" sz="1600" b="1" dirty="0">
                          <a:effectLst/>
                        </a:rPr>
                        <a:t>٢٥</a:t>
                      </a:r>
                      <a:endParaRPr lang="en-US" sz="1600" b="1" dirty="0">
                        <a:effectLst/>
                        <a:latin typeface="Tw Cen MT" panose="020B0602020104020603" pitchFamily="34" charset="0"/>
                        <a:ea typeface="Tw Cen MT" panose="020B0602020104020603" pitchFamily="34" charset="0"/>
                        <a:cs typeface="Arial" panose="020B0604020202020204" pitchFamily="34" charset="0"/>
                      </a:endParaRPr>
                    </a:p>
                  </a:txBody>
                  <a:tcPr marL="11204" marR="11204" marT="0" marB="0"/>
                </a:tc>
                <a:tc>
                  <a:txBody>
                    <a:bodyPr/>
                    <a:lstStyle/>
                    <a:p>
                      <a:pPr marL="0" marR="0" algn="ctr" rtl="1">
                        <a:lnSpc>
                          <a:spcPct val="107000"/>
                        </a:lnSpc>
                        <a:spcBef>
                          <a:spcPts val="0"/>
                        </a:spcBef>
                        <a:spcAft>
                          <a:spcPts val="0"/>
                        </a:spcAft>
                      </a:pPr>
                      <a:r>
                        <a:rPr lang="ar-SA" sz="1600" b="1" dirty="0">
                          <a:effectLst/>
                        </a:rPr>
                        <a:t> </a:t>
                      </a:r>
                      <a:endParaRPr lang="en-US" sz="1600" b="1" dirty="0">
                        <a:effectLst/>
                      </a:endParaRPr>
                    </a:p>
                    <a:p>
                      <a:pPr marL="0" marR="0" algn="ctr" rtl="1">
                        <a:lnSpc>
                          <a:spcPct val="107000"/>
                        </a:lnSpc>
                        <a:spcBef>
                          <a:spcPts val="0"/>
                        </a:spcBef>
                        <a:spcAft>
                          <a:spcPts val="0"/>
                        </a:spcAft>
                      </a:pPr>
                      <a:r>
                        <a:rPr lang="ar-SA" sz="1600" b="1" dirty="0">
                          <a:effectLst/>
                        </a:rPr>
                        <a:t> </a:t>
                      </a:r>
                      <a:endParaRPr lang="en-US" sz="1600" b="1" dirty="0">
                        <a:effectLst/>
                      </a:endParaRPr>
                    </a:p>
                    <a:p>
                      <a:pPr marL="0" marR="0" algn="ctr" rtl="1">
                        <a:lnSpc>
                          <a:spcPct val="107000"/>
                        </a:lnSpc>
                        <a:spcBef>
                          <a:spcPts val="0"/>
                        </a:spcBef>
                        <a:spcAft>
                          <a:spcPts val="0"/>
                        </a:spcAft>
                      </a:pPr>
                      <a:r>
                        <a:rPr lang="ar-SA" sz="1600" b="1" dirty="0">
                          <a:effectLst/>
                        </a:rPr>
                        <a:t> </a:t>
                      </a:r>
                      <a:endParaRPr lang="en-US" sz="1600" b="1" dirty="0">
                        <a:effectLst/>
                      </a:endParaRPr>
                    </a:p>
                    <a:p>
                      <a:pPr marL="0" marR="0" algn="ctr" rtl="1">
                        <a:lnSpc>
                          <a:spcPct val="107000"/>
                        </a:lnSpc>
                        <a:spcBef>
                          <a:spcPts val="0"/>
                        </a:spcBef>
                        <a:spcAft>
                          <a:spcPts val="0"/>
                        </a:spcAft>
                      </a:pPr>
                      <a:r>
                        <a:rPr lang="ar-SA" sz="1600" b="1" dirty="0">
                          <a:effectLst/>
                        </a:rPr>
                        <a:t> </a:t>
                      </a:r>
                      <a:endParaRPr lang="en-US" sz="1600" b="1" dirty="0">
                        <a:effectLst/>
                      </a:endParaRPr>
                    </a:p>
                    <a:p>
                      <a:pPr marL="0" marR="0" algn="ctr" rtl="1">
                        <a:lnSpc>
                          <a:spcPct val="107000"/>
                        </a:lnSpc>
                        <a:spcBef>
                          <a:spcPts val="0"/>
                        </a:spcBef>
                        <a:spcAft>
                          <a:spcPts val="0"/>
                        </a:spcAft>
                      </a:pPr>
                      <a:r>
                        <a:rPr lang="ar-SA" sz="1600" b="1" dirty="0">
                          <a:effectLst/>
                        </a:rPr>
                        <a:t>١٠٠٪</a:t>
                      </a:r>
                      <a:endParaRPr lang="en-US" sz="1600" b="1" dirty="0">
                        <a:effectLst/>
                      </a:endParaRPr>
                    </a:p>
                    <a:p>
                      <a:pPr marL="0" marR="0" algn="ctr" rtl="1">
                        <a:lnSpc>
                          <a:spcPct val="107000"/>
                        </a:lnSpc>
                        <a:spcBef>
                          <a:spcPts val="0"/>
                        </a:spcBef>
                        <a:spcAft>
                          <a:spcPts val="0"/>
                        </a:spcAft>
                      </a:pPr>
                      <a:r>
                        <a:rPr lang="ar-SA" sz="1600" b="1" dirty="0">
                          <a:effectLst/>
                        </a:rPr>
                        <a:t>١٠٠٪</a:t>
                      </a:r>
                      <a:endParaRPr lang="en-US" sz="1600" b="1" dirty="0">
                        <a:effectLst/>
                      </a:endParaRPr>
                    </a:p>
                    <a:p>
                      <a:pPr marL="0" marR="0" algn="ctr" rtl="1">
                        <a:lnSpc>
                          <a:spcPct val="107000"/>
                        </a:lnSpc>
                        <a:spcBef>
                          <a:spcPts val="0"/>
                        </a:spcBef>
                        <a:spcAft>
                          <a:spcPts val="0"/>
                        </a:spcAft>
                      </a:pPr>
                      <a:r>
                        <a:rPr lang="ar-SA" sz="1600" b="1" dirty="0">
                          <a:effectLst/>
                        </a:rPr>
                        <a:t>١٠٠٪</a:t>
                      </a:r>
                      <a:endParaRPr lang="en-US" sz="1600" b="1" dirty="0">
                        <a:effectLst/>
                      </a:endParaRPr>
                    </a:p>
                    <a:p>
                      <a:pPr marL="0" marR="0" algn="ctr" rtl="1">
                        <a:lnSpc>
                          <a:spcPct val="107000"/>
                        </a:lnSpc>
                        <a:spcBef>
                          <a:spcPts val="0"/>
                        </a:spcBef>
                        <a:spcAft>
                          <a:spcPts val="0"/>
                        </a:spcAft>
                      </a:pPr>
                      <a:r>
                        <a:rPr lang="ar-SA" sz="1600" b="1" dirty="0">
                          <a:effectLst/>
                        </a:rPr>
                        <a:t>١٠٠٪</a:t>
                      </a:r>
                      <a:endParaRPr lang="en-US" sz="1600" b="1" dirty="0">
                        <a:effectLst/>
                      </a:endParaRPr>
                    </a:p>
                    <a:p>
                      <a:pPr marL="0" marR="0" algn="ctr" rtl="1">
                        <a:lnSpc>
                          <a:spcPct val="107000"/>
                        </a:lnSpc>
                        <a:spcBef>
                          <a:spcPts val="0"/>
                        </a:spcBef>
                        <a:spcAft>
                          <a:spcPts val="0"/>
                        </a:spcAft>
                      </a:pPr>
                      <a:r>
                        <a:rPr lang="ar-SA" sz="1600" b="1" dirty="0">
                          <a:effectLst/>
                        </a:rPr>
                        <a:t>١٠٠٪</a:t>
                      </a:r>
                      <a:endParaRPr lang="en-US" sz="1600" b="1" dirty="0">
                        <a:effectLst/>
                      </a:endParaRPr>
                    </a:p>
                    <a:p>
                      <a:pPr marL="0" marR="0" algn="ctr" rtl="1">
                        <a:lnSpc>
                          <a:spcPct val="107000"/>
                        </a:lnSpc>
                        <a:spcBef>
                          <a:spcPts val="0"/>
                        </a:spcBef>
                        <a:spcAft>
                          <a:spcPts val="0"/>
                        </a:spcAft>
                      </a:pPr>
                      <a:r>
                        <a:rPr lang="ar-SA" sz="1600" b="1" dirty="0">
                          <a:effectLst/>
                        </a:rPr>
                        <a:t>١٠٠٪</a:t>
                      </a:r>
                      <a:endParaRPr lang="en-US" sz="1600" b="1" dirty="0">
                        <a:effectLst/>
                        <a:latin typeface="Tw Cen MT" panose="020B0602020104020603" pitchFamily="34" charset="0"/>
                        <a:ea typeface="Tw Cen MT" panose="020B0602020104020603" pitchFamily="34" charset="0"/>
                        <a:cs typeface="Arial" panose="020B0604020202020204" pitchFamily="34" charset="0"/>
                      </a:endParaRPr>
                    </a:p>
                  </a:txBody>
                  <a:tcPr marL="11204" marR="11204" marT="0" marB="0"/>
                </a:tc>
                <a:tc>
                  <a:txBody>
                    <a:bodyPr/>
                    <a:lstStyle/>
                    <a:p>
                      <a:pPr marL="0" marR="0" algn="ctr" rtl="1">
                        <a:lnSpc>
                          <a:spcPct val="107000"/>
                        </a:lnSpc>
                        <a:spcBef>
                          <a:spcPts val="0"/>
                        </a:spcBef>
                        <a:spcAft>
                          <a:spcPts val="0"/>
                        </a:spcAft>
                      </a:pPr>
                      <a:r>
                        <a:rPr lang="ar-SA" sz="1600" b="1" dirty="0">
                          <a:effectLst/>
                        </a:rPr>
                        <a:t> </a:t>
                      </a:r>
                      <a:endParaRPr lang="en-US" sz="1600" b="1" dirty="0">
                        <a:effectLst/>
                      </a:endParaRPr>
                    </a:p>
                    <a:p>
                      <a:pPr marL="0" marR="0" algn="ctr" rtl="1">
                        <a:lnSpc>
                          <a:spcPct val="107000"/>
                        </a:lnSpc>
                        <a:spcBef>
                          <a:spcPts val="0"/>
                        </a:spcBef>
                        <a:spcAft>
                          <a:spcPts val="0"/>
                        </a:spcAft>
                      </a:pPr>
                      <a:r>
                        <a:rPr lang="ar-SA" sz="1600" b="1" dirty="0">
                          <a:effectLst/>
                        </a:rPr>
                        <a:t> </a:t>
                      </a:r>
                      <a:endParaRPr lang="en-US" sz="1600" b="1" dirty="0">
                        <a:effectLst/>
                      </a:endParaRPr>
                    </a:p>
                    <a:p>
                      <a:pPr marL="0" marR="0" algn="ctr" rtl="1">
                        <a:lnSpc>
                          <a:spcPct val="107000"/>
                        </a:lnSpc>
                        <a:spcBef>
                          <a:spcPts val="0"/>
                        </a:spcBef>
                        <a:spcAft>
                          <a:spcPts val="0"/>
                        </a:spcAft>
                      </a:pPr>
                      <a:r>
                        <a:rPr lang="ar-SA" sz="1600" b="1" dirty="0">
                          <a:effectLst/>
                        </a:rPr>
                        <a:t> </a:t>
                      </a:r>
                      <a:endParaRPr lang="en-US" sz="1600" b="1" dirty="0">
                        <a:effectLst/>
                      </a:endParaRPr>
                    </a:p>
                    <a:p>
                      <a:pPr marL="0" marR="0" algn="ctr" rtl="1">
                        <a:lnSpc>
                          <a:spcPct val="107000"/>
                        </a:lnSpc>
                        <a:spcBef>
                          <a:spcPts val="0"/>
                        </a:spcBef>
                        <a:spcAft>
                          <a:spcPts val="0"/>
                        </a:spcAft>
                      </a:pPr>
                      <a:r>
                        <a:rPr lang="ar-SA" sz="1600" b="1" dirty="0">
                          <a:effectLst/>
                        </a:rPr>
                        <a:t> </a:t>
                      </a:r>
                      <a:endParaRPr lang="en-US" sz="1600" b="1" dirty="0">
                        <a:effectLst/>
                      </a:endParaRPr>
                    </a:p>
                    <a:p>
                      <a:pPr marL="0" marR="0" algn="ctr" rtl="1">
                        <a:lnSpc>
                          <a:spcPct val="107000"/>
                        </a:lnSpc>
                        <a:spcBef>
                          <a:spcPts val="0"/>
                        </a:spcBef>
                        <a:spcAft>
                          <a:spcPts val="0"/>
                        </a:spcAft>
                      </a:pPr>
                      <a:r>
                        <a:rPr lang="ar-SA" sz="1600" b="1" dirty="0">
                          <a:effectLst/>
                        </a:rPr>
                        <a:t>٥</a:t>
                      </a:r>
                      <a:endParaRPr lang="en-US" sz="1600" b="1" dirty="0">
                        <a:effectLst/>
                      </a:endParaRPr>
                    </a:p>
                    <a:p>
                      <a:pPr marL="0" marR="0" algn="ctr" rtl="1">
                        <a:lnSpc>
                          <a:spcPct val="107000"/>
                        </a:lnSpc>
                        <a:spcBef>
                          <a:spcPts val="0"/>
                        </a:spcBef>
                        <a:spcAft>
                          <a:spcPts val="0"/>
                        </a:spcAft>
                      </a:pPr>
                      <a:r>
                        <a:rPr lang="ar-SA" sz="1600" b="1" dirty="0">
                          <a:effectLst/>
                        </a:rPr>
                        <a:t>٢</a:t>
                      </a:r>
                      <a:endParaRPr lang="en-US" sz="1600" b="1" dirty="0">
                        <a:effectLst/>
                      </a:endParaRPr>
                    </a:p>
                    <a:p>
                      <a:pPr marL="0" marR="0" algn="ctr" rtl="1">
                        <a:lnSpc>
                          <a:spcPct val="107000"/>
                        </a:lnSpc>
                        <a:spcBef>
                          <a:spcPts val="0"/>
                        </a:spcBef>
                        <a:spcAft>
                          <a:spcPts val="0"/>
                        </a:spcAft>
                      </a:pPr>
                      <a:r>
                        <a:rPr lang="ar-SA" sz="1600" b="1" dirty="0">
                          <a:effectLst/>
                        </a:rPr>
                        <a:t>٥</a:t>
                      </a:r>
                      <a:endParaRPr lang="en-US" sz="1600" b="1" dirty="0">
                        <a:effectLst/>
                      </a:endParaRPr>
                    </a:p>
                    <a:p>
                      <a:pPr marL="0" marR="0" algn="ctr" rtl="1">
                        <a:lnSpc>
                          <a:spcPct val="107000"/>
                        </a:lnSpc>
                        <a:spcBef>
                          <a:spcPts val="0"/>
                        </a:spcBef>
                        <a:spcAft>
                          <a:spcPts val="0"/>
                        </a:spcAft>
                      </a:pPr>
                      <a:r>
                        <a:rPr lang="ar-SA" sz="1600" b="1" dirty="0">
                          <a:effectLst/>
                        </a:rPr>
                        <a:t>١</a:t>
                      </a:r>
                      <a:endParaRPr lang="en-US" sz="1600" b="1" dirty="0">
                        <a:effectLst/>
                      </a:endParaRPr>
                    </a:p>
                    <a:p>
                      <a:pPr marL="0" marR="0" algn="ctr" rtl="1">
                        <a:lnSpc>
                          <a:spcPct val="107000"/>
                        </a:lnSpc>
                        <a:spcBef>
                          <a:spcPts val="0"/>
                        </a:spcBef>
                        <a:spcAft>
                          <a:spcPts val="0"/>
                        </a:spcAft>
                      </a:pPr>
                      <a:r>
                        <a:rPr lang="ar-SA" sz="1600" b="1" dirty="0">
                          <a:effectLst/>
                        </a:rPr>
                        <a:t>١</a:t>
                      </a:r>
                      <a:endParaRPr lang="en-US" sz="1600" b="1" dirty="0">
                        <a:effectLst/>
                      </a:endParaRPr>
                    </a:p>
                    <a:p>
                      <a:pPr marL="0" marR="0" algn="ctr" rtl="1">
                        <a:lnSpc>
                          <a:spcPct val="107000"/>
                        </a:lnSpc>
                        <a:spcBef>
                          <a:spcPts val="0"/>
                        </a:spcBef>
                        <a:spcAft>
                          <a:spcPts val="0"/>
                        </a:spcAft>
                      </a:pPr>
                      <a:r>
                        <a:rPr lang="ar-SA" sz="1600" b="1" dirty="0">
                          <a:effectLst/>
                        </a:rPr>
                        <a:t>٢</a:t>
                      </a:r>
                      <a:endParaRPr lang="en-US" sz="1600" b="1" dirty="0">
                        <a:effectLst/>
                        <a:latin typeface="Tw Cen MT" panose="020B0602020104020603" pitchFamily="34" charset="0"/>
                        <a:ea typeface="Tw Cen MT" panose="020B0602020104020603" pitchFamily="34" charset="0"/>
                        <a:cs typeface="Arial" panose="020B0604020202020204" pitchFamily="34" charset="0"/>
                      </a:endParaRPr>
                    </a:p>
                  </a:txBody>
                  <a:tcPr marL="11204" marR="11204" marT="0" marB="0"/>
                </a:tc>
                <a:tc>
                  <a:txBody>
                    <a:bodyPr/>
                    <a:lstStyle/>
                    <a:p>
                      <a:pPr marL="0" marR="0" algn="ctr" rtl="1">
                        <a:lnSpc>
                          <a:spcPct val="107000"/>
                        </a:lnSpc>
                        <a:spcBef>
                          <a:spcPts val="0"/>
                        </a:spcBef>
                        <a:spcAft>
                          <a:spcPts val="0"/>
                        </a:spcAft>
                      </a:pPr>
                      <a:r>
                        <a:rPr lang="ar-SA" sz="1600" b="1">
                          <a:effectLst/>
                        </a:rPr>
                        <a:t> </a:t>
                      </a:r>
                      <a:endParaRPr lang="en-US" sz="1600" b="1">
                        <a:effectLst/>
                      </a:endParaRPr>
                    </a:p>
                    <a:p>
                      <a:pPr marL="0" marR="0" algn="ctr" rtl="1">
                        <a:lnSpc>
                          <a:spcPct val="107000"/>
                        </a:lnSpc>
                        <a:spcBef>
                          <a:spcPts val="0"/>
                        </a:spcBef>
                        <a:spcAft>
                          <a:spcPts val="0"/>
                        </a:spcAft>
                      </a:pPr>
                      <a:r>
                        <a:rPr lang="ar-SA" sz="1600" b="1">
                          <a:effectLst/>
                        </a:rPr>
                        <a:t> </a:t>
                      </a:r>
                      <a:endParaRPr lang="en-US" sz="1600" b="1">
                        <a:effectLst/>
                      </a:endParaRPr>
                    </a:p>
                    <a:p>
                      <a:pPr marL="0" marR="0" algn="ctr" rtl="1">
                        <a:lnSpc>
                          <a:spcPct val="107000"/>
                        </a:lnSpc>
                        <a:spcBef>
                          <a:spcPts val="0"/>
                        </a:spcBef>
                        <a:spcAft>
                          <a:spcPts val="0"/>
                        </a:spcAft>
                      </a:pPr>
                      <a:r>
                        <a:rPr lang="ar-SA" sz="1600" b="1">
                          <a:effectLst/>
                        </a:rPr>
                        <a:t> </a:t>
                      </a:r>
                      <a:endParaRPr lang="en-US" sz="1600" b="1">
                        <a:effectLst/>
                      </a:endParaRPr>
                    </a:p>
                    <a:p>
                      <a:pPr marL="0" marR="0" algn="ctr" rtl="1">
                        <a:lnSpc>
                          <a:spcPct val="107000"/>
                        </a:lnSpc>
                        <a:spcBef>
                          <a:spcPts val="0"/>
                        </a:spcBef>
                        <a:spcAft>
                          <a:spcPts val="0"/>
                        </a:spcAft>
                      </a:pPr>
                      <a:r>
                        <a:rPr lang="ar-SA" sz="1600" b="1">
                          <a:effectLst/>
                        </a:rPr>
                        <a:t> </a:t>
                      </a:r>
                      <a:endParaRPr lang="en-US" sz="1600" b="1">
                        <a:effectLst/>
                      </a:endParaRPr>
                    </a:p>
                    <a:p>
                      <a:pPr marL="0" marR="0" algn="ctr" rtl="1">
                        <a:lnSpc>
                          <a:spcPct val="107000"/>
                        </a:lnSpc>
                        <a:spcBef>
                          <a:spcPts val="0"/>
                        </a:spcBef>
                        <a:spcAft>
                          <a:spcPts val="0"/>
                        </a:spcAft>
                      </a:pPr>
                      <a:r>
                        <a:rPr lang="ar-SA" sz="1600" b="1">
                          <a:effectLst/>
                        </a:rPr>
                        <a:t>٥</a:t>
                      </a:r>
                      <a:endParaRPr lang="en-US" sz="1600" b="1">
                        <a:effectLst/>
                      </a:endParaRPr>
                    </a:p>
                    <a:p>
                      <a:pPr marL="0" marR="0" algn="ctr" rtl="1">
                        <a:lnSpc>
                          <a:spcPct val="107000"/>
                        </a:lnSpc>
                        <a:spcBef>
                          <a:spcPts val="0"/>
                        </a:spcBef>
                        <a:spcAft>
                          <a:spcPts val="0"/>
                        </a:spcAft>
                      </a:pPr>
                      <a:r>
                        <a:rPr lang="ar-SA" sz="1600" b="1">
                          <a:effectLst/>
                        </a:rPr>
                        <a:t>٢</a:t>
                      </a:r>
                      <a:endParaRPr lang="en-US" sz="1600" b="1">
                        <a:effectLst/>
                      </a:endParaRPr>
                    </a:p>
                    <a:p>
                      <a:pPr marL="0" marR="0" algn="ctr" rtl="1">
                        <a:lnSpc>
                          <a:spcPct val="107000"/>
                        </a:lnSpc>
                        <a:spcBef>
                          <a:spcPts val="0"/>
                        </a:spcBef>
                        <a:spcAft>
                          <a:spcPts val="0"/>
                        </a:spcAft>
                        <a:tabLst>
                          <a:tab pos="161925" algn="l"/>
                          <a:tab pos="207645" algn="ctr"/>
                        </a:tabLst>
                      </a:pPr>
                      <a:r>
                        <a:rPr lang="ar-SA" sz="1600" b="1">
                          <a:effectLst/>
                        </a:rPr>
                        <a:t>٥</a:t>
                      </a:r>
                      <a:endParaRPr lang="en-US" sz="1600" b="1">
                        <a:effectLst/>
                      </a:endParaRPr>
                    </a:p>
                    <a:p>
                      <a:pPr marL="0" marR="0" algn="ctr" rtl="1">
                        <a:lnSpc>
                          <a:spcPct val="107000"/>
                        </a:lnSpc>
                        <a:spcBef>
                          <a:spcPts val="0"/>
                        </a:spcBef>
                        <a:spcAft>
                          <a:spcPts val="0"/>
                        </a:spcAft>
                      </a:pPr>
                      <a:r>
                        <a:rPr lang="ar-SA" sz="1600" b="1">
                          <a:effectLst/>
                        </a:rPr>
                        <a:t>١</a:t>
                      </a:r>
                      <a:endParaRPr lang="en-US" sz="1600" b="1">
                        <a:effectLst/>
                      </a:endParaRPr>
                    </a:p>
                    <a:p>
                      <a:pPr marL="0" marR="0" algn="ctr" rtl="1">
                        <a:lnSpc>
                          <a:spcPct val="107000"/>
                        </a:lnSpc>
                        <a:spcBef>
                          <a:spcPts val="0"/>
                        </a:spcBef>
                        <a:spcAft>
                          <a:spcPts val="0"/>
                        </a:spcAft>
                      </a:pPr>
                      <a:r>
                        <a:rPr lang="ar-SA" sz="1600" b="1">
                          <a:effectLst/>
                        </a:rPr>
                        <a:t>١</a:t>
                      </a:r>
                      <a:endParaRPr lang="en-US" sz="1600" b="1">
                        <a:effectLst/>
                      </a:endParaRPr>
                    </a:p>
                    <a:p>
                      <a:pPr marL="0" marR="0" algn="ctr" rtl="1">
                        <a:lnSpc>
                          <a:spcPct val="107000"/>
                        </a:lnSpc>
                        <a:spcBef>
                          <a:spcPts val="0"/>
                        </a:spcBef>
                        <a:spcAft>
                          <a:spcPts val="0"/>
                        </a:spcAft>
                      </a:pPr>
                      <a:r>
                        <a:rPr lang="ar-SA" sz="1600" b="1">
                          <a:effectLst/>
                        </a:rPr>
                        <a:t>٢</a:t>
                      </a:r>
                      <a:endParaRPr lang="en-US" sz="1600" b="1">
                        <a:effectLst/>
                        <a:latin typeface="Tw Cen MT" panose="020B0602020104020603" pitchFamily="34" charset="0"/>
                        <a:ea typeface="Tw Cen MT" panose="020B0602020104020603" pitchFamily="34" charset="0"/>
                        <a:cs typeface="Arial" panose="020B0604020202020204" pitchFamily="34" charset="0"/>
                      </a:endParaRPr>
                    </a:p>
                  </a:txBody>
                  <a:tcPr marL="11204" marR="11204" marT="0" marB="0"/>
                </a:tc>
                <a:tc>
                  <a:txBody>
                    <a:bodyPr/>
                    <a:lstStyle/>
                    <a:p>
                      <a:pPr marL="0" marR="0" algn="ctr" rtl="1">
                        <a:lnSpc>
                          <a:spcPct val="107000"/>
                        </a:lnSpc>
                        <a:spcBef>
                          <a:spcPts val="0"/>
                        </a:spcBef>
                        <a:spcAft>
                          <a:spcPts val="0"/>
                        </a:spcAft>
                      </a:pPr>
                      <a:r>
                        <a:rPr lang="ar-SA" sz="1600" b="1" dirty="0">
                          <a:effectLst/>
                        </a:rPr>
                        <a:t> </a:t>
                      </a:r>
                      <a:endParaRPr lang="en-US" sz="1600" b="1" dirty="0">
                        <a:effectLst/>
                      </a:endParaRPr>
                    </a:p>
                    <a:p>
                      <a:pPr marL="0" marR="0" algn="ctr" rtl="1">
                        <a:lnSpc>
                          <a:spcPct val="107000"/>
                        </a:lnSpc>
                        <a:spcBef>
                          <a:spcPts val="0"/>
                        </a:spcBef>
                        <a:spcAft>
                          <a:spcPts val="0"/>
                        </a:spcAft>
                      </a:pPr>
                      <a:r>
                        <a:rPr lang="ar-SA" sz="1600" b="1" dirty="0">
                          <a:effectLst/>
                        </a:rPr>
                        <a:t> </a:t>
                      </a:r>
                      <a:endParaRPr lang="en-US" sz="1600" b="1" dirty="0">
                        <a:effectLst/>
                      </a:endParaRPr>
                    </a:p>
                    <a:p>
                      <a:pPr marL="0" marR="0" algn="ctr" rtl="1">
                        <a:lnSpc>
                          <a:spcPct val="107000"/>
                        </a:lnSpc>
                        <a:spcBef>
                          <a:spcPts val="0"/>
                        </a:spcBef>
                        <a:spcAft>
                          <a:spcPts val="0"/>
                        </a:spcAft>
                      </a:pPr>
                      <a:r>
                        <a:rPr lang="ar-SA" sz="1600" b="1" kern="1800" dirty="0">
                          <a:effectLst/>
                        </a:rPr>
                        <a:t> </a:t>
                      </a:r>
                      <a:endParaRPr lang="en-US" sz="1600" b="1" dirty="0">
                        <a:effectLst/>
                      </a:endParaRPr>
                    </a:p>
                    <a:p>
                      <a:pPr marL="0" marR="0" algn="ctr" rtl="1">
                        <a:lnSpc>
                          <a:spcPct val="107000"/>
                        </a:lnSpc>
                        <a:spcBef>
                          <a:spcPts val="0"/>
                        </a:spcBef>
                        <a:spcAft>
                          <a:spcPts val="0"/>
                        </a:spcAft>
                      </a:pPr>
                      <a:r>
                        <a:rPr lang="ar-SA" sz="1600" b="1" kern="1800" dirty="0">
                          <a:effectLst/>
                        </a:rPr>
                        <a:t> </a:t>
                      </a:r>
                      <a:endParaRPr lang="en-US" sz="1600" b="1" dirty="0">
                        <a:effectLst/>
                      </a:endParaRPr>
                    </a:p>
                    <a:p>
                      <a:pPr marL="0" marR="0" algn="ctr" rtl="1">
                        <a:lnSpc>
                          <a:spcPct val="107000"/>
                        </a:lnSpc>
                        <a:spcBef>
                          <a:spcPts val="0"/>
                        </a:spcBef>
                        <a:spcAft>
                          <a:spcPts val="0"/>
                        </a:spcAft>
                      </a:pPr>
                      <a:r>
                        <a:rPr lang="ar-SA" sz="1600" b="1" kern="1800" dirty="0">
                          <a:effectLst/>
                        </a:rPr>
                        <a:t>ملقط لحمل الأدوات.</a:t>
                      </a:r>
                      <a:endParaRPr lang="en-US" sz="1600" b="1" dirty="0">
                        <a:effectLst/>
                      </a:endParaRPr>
                    </a:p>
                    <a:p>
                      <a:pPr marL="0" marR="0" algn="ctr" rtl="1">
                        <a:lnSpc>
                          <a:spcPct val="107000"/>
                        </a:lnSpc>
                        <a:spcBef>
                          <a:spcPts val="0"/>
                        </a:spcBef>
                        <a:spcAft>
                          <a:spcPts val="0"/>
                        </a:spcAft>
                      </a:pPr>
                      <a:r>
                        <a:rPr lang="ar-SA" sz="1600" b="1" kern="1800" dirty="0">
                          <a:effectLst/>
                        </a:rPr>
                        <a:t>بلاستك يتسع للأنابيب ١٥/٢٠ ملل.</a:t>
                      </a:r>
                      <a:endParaRPr lang="en-US" sz="1600" b="1" dirty="0">
                        <a:effectLst/>
                      </a:endParaRPr>
                    </a:p>
                    <a:p>
                      <a:pPr marL="0" marR="0" algn="ctr" rtl="1">
                        <a:lnSpc>
                          <a:spcPct val="107000"/>
                        </a:lnSpc>
                        <a:spcBef>
                          <a:spcPts val="0"/>
                        </a:spcBef>
                        <a:spcAft>
                          <a:spcPts val="0"/>
                        </a:spcAft>
                      </a:pPr>
                      <a:r>
                        <a:rPr lang="ar-SA" sz="1600" b="1" dirty="0">
                          <a:effectLst/>
                        </a:rPr>
                        <a:t>قطر ٦٠ ملميتر</a:t>
                      </a:r>
                      <a:endParaRPr lang="en-US" sz="1600" b="1" dirty="0">
                        <a:effectLst/>
                      </a:endParaRPr>
                    </a:p>
                    <a:p>
                      <a:pPr marL="0" marR="0" algn="ctr" rtl="1">
                        <a:lnSpc>
                          <a:spcPct val="107000"/>
                        </a:lnSpc>
                        <a:spcBef>
                          <a:spcPts val="0"/>
                        </a:spcBef>
                        <a:spcAft>
                          <a:spcPts val="0"/>
                        </a:spcAft>
                      </a:pPr>
                      <a:r>
                        <a:rPr lang="ar-SA" sz="1600" b="1" dirty="0">
                          <a:effectLst/>
                        </a:rPr>
                        <a:t>مجسم القلب</a:t>
                      </a:r>
                      <a:endParaRPr lang="en-US" sz="1600" b="1" dirty="0">
                        <a:effectLst/>
                      </a:endParaRPr>
                    </a:p>
                    <a:p>
                      <a:pPr marL="0" marR="0" algn="ctr" rtl="1">
                        <a:lnSpc>
                          <a:spcPct val="107000"/>
                        </a:lnSpc>
                        <a:spcBef>
                          <a:spcPts val="0"/>
                        </a:spcBef>
                        <a:spcAft>
                          <a:spcPts val="0"/>
                        </a:spcAft>
                      </a:pPr>
                      <a:r>
                        <a:rPr lang="ar-SA" sz="1600" b="1" dirty="0">
                          <a:effectLst/>
                        </a:rPr>
                        <a:t>مجسم الجمجمة</a:t>
                      </a:r>
                      <a:endParaRPr lang="en-US" sz="1600" b="1" dirty="0">
                        <a:effectLst/>
                      </a:endParaRPr>
                    </a:p>
                    <a:p>
                      <a:pPr marL="0" marR="0" algn="ctr" rtl="1">
                        <a:lnSpc>
                          <a:spcPct val="107000"/>
                        </a:lnSpc>
                        <a:spcBef>
                          <a:spcPts val="0"/>
                        </a:spcBef>
                        <a:spcAft>
                          <a:spcPts val="0"/>
                        </a:spcAft>
                      </a:pPr>
                      <a:r>
                        <a:rPr lang="ar-SA" sz="1600" b="1" dirty="0">
                          <a:effectLst/>
                        </a:rPr>
                        <a:t>حجم صغير</a:t>
                      </a:r>
                      <a:endParaRPr lang="en-US" sz="1600" b="1" dirty="0">
                        <a:effectLst/>
                        <a:latin typeface="Tw Cen MT" panose="020B0602020104020603" pitchFamily="34" charset="0"/>
                        <a:ea typeface="Tw Cen MT" panose="020B0602020104020603" pitchFamily="34" charset="0"/>
                        <a:cs typeface="Arial" panose="020B0604020202020204" pitchFamily="34" charset="0"/>
                      </a:endParaRPr>
                    </a:p>
                  </a:txBody>
                  <a:tcPr marL="11204" marR="11204" marT="0" marB="0"/>
                </a:tc>
                <a:tc>
                  <a:txBody>
                    <a:bodyPr/>
                    <a:lstStyle/>
                    <a:p>
                      <a:pPr marL="0" marR="0" algn="ctr" rtl="1">
                        <a:lnSpc>
                          <a:spcPct val="107000"/>
                        </a:lnSpc>
                        <a:spcBef>
                          <a:spcPts val="0"/>
                        </a:spcBef>
                        <a:spcAft>
                          <a:spcPts val="0"/>
                        </a:spcAft>
                      </a:pPr>
                      <a:r>
                        <a:rPr lang="ar-SA" sz="1600" b="1">
                          <a:effectLst/>
                        </a:rPr>
                        <a:t>منتجات مصنعة</a:t>
                      </a:r>
                      <a:endParaRPr lang="en-US" sz="1600" b="1">
                        <a:effectLst/>
                      </a:endParaRPr>
                    </a:p>
                    <a:p>
                      <a:pPr marL="0" marR="0" algn="ctr" rtl="1">
                        <a:lnSpc>
                          <a:spcPct val="107000"/>
                        </a:lnSpc>
                        <a:spcBef>
                          <a:spcPts val="0"/>
                        </a:spcBef>
                        <a:spcAft>
                          <a:spcPts val="0"/>
                        </a:spcAft>
                      </a:pPr>
                      <a:r>
                        <a:rPr lang="ar-SA" sz="1600" b="1">
                          <a:effectLst/>
                        </a:rPr>
                        <a:t> </a:t>
                      </a:r>
                      <a:endParaRPr lang="en-US" sz="1600" b="1">
                        <a:effectLst/>
                      </a:endParaRPr>
                    </a:p>
                    <a:p>
                      <a:pPr marL="0" marR="0" algn="ctr" rtl="1">
                        <a:lnSpc>
                          <a:spcPct val="107000"/>
                        </a:lnSpc>
                        <a:spcBef>
                          <a:spcPts val="0"/>
                        </a:spcBef>
                        <a:spcAft>
                          <a:spcPts val="0"/>
                        </a:spcAft>
                      </a:pPr>
                      <a:r>
                        <a:rPr lang="ar-SA" sz="1600" b="1">
                          <a:effectLst/>
                        </a:rPr>
                        <a:t> </a:t>
                      </a:r>
                      <a:endParaRPr lang="en-US" sz="1600" b="1">
                        <a:effectLst/>
                      </a:endParaRPr>
                    </a:p>
                    <a:p>
                      <a:pPr marL="0" marR="0" algn="ctr" rtl="1">
                        <a:lnSpc>
                          <a:spcPct val="107000"/>
                        </a:lnSpc>
                        <a:spcBef>
                          <a:spcPts val="0"/>
                        </a:spcBef>
                        <a:spcAft>
                          <a:spcPts val="0"/>
                        </a:spcAft>
                      </a:pPr>
                      <a:r>
                        <a:rPr lang="ar-SA" sz="1600" b="1">
                          <a:effectLst/>
                        </a:rPr>
                        <a:t>أدوات المعمل:</a:t>
                      </a:r>
                      <a:endParaRPr lang="en-US" sz="1600" b="1">
                        <a:effectLst/>
                      </a:endParaRPr>
                    </a:p>
                    <a:p>
                      <a:pPr marL="0" marR="0" algn="ctr" rtl="1">
                        <a:lnSpc>
                          <a:spcPct val="107000"/>
                        </a:lnSpc>
                        <a:spcBef>
                          <a:spcPts val="0"/>
                        </a:spcBef>
                        <a:spcAft>
                          <a:spcPts val="0"/>
                        </a:spcAft>
                      </a:pPr>
                      <a:r>
                        <a:rPr lang="ar-SA" sz="1600" b="1">
                          <a:effectLst/>
                        </a:rPr>
                        <a:t>ملقط</a:t>
                      </a:r>
                      <a:endParaRPr lang="en-US" sz="1600" b="1">
                        <a:effectLst/>
                      </a:endParaRPr>
                    </a:p>
                    <a:p>
                      <a:pPr marL="0" marR="0" algn="ctr" rtl="1">
                        <a:lnSpc>
                          <a:spcPct val="107000"/>
                        </a:lnSpc>
                        <a:spcBef>
                          <a:spcPts val="0"/>
                        </a:spcBef>
                        <a:spcAft>
                          <a:spcPts val="0"/>
                        </a:spcAft>
                      </a:pPr>
                      <a:r>
                        <a:rPr lang="ar-SA" sz="1600" b="1">
                          <a:effectLst/>
                        </a:rPr>
                        <a:t>حامل أنابيب الاختبار</a:t>
                      </a:r>
                      <a:endParaRPr lang="en-US" sz="1600" b="1">
                        <a:effectLst/>
                      </a:endParaRPr>
                    </a:p>
                    <a:p>
                      <a:pPr marL="0" marR="0" algn="ctr" rtl="1">
                        <a:lnSpc>
                          <a:spcPct val="107000"/>
                        </a:lnSpc>
                        <a:spcBef>
                          <a:spcPts val="0"/>
                        </a:spcBef>
                        <a:spcAft>
                          <a:spcPts val="0"/>
                        </a:spcAft>
                      </a:pPr>
                      <a:r>
                        <a:rPr lang="ar-SA" sz="1600" b="1">
                          <a:effectLst/>
                        </a:rPr>
                        <a:t>قمع مخروطي</a:t>
                      </a:r>
                      <a:endParaRPr lang="en-US" sz="1600" b="1">
                        <a:effectLst/>
                      </a:endParaRPr>
                    </a:p>
                    <a:p>
                      <a:pPr marL="0" marR="0" algn="ctr" rtl="1">
                        <a:lnSpc>
                          <a:spcPct val="107000"/>
                        </a:lnSpc>
                        <a:spcBef>
                          <a:spcPts val="0"/>
                        </a:spcBef>
                        <a:spcAft>
                          <a:spcPts val="0"/>
                        </a:spcAft>
                      </a:pPr>
                      <a:r>
                        <a:rPr lang="ar-SA" sz="1600" b="1">
                          <a:effectLst/>
                        </a:rPr>
                        <a:t>مجسمات</a:t>
                      </a:r>
                      <a:endParaRPr lang="en-US" sz="1600" b="1">
                        <a:effectLst/>
                      </a:endParaRPr>
                    </a:p>
                    <a:p>
                      <a:pPr marL="0" marR="0" algn="ctr" rtl="1">
                        <a:lnSpc>
                          <a:spcPct val="107000"/>
                        </a:lnSpc>
                        <a:spcBef>
                          <a:spcPts val="0"/>
                        </a:spcBef>
                        <a:spcAft>
                          <a:spcPts val="0"/>
                        </a:spcAft>
                      </a:pPr>
                      <a:r>
                        <a:rPr lang="ar-SA" sz="1600" b="1">
                          <a:effectLst/>
                        </a:rPr>
                        <a:t>مجسمات</a:t>
                      </a:r>
                      <a:endParaRPr lang="en-US" sz="1600" b="1">
                        <a:effectLst/>
                      </a:endParaRPr>
                    </a:p>
                    <a:p>
                      <a:pPr marL="0" marR="0" algn="ctr" rtl="1">
                        <a:lnSpc>
                          <a:spcPct val="107000"/>
                        </a:lnSpc>
                        <a:spcBef>
                          <a:spcPts val="0"/>
                        </a:spcBef>
                        <a:spcAft>
                          <a:spcPts val="0"/>
                        </a:spcAft>
                      </a:pPr>
                      <a:r>
                        <a:rPr lang="ar-SA" sz="1600" b="1">
                          <a:effectLst/>
                        </a:rPr>
                        <a:t>دافور</a:t>
                      </a:r>
                      <a:endParaRPr lang="en-US" sz="1600" b="1">
                        <a:effectLst/>
                        <a:latin typeface="Tw Cen MT" panose="020B0602020104020603" pitchFamily="34" charset="0"/>
                        <a:ea typeface="Tw Cen MT" panose="020B0602020104020603" pitchFamily="34" charset="0"/>
                        <a:cs typeface="Arial" panose="020B0604020202020204" pitchFamily="34" charset="0"/>
                      </a:endParaRPr>
                    </a:p>
                  </a:txBody>
                  <a:tcPr marL="11204" marR="11204" marT="0" marB="0" anchor="ctr"/>
                </a:tc>
                <a:tc>
                  <a:txBody>
                    <a:bodyPr/>
                    <a:lstStyle/>
                    <a:p>
                      <a:pPr marL="0" marR="0" algn="ctr" rtl="1">
                        <a:lnSpc>
                          <a:spcPct val="107000"/>
                        </a:lnSpc>
                        <a:spcBef>
                          <a:spcPts val="0"/>
                        </a:spcBef>
                        <a:spcAft>
                          <a:spcPts val="0"/>
                        </a:spcAft>
                      </a:pPr>
                      <a:r>
                        <a:rPr lang="ar-SA" sz="1600" b="1" dirty="0">
                          <a:effectLst/>
                        </a:rPr>
                        <a:t>٢</a:t>
                      </a:r>
                      <a:endParaRPr lang="en-US" sz="1600" b="1" dirty="0">
                        <a:effectLst/>
                        <a:latin typeface="Tw Cen MT" panose="020B0602020104020603" pitchFamily="34" charset="0"/>
                        <a:ea typeface="Tw Cen MT" panose="020B0602020104020603" pitchFamily="34" charset="0"/>
                        <a:cs typeface="Arial" panose="020B0604020202020204" pitchFamily="34" charset="0"/>
                      </a:endParaRPr>
                    </a:p>
                  </a:txBody>
                  <a:tcPr marL="11204" marR="11204" marT="0" marB="0"/>
                </a:tc>
                <a:extLst>
                  <a:ext uri="{0D108BD9-81ED-4DB2-BD59-A6C34878D82A}">
                    <a16:rowId xmlns:a16="http://schemas.microsoft.com/office/drawing/2014/main" xmlns="" val="607186207"/>
                  </a:ext>
                </a:extLst>
              </a:tr>
            </a:tbl>
          </a:graphicData>
        </a:graphic>
      </p:graphicFrame>
    </p:spTree>
    <p:extLst>
      <p:ext uri="{BB962C8B-B14F-4D97-AF65-F5344CB8AC3E}">
        <p14:creationId xmlns:p14="http://schemas.microsoft.com/office/powerpoint/2010/main" xmlns="" val="2159996443"/>
      </p:ext>
    </p:extLst>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الدراسة الفنية – موارد وامدادات </a:t>
            </a:r>
          </a:p>
        </p:txBody>
      </p:sp>
      <p:graphicFrame>
        <p:nvGraphicFramePr>
          <p:cNvPr id="3" name="Table 2"/>
          <p:cNvGraphicFramePr>
            <a:graphicFrameLocks noGrp="1"/>
          </p:cNvGraphicFramePr>
          <p:nvPr>
            <p:extLst>
              <p:ext uri="{D42A27DB-BD31-4B8C-83A1-F6EECF244321}">
                <p14:modId xmlns:p14="http://schemas.microsoft.com/office/powerpoint/2010/main" xmlns="" val="1352925003"/>
              </p:ext>
            </p:extLst>
          </p:nvPr>
        </p:nvGraphicFramePr>
        <p:xfrm>
          <a:off x="1694447" y="1155700"/>
          <a:ext cx="7126705" cy="5740274"/>
        </p:xfrm>
        <a:graphic>
          <a:graphicData uri="http://schemas.openxmlformats.org/drawingml/2006/table">
            <a:tbl>
              <a:tblPr firstRow="1" firstCol="1" bandRow="1">
                <a:tableStyleId>{5940675A-B579-460E-94D1-54222C63F5DA}</a:tableStyleId>
              </a:tblPr>
              <a:tblGrid>
                <a:gridCol w="1542987">
                  <a:extLst>
                    <a:ext uri="{9D8B030D-6E8A-4147-A177-3AD203B41FA5}">
                      <a16:colId xmlns:a16="http://schemas.microsoft.com/office/drawing/2014/main" xmlns="" val="1722480995"/>
                    </a:ext>
                  </a:extLst>
                </a:gridCol>
                <a:gridCol w="670891">
                  <a:extLst>
                    <a:ext uri="{9D8B030D-6E8A-4147-A177-3AD203B41FA5}">
                      <a16:colId xmlns:a16="http://schemas.microsoft.com/office/drawing/2014/main" xmlns="" val="1613089996"/>
                    </a:ext>
                  </a:extLst>
                </a:gridCol>
                <a:gridCol w="670891">
                  <a:extLst>
                    <a:ext uri="{9D8B030D-6E8A-4147-A177-3AD203B41FA5}">
                      <a16:colId xmlns:a16="http://schemas.microsoft.com/office/drawing/2014/main" xmlns="" val="4229342924"/>
                    </a:ext>
                  </a:extLst>
                </a:gridCol>
                <a:gridCol w="446368">
                  <a:extLst>
                    <a:ext uri="{9D8B030D-6E8A-4147-A177-3AD203B41FA5}">
                      <a16:colId xmlns:a16="http://schemas.microsoft.com/office/drawing/2014/main" xmlns="" val="2465352952"/>
                    </a:ext>
                  </a:extLst>
                </a:gridCol>
                <a:gridCol w="445043">
                  <a:extLst>
                    <a:ext uri="{9D8B030D-6E8A-4147-A177-3AD203B41FA5}">
                      <a16:colId xmlns:a16="http://schemas.microsoft.com/office/drawing/2014/main" xmlns="" val="1273466376"/>
                    </a:ext>
                  </a:extLst>
                </a:gridCol>
                <a:gridCol w="422390">
                  <a:extLst>
                    <a:ext uri="{9D8B030D-6E8A-4147-A177-3AD203B41FA5}">
                      <a16:colId xmlns:a16="http://schemas.microsoft.com/office/drawing/2014/main" xmlns="" val="2689312045"/>
                    </a:ext>
                  </a:extLst>
                </a:gridCol>
                <a:gridCol w="1638256">
                  <a:extLst>
                    <a:ext uri="{9D8B030D-6E8A-4147-A177-3AD203B41FA5}">
                      <a16:colId xmlns:a16="http://schemas.microsoft.com/office/drawing/2014/main" xmlns="" val="2087630162"/>
                    </a:ext>
                  </a:extLst>
                </a:gridCol>
                <a:gridCol w="906073">
                  <a:extLst>
                    <a:ext uri="{9D8B030D-6E8A-4147-A177-3AD203B41FA5}">
                      <a16:colId xmlns:a16="http://schemas.microsoft.com/office/drawing/2014/main" xmlns="" val="1010098054"/>
                    </a:ext>
                  </a:extLst>
                </a:gridCol>
                <a:gridCol w="383806">
                  <a:extLst>
                    <a:ext uri="{9D8B030D-6E8A-4147-A177-3AD203B41FA5}">
                      <a16:colId xmlns:a16="http://schemas.microsoft.com/office/drawing/2014/main" xmlns="" val="242065840"/>
                    </a:ext>
                  </a:extLst>
                </a:gridCol>
              </a:tblGrid>
              <a:tr h="4435666">
                <a:tc>
                  <a:txBody>
                    <a:bodyPr/>
                    <a:lstStyle/>
                    <a:p>
                      <a:pPr marL="0" marR="0" algn="ctr" rtl="1">
                        <a:lnSpc>
                          <a:spcPct val="107000"/>
                        </a:lnSpc>
                        <a:spcBef>
                          <a:spcPts val="0"/>
                        </a:spcBef>
                        <a:spcAft>
                          <a:spcPts val="0"/>
                        </a:spcAft>
                      </a:pPr>
                      <a:r>
                        <a:rPr lang="ar-SA" sz="1600" b="1" dirty="0">
                          <a:effectLst/>
                        </a:rPr>
                        <a:t>شركة بنده للتجزئة</a:t>
                      </a:r>
                      <a:endParaRPr lang="en-US" sz="1600" b="1" dirty="0">
                        <a:effectLst/>
                      </a:endParaRPr>
                    </a:p>
                    <a:p>
                      <a:pPr marL="0" marR="0" algn="ctr" rtl="1">
                        <a:lnSpc>
                          <a:spcPct val="107000"/>
                        </a:lnSpc>
                        <a:spcBef>
                          <a:spcPts val="0"/>
                        </a:spcBef>
                        <a:spcAft>
                          <a:spcPts val="0"/>
                        </a:spcAft>
                      </a:pPr>
                      <a:r>
                        <a:rPr lang="ar-SA" sz="1600" b="1" dirty="0">
                          <a:effectLst/>
                        </a:rPr>
                        <a:t>شركة بنده للتجزئة</a:t>
                      </a:r>
                      <a:endParaRPr lang="en-US" sz="1600" b="1" dirty="0">
                        <a:effectLst/>
                      </a:endParaRPr>
                    </a:p>
                    <a:p>
                      <a:pPr marL="0" marR="0" algn="ctr" rtl="1">
                        <a:lnSpc>
                          <a:spcPct val="107000"/>
                        </a:lnSpc>
                        <a:spcBef>
                          <a:spcPts val="0"/>
                        </a:spcBef>
                        <a:spcAft>
                          <a:spcPts val="0"/>
                        </a:spcAft>
                      </a:pPr>
                      <a:r>
                        <a:rPr lang="ar-SA" sz="1600" b="1" dirty="0">
                          <a:effectLst/>
                        </a:rPr>
                        <a:t>شركة بنده للتجزئة</a:t>
                      </a:r>
                      <a:endParaRPr lang="en-US" sz="1600" b="1" dirty="0">
                        <a:effectLst/>
                      </a:endParaRPr>
                    </a:p>
                    <a:p>
                      <a:pPr marL="0" marR="0" algn="ctr" rtl="1">
                        <a:lnSpc>
                          <a:spcPct val="107000"/>
                        </a:lnSpc>
                        <a:spcBef>
                          <a:spcPts val="0"/>
                        </a:spcBef>
                        <a:spcAft>
                          <a:spcPts val="0"/>
                        </a:spcAft>
                      </a:pPr>
                      <a:r>
                        <a:rPr lang="ar-SA" sz="1600" b="1" dirty="0">
                          <a:effectLst/>
                        </a:rPr>
                        <a:t>شركة بنده للتجزئة</a:t>
                      </a:r>
                      <a:endParaRPr lang="en-US" sz="1600" b="1" dirty="0">
                        <a:effectLst/>
                      </a:endParaRPr>
                    </a:p>
                    <a:p>
                      <a:pPr marL="0" marR="0" algn="ctr" rtl="1">
                        <a:lnSpc>
                          <a:spcPct val="107000"/>
                        </a:lnSpc>
                        <a:spcBef>
                          <a:spcPts val="0"/>
                        </a:spcBef>
                        <a:spcAft>
                          <a:spcPts val="0"/>
                        </a:spcAft>
                      </a:pPr>
                      <a:r>
                        <a:rPr lang="ar-SA" sz="1600" b="1" dirty="0">
                          <a:effectLst/>
                        </a:rPr>
                        <a:t>شركة بنده للتجزئة</a:t>
                      </a:r>
                      <a:endParaRPr lang="en-US" sz="1600" b="1" dirty="0">
                        <a:effectLst/>
                      </a:endParaRPr>
                    </a:p>
                    <a:p>
                      <a:pPr marL="0" marR="0" algn="ctr" rtl="1">
                        <a:lnSpc>
                          <a:spcPct val="107000"/>
                        </a:lnSpc>
                        <a:spcBef>
                          <a:spcPts val="0"/>
                        </a:spcBef>
                        <a:spcAft>
                          <a:spcPts val="0"/>
                        </a:spcAft>
                      </a:pPr>
                      <a:r>
                        <a:rPr lang="ar-SA" sz="1600" b="1" dirty="0">
                          <a:effectLst/>
                        </a:rPr>
                        <a:t>شركة جرير</a:t>
                      </a:r>
                      <a:endParaRPr lang="en-US" sz="1600" b="1" dirty="0">
                        <a:effectLst/>
                      </a:endParaRPr>
                    </a:p>
                    <a:p>
                      <a:pPr marL="0" marR="0" algn="ctr" rtl="1">
                        <a:lnSpc>
                          <a:spcPct val="107000"/>
                        </a:lnSpc>
                        <a:spcBef>
                          <a:spcPts val="0"/>
                        </a:spcBef>
                        <a:spcAft>
                          <a:spcPts val="0"/>
                        </a:spcAft>
                      </a:pPr>
                      <a:r>
                        <a:rPr lang="ar-SA" sz="1600" b="1" dirty="0">
                          <a:effectLst/>
                        </a:rPr>
                        <a:t>شركة جرير</a:t>
                      </a:r>
                      <a:endParaRPr lang="en-US" sz="1600" b="1" dirty="0">
                        <a:effectLst/>
                      </a:endParaRPr>
                    </a:p>
                    <a:p>
                      <a:pPr marL="0" marR="0" algn="ctr" rtl="1">
                        <a:lnSpc>
                          <a:spcPct val="107000"/>
                        </a:lnSpc>
                        <a:spcBef>
                          <a:spcPts val="0"/>
                        </a:spcBef>
                        <a:spcAft>
                          <a:spcPts val="0"/>
                        </a:spcAft>
                      </a:pPr>
                      <a:r>
                        <a:rPr lang="ar-SA" sz="1600" b="1" dirty="0">
                          <a:effectLst/>
                        </a:rPr>
                        <a:t>شركة اكسترا المتحدة</a:t>
                      </a:r>
                      <a:endParaRPr lang="en-US" sz="1600" b="1" dirty="0">
                        <a:effectLst/>
                        <a:latin typeface="+mn-lt"/>
                        <a:ea typeface="Tw Cen MT" panose="020B0602020104020603" pitchFamily="34" charset="0"/>
                        <a:cs typeface="Arial" panose="020B0604020202020204" pitchFamily="34" charset="0"/>
                      </a:endParaRPr>
                    </a:p>
                  </a:txBody>
                  <a:tcPr marL="11204" marR="11204" marT="0" marB="0" anchor="ctr"/>
                </a:tc>
                <a:tc>
                  <a:txBody>
                    <a:bodyPr/>
                    <a:lstStyle/>
                    <a:p>
                      <a:pPr algn="ctr"/>
                      <a:endParaRPr lang="en-US" sz="1600" b="1">
                        <a:effectLst/>
                        <a:latin typeface="+mn-lt"/>
                      </a:endParaRPr>
                    </a:p>
                  </a:txBody>
                  <a:tcPr marL="11204" marR="11204" marT="0" marB="0"/>
                </a:tc>
                <a:tc>
                  <a:txBody>
                    <a:bodyPr/>
                    <a:lstStyle/>
                    <a:p>
                      <a:pPr marL="0" marR="0" algn="ctr" rtl="1">
                        <a:lnSpc>
                          <a:spcPct val="107000"/>
                        </a:lnSpc>
                        <a:spcBef>
                          <a:spcPts val="0"/>
                        </a:spcBef>
                        <a:spcAft>
                          <a:spcPts val="0"/>
                        </a:spcAft>
                      </a:pPr>
                      <a:r>
                        <a:rPr lang="ar-SA" sz="1600" b="1" dirty="0">
                          <a:effectLst/>
                        </a:rPr>
                        <a:t> </a:t>
                      </a:r>
                      <a:endParaRPr lang="en-US" sz="1600" b="1" dirty="0">
                        <a:effectLst/>
                      </a:endParaRPr>
                    </a:p>
                    <a:p>
                      <a:pPr marL="0" marR="0" algn="ctr" rtl="1">
                        <a:lnSpc>
                          <a:spcPct val="107000"/>
                        </a:lnSpc>
                        <a:spcBef>
                          <a:spcPts val="0"/>
                        </a:spcBef>
                        <a:spcAft>
                          <a:spcPts val="0"/>
                        </a:spcAft>
                      </a:pPr>
                      <a:r>
                        <a:rPr lang="ar-SA" sz="1600" b="1" dirty="0">
                          <a:effectLst/>
                        </a:rPr>
                        <a:t>٣٩،٥</a:t>
                      </a:r>
                      <a:endParaRPr lang="en-US" sz="1600" b="1" dirty="0">
                        <a:effectLst/>
                      </a:endParaRPr>
                    </a:p>
                    <a:p>
                      <a:pPr marL="0" marR="0" algn="ctr" rtl="1">
                        <a:lnSpc>
                          <a:spcPct val="107000"/>
                        </a:lnSpc>
                        <a:spcBef>
                          <a:spcPts val="0"/>
                        </a:spcBef>
                        <a:spcAft>
                          <a:spcPts val="0"/>
                        </a:spcAft>
                      </a:pPr>
                      <a:r>
                        <a:rPr lang="ar-SA" sz="1600" b="1" dirty="0">
                          <a:effectLst/>
                        </a:rPr>
                        <a:t>٥٠</a:t>
                      </a:r>
                      <a:endParaRPr lang="en-US" sz="1600" b="1" dirty="0">
                        <a:effectLst/>
                      </a:endParaRPr>
                    </a:p>
                    <a:p>
                      <a:pPr marL="0" marR="0" algn="ctr" rtl="1">
                        <a:lnSpc>
                          <a:spcPct val="107000"/>
                        </a:lnSpc>
                        <a:spcBef>
                          <a:spcPts val="0"/>
                        </a:spcBef>
                        <a:spcAft>
                          <a:spcPts val="0"/>
                        </a:spcAft>
                      </a:pPr>
                      <a:r>
                        <a:rPr lang="ar-SA" sz="1600" b="1" dirty="0">
                          <a:effectLst/>
                        </a:rPr>
                        <a:t>١١،٥٠</a:t>
                      </a:r>
                      <a:endParaRPr lang="en-US" sz="1600" b="1" dirty="0">
                        <a:effectLst/>
                      </a:endParaRPr>
                    </a:p>
                    <a:p>
                      <a:pPr marL="0" marR="0" algn="ctr" rtl="1">
                        <a:lnSpc>
                          <a:spcPct val="107000"/>
                        </a:lnSpc>
                        <a:spcBef>
                          <a:spcPts val="0"/>
                        </a:spcBef>
                        <a:spcAft>
                          <a:spcPts val="0"/>
                        </a:spcAft>
                      </a:pPr>
                      <a:r>
                        <a:rPr lang="ar-SA" sz="1600" b="1" dirty="0">
                          <a:effectLst/>
                        </a:rPr>
                        <a:t>٣٣،٥٠</a:t>
                      </a:r>
                      <a:endParaRPr lang="en-US" sz="1600" b="1" dirty="0">
                        <a:effectLst/>
                      </a:endParaRPr>
                    </a:p>
                    <a:p>
                      <a:pPr marL="0" marR="0" algn="ctr" rtl="1">
                        <a:lnSpc>
                          <a:spcPct val="107000"/>
                        </a:lnSpc>
                        <a:spcBef>
                          <a:spcPts val="0"/>
                        </a:spcBef>
                        <a:spcAft>
                          <a:spcPts val="0"/>
                        </a:spcAft>
                      </a:pPr>
                      <a:r>
                        <a:rPr lang="ar-SA" sz="1600" b="1" dirty="0">
                          <a:effectLst/>
                        </a:rPr>
                        <a:t>١٠</a:t>
                      </a:r>
                      <a:endParaRPr lang="en-US" sz="1600" b="1" dirty="0">
                        <a:effectLst/>
                      </a:endParaRPr>
                    </a:p>
                    <a:p>
                      <a:pPr marL="0" marR="0" algn="ctr" rtl="1">
                        <a:lnSpc>
                          <a:spcPct val="107000"/>
                        </a:lnSpc>
                        <a:spcBef>
                          <a:spcPts val="0"/>
                        </a:spcBef>
                        <a:spcAft>
                          <a:spcPts val="0"/>
                        </a:spcAft>
                      </a:pPr>
                      <a:r>
                        <a:rPr lang="ar-SA" sz="1600" b="1" dirty="0">
                          <a:effectLst/>
                        </a:rPr>
                        <a:t>١٨</a:t>
                      </a:r>
                      <a:endParaRPr lang="en-US" sz="1600" b="1" dirty="0">
                        <a:effectLst/>
                      </a:endParaRPr>
                    </a:p>
                    <a:p>
                      <a:pPr marL="0" marR="0" algn="ctr" rtl="1">
                        <a:lnSpc>
                          <a:spcPct val="107000"/>
                        </a:lnSpc>
                        <a:spcBef>
                          <a:spcPts val="0"/>
                        </a:spcBef>
                        <a:spcAft>
                          <a:spcPts val="0"/>
                        </a:spcAft>
                      </a:pPr>
                      <a:r>
                        <a:rPr lang="ar-SA" sz="1600" b="1" dirty="0">
                          <a:effectLst/>
                        </a:rPr>
                        <a:t>١٤٩</a:t>
                      </a:r>
                      <a:endParaRPr lang="en-US" sz="1600" b="1" dirty="0">
                        <a:effectLst/>
                      </a:endParaRPr>
                    </a:p>
                    <a:p>
                      <a:pPr marL="0" marR="0" algn="ctr" rtl="1">
                        <a:lnSpc>
                          <a:spcPct val="107000"/>
                        </a:lnSpc>
                        <a:spcBef>
                          <a:spcPts val="0"/>
                        </a:spcBef>
                        <a:spcAft>
                          <a:spcPts val="0"/>
                        </a:spcAft>
                      </a:pPr>
                      <a:r>
                        <a:rPr lang="ar-SA" sz="1600" b="1" dirty="0">
                          <a:effectLst/>
                        </a:rPr>
                        <a:t>٢٩٠</a:t>
                      </a:r>
                      <a:endParaRPr lang="en-US" sz="1600" b="1" dirty="0">
                        <a:effectLst/>
                        <a:latin typeface="+mn-lt"/>
                        <a:ea typeface="Tw Cen MT" panose="020B0602020104020603" pitchFamily="34" charset="0"/>
                        <a:cs typeface="Arial" panose="020B0604020202020204" pitchFamily="34" charset="0"/>
                      </a:endParaRPr>
                    </a:p>
                  </a:txBody>
                  <a:tcPr marL="11204" marR="11204" marT="0" marB="0"/>
                </a:tc>
                <a:tc>
                  <a:txBody>
                    <a:bodyPr/>
                    <a:lstStyle/>
                    <a:p>
                      <a:pPr marL="0" marR="0" algn="ctr" rtl="1">
                        <a:lnSpc>
                          <a:spcPct val="107000"/>
                        </a:lnSpc>
                        <a:spcBef>
                          <a:spcPts val="0"/>
                        </a:spcBef>
                        <a:spcAft>
                          <a:spcPts val="0"/>
                        </a:spcAft>
                      </a:pPr>
                      <a:r>
                        <a:rPr lang="ar-SA" sz="1600" b="1" dirty="0">
                          <a:effectLst/>
                        </a:rPr>
                        <a:t> </a:t>
                      </a:r>
                      <a:endParaRPr lang="en-US" sz="1600" b="1" dirty="0">
                        <a:effectLst/>
                      </a:endParaRPr>
                    </a:p>
                    <a:p>
                      <a:pPr marL="0" marR="0" algn="ctr" rtl="1">
                        <a:lnSpc>
                          <a:spcPct val="107000"/>
                        </a:lnSpc>
                        <a:spcBef>
                          <a:spcPts val="0"/>
                        </a:spcBef>
                        <a:spcAft>
                          <a:spcPts val="0"/>
                        </a:spcAft>
                      </a:pPr>
                      <a:r>
                        <a:rPr lang="ar-SA" sz="1600" b="1" dirty="0">
                          <a:effectLst/>
                        </a:rPr>
                        <a:t>١٠٠٪</a:t>
                      </a:r>
                      <a:endParaRPr lang="en-US" sz="1600" b="1" dirty="0">
                        <a:effectLst/>
                      </a:endParaRPr>
                    </a:p>
                    <a:p>
                      <a:pPr marL="0" marR="0" algn="ctr" rtl="1">
                        <a:lnSpc>
                          <a:spcPct val="107000"/>
                        </a:lnSpc>
                        <a:spcBef>
                          <a:spcPts val="0"/>
                        </a:spcBef>
                        <a:spcAft>
                          <a:spcPts val="0"/>
                        </a:spcAft>
                      </a:pPr>
                      <a:r>
                        <a:rPr lang="ar-SA" sz="1600" b="1" dirty="0">
                          <a:effectLst/>
                        </a:rPr>
                        <a:t>١٠٠٪</a:t>
                      </a:r>
                      <a:endParaRPr lang="en-US" sz="1600" b="1" dirty="0">
                        <a:effectLst/>
                      </a:endParaRPr>
                    </a:p>
                    <a:p>
                      <a:pPr marL="0" marR="0" algn="ctr" rtl="1">
                        <a:lnSpc>
                          <a:spcPct val="107000"/>
                        </a:lnSpc>
                        <a:spcBef>
                          <a:spcPts val="0"/>
                        </a:spcBef>
                        <a:spcAft>
                          <a:spcPts val="0"/>
                        </a:spcAft>
                      </a:pPr>
                      <a:r>
                        <a:rPr lang="ar-SA" sz="1600" b="1" dirty="0">
                          <a:effectLst/>
                        </a:rPr>
                        <a:t>١٠٠٪</a:t>
                      </a:r>
                      <a:endParaRPr lang="en-US" sz="1600" b="1" dirty="0">
                        <a:effectLst/>
                      </a:endParaRPr>
                    </a:p>
                    <a:p>
                      <a:pPr marL="0" marR="0" algn="ctr" rtl="1">
                        <a:lnSpc>
                          <a:spcPct val="107000"/>
                        </a:lnSpc>
                        <a:spcBef>
                          <a:spcPts val="0"/>
                        </a:spcBef>
                        <a:spcAft>
                          <a:spcPts val="0"/>
                        </a:spcAft>
                      </a:pPr>
                      <a:r>
                        <a:rPr lang="ar-SA" sz="1600" b="1" dirty="0">
                          <a:effectLst/>
                        </a:rPr>
                        <a:t>١٠٠٪</a:t>
                      </a:r>
                      <a:endParaRPr lang="en-US" sz="1600" b="1" dirty="0">
                        <a:effectLst/>
                      </a:endParaRPr>
                    </a:p>
                    <a:p>
                      <a:pPr marL="0" marR="0" algn="ctr" rtl="1">
                        <a:lnSpc>
                          <a:spcPct val="107000"/>
                        </a:lnSpc>
                        <a:spcBef>
                          <a:spcPts val="0"/>
                        </a:spcBef>
                        <a:spcAft>
                          <a:spcPts val="0"/>
                        </a:spcAft>
                      </a:pPr>
                      <a:r>
                        <a:rPr lang="ar-SA" sz="1600" b="1" dirty="0">
                          <a:effectLst/>
                        </a:rPr>
                        <a:t>١٠٠٪</a:t>
                      </a:r>
                      <a:endParaRPr lang="en-US" sz="1600" b="1" dirty="0">
                        <a:effectLst/>
                      </a:endParaRPr>
                    </a:p>
                    <a:p>
                      <a:pPr marL="0" marR="0" algn="ctr" rtl="1">
                        <a:lnSpc>
                          <a:spcPct val="107000"/>
                        </a:lnSpc>
                        <a:spcBef>
                          <a:spcPts val="0"/>
                        </a:spcBef>
                        <a:spcAft>
                          <a:spcPts val="0"/>
                        </a:spcAft>
                      </a:pPr>
                      <a:r>
                        <a:rPr lang="ar-SA" sz="1600" b="1" dirty="0">
                          <a:effectLst/>
                        </a:rPr>
                        <a:t>١٠٠٪</a:t>
                      </a:r>
                      <a:endParaRPr lang="en-US" sz="1600" b="1" dirty="0">
                        <a:effectLst/>
                      </a:endParaRPr>
                    </a:p>
                    <a:p>
                      <a:pPr marL="0" marR="0" algn="ctr" rtl="1">
                        <a:lnSpc>
                          <a:spcPct val="107000"/>
                        </a:lnSpc>
                        <a:spcBef>
                          <a:spcPts val="0"/>
                        </a:spcBef>
                        <a:spcAft>
                          <a:spcPts val="0"/>
                        </a:spcAft>
                      </a:pPr>
                      <a:r>
                        <a:rPr lang="ar-SA" sz="1600" b="1" dirty="0">
                          <a:effectLst/>
                        </a:rPr>
                        <a:t>١٠٠٪</a:t>
                      </a:r>
                      <a:endParaRPr lang="en-US" sz="1600" b="1" dirty="0">
                        <a:effectLst/>
                      </a:endParaRPr>
                    </a:p>
                    <a:p>
                      <a:pPr marL="0" marR="0" algn="ctr" rtl="1">
                        <a:lnSpc>
                          <a:spcPct val="107000"/>
                        </a:lnSpc>
                        <a:spcBef>
                          <a:spcPts val="0"/>
                        </a:spcBef>
                        <a:spcAft>
                          <a:spcPts val="0"/>
                        </a:spcAft>
                      </a:pPr>
                      <a:r>
                        <a:rPr lang="ar-SA" sz="1600" b="1" dirty="0">
                          <a:effectLst/>
                        </a:rPr>
                        <a:t>١٠٠٪</a:t>
                      </a:r>
                      <a:endParaRPr lang="en-US" sz="1600" b="1" dirty="0">
                        <a:effectLst/>
                        <a:latin typeface="+mn-lt"/>
                        <a:ea typeface="Tw Cen MT" panose="020B0602020104020603" pitchFamily="34" charset="0"/>
                        <a:cs typeface="Arial" panose="020B0604020202020204" pitchFamily="34" charset="0"/>
                      </a:endParaRPr>
                    </a:p>
                  </a:txBody>
                  <a:tcPr marL="11204" marR="11204" marT="0" marB="0"/>
                </a:tc>
                <a:tc>
                  <a:txBody>
                    <a:bodyPr/>
                    <a:lstStyle/>
                    <a:p>
                      <a:pPr marL="0" marR="0" algn="ctr" rtl="1">
                        <a:lnSpc>
                          <a:spcPct val="107000"/>
                        </a:lnSpc>
                        <a:spcBef>
                          <a:spcPts val="0"/>
                        </a:spcBef>
                        <a:spcAft>
                          <a:spcPts val="0"/>
                        </a:spcAft>
                      </a:pPr>
                      <a:r>
                        <a:rPr lang="ar-SA" sz="1600" b="1">
                          <a:effectLst/>
                        </a:rPr>
                        <a:t> </a:t>
                      </a:r>
                      <a:endParaRPr lang="en-US" sz="1600" b="1">
                        <a:effectLst/>
                      </a:endParaRPr>
                    </a:p>
                    <a:p>
                      <a:pPr marL="0" marR="0" algn="ctr" rtl="1">
                        <a:lnSpc>
                          <a:spcPct val="107000"/>
                        </a:lnSpc>
                        <a:spcBef>
                          <a:spcPts val="0"/>
                        </a:spcBef>
                        <a:spcAft>
                          <a:spcPts val="0"/>
                        </a:spcAft>
                      </a:pPr>
                      <a:r>
                        <a:rPr lang="ar-SA" sz="1600" b="1">
                          <a:effectLst/>
                        </a:rPr>
                        <a:t>١٠</a:t>
                      </a:r>
                      <a:endParaRPr lang="en-US" sz="1600" b="1">
                        <a:effectLst/>
                      </a:endParaRPr>
                    </a:p>
                    <a:p>
                      <a:pPr marL="0" marR="0" algn="ctr" rtl="1">
                        <a:lnSpc>
                          <a:spcPct val="107000"/>
                        </a:lnSpc>
                        <a:spcBef>
                          <a:spcPts val="0"/>
                        </a:spcBef>
                        <a:spcAft>
                          <a:spcPts val="0"/>
                        </a:spcAft>
                      </a:pPr>
                      <a:r>
                        <a:rPr lang="ar-SA" sz="1600" b="1">
                          <a:effectLst/>
                        </a:rPr>
                        <a:t>٢</a:t>
                      </a:r>
                      <a:endParaRPr lang="en-US" sz="1600" b="1">
                        <a:effectLst/>
                      </a:endParaRPr>
                    </a:p>
                    <a:p>
                      <a:pPr marL="0" marR="0" algn="ctr" rtl="1">
                        <a:lnSpc>
                          <a:spcPct val="107000"/>
                        </a:lnSpc>
                        <a:spcBef>
                          <a:spcPts val="0"/>
                        </a:spcBef>
                        <a:spcAft>
                          <a:spcPts val="0"/>
                        </a:spcAft>
                      </a:pPr>
                      <a:r>
                        <a:rPr lang="ar-SA" sz="1600" b="1">
                          <a:effectLst/>
                        </a:rPr>
                        <a:t>٩٠</a:t>
                      </a:r>
                      <a:endParaRPr lang="en-US" sz="1600" b="1">
                        <a:effectLst/>
                      </a:endParaRPr>
                    </a:p>
                    <a:p>
                      <a:pPr marL="0" marR="0" algn="ctr" rtl="1">
                        <a:lnSpc>
                          <a:spcPct val="107000"/>
                        </a:lnSpc>
                        <a:spcBef>
                          <a:spcPts val="0"/>
                        </a:spcBef>
                        <a:spcAft>
                          <a:spcPts val="0"/>
                        </a:spcAft>
                      </a:pPr>
                      <a:r>
                        <a:rPr lang="ar-SA" sz="1600" b="1">
                          <a:effectLst/>
                        </a:rPr>
                        <a:t>٩</a:t>
                      </a:r>
                      <a:endParaRPr lang="en-US" sz="1600" b="1">
                        <a:effectLst/>
                      </a:endParaRPr>
                    </a:p>
                    <a:p>
                      <a:pPr marL="0" marR="0" algn="ctr" rtl="1">
                        <a:lnSpc>
                          <a:spcPct val="107000"/>
                        </a:lnSpc>
                        <a:spcBef>
                          <a:spcPts val="0"/>
                        </a:spcBef>
                        <a:spcAft>
                          <a:spcPts val="0"/>
                        </a:spcAft>
                      </a:pPr>
                      <a:r>
                        <a:rPr lang="ar-SA" sz="1600" b="1">
                          <a:effectLst/>
                        </a:rPr>
                        <a:t>٩</a:t>
                      </a:r>
                      <a:endParaRPr lang="en-US" sz="1600" b="1">
                        <a:effectLst/>
                      </a:endParaRPr>
                    </a:p>
                    <a:p>
                      <a:pPr marL="0" marR="0" algn="ctr" rtl="1">
                        <a:lnSpc>
                          <a:spcPct val="107000"/>
                        </a:lnSpc>
                        <a:spcBef>
                          <a:spcPts val="0"/>
                        </a:spcBef>
                        <a:spcAft>
                          <a:spcPts val="0"/>
                        </a:spcAft>
                      </a:pPr>
                      <a:r>
                        <a:rPr lang="ar-SA" sz="1600" b="1">
                          <a:effectLst/>
                        </a:rPr>
                        <a:t>٥</a:t>
                      </a:r>
                      <a:endParaRPr lang="en-US" sz="1600" b="1">
                        <a:effectLst/>
                      </a:endParaRPr>
                    </a:p>
                    <a:p>
                      <a:pPr marL="0" marR="0" algn="ctr" rtl="1">
                        <a:lnSpc>
                          <a:spcPct val="107000"/>
                        </a:lnSpc>
                        <a:spcBef>
                          <a:spcPts val="0"/>
                        </a:spcBef>
                        <a:spcAft>
                          <a:spcPts val="0"/>
                        </a:spcAft>
                      </a:pPr>
                      <a:r>
                        <a:rPr lang="ar-SA" sz="1600" b="1">
                          <a:effectLst/>
                        </a:rPr>
                        <a:t>٥</a:t>
                      </a:r>
                      <a:endParaRPr lang="en-US" sz="1600" b="1">
                        <a:effectLst/>
                      </a:endParaRPr>
                    </a:p>
                    <a:p>
                      <a:pPr marL="0" marR="0" algn="ctr" rtl="1">
                        <a:lnSpc>
                          <a:spcPct val="107000"/>
                        </a:lnSpc>
                        <a:spcBef>
                          <a:spcPts val="0"/>
                        </a:spcBef>
                        <a:spcAft>
                          <a:spcPts val="0"/>
                        </a:spcAft>
                      </a:pPr>
                      <a:r>
                        <a:rPr lang="ar-SA" sz="1600" b="1">
                          <a:effectLst/>
                        </a:rPr>
                        <a:t>٢</a:t>
                      </a:r>
                      <a:endParaRPr lang="en-US" sz="1600" b="1">
                        <a:effectLst/>
                        <a:latin typeface="+mn-lt"/>
                        <a:ea typeface="Tw Cen MT" panose="020B0602020104020603" pitchFamily="34" charset="0"/>
                        <a:cs typeface="Arial" panose="020B0604020202020204" pitchFamily="34" charset="0"/>
                      </a:endParaRPr>
                    </a:p>
                  </a:txBody>
                  <a:tcPr marL="11204" marR="11204" marT="0" marB="0"/>
                </a:tc>
                <a:tc>
                  <a:txBody>
                    <a:bodyPr/>
                    <a:lstStyle/>
                    <a:p>
                      <a:pPr marL="0" marR="0" algn="ctr" rtl="1">
                        <a:lnSpc>
                          <a:spcPct val="107000"/>
                        </a:lnSpc>
                        <a:spcBef>
                          <a:spcPts val="0"/>
                        </a:spcBef>
                        <a:spcAft>
                          <a:spcPts val="0"/>
                        </a:spcAft>
                      </a:pPr>
                      <a:r>
                        <a:rPr lang="ar-SA" sz="1600" b="1">
                          <a:effectLst/>
                        </a:rPr>
                        <a:t> </a:t>
                      </a:r>
                      <a:endParaRPr lang="en-US" sz="1600" b="1">
                        <a:effectLst/>
                      </a:endParaRPr>
                    </a:p>
                    <a:p>
                      <a:pPr marL="0" marR="0" algn="ctr" rtl="1">
                        <a:lnSpc>
                          <a:spcPct val="107000"/>
                        </a:lnSpc>
                        <a:spcBef>
                          <a:spcPts val="0"/>
                        </a:spcBef>
                        <a:spcAft>
                          <a:spcPts val="0"/>
                        </a:spcAft>
                      </a:pPr>
                      <a:r>
                        <a:rPr lang="ar-SA" sz="1600" b="1">
                          <a:effectLst/>
                        </a:rPr>
                        <a:t>١٠</a:t>
                      </a:r>
                      <a:endParaRPr lang="en-US" sz="1600" b="1">
                        <a:effectLst/>
                      </a:endParaRPr>
                    </a:p>
                    <a:p>
                      <a:pPr marL="0" marR="0" algn="ctr" rtl="1">
                        <a:lnSpc>
                          <a:spcPct val="107000"/>
                        </a:lnSpc>
                        <a:spcBef>
                          <a:spcPts val="0"/>
                        </a:spcBef>
                        <a:spcAft>
                          <a:spcPts val="0"/>
                        </a:spcAft>
                      </a:pPr>
                      <a:r>
                        <a:rPr lang="ar-SA" sz="1600" b="1">
                          <a:effectLst/>
                        </a:rPr>
                        <a:t>٢</a:t>
                      </a:r>
                      <a:endParaRPr lang="en-US" sz="1600" b="1">
                        <a:effectLst/>
                      </a:endParaRPr>
                    </a:p>
                    <a:p>
                      <a:pPr marL="0" marR="0" algn="ctr" rtl="1">
                        <a:lnSpc>
                          <a:spcPct val="107000"/>
                        </a:lnSpc>
                        <a:spcBef>
                          <a:spcPts val="0"/>
                        </a:spcBef>
                        <a:spcAft>
                          <a:spcPts val="0"/>
                        </a:spcAft>
                      </a:pPr>
                      <a:r>
                        <a:rPr lang="ar-SA" sz="1600" b="1">
                          <a:effectLst/>
                        </a:rPr>
                        <a:t>٩٠</a:t>
                      </a:r>
                      <a:endParaRPr lang="en-US" sz="1600" b="1">
                        <a:effectLst/>
                      </a:endParaRPr>
                    </a:p>
                    <a:p>
                      <a:pPr marL="0" marR="0" algn="ctr" rtl="1">
                        <a:lnSpc>
                          <a:spcPct val="107000"/>
                        </a:lnSpc>
                        <a:spcBef>
                          <a:spcPts val="0"/>
                        </a:spcBef>
                        <a:spcAft>
                          <a:spcPts val="0"/>
                        </a:spcAft>
                      </a:pPr>
                      <a:r>
                        <a:rPr lang="ar-SA" sz="1600" b="1">
                          <a:effectLst/>
                        </a:rPr>
                        <a:t>٩</a:t>
                      </a:r>
                      <a:endParaRPr lang="en-US" sz="1600" b="1">
                        <a:effectLst/>
                      </a:endParaRPr>
                    </a:p>
                    <a:p>
                      <a:pPr marL="0" marR="0" algn="ctr" rtl="1">
                        <a:lnSpc>
                          <a:spcPct val="107000"/>
                        </a:lnSpc>
                        <a:spcBef>
                          <a:spcPts val="0"/>
                        </a:spcBef>
                        <a:spcAft>
                          <a:spcPts val="0"/>
                        </a:spcAft>
                      </a:pPr>
                      <a:r>
                        <a:rPr lang="ar-SA" sz="1600" b="1">
                          <a:effectLst/>
                        </a:rPr>
                        <a:t>٩</a:t>
                      </a:r>
                      <a:endParaRPr lang="en-US" sz="1600" b="1">
                        <a:effectLst/>
                      </a:endParaRPr>
                    </a:p>
                    <a:p>
                      <a:pPr marL="0" marR="0" algn="ctr" rtl="1">
                        <a:lnSpc>
                          <a:spcPct val="107000"/>
                        </a:lnSpc>
                        <a:spcBef>
                          <a:spcPts val="0"/>
                        </a:spcBef>
                        <a:spcAft>
                          <a:spcPts val="0"/>
                        </a:spcAft>
                      </a:pPr>
                      <a:r>
                        <a:rPr lang="ar-SA" sz="1600" b="1">
                          <a:effectLst/>
                        </a:rPr>
                        <a:t>٥</a:t>
                      </a:r>
                      <a:endParaRPr lang="en-US" sz="1600" b="1">
                        <a:effectLst/>
                      </a:endParaRPr>
                    </a:p>
                    <a:p>
                      <a:pPr marL="0" marR="0" algn="ctr" rtl="1">
                        <a:lnSpc>
                          <a:spcPct val="107000"/>
                        </a:lnSpc>
                        <a:spcBef>
                          <a:spcPts val="0"/>
                        </a:spcBef>
                        <a:spcAft>
                          <a:spcPts val="0"/>
                        </a:spcAft>
                      </a:pPr>
                      <a:r>
                        <a:rPr lang="ar-SA" sz="1600" b="1">
                          <a:effectLst/>
                        </a:rPr>
                        <a:t>٥</a:t>
                      </a:r>
                      <a:endParaRPr lang="en-US" sz="1600" b="1">
                        <a:effectLst/>
                      </a:endParaRPr>
                    </a:p>
                    <a:p>
                      <a:pPr marL="0" marR="0" algn="ctr" rtl="1">
                        <a:lnSpc>
                          <a:spcPct val="107000"/>
                        </a:lnSpc>
                        <a:spcBef>
                          <a:spcPts val="0"/>
                        </a:spcBef>
                        <a:spcAft>
                          <a:spcPts val="0"/>
                        </a:spcAft>
                      </a:pPr>
                      <a:r>
                        <a:rPr lang="ar-SA" sz="1600" b="1">
                          <a:effectLst/>
                        </a:rPr>
                        <a:t>٢</a:t>
                      </a:r>
                      <a:endParaRPr lang="en-US" sz="1600" b="1">
                        <a:effectLst/>
                        <a:latin typeface="+mn-lt"/>
                        <a:ea typeface="Tw Cen MT" panose="020B0602020104020603" pitchFamily="34" charset="0"/>
                        <a:cs typeface="Arial" panose="020B0604020202020204" pitchFamily="34" charset="0"/>
                      </a:endParaRPr>
                    </a:p>
                  </a:txBody>
                  <a:tcPr marL="11204" marR="11204" marT="0" marB="0"/>
                </a:tc>
                <a:tc>
                  <a:txBody>
                    <a:bodyPr/>
                    <a:lstStyle/>
                    <a:p>
                      <a:pPr marL="0" marR="0" algn="ctr" rtl="1">
                        <a:lnSpc>
                          <a:spcPct val="107000"/>
                        </a:lnSpc>
                        <a:spcBef>
                          <a:spcPts val="0"/>
                        </a:spcBef>
                        <a:spcAft>
                          <a:spcPts val="0"/>
                        </a:spcAft>
                      </a:pPr>
                      <a:r>
                        <a:rPr lang="ar-SA" sz="1600" b="1" dirty="0">
                          <a:effectLst/>
                        </a:rPr>
                        <a:t> </a:t>
                      </a:r>
                      <a:endParaRPr lang="en-US" sz="1600" b="1" dirty="0">
                        <a:effectLst/>
                      </a:endParaRPr>
                    </a:p>
                    <a:p>
                      <a:pPr marL="0" marR="0" algn="ctr" rtl="1">
                        <a:lnSpc>
                          <a:spcPct val="107000"/>
                        </a:lnSpc>
                        <a:spcBef>
                          <a:spcPts val="0"/>
                        </a:spcBef>
                        <a:spcAft>
                          <a:spcPts val="0"/>
                        </a:spcAft>
                      </a:pPr>
                      <a:r>
                        <a:rPr lang="ar-SA" sz="1600" b="1" dirty="0">
                          <a:effectLst/>
                        </a:rPr>
                        <a:t>منظف ديتول متعدد الأغراض ٣في ١</a:t>
                      </a:r>
                      <a:endParaRPr lang="en-US" sz="1600" b="1" dirty="0">
                        <a:effectLst/>
                      </a:endParaRPr>
                    </a:p>
                    <a:p>
                      <a:pPr marL="0" marR="0" algn="ctr" rtl="1">
                        <a:lnSpc>
                          <a:spcPct val="107000"/>
                        </a:lnSpc>
                        <a:spcBef>
                          <a:spcPts val="0"/>
                        </a:spcBef>
                        <a:spcAft>
                          <a:spcPts val="0"/>
                        </a:spcAft>
                      </a:pPr>
                      <a:r>
                        <a:rPr lang="ar-SA" sz="1600" b="1" dirty="0">
                          <a:effectLst/>
                        </a:rPr>
                        <a:t>ممسحة مع عصا</a:t>
                      </a:r>
                      <a:endParaRPr lang="en-US" sz="1600" b="1" dirty="0">
                        <a:effectLst/>
                      </a:endParaRPr>
                    </a:p>
                    <a:p>
                      <a:pPr marL="0" marR="0" algn="ctr" rtl="1">
                        <a:lnSpc>
                          <a:spcPct val="107000"/>
                        </a:lnSpc>
                        <a:spcBef>
                          <a:spcPts val="0"/>
                        </a:spcBef>
                        <a:spcAft>
                          <a:spcPts val="0"/>
                        </a:spcAft>
                      </a:pPr>
                      <a:r>
                        <a:rPr lang="ar-SA" sz="1600" b="1" dirty="0">
                          <a:effectLst/>
                        </a:rPr>
                        <a:t>صابون ديتول للأيدي الحجم ٢٥٠ مل</a:t>
                      </a:r>
                      <a:endParaRPr lang="en-US" sz="1600" b="1" dirty="0">
                        <a:effectLst/>
                      </a:endParaRPr>
                    </a:p>
                    <a:p>
                      <a:pPr marL="0" marR="0" algn="ctr" rtl="1">
                        <a:lnSpc>
                          <a:spcPct val="107000"/>
                        </a:lnSpc>
                        <a:spcBef>
                          <a:spcPts val="0"/>
                        </a:spcBef>
                        <a:spcAft>
                          <a:spcPts val="0"/>
                        </a:spcAft>
                      </a:pPr>
                      <a:r>
                        <a:rPr lang="ar-SA" sz="1600" b="1" dirty="0">
                          <a:effectLst/>
                        </a:rPr>
                        <a:t>مناديل كلنيكس للحمام ١٦ لفة</a:t>
                      </a:r>
                      <a:endParaRPr lang="en-US" sz="1600" b="1" dirty="0">
                        <a:effectLst/>
                      </a:endParaRPr>
                    </a:p>
                    <a:p>
                      <a:pPr marL="0" marR="0" algn="ctr" rtl="1">
                        <a:lnSpc>
                          <a:spcPct val="107000"/>
                        </a:lnSpc>
                        <a:spcBef>
                          <a:spcPts val="0"/>
                        </a:spcBef>
                        <a:spcAft>
                          <a:spcPts val="0"/>
                        </a:spcAft>
                      </a:pPr>
                      <a:r>
                        <a:rPr lang="ar-SA" sz="1600" b="1" dirty="0">
                          <a:effectLst/>
                        </a:rPr>
                        <a:t>الحجم : ٦*١٠٠ منديل</a:t>
                      </a:r>
                      <a:endParaRPr lang="en-US" sz="1600" b="1" dirty="0">
                        <a:effectLst/>
                      </a:endParaRPr>
                    </a:p>
                    <a:p>
                      <a:pPr marL="0" marR="0" algn="ctr" rtl="1">
                        <a:lnSpc>
                          <a:spcPct val="107000"/>
                        </a:lnSpc>
                        <a:spcBef>
                          <a:spcPts val="0"/>
                        </a:spcBef>
                        <a:spcAft>
                          <a:spcPts val="0"/>
                        </a:spcAft>
                      </a:pPr>
                      <a:r>
                        <a:rPr lang="ar-SA" sz="1600" b="1" dirty="0">
                          <a:effectLst/>
                        </a:rPr>
                        <a:t>ورق تصوير روكو ٥٠٠ ورقة أبيض</a:t>
                      </a:r>
                      <a:endParaRPr lang="en-US" sz="1600" b="1" dirty="0">
                        <a:effectLst/>
                      </a:endParaRPr>
                    </a:p>
                    <a:p>
                      <a:pPr marL="0" marR="0" algn="ctr" rtl="1">
                        <a:lnSpc>
                          <a:spcPct val="107000"/>
                        </a:lnSpc>
                        <a:spcBef>
                          <a:spcPts val="0"/>
                        </a:spcBef>
                        <a:spcAft>
                          <a:spcPts val="0"/>
                        </a:spcAft>
                      </a:pPr>
                      <a:r>
                        <a:rPr lang="ar-SA" sz="1600" b="1" dirty="0">
                          <a:effectLst/>
                        </a:rPr>
                        <a:t>كانون حبر طباعة ملون</a:t>
                      </a:r>
                      <a:endParaRPr lang="en-US" sz="1600" b="1" dirty="0">
                        <a:effectLst/>
                      </a:endParaRPr>
                    </a:p>
                    <a:p>
                      <a:pPr marL="0" marR="0" algn="ctr" rtl="1">
                        <a:lnSpc>
                          <a:spcPct val="107000"/>
                        </a:lnSpc>
                        <a:spcBef>
                          <a:spcPts val="0"/>
                        </a:spcBef>
                        <a:spcAft>
                          <a:spcPts val="0"/>
                        </a:spcAft>
                      </a:pPr>
                      <a:r>
                        <a:rPr lang="ar-SA" sz="1600" b="1" dirty="0">
                          <a:effectLst/>
                        </a:rPr>
                        <a:t>كانون حبر  طباعة ٨٤٠٠ صورة</a:t>
                      </a:r>
                      <a:endParaRPr lang="en-US" sz="1600" b="1" dirty="0">
                        <a:effectLst/>
                        <a:latin typeface="+mn-lt"/>
                        <a:ea typeface="Tw Cen MT" panose="020B0602020104020603" pitchFamily="34" charset="0"/>
                        <a:cs typeface="Arial" panose="020B0604020202020204" pitchFamily="34" charset="0"/>
                      </a:endParaRPr>
                    </a:p>
                  </a:txBody>
                  <a:tcPr marL="11204" marR="11204" marT="0" marB="0"/>
                </a:tc>
                <a:tc>
                  <a:txBody>
                    <a:bodyPr/>
                    <a:lstStyle/>
                    <a:p>
                      <a:pPr marL="0" marR="0" algn="ctr" rtl="1">
                        <a:lnSpc>
                          <a:spcPct val="107000"/>
                        </a:lnSpc>
                        <a:spcBef>
                          <a:spcPts val="0"/>
                        </a:spcBef>
                        <a:spcAft>
                          <a:spcPts val="0"/>
                        </a:spcAft>
                      </a:pPr>
                      <a:r>
                        <a:rPr lang="ar-SA" sz="1600" b="1">
                          <a:effectLst/>
                        </a:rPr>
                        <a:t>مواد مساعدة:</a:t>
                      </a:r>
                      <a:endParaRPr lang="en-US" sz="1600" b="1">
                        <a:effectLst/>
                      </a:endParaRPr>
                    </a:p>
                    <a:p>
                      <a:pPr marL="0" marR="0" algn="ctr" rtl="1">
                        <a:lnSpc>
                          <a:spcPct val="107000"/>
                        </a:lnSpc>
                        <a:spcBef>
                          <a:spcPts val="0"/>
                        </a:spcBef>
                        <a:spcAft>
                          <a:spcPts val="0"/>
                        </a:spcAft>
                      </a:pPr>
                      <a:r>
                        <a:rPr lang="ar-SA" sz="1600" b="1">
                          <a:effectLst/>
                        </a:rPr>
                        <a:t>مواد تنظيف</a:t>
                      </a:r>
                      <a:endParaRPr lang="en-US" sz="1600" b="1">
                        <a:effectLst/>
                      </a:endParaRPr>
                    </a:p>
                    <a:p>
                      <a:pPr marL="0" marR="0" algn="ctr" rtl="1">
                        <a:lnSpc>
                          <a:spcPct val="107000"/>
                        </a:lnSpc>
                        <a:spcBef>
                          <a:spcPts val="0"/>
                        </a:spcBef>
                        <a:spcAft>
                          <a:spcPts val="0"/>
                        </a:spcAft>
                      </a:pPr>
                      <a:r>
                        <a:rPr lang="ar-SA" sz="1600" b="1">
                          <a:effectLst/>
                        </a:rPr>
                        <a:t>أدوات تنظيف</a:t>
                      </a:r>
                      <a:endParaRPr lang="en-US" sz="1600" b="1">
                        <a:effectLst/>
                      </a:endParaRPr>
                    </a:p>
                    <a:p>
                      <a:pPr marL="0" marR="0" algn="ctr" rtl="1">
                        <a:lnSpc>
                          <a:spcPct val="107000"/>
                        </a:lnSpc>
                        <a:spcBef>
                          <a:spcPts val="0"/>
                        </a:spcBef>
                        <a:spcAft>
                          <a:spcPts val="0"/>
                        </a:spcAft>
                      </a:pPr>
                      <a:r>
                        <a:rPr lang="ar-SA" sz="1600" b="1">
                          <a:effectLst/>
                        </a:rPr>
                        <a:t>صابون</a:t>
                      </a:r>
                      <a:endParaRPr lang="en-US" sz="1600" b="1">
                        <a:effectLst/>
                      </a:endParaRPr>
                    </a:p>
                    <a:p>
                      <a:pPr marL="0" marR="0" algn="ctr" rtl="1">
                        <a:lnSpc>
                          <a:spcPct val="107000"/>
                        </a:lnSpc>
                        <a:spcBef>
                          <a:spcPts val="0"/>
                        </a:spcBef>
                        <a:spcAft>
                          <a:spcPts val="0"/>
                        </a:spcAft>
                      </a:pPr>
                      <a:r>
                        <a:rPr lang="ar-SA" sz="1600" b="1">
                          <a:effectLst/>
                        </a:rPr>
                        <a:t>مناديل حمامات</a:t>
                      </a:r>
                      <a:endParaRPr lang="en-US" sz="1600" b="1">
                        <a:effectLst/>
                      </a:endParaRPr>
                    </a:p>
                    <a:p>
                      <a:pPr marL="0" marR="0" algn="ctr" rtl="1">
                        <a:lnSpc>
                          <a:spcPct val="107000"/>
                        </a:lnSpc>
                        <a:spcBef>
                          <a:spcPts val="0"/>
                        </a:spcBef>
                        <a:spcAft>
                          <a:spcPts val="0"/>
                        </a:spcAft>
                      </a:pPr>
                      <a:r>
                        <a:rPr lang="ar-SA" sz="1600" b="1">
                          <a:effectLst/>
                        </a:rPr>
                        <a:t>مناديل للوجه</a:t>
                      </a:r>
                      <a:endParaRPr lang="en-US" sz="1600" b="1">
                        <a:effectLst/>
                      </a:endParaRPr>
                    </a:p>
                    <a:p>
                      <a:pPr marL="0" marR="0" algn="ctr" rtl="1">
                        <a:lnSpc>
                          <a:spcPct val="107000"/>
                        </a:lnSpc>
                        <a:spcBef>
                          <a:spcPts val="0"/>
                        </a:spcBef>
                        <a:spcAft>
                          <a:spcPts val="0"/>
                        </a:spcAft>
                      </a:pPr>
                      <a:r>
                        <a:rPr lang="ar-SA" sz="1600" b="1">
                          <a:effectLst/>
                        </a:rPr>
                        <a:t>أوراق للطابعة</a:t>
                      </a:r>
                      <a:endParaRPr lang="en-US" sz="1600" b="1">
                        <a:effectLst/>
                      </a:endParaRPr>
                    </a:p>
                    <a:p>
                      <a:pPr marL="0" marR="0" algn="ctr" rtl="1">
                        <a:lnSpc>
                          <a:spcPct val="107000"/>
                        </a:lnSpc>
                        <a:spcBef>
                          <a:spcPts val="0"/>
                        </a:spcBef>
                        <a:spcAft>
                          <a:spcPts val="0"/>
                        </a:spcAft>
                      </a:pPr>
                      <a:r>
                        <a:rPr lang="ar-SA" sz="1600" b="1">
                          <a:effectLst/>
                        </a:rPr>
                        <a:t>حبر للطابعة</a:t>
                      </a:r>
                      <a:endParaRPr lang="en-US" sz="1600" b="1">
                        <a:effectLst/>
                      </a:endParaRPr>
                    </a:p>
                    <a:p>
                      <a:pPr marL="0" marR="0" algn="ctr" rtl="1">
                        <a:lnSpc>
                          <a:spcPct val="107000"/>
                        </a:lnSpc>
                        <a:spcBef>
                          <a:spcPts val="0"/>
                        </a:spcBef>
                        <a:spcAft>
                          <a:spcPts val="0"/>
                        </a:spcAft>
                      </a:pPr>
                      <a:r>
                        <a:rPr lang="ar-SA" sz="1600" b="1">
                          <a:effectLst/>
                        </a:rPr>
                        <a:t>حبر لآلة التصوير</a:t>
                      </a:r>
                      <a:endParaRPr lang="en-US" sz="1600" b="1">
                        <a:effectLst/>
                        <a:latin typeface="+mn-lt"/>
                        <a:ea typeface="Tw Cen MT" panose="020B0602020104020603" pitchFamily="34" charset="0"/>
                        <a:cs typeface="Arial" panose="020B0604020202020204" pitchFamily="34" charset="0"/>
                      </a:endParaRPr>
                    </a:p>
                  </a:txBody>
                  <a:tcPr marL="11204" marR="11204" marT="0" marB="0"/>
                </a:tc>
                <a:tc>
                  <a:txBody>
                    <a:bodyPr/>
                    <a:lstStyle/>
                    <a:p>
                      <a:pPr marL="0" marR="0" algn="ctr" rtl="1">
                        <a:lnSpc>
                          <a:spcPct val="107000"/>
                        </a:lnSpc>
                        <a:spcBef>
                          <a:spcPts val="0"/>
                        </a:spcBef>
                        <a:spcAft>
                          <a:spcPts val="0"/>
                        </a:spcAft>
                      </a:pPr>
                      <a:r>
                        <a:rPr lang="ar-SA" sz="1600" b="1">
                          <a:effectLst/>
                        </a:rPr>
                        <a:t>٣</a:t>
                      </a:r>
                      <a:endParaRPr lang="en-US" sz="1600" b="1">
                        <a:effectLst/>
                        <a:latin typeface="+mn-lt"/>
                        <a:ea typeface="Tw Cen MT" panose="020B0602020104020603" pitchFamily="34" charset="0"/>
                        <a:cs typeface="Arial" panose="020B0604020202020204" pitchFamily="34" charset="0"/>
                      </a:endParaRPr>
                    </a:p>
                  </a:txBody>
                  <a:tcPr marL="11204" marR="11204" marT="0" marB="0"/>
                </a:tc>
                <a:extLst>
                  <a:ext uri="{0D108BD9-81ED-4DB2-BD59-A6C34878D82A}">
                    <a16:rowId xmlns:a16="http://schemas.microsoft.com/office/drawing/2014/main" xmlns="" val="676008899"/>
                  </a:ext>
                </a:extLst>
              </a:tr>
              <a:tr h="1304608">
                <a:tc>
                  <a:txBody>
                    <a:bodyPr/>
                    <a:lstStyle/>
                    <a:p>
                      <a:pPr marL="0" marR="0" algn="ctr" rtl="1">
                        <a:lnSpc>
                          <a:spcPct val="107000"/>
                        </a:lnSpc>
                        <a:spcBef>
                          <a:spcPts val="0"/>
                        </a:spcBef>
                        <a:spcAft>
                          <a:spcPts val="0"/>
                        </a:spcAft>
                      </a:pPr>
                      <a:r>
                        <a:rPr lang="ar-SA" sz="1600" b="1" dirty="0">
                          <a:effectLst/>
                        </a:rPr>
                        <a:t> </a:t>
                      </a:r>
                      <a:endParaRPr lang="en-US" sz="1600" b="1" dirty="0">
                        <a:effectLst/>
                      </a:endParaRPr>
                    </a:p>
                    <a:p>
                      <a:pPr marL="0" marR="0" algn="ctr" rtl="1">
                        <a:lnSpc>
                          <a:spcPct val="107000"/>
                        </a:lnSpc>
                        <a:spcBef>
                          <a:spcPts val="0"/>
                        </a:spcBef>
                        <a:spcAft>
                          <a:spcPts val="0"/>
                        </a:spcAft>
                      </a:pPr>
                      <a:r>
                        <a:rPr lang="ar-SA" sz="1600" b="1" dirty="0">
                          <a:effectLst/>
                        </a:rPr>
                        <a:t>الشركة السعودية للكهرباء</a:t>
                      </a:r>
                      <a:endParaRPr lang="en-US" sz="1600" b="1" dirty="0">
                        <a:effectLst/>
                      </a:endParaRPr>
                    </a:p>
                    <a:p>
                      <a:pPr marL="0" marR="0" algn="ctr" rtl="1">
                        <a:lnSpc>
                          <a:spcPct val="107000"/>
                        </a:lnSpc>
                        <a:spcBef>
                          <a:spcPts val="0"/>
                        </a:spcBef>
                        <a:spcAft>
                          <a:spcPts val="0"/>
                        </a:spcAft>
                      </a:pPr>
                      <a:r>
                        <a:rPr lang="ar-SA" sz="1600" b="1" dirty="0">
                          <a:effectLst/>
                        </a:rPr>
                        <a:t>شركة المياه الوطنية</a:t>
                      </a:r>
                      <a:endParaRPr lang="en-US" sz="1600" b="1" dirty="0">
                        <a:effectLst/>
                        <a:latin typeface="+mn-lt"/>
                        <a:ea typeface="Tw Cen MT" panose="020B0602020104020603" pitchFamily="34" charset="0"/>
                        <a:cs typeface="Arial" panose="020B0604020202020204" pitchFamily="34" charset="0"/>
                      </a:endParaRPr>
                    </a:p>
                  </a:txBody>
                  <a:tcPr marL="11204" marR="11204" marT="0" marB="0"/>
                </a:tc>
                <a:tc>
                  <a:txBody>
                    <a:bodyPr/>
                    <a:lstStyle/>
                    <a:p>
                      <a:pPr algn="ctr"/>
                      <a:endParaRPr lang="en-US" sz="1600" b="1" dirty="0">
                        <a:effectLst/>
                        <a:latin typeface="+mn-lt"/>
                      </a:endParaRPr>
                    </a:p>
                  </a:txBody>
                  <a:tcPr marL="11204" marR="11204" marT="0" marB="0"/>
                </a:tc>
                <a:tc>
                  <a:txBody>
                    <a:bodyPr/>
                    <a:lstStyle/>
                    <a:p>
                      <a:pPr marL="0" marR="0" algn="ctr" rtl="1">
                        <a:lnSpc>
                          <a:spcPct val="107000"/>
                        </a:lnSpc>
                        <a:spcBef>
                          <a:spcPts val="0"/>
                        </a:spcBef>
                        <a:spcAft>
                          <a:spcPts val="0"/>
                        </a:spcAft>
                      </a:pPr>
                      <a:r>
                        <a:rPr lang="ar-SA" sz="1600" b="1" dirty="0">
                          <a:effectLst/>
                        </a:rPr>
                        <a:t> </a:t>
                      </a:r>
                      <a:endParaRPr lang="en-US" sz="1600" b="1" dirty="0">
                        <a:effectLst/>
                      </a:endParaRPr>
                    </a:p>
                    <a:p>
                      <a:pPr marL="0" marR="0" algn="ctr" rtl="1">
                        <a:lnSpc>
                          <a:spcPct val="107000"/>
                        </a:lnSpc>
                        <a:spcBef>
                          <a:spcPts val="0"/>
                        </a:spcBef>
                        <a:spcAft>
                          <a:spcPts val="0"/>
                        </a:spcAft>
                      </a:pPr>
                      <a:r>
                        <a:rPr lang="ar-SA" sz="1600" b="1" dirty="0">
                          <a:effectLst/>
                        </a:rPr>
                        <a:t>١٥٠٠</a:t>
                      </a:r>
                      <a:endParaRPr lang="en-US" sz="1600" b="1" dirty="0">
                        <a:effectLst/>
                      </a:endParaRPr>
                    </a:p>
                    <a:p>
                      <a:pPr marL="0" marR="0" algn="ctr" rtl="1">
                        <a:lnSpc>
                          <a:spcPct val="107000"/>
                        </a:lnSpc>
                        <a:spcBef>
                          <a:spcPts val="0"/>
                        </a:spcBef>
                        <a:spcAft>
                          <a:spcPts val="0"/>
                        </a:spcAft>
                      </a:pPr>
                      <a:r>
                        <a:rPr lang="ar-SA" sz="1600" b="1" dirty="0">
                          <a:effectLst/>
                        </a:rPr>
                        <a:t>١٢٠٠</a:t>
                      </a:r>
                      <a:endParaRPr lang="en-US" sz="1600" b="1" dirty="0">
                        <a:effectLst/>
                        <a:latin typeface="+mn-lt"/>
                        <a:ea typeface="Tw Cen MT" panose="020B0602020104020603" pitchFamily="34" charset="0"/>
                        <a:cs typeface="Arial" panose="020B0604020202020204" pitchFamily="34" charset="0"/>
                      </a:endParaRPr>
                    </a:p>
                  </a:txBody>
                  <a:tcPr marL="11204" marR="11204" marT="0" marB="0"/>
                </a:tc>
                <a:tc>
                  <a:txBody>
                    <a:bodyPr/>
                    <a:lstStyle/>
                    <a:p>
                      <a:pPr marL="0" marR="0" algn="ctr" rtl="1">
                        <a:lnSpc>
                          <a:spcPct val="107000"/>
                        </a:lnSpc>
                        <a:spcBef>
                          <a:spcPts val="0"/>
                        </a:spcBef>
                        <a:spcAft>
                          <a:spcPts val="0"/>
                        </a:spcAft>
                      </a:pPr>
                      <a:r>
                        <a:rPr lang="ar-SA" sz="1600" b="1" dirty="0">
                          <a:effectLst/>
                        </a:rPr>
                        <a:t> </a:t>
                      </a:r>
                      <a:endParaRPr lang="en-US" sz="1600" b="1" dirty="0">
                        <a:effectLst/>
                      </a:endParaRPr>
                    </a:p>
                    <a:p>
                      <a:pPr marL="0" marR="0" algn="ctr" rtl="1">
                        <a:lnSpc>
                          <a:spcPct val="107000"/>
                        </a:lnSpc>
                        <a:spcBef>
                          <a:spcPts val="0"/>
                        </a:spcBef>
                        <a:spcAft>
                          <a:spcPts val="0"/>
                        </a:spcAft>
                      </a:pPr>
                      <a:r>
                        <a:rPr lang="ar-SA" sz="1600" b="1" dirty="0">
                          <a:effectLst/>
                        </a:rPr>
                        <a:t>١٠٠٪</a:t>
                      </a:r>
                      <a:endParaRPr lang="en-US" sz="1600" b="1" dirty="0">
                        <a:effectLst/>
                      </a:endParaRPr>
                    </a:p>
                    <a:p>
                      <a:pPr marL="0" marR="0" algn="ctr" rtl="1">
                        <a:lnSpc>
                          <a:spcPct val="107000"/>
                        </a:lnSpc>
                        <a:spcBef>
                          <a:spcPts val="0"/>
                        </a:spcBef>
                        <a:spcAft>
                          <a:spcPts val="0"/>
                        </a:spcAft>
                      </a:pPr>
                      <a:r>
                        <a:rPr lang="ar-SA" sz="1600" b="1" dirty="0">
                          <a:effectLst/>
                        </a:rPr>
                        <a:t>١٠٠٪</a:t>
                      </a:r>
                      <a:endParaRPr lang="en-US" sz="1600" b="1" dirty="0">
                        <a:effectLst/>
                        <a:latin typeface="+mn-lt"/>
                        <a:ea typeface="Tw Cen MT" panose="020B0602020104020603" pitchFamily="34" charset="0"/>
                        <a:cs typeface="Arial" panose="020B0604020202020204" pitchFamily="34" charset="0"/>
                      </a:endParaRPr>
                    </a:p>
                  </a:txBody>
                  <a:tcPr marL="11204" marR="11204" marT="0" marB="0"/>
                </a:tc>
                <a:tc>
                  <a:txBody>
                    <a:bodyPr/>
                    <a:lstStyle/>
                    <a:p>
                      <a:pPr marL="0" marR="0" algn="ctr" rtl="1">
                        <a:lnSpc>
                          <a:spcPct val="107000"/>
                        </a:lnSpc>
                        <a:spcBef>
                          <a:spcPts val="0"/>
                        </a:spcBef>
                        <a:spcAft>
                          <a:spcPts val="0"/>
                        </a:spcAft>
                      </a:pPr>
                      <a:r>
                        <a:rPr lang="ar-SA" sz="1600" b="1">
                          <a:effectLst/>
                        </a:rPr>
                        <a:t> </a:t>
                      </a:r>
                      <a:endParaRPr lang="en-US" sz="1600" b="1">
                        <a:effectLst/>
                      </a:endParaRPr>
                    </a:p>
                    <a:p>
                      <a:pPr marL="0" marR="0" algn="ctr" rtl="1">
                        <a:lnSpc>
                          <a:spcPct val="107000"/>
                        </a:lnSpc>
                        <a:spcBef>
                          <a:spcPts val="0"/>
                        </a:spcBef>
                        <a:spcAft>
                          <a:spcPts val="0"/>
                        </a:spcAft>
                      </a:pPr>
                      <a:r>
                        <a:rPr lang="ar-SA" sz="1600" b="1">
                          <a:effectLst/>
                        </a:rPr>
                        <a:t>٩</a:t>
                      </a:r>
                      <a:endParaRPr lang="en-US" sz="1600" b="1">
                        <a:effectLst/>
                      </a:endParaRPr>
                    </a:p>
                    <a:p>
                      <a:pPr marL="0" marR="0" algn="ctr" rtl="1">
                        <a:lnSpc>
                          <a:spcPct val="107000"/>
                        </a:lnSpc>
                        <a:spcBef>
                          <a:spcPts val="0"/>
                        </a:spcBef>
                        <a:spcAft>
                          <a:spcPts val="0"/>
                        </a:spcAft>
                      </a:pPr>
                      <a:r>
                        <a:rPr lang="ar-SA" sz="1600" b="1">
                          <a:effectLst/>
                        </a:rPr>
                        <a:t>٩</a:t>
                      </a:r>
                      <a:endParaRPr lang="en-US" sz="1600" b="1">
                        <a:effectLst/>
                        <a:latin typeface="+mn-lt"/>
                        <a:ea typeface="Tw Cen MT" panose="020B0602020104020603" pitchFamily="34" charset="0"/>
                        <a:cs typeface="Arial" panose="020B0604020202020204" pitchFamily="34" charset="0"/>
                      </a:endParaRPr>
                    </a:p>
                  </a:txBody>
                  <a:tcPr marL="11204" marR="11204" marT="0" marB="0"/>
                </a:tc>
                <a:tc>
                  <a:txBody>
                    <a:bodyPr/>
                    <a:lstStyle/>
                    <a:p>
                      <a:pPr marL="0" marR="0" algn="ctr" rtl="1">
                        <a:lnSpc>
                          <a:spcPct val="107000"/>
                        </a:lnSpc>
                        <a:spcBef>
                          <a:spcPts val="0"/>
                        </a:spcBef>
                        <a:spcAft>
                          <a:spcPts val="0"/>
                        </a:spcAft>
                      </a:pPr>
                      <a:r>
                        <a:rPr lang="ar-SA" sz="1600" b="1" dirty="0">
                          <a:effectLst/>
                        </a:rPr>
                        <a:t> </a:t>
                      </a:r>
                      <a:endParaRPr lang="en-US" sz="1600" b="1" dirty="0">
                        <a:effectLst/>
                      </a:endParaRPr>
                    </a:p>
                    <a:p>
                      <a:pPr marL="0" marR="0" algn="ctr" rtl="1">
                        <a:lnSpc>
                          <a:spcPct val="107000"/>
                        </a:lnSpc>
                        <a:spcBef>
                          <a:spcPts val="0"/>
                        </a:spcBef>
                        <a:spcAft>
                          <a:spcPts val="0"/>
                        </a:spcAft>
                      </a:pPr>
                      <a:r>
                        <a:rPr lang="ar-SA" sz="1600" b="1" dirty="0">
                          <a:effectLst/>
                        </a:rPr>
                        <a:t>٩</a:t>
                      </a:r>
                      <a:endParaRPr lang="en-US" sz="1600" b="1" dirty="0">
                        <a:effectLst/>
                      </a:endParaRPr>
                    </a:p>
                    <a:p>
                      <a:pPr marL="0" marR="0" algn="ctr" rtl="1">
                        <a:lnSpc>
                          <a:spcPct val="107000"/>
                        </a:lnSpc>
                        <a:spcBef>
                          <a:spcPts val="0"/>
                        </a:spcBef>
                        <a:spcAft>
                          <a:spcPts val="0"/>
                        </a:spcAft>
                      </a:pPr>
                      <a:r>
                        <a:rPr lang="ar-SA" sz="1600" b="1" dirty="0">
                          <a:effectLst/>
                        </a:rPr>
                        <a:t>٩</a:t>
                      </a:r>
                      <a:endParaRPr lang="en-US" sz="1600" b="1" dirty="0">
                        <a:effectLst/>
                        <a:latin typeface="+mn-lt"/>
                        <a:ea typeface="Tw Cen MT" panose="020B0602020104020603" pitchFamily="34" charset="0"/>
                        <a:cs typeface="Arial" panose="020B0604020202020204" pitchFamily="34" charset="0"/>
                      </a:endParaRPr>
                    </a:p>
                  </a:txBody>
                  <a:tcPr marL="11204" marR="11204" marT="0" marB="0"/>
                </a:tc>
                <a:tc>
                  <a:txBody>
                    <a:bodyPr/>
                    <a:lstStyle/>
                    <a:p>
                      <a:pPr marL="0" marR="0" algn="ctr" rtl="1">
                        <a:lnSpc>
                          <a:spcPct val="107000"/>
                        </a:lnSpc>
                        <a:spcBef>
                          <a:spcPts val="0"/>
                        </a:spcBef>
                        <a:spcAft>
                          <a:spcPts val="0"/>
                        </a:spcAft>
                      </a:pPr>
                      <a:r>
                        <a:rPr lang="en-US" sz="1600" b="1" dirty="0">
                          <a:effectLst/>
                        </a:rPr>
                        <a:t> </a:t>
                      </a:r>
                    </a:p>
                    <a:p>
                      <a:pPr marL="0" marR="0" algn="ctr" rtl="1">
                        <a:lnSpc>
                          <a:spcPct val="107000"/>
                        </a:lnSpc>
                        <a:spcBef>
                          <a:spcPts val="0"/>
                        </a:spcBef>
                        <a:spcAft>
                          <a:spcPts val="0"/>
                        </a:spcAft>
                      </a:pPr>
                      <a:r>
                        <a:rPr lang="en-US" sz="1600" b="1" dirty="0">
                          <a:effectLst/>
                        </a:rPr>
                        <a:t> </a:t>
                      </a:r>
                    </a:p>
                    <a:p>
                      <a:pPr marL="0" marR="0" algn="ctr" rtl="1">
                        <a:lnSpc>
                          <a:spcPct val="107000"/>
                        </a:lnSpc>
                        <a:spcBef>
                          <a:spcPts val="0"/>
                        </a:spcBef>
                        <a:spcAft>
                          <a:spcPts val="0"/>
                        </a:spcAft>
                      </a:pPr>
                      <a:r>
                        <a:rPr lang="ar-SA" sz="1600" b="1" dirty="0">
                          <a:effectLst/>
                        </a:rPr>
                        <a:t> </a:t>
                      </a:r>
                      <a:endParaRPr lang="en-US" sz="1600" b="1" dirty="0">
                        <a:effectLst/>
                        <a:latin typeface="+mn-lt"/>
                        <a:ea typeface="Tw Cen MT" panose="020B0602020104020603" pitchFamily="34" charset="0"/>
                        <a:cs typeface="Arial" panose="020B0604020202020204" pitchFamily="34" charset="0"/>
                      </a:endParaRPr>
                    </a:p>
                  </a:txBody>
                  <a:tcPr marL="11204" marR="11204" marT="0" marB="0"/>
                </a:tc>
                <a:tc>
                  <a:txBody>
                    <a:bodyPr/>
                    <a:lstStyle/>
                    <a:p>
                      <a:pPr marL="0" marR="0" algn="ctr" rtl="1">
                        <a:lnSpc>
                          <a:spcPct val="107000"/>
                        </a:lnSpc>
                        <a:spcBef>
                          <a:spcPts val="0"/>
                        </a:spcBef>
                        <a:spcAft>
                          <a:spcPts val="0"/>
                        </a:spcAft>
                      </a:pPr>
                      <a:r>
                        <a:rPr lang="ar-SA" sz="1600" b="1" dirty="0">
                          <a:effectLst/>
                        </a:rPr>
                        <a:t>منافع:</a:t>
                      </a:r>
                      <a:endParaRPr lang="en-US" sz="1600" b="1" dirty="0">
                        <a:effectLst/>
                      </a:endParaRPr>
                    </a:p>
                    <a:p>
                      <a:pPr marL="0" marR="0" algn="ctr" rtl="1">
                        <a:lnSpc>
                          <a:spcPct val="107000"/>
                        </a:lnSpc>
                        <a:spcBef>
                          <a:spcPts val="0"/>
                        </a:spcBef>
                        <a:spcAft>
                          <a:spcPts val="0"/>
                        </a:spcAft>
                      </a:pPr>
                      <a:r>
                        <a:rPr lang="ar-SA" sz="1600" b="1" dirty="0">
                          <a:effectLst/>
                        </a:rPr>
                        <a:t>كهرباء</a:t>
                      </a:r>
                      <a:endParaRPr lang="en-US" sz="1600" b="1" dirty="0">
                        <a:effectLst/>
                      </a:endParaRPr>
                    </a:p>
                    <a:p>
                      <a:pPr marL="0" marR="0" algn="ctr" rtl="1">
                        <a:lnSpc>
                          <a:spcPct val="107000"/>
                        </a:lnSpc>
                        <a:spcBef>
                          <a:spcPts val="0"/>
                        </a:spcBef>
                        <a:spcAft>
                          <a:spcPts val="0"/>
                        </a:spcAft>
                      </a:pPr>
                      <a:r>
                        <a:rPr lang="ar-SA" sz="1600" b="1" dirty="0">
                          <a:effectLst/>
                        </a:rPr>
                        <a:t>ماء</a:t>
                      </a:r>
                      <a:endParaRPr lang="en-US" sz="1600" b="1" dirty="0">
                        <a:effectLst/>
                        <a:latin typeface="+mn-lt"/>
                        <a:ea typeface="Tw Cen MT" panose="020B0602020104020603" pitchFamily="34" charset="0"/>
                        <a:cs typeface="Arial" panose="020B0604020202020204" pitchFamily="34" charset="0"/>
                      </a:endParaRPr>
                    </a:p>
                  </a:txBody>
                  <a:tcPr marL="11204" marR="11204" marT="0" marB="0"/>
                </a:tc>
                <a:tc>
                  <a:txBody>
                    <a:bodyPr/>
                    <a:lstStyle/>
                    <a:p>
                      <a:pPr marL="0" marR="0" algn="ctr" rtl="1">
                        <a:lnSpc>
                          <a:spcPct val="107000"/>
                        </a:lnSpc>
                        <a:spcBef>
                          <a:spcPts val="0"/>
                        </a:spcBef>
                        <a:spcAft>
                          <a:spcPts val="0"/>
                        </a:spcAft>
                      </a:pPr>
                      <a:r>
                        <a:rPr lang="ar-SA" sz="1600" b="1" dirty="0">
                          <a:effectLst/>
                        </a:rPr>
                        <a:t>٤</a:t>
                      </a:r>
                      <a:endParaRPr lang="en-US" sz="1600" b="1" dirty="0">
                        <a:effectLst/>
                        <a:latin typeface="+mn-lt"/>
                        <a:ea typeface="Tw Cen MT" panose="020B0602020104020603" pitchFamily="34" charset="0"/>
                        <a:cs typeface="Arial" panose="020B0604020202020204" pitchFamily="34" charset="0"/>
                      </a:endParaRPr>
                    </a:p>
                  </a:txBody>
                  <a:tcPr marL="11204" marR="11204" marT="0" marB="0"/>
                </a:tc>
                <a:extLst>
                  <a:ext uri="{0D108BD9-81ED-4DB2-BD59-A6C34878D82A}">
                    <a16:rowId xmlns:a16="http://schemas.microsoft.com/office/drawing/2014/main" xmlns="" val="2918385148"/>
                  </a:ext>
                </a:extLst>
              </a:tr>
            </a:tbl>
          </a:graphicData>
        </a:graphic>
      </p:graphicFrame>
    </p:spTree>
    <p:extLst>
      <p:ext uri="{BB962C8B-B14F-4D97-AF65-F5344CB8AC3E}">
        <p14:creationId xmlns:p14="http://schemas.microsoft.com/office/powerpoint/2010/main" xmlns="" val="2192019070"/>
      </p:ext>
    </p:extLst>
  </p:cSld>
  <p:clrMapOvr>
    <a:masterClrMapping/>
  </p:clrMapOvr>
  <p:transition>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الدراسة الفنية – موارد وامدادات </a:t>
            </a:r>
          </a:p>
        </p:txBody>
      </p:sp>
      <p:graphicFrame>
        <p:nvGraphicFramePr>
          <p:cNvPr id="3" name="Table 2"/>
          <p:cNvGraphicFramePr>
            <a:graphicFrameLocks noGrp="1"/>
          </p:cNvGraphicFramePr>
          <p:nvPr>
            <p:extLst>
              <p:ext uri="{D42A27DB-BD31-4B8C-83A1-F6EECF244321}">
                <p14:modId xmlns:p14="http://schemas.microsoft.com/office/powerpoint/2010/main" xmlns="" val="2823601539"/>
              </p:ext>
            </p:extLst>
          </p:nvPr>
        </p:nvGraphicFramePr>
        <p:xfrm>
          <a:off x="2117558" y="2672933"/>
          <a:ext cx="6108867" cy="1742656"/>
        </p:xfrm>
        <a:graphic>
          <a:graphicData uri="http://schemas.openxmlformats.org/drawingml/2006/table">
            <a:tbl>
              <a:tblPr firstRow="1" firstCol="1" bandRow="1">
                <a:tableStyleId>{5940675A-B579-460E-94D1-54222C63F5DA}</a:tableStyleId>
              </a:tblPr>
              <a:tblGrid>
                <a:gridCol w="1289069">
                  <a:extLst>
                    <a:ext uri="{9D8B030D-6E8A-4147-A177-3AD203B41FA5}">
                      <a16:colId xmlns:a16="http://schemas.microsoft.com/office/drawing/2014/main" xmlns="" val="3119942666"/>
                    </a:ext>
                  </a:extLst>
                </a:gridCol>
                <a:gridCol w="1198253">
                  <a:extLst>
                    <a:ext uri="{9D8B030D-6E8A-4147-A177-3AD203B41FA5}">
                      <a16:colId xmlns:a16="http://schemas.microsoft.com/office/drawing/2014/main" xmlns="" val="1462478228"/>
                    </a:ext>
                  </a:extLst>
                </a:gridCol>
                <a:gridCol w="1266855">
                  <a:extLst>
                    <a:ext uri="{9D8B030D-6E8A-4147-A177-3AD203B41FA5}">
                      <a16:colId xmlns:a16="http://schemas.microsoft.com/office/drawing/2014/main" xmlns="" val="1553696622"/>
                    </a:ext>
                  </a:extLst>
                </a:gridCol>
                <a:gridCol w="1206746">
                  <a:extLst>
                    <a:ext uri="{9D8B030D-6E8A-4147-A177-3AD203B41FA5}">
                      <a16:colId xmlns:a16="http://schemas.microsoft.com/office/drawing/2014/main" xmlns="" val="2843534248"/>
                    </a:ext>
                  </a:extLst>
                </a:gridCol>
                <a:gridCol w="1147944">
                  <a:extLst>
                    <a:ext uri="{9D8B030D-6E8A-4147-A177-3AD203B41FA5}">
                      <a16:colId xmlns:a16="http://schemas.microsoft.com/office/drawing/2014/main" xmlns="" val="3101287323"/>
                    </a:ext>
                  </a:extLst>
                </a:gridCol>
              </a:tblGrid>
              <a:tr h="1172761">
                <a:tc>
                  <a:txBody>
                    <a:bodyPr/>
                    <a:lstStyle/>
                    <a:p>
                      <a:pPr marL="0" marR="0" algn="ctr" rtl="1">
                        <a:lnSpc>
                          <a:spcPct val="107000"/>
                        </a:lnSpc>
                        <a:spcBef>
                          <a:spcPts val="0"/>
                        </a:spcBef>
                        <a:spcAft>
                          <a:spcPts val="0"/>
                        </a:spcAft>
                      </a:pPr>
                      <a:r>
                        <a:rPr lang="ar-SA" sz="2200">
                          <a:effectLst/>
                        </a:rPr>
                        <a:t>إجمالي:</a:t>
                      </a:r>
                      <a:endParaRPr lang="en-US" sz="11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ar-SA" sz="2200">
                          <a:effectLst/>
                        </a:rPr>
                        <a:t>منافع</a:t>
                      </a:r>
                      <a:endParaRPr lang="en-US" sz="11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ar-SA" sz="2200" dirty="0">
                          <a:effectLst/>
                        </a:rPr>
                        <a:t>مواد مساعدة</a:t>
                      </a:r>
                      <a:endParaRPr lang="en-US" sz="1100" dirty="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ar-SA" sz="2200">
                          <a:effectLst/>
                        </a:rPr>
                        <a:t>منتجات مصنعة</a:t>
                      </a:r>
                      <a:endParaRPr lang="en-US" sz="11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ar-SA" sz="2200" dirty="0">
                          <a:effectLst/>
                        </a:rPr>
                        <a:t>مواد خام</a:t>
                      </a:r>
                      <a:endParaRPr lang="en-US" sz="1100" dirty="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2464555623"/>
                  </a:ext>
                </a:extLst>
              </a:tr>
              <a:tr h="569895">
                <a:tc>
                  <a:txBody>
                    <a:bodyPr/>
                    <a:lstStyle/>
                    <a:p>
                      <a:pPr marL="0" marR="0" algn="ctr" rtl="1">
                        <a:lnSpc>
                          <a:spcPct val="107000"/>
                        </a:lnSpc>
                        <a:spcBef>
                          <a:spcPts val="0"/>
                        </a:spcBef>
                        <a:spcAft>
                          <a:spcPts val="0"/>
                        </a:spcAft>
                      </a:pPr>
                      <a:r>
                        <a:rPr lang="ar-SA" sz="2200">
                          <a:effectLst/>
                        </a:rPr>
                        <a:t>٢٨٢١٢،٥</a:t>
                      </a:r>
                      <a:endParaRPr lang="en-US" sz="11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ar-SA" sz="2200">
                          <a:effectLst/>
                        </a:rPr>
                        <a:t>٢٤٣٠٠</a:t>
                      </a:r>
                      <a:endParaRPr lang="en-US" sz="11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ar-SA" sz="2200">
                          <a:effectLst/>
                        </a:rPr>
                        <a:t>٣٣٣٦،٥</a:t>
                      </a:r>
                      <a:endParaRPr lang="en-US" sz="11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ar-SA" sz="2200">
                          <a:effectLst/>
                        </a:rPr>
                        <a:t>٥٧٦</a:t>
                      </a:r>
                      <a:endParaRPr lang="en-US" sz="11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ar-SA" sz="2200" dirty="0">
                          <a:effectLst/>
                        </a:rPr>
                        <a:t>لايوجد</a:t>
                      </a:r>
                      <a:endParaRPr lang="en-US" sz="1100" dirty="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2432528772"/>
                  </a:ext>
                </a:extLst>
              </a:tr>
            </a:tbl>
          </a:graphicData>
        </a:graphic>
      </p:graphicFrame>
    </p:spTree>
    <p:extLst>
      <p:ext uri="{BB962C8B-B14F-4D97-AF65-F5344CB8AC3E}">
        <p14:creationId xmlns:p14="http://schemas.microsoft.com/office/powerpoint/2010/main" xmlns="" val="286375769"/>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srcRect l="28654" t="10684" r="3558" b="13077"/>
          <a:stretch/>
        </p:blipFill>
        <p:spPr>
          <a:xfrm>
            <a:off x="1134208" y="-1"/>
            <a:ext cx="8009792" cy="6858001"/>
          </a:xfrm>
          <a:prstGeom prst="rect">
            <a:avLst/>
          </a:prstGeom>
        </p:spPr>
      </p:pic>
    </p:spTree>
    <p:extLst>
      <p:ext uri="{BB962C8B-B14F-4D97-AF65-F5344CB8AC3E}">
        <p14:creationId xmlns:p14="http://schemas.microsoft.com/office/powerpoint/2010/main" xmlns="" val="1592067541"/>
      </p:ext>
    </p:extLst>
  </p:cSld>
  <p:clrMapOvr>
    <a:masterClrMapping/>
  </p:clrMapOvr>
  <p:transition>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الدراسة الفنية – أثاث ونقل </a:t>
            </a:r>
          </a:p>
        </p:txBody>
      </p:sp>
      <p:graphicFrame>
        <p:nvGraphicFramePr>
          <p:cNvPr id="3" name="Table 2"/>
          <p:cNvGraphicFramePr>
            <a:graphicFrameLocks noGrp="1"/>
          </p:cNvGraphicFramePr>
          <p:nvPr>
            <p:extLst>
              <p:ext uri="{D42A27DB-BD31-4B8C-83A1-F6EECF244321}">
                <p14:modId xmlns:p14="http://schemas.microsoft.com/office/powerpoint/2010/main" xmlns="" val="1738757299"/>
              </p:ext>
            </p:extLst>
          </p:nvPr>
        </p:nvGraphicFramePr>
        <p:xfrm>
          <a:off x="2298033" y="1332929"/>
          <a:ext cx="5739062" cy="5282946"/>
        </p:xfrm>
        <a:graphic>
          <a:graphicData uri="http://schemas.openxmlformats.org/drawingml/2006/table">
            <a:tbl>
              <a:tblPr firstRow="1" firstCol="1" bandRow="1">
                <a:tableStyleId>{5940675A-B579-460E-94D1-54222C63F5DA}</a:tableStyleId>
              </a:tblPr>
              <a:tblGrid>
                <a:gridCol w="757151">
                  <a:extLst>
                    <a:ext uri="{9D8B030D-6E8A-4147-A177-3AD203B41FA5}">
                      <a16:colId xmlns:a16="http://schemas.microsoft.com/office/drawing/2014/main" xmlns="" val="1591926326"/>
                    </a:ext>
                  </a:extLst>
                </a:gridCol>
                <a:gridCol w="626017">
                  <a:extLst>
                    <a:ext uri="{9D8B030D-6E8A-4147-A177-3AD203B41FA5}">
                      <a16:colId xmlns:a16="http://schemas.microsoft.com/office/drawing/2014/main" xmlns="" val="3537546472"/>
                    </a:ext>
                  </a:extLst>
                </a:gridCol>
                <a:gridCol w="626017">
                  <a:extLst>
                    <a:ext uri="{9D8B030D-6E8A-4147-A177-3AD203B41FA5}">
                      <a16:colId xmlns:a16="http://schemas.microsoft.com/office/drawing/2014/main" xmlns="" val="4273840797"/>
                    </a:ext>
                  </a:extLst>
                </a:gridCol>
                <a:gridCol w="509708">
                  <a:extLst>
                    <a:ext uri="{9D8B030D-6E8A-4147-A177-3AD203B41FA5}">
                      <a16:colId xmlns:a16="http://schemas.microsoft.com/office/drawing/2014/main" xmlns="" val="2351894475"/>
                    </a:ext>
                  </a:extLst>
                </a:gridCol>
                <a:gridCol w="560451">
                  <a:extLst>
                    <a:ext uri="{9D8B030D-6E8A-4147-A177-3AD203B41FA5}">
                      <a16:colId xmlns:a16="http://schemas.microsoft.com/office/drawing/2014/main" xmlns="" val="667270382"/>
                    </a:ext>
                  </a:extLst>
                </a:gridCol>
                <a:gridCol w="560451">
                  <a:extLst>
                    <a:ext uri="{9D8B030D-6E8A-4147-A177-3AD203B41FA5}">
                      <a16:colId xmlns:a16="http://schemas.microsoft.com/office/drawing/2014/main" xmlns="" val="2007998536"/>
                    </a:ext>
                  </a:extLst>
                </a:gridCol>
                <a:gridCol w="1151690">
                  <a:extLst>
                    <a:ext uri="{9D8B030D-6E8A-4147-A177-3AD203B41FA5}">
                      <a16:colId xmlns:a16="http://schemas.microsoft.com/office/drawing/2014/main" xmlns="" val="1089932141"/>
                    </a:ext>
                  </a:extLst>
                </a:gridCol>
                <a:gridCol w="691583">
                  <a:extLst>
                    <a:ext uri="{9D8B030D-6E8A-4147-A177-3AD203B41FA5}">
                      <a16:colId xmlns:a16="http://schemas.microsoft.com/office/drawing/2014/main" xmlns="" val="2223106096"/>
                    </a:ext>
                  </a:extLst>
                </a:gridCol>
                <a:gridCol w="255994">
                  <a:extLst>
                    <a:ext uri="{9D8B030D-6E8A-4147-A177-3AD203B41FA5}">
                      <a16:colId xmlns:a16="http://schemas.microsoft.com/office/drawing/2014/main" xmlns="" val="2478941617"/>
                    </a:ext>
                  </a:extLst>
                </a:gridCol>
              </a:tblGrid>
              <a:tr h="293497">
                <a:tc rowSpan="2">
                  <a:txBody>
                    <a:bodyPr/>
                    <a:lstStyle/>
                    <a:p>
                      <a:pPr marL="0" marR="0" algn="ctr" rtl="1">
                        <a:lnSpc>
                          <a:spcPct val="107000"/>
                        </a:lnSpc>
                        <a:spcBef>
                          <a:spcPts val="0"/>
                        </a:spcBef>
                        <a:spcAft>
                          <a:spcPts val="0"/>
                        </a:spcAft>
                      </a:pPr>
                      <a:r>
                        <a:rPr lang="ar-SA" sz="1800">
                          <a:effectLst/>
                        </a:rPr>
                        <a:t>المصدر</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36414" marR="36414" marT="0" marB="0"/>
                </a:tc>
                <a:tc gridSpan="2">
                  <a:txBody>
                    <a:bodyPr/>
                    <a:lstStyle/>
                    <a:p>
                      <a:pPr marL="0" marR="0" algn="ctr" rtl="1">
                        <a:lnSpc>
                          <a:spcPct val="107000"/>
                        </a:lnSpc>
                        <a:spcBef>
                          <a:spcPts val="0"/>
                        </a:spcBef>
                        <a:spcAft>
                          <a:spcPts val="0"/>
                        </a:spcAft>
                      </a:pPr>
                      <a:r>
                        <a:rPr lang="ar-SA" sz="1800">
                          <a:effectLst/>
                        </a:rPr>
                        <a:t>سعر الوحدة</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36414" marR="36414" marT="0" marB="0"/>
                </a:tc>
                <a:tc hMerge="1">
                  <a:txBody>
                    <a:bodyPr/>
                    <a:lstStyle/>
                    <a:p>
                      <a:pPr rtl="1"/>
                      <a:endParaRPr lang="ar-SA"/>
                    </a:p>
                  </a:txBody>
                  <a:tcPr/>
                </a:tc>
                <a:tc gridSpan="3">
                  <a:txBody>
                    <a:bodyPr/>
                    <a:lstStyle/>
                    <a:p>
                      <a:pPr marL="0" marR="0" algn="ctr" rtl="1">
                        <a:lnSpc>
                          <a:spcPct val="107000"/>
                        </a:lnSpc>
                        <a:spcBef>
                          <a:spcPts val="0"/>
                        </a:spcBef>
                        <a:spcAft>
                          <a:spcPts val="0"/>
                        </a:spcAft>
                      </a:pPr>
                      <a:r>
                        <a:rPr lang="ar-SA" sz="1800">
                          <a:effectLst/>
                        </a:rPr>
                        <a:t>الكميات</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36414" marR="36414" marT="0" marB="0"/>
                </a:tc>
                <a:tc hMerge="1">
                  <a:txBody>
                    <a:bodyPr/>
                    <a:lstStyle/>
                    <a:p>
                      <a:pPr rtl="1"/>
                      <a:endParaRPr lang="ar-SA"/>
                    </a:p>
                  </a:txBody>
                  <a:tcPr/>
                </a:tc>
                <a:tc hMerge="1">
                  <a:txBody>
                    <a:bodyPr/>
                    <a:lstStyle/>
                    <a:p>
                      <a:pPr rtl="1"/>
                      <a:endParaRPr lang="ar-SA"/>
                    </a:p>
                  </a:txBody>
                  <a:tcPr/>
                </a:tc>
                <a:tc rowSpan="2">
                  <a:txBody>
                    <a:bodyPr/>
                    <a:lstStyle/>
                    <a:p>
                      <a:pPr marL="0" marR="0" algn="ctr" rtl="1">
                        <a:lnSpc>
                          <a:spcPct val="107000"/>
                        </a:lnSpc>
                        <a:spcBef>
                          <a:spcPts val="0"/>
                        </a:spcBef>
                        <a:spcAft>
                          <a:spcPts val="0"/>
                        </a:spcAft>
                      </a:pPr>
                      <a:r>
                        <a:rPr lang="ar-SA" sz="1800">
                          <a:effectLst/>
                        </a:rPr>
                        <a:t>خصائص نوعية البند</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36414" marR="36414" marT="0" marB="0"/>
                </a:tc>
                <a:tc rowSpan="2">
                  <a:txBody>
                    <a:bodyPr/>
                    <a:lstStyle/>
                    <a:p>
                      <a:pPr marL="0" marR="0" algn="ctr" rtl="1">
                        <a:lnSpc>
                          <a:spcPct val="107000"/>
                        </a:lnSpc>
                        <a:spcBef>
                          <a:spcPts val="0"/>
                        </a:spcBef>
                        <a:spcAft>
                          <a:spcPts val="0"/>
                        </a:spcAft>
                      </a:pPr>
                      <a:r>
                        <a:rPr lang="ar-SA" sz="1800">
                          <a:effectLst/>
                        </a:rPr>
                        <a:t>نوع البند</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36414" marR="36414" marT="0" marB="0"/>
                </a:tc>
                <a:tc rowSpan="2">
                  <a:txBody>
                    <a:bodyPr/>
                    <a:lstStyle/>
                    <a:p>
                      <a:pPr marL="0" marR="0" algn="ctr" rtl="1">
                        <a:lnSpc>
                          <a:spcPct val="107000"/>
                        </a:lnSpc>
                        <a:spcBef>
                          <a:spcPts val="0"/>
                        </a:spcBef>
                        <a:spcAft>
                          <a:spcPts val="0"/>
                        </a:spcAft>
                      </a:pPr>
                      <a:r>
                        <a:rPr lang="ar-SA" sz="1800">
                          <a:effectLst/>
                        </a:rPr>
                        <a:t>م</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36414" marR="36414" marT="0" marB="0"/>
                </a:tc>
                <a:extLst>
                  <a:ext uri="{0D108BD9-81ED-4DB2-BD59-A6C34878D82A}">
                    <a16:rowId xmlns:a16="http://schemas.microsoft.com/office/drawing/2014/main" xmlns="" val="2506998640"/>
                  </a:ext>
                </a:extLst>
              </a:tr>
              <a:tr h="586994">
                <a:tc vMerge="1">
                  <a:txBody>
                    <a:bodyPr/>
                    <a:lstStyle/>
                    <a:p>
                      <a:pPr rtl="1"/>
                      <a:endParaRPr lang="ar-SA"/>
                    </a:p>
                  </a:txBody>
                  <a:tcPr/>
                </a:tc>
                <a:tc>
                  <a:txBody>
                    <a:bodyPr/>
                    <a:lstStyle/>
                    <a:p>
                      <a:pPr marL="0" marR="0" algn="ctr" rtl="1">
                        <a:lnSpc>
                          <a:spcPct val="107000"/>
                        </a:lnSpc>
                        <a:spcBef>
                          <a:spcPts val="0"/>
                        </a:spcBef>
                        <a:spcAft>
                          <a:spcPts val="0"/>
                        </a:spcAft>
                      </a:pPr>
                      <a:r>
                        <a:rPr lang="ar-SA" sz="1800">
                          <a:effectLst/>
                        </a:rPr>
                        <a:t>ج</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36414" marR="36414" marT="0" marB="0"/>
                </a:tc>
                <a:tc>
                  <a:txBody>
                    <a:bodyPr/>
                    <a:lstStyle/>
                    <a:p>
                      <a:pPr marL="0" marR="0" algn="ctr" rtl="1">
                        <a:lnSpc>
                          <a:spcPct val="107000"/>
                        </a:lnSpc>
                        <a:spcBef>
                          <a:spcPts val="0"/>
                        </a:spcBef>
                        <a:spcAft>
                          <a:spcPts val="0"/>
                        </a:spcAft>
                      </a:pPr>
                      <a:r>
                        <a:rPr lang="ar-SA" sz="1800">
                          <a:effectLst/>
                        </a:rPr>
                        <a:t>م</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36414" marR="36414" marT="0" marB="0"/>
                </a:tc>
                <a:tc>
                  <a:txBody>
                    <a:bodyPr/>
                    <a:lstStyle/>
                    <a:p>
                      <a:pPr marL="0" marR="0" algn="ctr" rtl="1">
                        <a:lnSpc>
                          <a:spcPct val="107000"/>
                        </a:lnSpc>
                        <a:spcBef>
                          <a:spcPts val="0"/>
                        </a:spcBef>
                        <a:spcAft>
                          <a:spcPts val="0"/>
                        </a:spcAft>
                      </a:pPr>
                      <a:r>
                        <a:rPr lang="ar-SA" sz="1800">
                          <a:effectLst/>
                        </a:rPr>
                        <a:t>٪</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36414" marR="36414" marT="0" marB="0"/>
                </a:tc>
                <a:tc>
                  <a:txBody>
                    <a:bodyPr/>
                    <a:lstStyle/>
                    <a:p>
                      <a:pPr marL="0" marR="0" algn="ctr" rtl="1">
                        <a:lnSpc>
                          <a:spcPct val="107000"/>
                        </a:lnSpc>
                        <a:spcBef>
                          <a:spcPts val="0"/>
                        </a:spcBef>
                        <a:spcAft>
                          <a:spcPts val="0"/>
                        </a:spcAft>
                      </a:pPr>
                      <a:r>
                        <a:rPr lang="ar-SA" sz="1800">
                          <a:effectLst/>
                        </a:rPr>
                        <a:t>متاح</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36414" marR="36414" marT="0" marB="0"/>
                </a:tc>
                <a:tc>
                  <a:txBody>
                    <a:bodyPr/>
                    <a:lstStyle/>
                    <a:p>
                      <a:pPr marL="0" marR="0" algn="ctr" rtl="1">
                        <a:lnSpc>
                          <a:spcPct val="107000"/>
                        </a:lnSpc>
                        <a:spcBef>
                          <a:spcPts val="0"/>
                        </a:spcBef>
                        <a:spcAft>
                          <a:spcPts val="0"/>
                        </a:spcAft>
                      </a:pPr>
                      <a:r>
                        <a:rPr lang="ar-SA" sz="1800">
                          <a:effectLst/>
                        </a:rPr>
                        <a:t>مطلوب</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36414" marR="36414" marT="0" marB="0"/>
                </a:tc>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extLst>
                  <a:ext uri="{0D108BD9-81ED-4DB2-BD59-A6C34878D82A}">
                    <a16:rowId xmlns:a16="http://schemas.microsoft.com/office/drawing/2014/main" xmlns="" val="1746279984"/>
                  </a:ext>
                </a:extLst>
              </a:tr>
              <a:tr h="4402455">
                <a:tc>
                  <a:txBody>
                    <a:bodyPr/>
                    <a:lstStyle/>
                    <a:p>
                      <a:pPr marL="0" marR="0" algn="ctr" rtl="1">
                        <a:lnSpc>
                          <a:spcPct val="107000"/>
                        </a:lnSpc>
                        <a:spcBef>
                          <a:spcPts val="0"/>
                        </a:spcBef>
                        <a:spcAft>
                          <a:spcPts val="0"/>
                        </a:spcAft>
                      </a:pPr>
                      <a:r>
                        <a:rPr lang="ar-SA" sz="1800">
                          <a:effectLst/>
                        </a:rPr>
                        <a:t> </a:t>
                      </a:r>
                      <a:endParaRPr lang="en-US" sz="1800">
                        <a:effectLst/>
                      </a:endParaRPr>
                    </a:p>
                    <a:p>
                      <a:pPr marL="0" marR="0" algn="ctr" rtl="1">
                        <a:lnSpc>
                          <a:spcPct val="107000"/>
                        </a:lnSpc>
                        <a:spcBef>
                          <a:spcPts val="0"/>
                        </a:spcBef>
                        <a:spcAft>
                          <a:spcPts val="0"/>
                        </a:spcAft>
                      </a:pPr>
                      <a:r>
                        <a:rPr lang="ar-SA" sz="1800">
                          <a:effectLst/>
                        </a:rPr>
                        <a:t>ايكيا</a:t>
                      </a:r>
                      <a:endParaRPr lang="en-US" sz="1800">
                        <a:effectLst/>
                      </a:endParaRPr>
                    </a:p>
                    <a:p>
                      <a:pPr marL="0" marR="0" algn="ctr" rtl="1">
                        <a:lnSpc>
                          <a:spcPct val="107000"/>
                        </a:lnSpc>
                        <a:spcBef>
                          <a:spcPts val="0"/>
                        </a:spcBef>
                        <a:spcAft>
                          <a:spcPts val="0"/>
                        </a:spcAft>
                      </a:pPr>
                      <a:r>
                        <a:rPr lang="ar-SA" sz="1800">
                          <a:effectLst/>
                        </a:rPr>
                        <a:t>ايكيا</a:t>
                      </a:r>
                      <a:endParaRPr lang="en-US" sz="1800">
                        <a:effectLst/>
                      </a:endParaRPr>
                    </a:p>
                    <a:p>
                      <a:pPr marL="0" marR="0" algn="ctr" rtl="1">
                        <a:lnSpc>
                          <a:spcPct val="107000"/>
                        </a:lnSpc>
                        <a:spcBef>
                          <a:spcPts val="0"/>
                        </a:spcBef>
                        <a:spcAft>
                          <a:spcPts val="0"/>
                        </a:spcAft>
                      </a:pPr>
                      <a:r>
                        <a:rPr lang="ar-SA" sz="1800">
                          <a:effectLst/>
                        </a:rPr>
                        <a:t> </a:t>
                      </a:r>
                      <a:endParaRPr lang="en-US" sz="1800">
                        <a:effectLst/>
                      </a:endParaRPr>
                    </a:p>
                    <a:p>
                      <a:pPr marL="0" marR="0" algn="ctr" rtl="1">
                        <a:lnSpc>
                          <a:spcPct val="107000"/>
                        </a:lnSpc>
                        <a:spcBef>
                          <a:spcPts val="0"/>
                        </a:spcBef>
                        <a:spcAft>
                          <a:spcPts val="0"/>
                        </a:spcAft>
                      </a:pPr>
                      <a:r>
                        <a:rPr lang="ar-SA" sz="1800">
                          <a:effectLst/>
                        </a:rPr>
                        <a:t>موقع علي بابا</a:t>
                      </a:r>
                      <a:endParaRPr lang="en-US" sz="1800">
                        <a:effectLst/>
                      </a:endParaRPr>
                    </a:p>
                    <a:p>
                      <a:pPr marL="0" marR="0" algn="ctr" rtl="1">
                        <a:lnSpc>
                          <a:spcPct val="107000"/>
                        </a:lnSpc>
                        <a:spcBef>
                          <a:spcPts val="0"/>
                        </a:spcBef>
                        <a:spcAft>
                          <a:spcPts val="0"/>
                        </a:spcAft>
                      </a:pPr>
                      <a:r>
                        <a:rPr lang="ar-SA" sz="1800">
                          <a:effectLst/>
                        </a:rPr>
                        <a:t>ايكيا</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36414" marR="36414" marT="0" marB="0"/>
                </a:tc>
                <a:tc>
                  <a:txBody>
                    <a:bodyPr/>
                    <a:lstStyle/>
                    <a:p>
                      <a:pPr marL="0" marR="0" algn="ctr" rtl="1">
                        <a:lnSpc>
                          <a:spcPct val="107000"/>
                        </a:lnSpc>
                        <a:spcBef>
                          <a:spcPts val="0"/>
                        </a:spcBef>
                        <a:spcAft>
                          <a:spcPts val="0"/>
                        </a:spcAft>
                      </a:pPr>
                      <a:r>
                        <a:rPr lang="en-US" sz="1800">
                          <a:effectLst/>
                        </a:rPr>
                        <a:t> </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36414" marR="36414" marT="0" marB="0"/>
                </a:tc>
                <a:tc>
                  <a:txBody>
                    <a:bodyPr/>
                    <a:lstStyle/>
                    <a:p>
                      <a:pPr marL="0" marR="0" algn="ctr" rtl="1">
                        <a:lnSpc>
                          <a:spcPct val="107000"/>
                        </a:lnSpc>
                        <a:spcBef>
                          <a:spcPts val="0"/>
                        </a:spcBef>
                        <a:spcAft>
                          <a:spcPts val="0"/>
                        </a:spcAft>
                      </a:pPr>
                      <a:r>
                        <a:rPr lang="ar-SA" sz="1800">
                          <a:effectLst/>
                        </a:rPr>
                        <a:t> </a:t>
                      </a:r>
                      <a:endParaRPr lang="en-US" sz="1800">
                        <a:effectLst/>
                      </a:endParaRPr>
                    </a:p>
                    <a:p>
                      <a:pPr marL="0" marR="0" algn="ctr" rtl="1">
                        <a:lnSpc>
                          <a:spcPct val="107000"/>
                        </a:lnSpc>
                        <a:spcBef>
                          <a:spcPts val="0"/>
                        </a:spcBef>
                        <a:spcAft>
                          <a:spcPts val="0"/>
                        </a:spcAft>
                      </a:pPr>
                      <a:r>
                        <a:rPr lang="ar-SA" sz="1800">
                          <a:effectLst/>
                        </a:rPr>
                        <a:t>١٩٥</a:t>
                      </a:r>
                      <a:endParaRPr lang="en-US" sz="1800">
                        <a:effectLst/>
                      </a:endParaRPr>
                    </a:p>
                    <a:p>
                      <a:pPr marL="0" marR="0" algn="ctr" rtl="1">
                        <a:lnSpc>
                          <a:spcPct val="107000"/>
                        </a:lnSpc>
                        <a:spcBef>
                          <a:spcPts val="0"/>
                        </a:spcBef>
                        <a:spcAft>
                          <a:spcPts val="0"/>
                        </a:spcAft>
                      </a:pPr>
                      <a:r>
                        <a:rPr lang="ar-SA" sz="1800">
                          <a:effectLst/>
                        </a:rPr>
                        <a:t>٨٩</a:t>
                      </a:r>
                      <a:endParaRPr lang="en-US" sz="1800">
                        <a:effectLst/>
                      </a:endParaRPr>
                    </a:p>
                    <a:p>
                      <a:pPr marL="0" marR="0" algn="ctr" rtl="1">
                        <a:lnSpc>
                          <a:spcPct val="107000"/>
                        </a:lnSpc>
                        <a:spcBef>
                          <a:spcPts val="0"/>
                        </a:spcBef>
                        <a:spcAft>
                          <a:spcPts val="0"/>
                        </a:spcAft>
                      </a:pPr>
                      <a:r>
                        <a:rPr lang="ar-SA" sz="1800">
                          <a:effectLst/>
                        </a:rPr>
                        <a:t> </a:t>
                      </a:r>
                      <a:endParaRPr lang="en-US" sz="1800">
                        <a:effectLst/>
                      </a:endParaRPr>
                    </a:p>
                    <a:p>
                      <a:pPr marL="0" marR="0" algn="ctr" rtl="1">
                        <a:lnSpc>
                          <a:spcPct val="107000"/>
                        </a:lnSpc>
                        <a:spcBef>
                          <a:spcPts val="0"/>
                        </a:spcBef>
                        <a:spcAft>
                          <a:spcPts val="0"/>
                        </a:spcAft>
                      </a:pPr>
                      <a:r>
                        <a:rPr lang="ar-SA" sz="1800">
                          <a:effectLst/>
                        </a:rPr>
                        <a:t>٦٧</a:t>
                      </a:r>
                      <a:endParaRPr lang="en-US" sz="1800">
                        <a:effectLst/>
                      </a:endParaRPr>
                    </a:p>
                    <a:p>
                      <a:pPr marL="0" marR="0" algn="ctr" rtl="1">
                        <a:lnSpc>
                          <a:spcPct val="107000"/>
                        </a:lnSpc>
                        <a:spcBef>
                          <a:spcPts val="0"/>
                        </a:spcBef>
                        <a:spcAft>
                          <a:spcPts val="0"/>
                        </a:spcAft>
                      </a:pPr>
                      <a:r>
                        <a:rPr lang="ar-SA" sz="1800">
                          <a:effectLst/>
                        </a:rPr>
                        <a:t>١٢٥</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36414" marR="36414" marT="0" marB="0"/>
                </a:tc>
                <a:tc>
                  <a:txBody>
                    <a:bodyPr/>
                    <a:lstStyle/>
                    <a:p>
                      <a:pPr marL="0" marR="0" algn="ctr" rtl="1">
                        <a:lnSpc>
                          <a:spcPct val="107000"/>
                        </a:lnSpc>
                        <a:spcBef>
                          <a:spcPts val="0"/>
                        </a:spcBef>
                        <a:spcAft>
                          <a:spcPts val="0"/>
                        </a:spcAft>
                      </a:pPr>
                      <a:r>
                        <a:rPr lang="ar-SA" sz="1800">
                          <a:effectLst/>
                        </a:rPr>
                        <a:t> </a:t>
                      </a:r>
                      <a:endParaRPr lang="en-US" sz="1800">
                        <a:effectLst/>
                      </a:endParaRPr>
                    </a:p>
                    <a:p>
                      <a:pPr marL="0" marR="0" algn="ctr" rtl="1">
                        <a:lnSpc>
                          <a:spcPct val="107000"/>
                        </a:lnSpc>
                        <a:spcBef>
                          <a:spcPts val="0"/>
                        </a:spcBef>
                        <a:spcAft>
                          <a:spcPts val="0"/>
                        </a:spcAft>
                      </a:pPr>
                      <a:r>
                        <a:rPr lang="ar-SA" sz="1800">
                          <a:effectLst/>
                        </a:rPr>
                        <a:t>١٠٠٪</a:t>
                      </a:r>
                      <a:endParaRPr lang="en-US" sz="1800">
                        <a:effectLst/>
                      </a:endParaRPr>
                    </a:p>
                    <a:p>
                      <a:pPr marL="0" marR="0" algn="ctr" rtl="1">
                        <a:lnSpc>
                          <a:spcPct val="107000"/>
                        </a:lnSpc>
                        <a:spcBef>
                          <a:spcPts val="0"/>
                        </a:spcBef>
                        <a:spcAft>
                          <a:spcPts val="0"/>
                        </a:spcAft>
                      </a:pPr>
                      <a:r>
                        <a:rPr lang="ar-SA" sz="1800">
                          <a:effectLst/>
                        </a:rPr>
                        <a:t>١٠٠٪</a:t>
                      </a:r>
                      <a:endParaRPr lang="en-US" sz="1800">
                        <a:effectLst/>
                      </a:endParaRPr>
                    </a:p>
                    <a:p>
                      <a:pPr marL="0" marR="0" algn="ctr" rtl="1">
                        <a:lnSpc>
                          <a:spcPct val="107000"/>
                        </a:lnSpc>
                        <a:spcBef>
                          <a:spcPts val="0"/>
                        </a:spcBef>
                        <a:spcAft>
                          <a:spcPts val="0"/>
                        </a:spcAft>
                      </a:pPr>
                      <a:r>
                        <a:rPr lang="ar-SA" sz="1800">
                          <a:effectLst/>
                        </a:rPr>
                        <a:t> </a:t>
                      </a:r>
                      <a:endParaRPr lang="en-US" sz="1800">
                        <a:effectLst/>
                      </a:endParaRPr>
                    </a:p>
                    <a:p>
                      <a:pPr marL="0" marR="0" algn="ctr" rtl="1">
                        <a:lnSpc>
                          <a:spcPct val="107000"/>
                        </a:lnSpc>
                        <a:spcBef>
                          <a:spcPts val="0"/>
                        </a:spcBef>
                        <a:spcAft>
                          <a:spcPts val="0"/>
                        </a:spcAft>
                      </a:pPr>
                      <a:r>
                        <a:rPr lang="ar-SA" sz="1800">
                          <a:effectLst/>
                        </a:rPr>
                        <a:t>١٠٠٪</a:t>
                      </a:r>
                      <a:endParaRPr lang="en-US" sz="1800">
                        <a:effectLst/>
                      </a:endParaRPr>
                    </a:p>
                    <a:p>
                      <a:pPr marL="0" marR="0" algn="ctr" rtl="1">
                        <a:lnSpc>
                          <a:spcPct val="107000"/>
                        </a:lnSpc>
                        <a:spcBef>
                          <a:spcPts val="0"/>
                        </a:spcBef>
                        <a:spcAft>
                          <a:spcPts val="0"/>
                        </a:spcAft>
                      </a:pPr>
                      <a:r>
                        <a:rPr lang="ar-SA" sz="1800">
                          <a:effectLst/>
                        </a:rPr>
                        <a:t>١٠٠٪</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36414" marR="36414" marT="0" marB="0"/>
                </a:tc>
                <a:tc>
                  <a:txBody>
                    <a:bodyPr/>
                    <a:lstStyle/>
                    <a:p>
                      <a:pPr marL="0" marR="0" algn="ctr" rtl="1">
                        <a:lnSpc>
                          <a:spcPct val="107000"/>
                        </a:lnSpc>
                        <a:spcBef>
                          <a:spcPts val="0"/>
                        </a:spcBef>
                        <a:spcAft>
                          <a:spcPts val="0"/>
                        </a:spcAft>
                      </a:pPr>
                      <a:r>
                        <a:rPr lang="ar-SA" sz="1800" dirty="0">
                          <a:effectLst/>
                        </a:rPr>
                        <a:t> </a:t>
                      </a:r>
                      <a:endParaRPr lang="en-US" sz="1800" dirty="0">
                        <a:effectLst/>
                      </a:endParaRPr>
                    </a:p>
                    <a:p>
                      <a:pPr marL="0" marR="0" algn="ctr" rtl="1">
                        <a:lnSpc>
                          <a:spcPct val="107000"/>
                        </a:lnSpc>
                        <a:spcBef>
                          <a:spcPts val="0"/>
                        </a:spcBef>
                        <a:spcAft>
                          <a:spcPts val="0"/>
                        </a:spcAft>
                      </a:pPr>
                      <a:r>
                        <a:rPr lang="ar-SA" sz="1800" dirty="0">
                          <a:effectLst/>
                        </a:rPr>
                        <a:t>٤٦</a:t>
                      </a:r>
                      <a:endParaRPr lang="en-US" sz="1800" dirty="0">
                        <a:effectLst/>
                      </a:endParaRPr>
                    </a:p>
                    <a:p>
                      <a:pPr marL="0" marR="0" algn="ctr" rtl="1">
                        <a:lnSpc>
                          <a:spcPct val="107000"/>
                        </a:lnSpc>
                        <a:spcBef>
                          <a:spcPts val="0"/>
                        </a:spcBef>
                        <a:spcAft>
                          <a:spcPts val="0"/>
                        </a:spcAft>
                      </a:pPr>
                      <a:r>
                        <a:rPr lang="ar-SA" sz="1800" dirty="0">
                          <a:effectLst/>
                        </a:rPr>
                        <a:t>٤٦</a:t>
                      </a:r>
                      <a:endParaRPr lang="en-US" sz="1800" dirty="0">
                        <a:effectLst/>
                      </a:endParaRPr>
                    </a:p>
                    <a:p>
                      <a:pPr marL="0" marR="0" algn="ctr" rtl="1">
                        <a:lnSpc>
                          <a:spcPct val="107000"/>
                        </a:lnSpc>
                        <a:spcBef>
                          <a:spcPts val="0"/>
                        </a:spcBef>
                        <a:spcAft>
                          <a:spcPts val="0"/>
                        </a:spcAft>
                      </a:pPr>
                      <a:r>
                        <a:rPr lang="ar-SA" sz="1800" dirty="0">
                          <a:effectLst/>
                        </a:rPr>
                        <a:t> </a:t>
                      </a:r>
                      <a:endParaRPr lang="en-US" sz="1800" dirty="0">
                        <a:effectLst/>
                      </a:endParaRPr>
                    </a:p>
                    <a:p>
                      <a:pPr marL="0" marR="0" algn="ctr" rtl="1">
                        <a:lnSpc>
                          <a:spcPct val="107000"/>
                        </a:lnSpc>
                        <a:spcBef>
                          <a:spcPts val="0"/>
                        </a:spcBef>
                        <a:spcAft>
                          <a:spcPts val="0"/>
                        </a:spcAft>
                      </a:pPr>
                      <a:r>
                        <a:rPr lang="ar-SA" sz="1800" dirty="0">
                          <a:effectLst/>
                        </a:rPr>
                        <a:t>٢٤٠</a:t>
                      </a:r>
                      <a:endParaRPr lang="en-US" sz="1800" dirty="0">
                        <a:effectLst/>
                      </a:endParaRPr>
                    </a:p>
                    <a:p>
                      <a:pPr marL="0" marR="0" algn="ctr" rtl="1">
                        <a:lnSpc>
                          <a:spcPct val="107000"/>
                        </a:lnSpc>
                        <a:spcBef>
                          <a:spcPts val="0"/>
                        </a:spcBef>
                        <a:spcAft>
                          <a:spcPts val="0"/>
                        </a:spcAft>
                      </a:pPr>
                      <a:r>
                        <a:rPr lang="ar-SA" sz="1800" dirty="0">
                          <a:effectLst/>
                        </a:rPr>
                        <a:t>٣٢</a:t>
                      </a:r>
                      <a:endParaRPr lang="en-US" sz="1800" dirty="0">
                        <a:effectLst/>
                        <a:latin typeface="Tw Cen MT" panose="020B0602020104020603" pitchFamily="34" charset="0"/>
                        <a:ea typeface="Tw Cen MT" panose="020B0602020104020603" pitchFamily="34" charset="0"/>
                        <a:cs typeface="Arial" panose="020B0604020202020204" pitchFamily="34" charset="0"/>
                      </a:endParaRPr>
                    </a:p>
                  </a:txBody>
                  <a:tcPr marL="36414" marR="36414" marT="0" marB="0"/>
                </a:tc>
                <a:tc>
                  <a:txBody>
                    <a:bodyPr/>
                    <a:lstStyle/>
                    <a:p>
                      <a:pPr marL="0" marR="0" algn="ctr" rtl="1">
                        <a:lnSpc>
                          <a:spcPct val="107000"/>
                        </a:lnSpc>
                        <a:spcBef>
                          <a:spcPts val="0"/>
                        </a:spcBef>
                        <a:spcAft>
                          <a:spcPts val="0"/>
                        </a:spcAft>
                      </a:pPr>
                      <a:r>
                        <a:rPr lang="ar-SA" sz="1800" dirty="0">
                          <a:effectLst/>
                        </a:rPr>
                        <a:t> </a:t>
                      </a:r>
                      <a:endParaRPr lang="en-US" sz="1800" dirty="0">
                        <a:effectLst/>
                      </a:endParaRPr>
                    </a:p>
                    <a:p>
                      <a:pPr marL="0" marR="0" algn="ctr" rtl="1">
                        <a:lnSpc>
                          <a:spcPct val="107000"/>
                        </a:lnSpc>
                        <a:spcBef>
                          <a:spcPts val="0"/>
                        </a:spcBef>
                        <a:spcAft>
                          <a:spcPts val="0"/>
                        </a:spcAft>
                      </a:pPr>
                      <a:r>
                        <a:rPr lang="ar-SA" sz="1800" dirty="0">
                          <a:effectLst/>
                        </a:rPr>
                        <a:t>٤٦</a:t>
                      </a:r>
                      <a:endParaRPr lang="en-US" sz="1800" dirty="0">
                        <a:effectLst/>
                      </a:endParaRPr>
                    </a:p>
                    <a:p>
                      <a:pPr marL="0" marR="0" algn="ctr" rtl="1">
                        <a:lnSpc>
                          <a:spcPct val="107000"/>
                        </a:lnSpc>
                        <a:spcBef>
                          <a:spcPts val="0"/>
                        </a:spcBef>
                        <a:spcAft>
                          <a:spcPts val="0"/>
                        </a:spcAft>
                      </a:pPr>
                      <a:r>
                        <a:rPr lang="ar-SA" sz="1800" dirty="0">
                          <a:effectLst/>
                        </a:rPr>
                        <a:t>٤٦</a:t>
                      </a:r>
                      <a:endParaRPr lang="en-US" sz="1800" dirty="0">
                        <a:effectLst/>
                      </a:endParaRPr>
                    </a:p>
                    <a:p>
                      <a:pPr marL="0" marR="0" algn="ctr" rtl="1">
                        <a:lnSpc>
                          <a:spcPct val="107000"/>
                        </a:lnSpc>
                        <a:spcBef>
                          <a:spcPts val="0"/>
                        </a:spcBef>
                        <a:spcAft>
                          <a:spcPts val="0"/>
                        </a:spcAft>
                      </a:pPr>
                      <a:r>
                        <a:rPr lang="ar-SA" sz="1800" dirty="0">
                          <a:effectLst/>
                        </a:rPr>
                        <a:t> </a:t>
                      </a:r>
                      <a:endParaRPr lang="en-US" sz="1800" dirty="0">
                        <a:effectLst/>
                      </a:endParaRPr>
                    </a:p>
                    <a:p>
                      <a:pPr marL="0" marR="0" algn="ctr" rtl="1">
                        <a:lnSpc>
                          <a:spcPct val="107000"/>
                        </a:lnSpc>
                        <a:spcBef>
                          <a:spcPts val="0"/>
                        </a:spcBef>
                        <a:spcAft>
                          <a:spcPts val="0"/>
                        </a:spcAft>
                      </a:pPr>
                      <a:r>
                        <a:rPr lang="ar-SA" sz="1800" dirty="0">
                          <a:effectLst/>
                        </a:rPr>
                        <a:t>٢٤٠</a:t>
                      </a:r>
                      <a:endParaRPr lang="en-US" sz="1800" dirty="0">
                        <a:effectLst/>
                      </a:endParaRPr>
                    </a:p>
                    <a:p>
                      <a:pPr marL="0" marR="0" algn="ctr" rtl="1">
                        <a:lnSpc>
                          <a:spcPct val="107000"/>
                        </a:lnSpc>
                        <a:spcBef>
                          <a:spcPts val="0"/>
                        </a:spcBef>
                        <a:spcAft>
                          <a:spcPts val="0"/>
                        </a:spcAft>
                      </a:pPr>
                      <a:r>
                        <a:rPr lang="ar-SA" sz="1800" dirty="0">
                          <a:effectLst/>
                        </a:rPr>
                        <a:t>٣٢</a:t>
                      </a:r>
                      <a:endParaRPr lang="en-US" sz="1800" dirty="0">
                        <a:effectLst/>
                        <a:latin typeface="Tw Cen MT" panose="020B0602020104020603" pitchFamily="34" charset="0"/>
                        <a:ea typeface="Tw Cen MT" panose="020B0602020104020603" pitchFamily="34" charset="0"/>
                        <a:cs typeface="Arial" panose="020B0604020202020204" pitchFamily="34" charset="0"/>
                      </a:endParaRPr>
                    </a:p>
                  </a:txBody>
                  <a:tcPr marL="36414" marR="36414" marT="0" marB="0"/>
                </a:tc>
                <a:tc>
                  <a:txBody>
                    <a:bodyPr/>
                    <a:lstStyle/>
                    <a:p>
                      <a:pPr marL="0" marR="0" algn="ctr" rtl="1">
                        <a:lnSpc>
                          <a:spcPct val="107000"/>
                        </a:lnSpc>
                        <a:spcBef>
                          <a:spcPts val="0"/>
                        </a:spcBef>
                        <a:spcAft>
                          <a:spcPts val="0"/>
                        </a:spcAft>
                      </a:pPr>
                      <a:r>
                        <a:rPr lang="ar-SA" sz="1800">
                          <a:effectLst/>
                        </a:rPr>
                        <a:t> </a:t>
                      </a:r>
                      <a:endParaRPr lang="en-US" sz="1800">
                        <a:effectLst/>
                      </a:endParaRPr>
                    </a:p>
                    <a:p>
                      <a:pPr marL="0" marR="0" algn="ctr" rtl="1">
                        <a:lnSpc>
                          <a:spcPct val="107000"/>
                        </a:lnSpc>
                        <a:spcBef>
                          <a:spcPts val="0"/>
                        </a:spcBef>
                        <a:spcAft>
                          <a:spcPts val="0"/>
                        </a:spcAft>
                      </a:pPr>
                      <a:r>
                        <a:rPr lang="ar-SA" sz="1800">
                          <a:effectLst/>
                        </a:rPr>
                        <a:t>العرض ٧٣ سم ، العمق ٥٠ سم ، الارتفاع ٧٥ سم ،أسود</a:t>
                      </a:r>
                      <a:endParaRPr lang="en-US" sz="1800">
                        <a:effectLst/>
                      </a:endParaRPr>
                    </a:p>
                    <a:p>
                      <a:pPr marL="0" marR="0" algn="ctr" rtl="1">
                        <a:lnSpc>
                          <a:spcPct val="107000"/>
                        </a:lnSpc>
                        <a:spcBef>
                          <a:spcPts val="0"/>
                        </a:spcBef>
                        <a:spcAft>
                          <a:spcPts val="0"/>
                        </a:spcAft>
                      </a:pPr>
                      <a:r>
                        <a:rPr lang="ar-SA" sz="1800">
                          <a:effectLst/>
                        </a:rPr>
                        <a:t>كرسي دوار أبيض يتسع إلى وزن ١١٠ كجم</a:t>
                      </a:r>
                      <a:endParaRPr lang="en-US" sz="1800">
                        <a:effectLst/>
                      </a:endParaRPr>
                    </a:p>
                    <a:p>
                      <a:pPr marL="0" marR="0" algn="ctr" rtl="1">
                        <a:lnSpc>
                          <a:spcPct val="107000"/>
                        </a:lnSpc>
                        <a:spcBef>
                          <a:spcPts val="0"/>
                        </a:spcBef>
                        <a:spcAft>
                          <a:spcPts val="0"/>
                        </a:spcAft>
                      </a:pPr>
                      <a:r>
                        <a:rPr lang="ar-SA" sz="1800">
                          <a:effectLst/>
                        </a:rPr>
                        <a:t> </a:t>
                      </a:r>
                      <a:endParaRPr lang="en-US" sz="1800">
                        <a:effectLst/>
                      </a:endParaRPr>
                    </a:p>
                    <a:p>
                      <a:pPr marL="0" marR="0" algn="ctr" rtl="1">
                        <a:lnSpc>
                          <a:spcPct val="107000"/>
                        </a:lnSpc>
                        <a:spcBef>
                          <a:spcPts val="0"/>
                        </a:spcBef>
                        <a:spcAft>
                          <a:spcPts val="0"/>
                        </a:spcAft>
                      </a:pPr>
                      <a:r>
                        <a:rPr lang="ar-SA" sz="1800">
                          <a:effectLst/>
                        </a:rPr>
                        <a:t> </a:t>
                      </a:r>
                      <a:endParaRPr lang="en-US" sz="1800">
                        <a:effectLst/>
                      </a:endParaRPr>
                    </a:p>
                    <a:p>
                      <a:pPr marL="0" marR="0" algn="ctr" rtl="1">
                        <a:lnSpc>
                          <a:spcPct val="107000"/>
                        </a:lnSpc>
                        <a:spcBef>
                          <a:spcPts val="0"/>
                        </a:spcBef>
                        <a:spcAft>
                          <a:spcPts val="0"/>
                        </a:spcAft>
                      </a:pPr>
                      <a:r>
                        <a:rPr lang="ar-SA" sz="1800">
                          <a:effectLst/>
                        </a:rPr>
                        <a:t>الحجم ٦٠*١٨٠ سم أبيض</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36414" marR="36414" marT="0" marB="0"/>
                </a:tc>
                <a:tc>
                  <a:txBody>
                    <a:bodyPr/>
                    <a:lstStyle/>
                    <a:p>
                      <a:pPr marL="0" marR="0" algn="ctr" rtl="1">
                        <a:lnSpc>
                          <a:spcPct val="107000"/>
                        </a:lnSpc>
                        <a:spcBef>
                          <a:spcPts val="0"/>
                        </a:spcBef>
                        <a:spcAft>
                          <a:spcPts val="0"/>
                        </a:spcAft>
                      </a:pPr>
                      <a:r>
                        <a:rPr lang="ar-SA" sz="1800">
                          <a:effectLst/>
                        </a:rPr>
                        <a:t>الأثاث:</a:t>
                      </a:r>
                      <a:endParaRPr lang="en-US" sz="1800">
                        <a:effectLst/>
                      </a:endParaRPr>
                    </a:p>
                    <a:p>
                      <a:pPr marL="0" marR="0" algn="ctr" rtl="1">
                        <a:lnSpc>
                          <a:spcPct val="107000"/>
                        </a:lnSpc>
                        <a:spcBef>
                          <a:spcPts val="0"/>
                        </a:spcBef>
                        <a:spcAft>
                          <a:spcPts val="0"/>
                        </a:spcAft>
                      </a:pPr>
                      <a:r>
                        <a:rPr lang="ar-SA" sz="1800">
                          <a:effectLst/>
                        </a:rPr>
                        <a:t>مكتب</a:t>
                      </a:r>
                      <a:endParaRPr lang="en-US" sz="1800">
                        <a:effectLst/>
                      </a:endParaRPr>
                    </a:p>
                    <a:p>
                      <a:pPr marL="0" marR="0" algn="ctr" rtl="1">
                        <a:lnSpc>
                          <a:spcPct val="107000"/>
                        </a:lnSpc>
                        <a:spcBef>
                          <a:spcPts val="0"/>
                        </a:spcBef>
                        <a:spcAft>
                          <a:spcPts val="0"/>
                        </a:spcAft>
                      </a:pPr>
                      <a:r>
                        <a:rPr lang="ar-SA" sz="1800">
                          <a:effectLst/>
                        </a:rPr>
                        <a:t>كرسي مكتبي</a:t>
                      </a:r>
                      <a:endParaRPr lang="en-US" sz="1800">
                        <a:effectLst/>
                      </a:endParaRPr>
                    </a:p>
                    <a:p>
                      <a:pPr marL="0" marR="0" algn="ctr" rtl="1">
                        <a:lnSpc>
                          <a:spcPct val="107000"/>
                        </a:lnSpc>
                        <a:spcBef>
                          <a:spcPts val="0"/>
                        </a:spcBef>
                        <a:spcAft>
                          <a:spcPts val="0"/>
                        </a:spcAft>
                      </a:pPr>
                      <a:r>
                        <a:rPr lang="ar-SA" sz="1800">
                          <a:effectLst/>
                        </a:rPr>
                        <a:t>كراسي للطلاب + طاولات للطلاب</a:t>
                      </a:r>
                      <a:endParaRPr lang="en-US" sz="1800">
                        <a:effectLst/>
                      </a:endParaRPr>
                    </a:p>
                    <a:p>
                      <a:pPr marL="0" marR="0" algn="ctr" rtl="1">
                        <a:lnSpc>
                          <a:spcPct val="107000"/>
                        </a:lnSpc>
                        <a:spcBef>
                          <a:spcPts val="0"/>
                        </a:spcBef>
                        <a:spcAft>
                          <a:spcPts val="0"/>
                        </a:spcAft>
                      </a:pPr>
                      <a:r>
                        <a:rPr lang="ar-SA" sz="1800">
                          <a:effectLst/>
                        </a:rPr>
                        <a:t>دولاب تخزين</a:t>
                      </a:r>
                      <a:endParaRPr lang="en-US" sz="1800">
                        <a:effectLst/>
                      </a:endParaRPr>
                    </a:p>
                    <a:p>
                      <a:pPr marL="0" marR="0" algn="ctr" rtl="1">
                        <a:lnSpc>
                          <a:spcPct val="107000"/>
                        </a:lnSpc>
                        <a:spcBef>
                          <a:spcPts val="0"/>
                        </a:spcBef>
                        <a:spcAft>
                          <a:spcPts val="0"/>
                        </a:spcAft>
                      </a:pPr>
                      <a:r>
                        <a:rPr lang="ar-SA" sz="1800">
                          <a:effectLst/>
                        </a:rPr>
                        <a:t> </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36414" marR="36414" marT="0" marB="0"/>
                </a:tc>
                <a:tc>
                  <a:txBody>
                    <a:bodyPr/>
                    <a:lstStyle/>
                    <a:p>
                      <a:pPr marL="0" marR="0" algn="ctr" rtl="1">
                        <a:lnSpc>
                          <a:spcPct val="107000"/>
                        </a:lnSpc>
                        <a:spcBef>
                          <a:spcPts val="0"/>
                        </a:spcBef>
                        <a:spcAft>
                          <a:spcPts val="0"/>
                        </a:spcAft>
                      </a:pPr>
                      <a:r>
                        <a:rPr lang="ar-SA" sz="1800" dirty="0">
                          <a:effectLst/>
                        </a:rPr>
                        <a:t>١</a:t>
                      </a:r>
                      <a:endParaRPr lang="en-US" sz="1800" dirty="0">
                        <a:effectLst/>
                        <a:latin typeface="Tw Cen MT" panose="020B0602020104020603" pitchFamily="34" charset="0"/>
                        <a:ea typeface="Tw Cen MT" panose="020B0602020104020603" pitchFamily="34" charset="0"/>
                        <a:cs typeface="Arial" panose="020B0604020202020204" pitchFamily="34" charset="0"/>
                      </a:endParaRPr>
                    </a:p>
                  </a:txBody>
                  <a:tcPr marL="36414" marR="36414" marT="0" marB="0"/>
                </a:tc>
                <a:extLst>
                  <a:ext uri="{0D108BD9-81ED-4DB2-BD59-A6C34878D82A}">
                    <a16:rowId xmlns:a16="http://schemas.microsoft.com/office/drawing/2014/main" xmlns="" val="3960545286"/>
                  </a:ext>
                </a:extLst>
              </a:tr>
            </a:tbl>
          </a:graphicData>
        </a:graphic>
      </p:graphicFrame>
    </p:spTree>
    <p:extLst>
      <p:ext uri="{BB962C8B-B14F-4D97-AF65-F5344CB8AC3E}">
        <p14:creationId xmlns:p14="http://schemas.microsoft.com/office/powerpoint/2010/main" xmlns="" val="1041642895"/>
      </p:ext>
    </p:extLst>
  </p:cSld>
  <p:clrMapOvr>
    <a:masterClrMapping/>
  </p:clrMapOvr>
  <p:transition>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الدراسة الفنية – أثاث ونقل </a:t>
            </a:r>
          </a:p>
        </p:txBody>
      </p:sp>
      <p:graphicFrame>
        <p:nvGraphicFramePr>
          <p:cNvPr id="3" name="Table 2"/>
          <p:cNvGraphicFramePr>
            <a:graphicFrameLocks noGrp="1"/>
          </p:cNvGraphicFramePr>
          <p:nvPr>
            <p:extLst>
              <p:ext uri="{D42A27DB-BD31-4B8C-83A1-F6EECF244321}">
                <p14:modId xmlns:p14="http://schemas.microsoft.com/office/powerpoint/2010/main" xmlns="" val="3588354568"/>
              </p:ext>
            </p:extLst>
          </p:nvPr>
        </p:nvGraphicFramePr>
        <p:xfrm>
          <a:off x="2149643" y="4319338"/>
          <a:ext cx="5959644" cy="940482"/>
        </p:xfrm>
        <a:graphic>
          <a:graphicData uri="http://schemas.openxmlformats.org/drawingml/2006/table">
            <a:tbl>
              <a:tblPr firstRow="1" firstCol="1" bandRow="1">
                <a:tableStyleId>{5940675A-B579-460E-94D1-54222C63F5DA}</a:tableStyleId>
              </a:tblPr>
              <a:tblGrid>
                <a:gridCol w="1980224">
                  <a:extLst>
                    <a:ext uri="{9D8B030D-6E8A-4147-A177-3AD203B41FA5}">
                      <a16:colId xmlns:a16="http://schemas.microsoft.com/office/drawing/2014/main" xmlns="" val="12322366"/>
                    </a:ext>
                  </a:extLst>
                </a:gridCol>
                <a:gridCol w="2007629">
                  <a:extLst>
                    <a:ext uri="{9D8B030D-6E8A-4147-A177-3AD203B41FA5}">
                      <a16:colId xmlns:a16="http://schemas.microsoft.com/office/drawing/2014/main" xmlns="" val="1652629680"/>
                    </a:ext>
                  </a:extLst>
                </a:gridCol>
                <a:gridCol w="1971791">
                  <a:extLst>
                    <a:ext uri="{9D8B030D-6E8A-4147-A177-3AD203B41FA5}">
                      <a16:colId xmlns:a16="http://schemas.microsoft.com/office/drawing/2014/main" xmlns="" val="1953769113"/>
                    </a:ext>
                  </a:extLst>
                </a:gridCol>
              </a:tblGrid>
              <a:tr h="581707">
                <a:tc>
                  <a:txBody>
                    <a:bodyPr/>
                    <a:lstStyle/>
                    <a:p>
                      <a:pPr marL="0" marR="0" algn="r" rtl="1">
                        <a:lnSpc>
                          <a:spcPct val="107000"/>
                        </a:lnSpc>
                        <a:spcBef>
                          <a:spcPts val="0"/>
                        </a:spcBef>
                        <a:spcAft>
                          <a:spcPts val="0"/>
                        </a:spcAft>
                      </a:pPr>
                      <a:r>
                        <a:rPr lang="ar-SA" sz="2200">
                          <a:effectLst/>
                        </a:rPr>
                        <a:t>اجمالي</a:t>
                      </a:r>
                      <a:endParaRPr lang="en-US" sz="11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ctr"/>
                </a:tc>
                <a:tc>
                  <a:txBody>
                    <a:bodyPr/>
                    <a:lstStyle/>
                    <a:p>
                      <a:pPr marL="0" marR="0" algn="r" rtl="1">
                        <a:lnSpc>
                          <a:spcPct val="107000"/>
                        </a:lnSpc>
                        <a:spcBef>
                          <a:spcPts val="0"/>
                        </a:spcBef>
                        <a:spcAft>
                          <a:spcPts val="0"/>
                        </a:spcAft>
                      </a:pPr>
                      <a:r>
                        <a:rPr lang="ar-SA" sz="2200">
                          <a:effectLst/>
                        </a:rPr>
                        <a:t>النقل</a:t>
                      </a:r>
                      <a:endParaRPr lang="en-US" sz="11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ctr"/>
                </a:tc>
                <a:tc>
                  <a:txBody>
                    <a:bodyPr/>
                    <a:lstStyle/>
                    <a:p>
                      <a:pPr marL="0" marR="0" algn="r" rtl="1">
                        <a:lnSpc>
                          <a:spcPct val="107000"/>
                        </a:lnSpc>
                        <a:spcBef>
                          <a:spcPts val="0"/>
                        </a:spcBef>
                        <a:spcAft>
                          <a:spcPts val="0"/>
                        </a:spcAft>
                      </a:pPr>
                      <a:r>
                        <a:rPr lang="ar-SA" sz="2200">
                          <a:effectLst/>
                        </a:rPr>
                        <a:t>الأثاث</a:t>
                      </a:r>
                      <a:endParaRPr lang="en-US" sz="11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3309865368"/>
                  </a:ext>
                </a:extLst>
              </a:tr>
              <a:tr h="358775">
                <a:tc>
                  <a:txBody>
                    <a:bodyPr/>
                    <a:lstStyle/>
                    <a:p>
                      <a:pPr marL="0" marR="0" algn="r" rtl="1">
                        <a:lnSpc>
                          <a:spcPct val="107000"/>
                        </a:lnSpc>
                        <a:spcBef>
                          <a:spcPts val="0"/>
                        </a:spcBef>
                        <a:spcAft>
                          <a:spcPts val="0"/>
                        </a:spcAft>
                      </a:pPr>
                      <a:r>
                        <a:rPr lang="ar-SA" sz="2200">
                          <a:effectLst/>
                        </a:rPr>
                        <a:t>٥٦٤٨٩</a:t>
                      </a:r>
                      <a:endParaRPr lang="en-US" sz="11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ctr"/>
                </a:tc>
                <a:tc>
                  <a:txBody>
                    <a:bodyPr/>
                    <a:lstStyle/>
                    <a:p>
                      <a:pPr marL="0" marR="0" algn="r" rtl="1">
                        <a:lnSpc>
                          <a:spcPct val="107000"/>
                        </a:lnSpc>
                        <a:spcBef>
                          <a:spcPts val="0"/>
                        </a:spcBef>
                        <a:spcAft>
                          <a:spcPts val="0"/>
                        </a:spcAft>
                      </a:pPr>
                      <a:r>
                        <a:rPr lang="ar-SA" sz="2200" dirty="0">
                          <a:effectLst/>
                        </a:rPr>
                        <a:t>٢٣٣٤٥</a:t>
                      </a:r>
                      <a:endParaRPr lang="en-US" sz="1100" dirty="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ctr"/>
                </a:tc>
                <a:tc>
                  <a:txBody>
                    <a:bodyPr/>
                    <a:lstStyle/>
                    <a:p>
                      <a:pPr marL="0" marR="0" algn="r" rtl="1">
                        <a:lnSpc>
                          <a:spcPct val="107000"/>
                        </a:lnSpc>
                        <a:spcBef>
                          <a:spcPts val="0"/>
                        </a:spcBef>
                        <a:spcAft>
                          <a:spcPts val="0"/>
                        </a:spcAft>
                      </a:pPr>
                      <a:r>
                        <a:rPr lang="ar-SA" sz="2200" dirty="0">
                          <a:effectLst/>
                        </a:rPr>
                        <a:t>٣٣١٤٤</a:t>
                      </a:r>
                      <a:endParaRPr lang="en-US" sz="1100" dirty="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1793751215"/>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xmlns="" val="1229552424"/>
              </p:ext>
            </p:extLst>
          </p:nvPr>
        </p:nvGraphicFramePr>
        <p:xfrm>
          <a:off x="2149642" y="1475090"/>
          <a:ext cx="5959644" cy="2087372"/>
        </p:xfrm>
        <a:graphic>
          <a:graphicData uri="http://schemas.openxmlformats.org/drawingml/2006/table">
            <a:tbl>
              <a:tblPr firstRow="1" firstCol="1" bandRow="1">
                <a:tableStyleId>{5940675A-B579-460E-94D1-54222C63F5DA}</a:tableStyleId>
              </a:tblPr>
              <a:tblGrid>
                <a:gridCol w="786252">
                  <a:extLst>
                    <a:ext uri="{9D8B030D-6E8A-4147-A177-3AD203B41FA5}">
                      <a16:colId xmlns:a16="http://schemas.microsoft.com/office/drawing/2014/main" xmlns="" val="778389732"/>
                    </a:ext>
                  </a:extLst>
                </a:gridCol>
                <a:gridCol w="650078">
                  <a:extLst>
                    <a:ext uri="{9D8B030D-6E8A-4147-A177-3AD203B41FA5}">
                      <a16:colId xmlns:a16="http://schemas.microsoft.com/office/drawing/2014/main" xmlns="" val="3385723551"/>
                    </a:ext>
                  </a:extLst>
                </a:gridCol>
                <a:gridCol w="650078">
                  <a:extLst>
                    <a:ext uri="{9D8B030D-6E8A-4147-A177-3AD203B41FA5}">
                      <a16:colId xmlns:a16="http://schemas.microsoft.com/office/drawing/2014/main" xmlns="" val="4197636007"/>
                    </a:ext>
                  </a:extLst>
                </a:gridCol>
                <a:gridCol w="529299">
                  <a:extLst>
                    <a:ext uri="{9D8B030D-6E8A-4147-A177-3AD203B41FA5}">
                      <a16:colId xmlns:a16="http://schemas.microsoft.com/office/drawing/2014/main" xmlns="" val="2919141376"/>
                    </a:ext>
                  </a:extLst>
                </a:gridCol>
                <a:gridCol w="581992">
                  <a:extLst>
                    <a:ext uri="{9D8B030D-6E8A-4147-A177-3AD203B41FA5}">
                      <a16:colId xmlns:a16="http://schemas.microsoft.com/office/drawing/2014/main" xmlns="" val="3819686106"/>
                    </a:ext>
                  </a:extLst>
                </a:gridCol>
                <a:gridCol w="581992">
                  <a:extLst>
                    <a:ext uri="{9D8B030D-6E8A-4147-A177-3AD203B41FA5}">
                      <a16:colId xmlns:a16="http://schemas.microsoft.com/office/drawing/2014/main" xmlns="" val="1973974469"/>
                    </a:ext>
                  </a:extLst>
                </a:gridCol>
                <a:gridCol w="1195955">
                  <a:extLst>
                    <a:ext uri="{9D8B030D-6E8A-4147-A177-3AD203B41FA5}">
                      <a16:colId xmlns:a16="http://schemas.microsoft.com/office/drawing/2014/main" xmlns="" val="3196446290"/>
                    </a:ext>
                  </a:extLst>
                </a:gridCol>
                <a:gridCol w="718164">
                  <a:extLst>
                    <a:ext uri="{9D8B030D-6E8A-4147-A177-3AD203B41FA5}">
                      <a16:colId xmlns:a16="http://schemas.microsoft.com/office/drawing/2014/main" xmlns="" val="4253596390"/>
                    </a:ext>
                  </a:extLst>
                </a:gridCol>
                <a:gridCol w="265834">
                  <a:extLst>
                    <a:ext uri="{9D8B030D-6E8A-4147-A177-3AD203B41FA5}">
                      <a16:colId xmlns:a16="http://schemas.microsoft.com/office/drawing/2014/main" xmlns="" val="1959456253"/>
                    </a:ext>
                  </a:extLst>
                </a:gridCol>
              </a:tblGrid>
              <a:tr h="2087372">
                <a:tc>
                  <a:txBody>
                    <a:bodyPr/>
                    <a:lstStyle/>
                    <a:p>
                      <a:pPr marL="0" marR="0" algn="ctr" rtl="1">
                        <a:lnSpc>
                          <a:spcPct val="107000"/>
                        </a:lnSpc>
                        <a:spcBef>
                          <a:spcPts val="0"/>
                        </a:spcBef>
                        <a:spcAft>
                          <a:spcPts val="0"/>
                        </a:spcAft>
                      </a:pPr>
                      <a:r>
                        <a:rPr lang="ar-SA" sz="1600" dirty="0">
                          <a:effectLst/>
                        </a:rPr>
                        <a:t> </a:t>
                      </a:r>
                      <a:endParaRPr lang="en-US" sz="1600" dirty="0">
                        <a:effectLst/>
                      </a:endParaRPr>
                    </a:p>
                    <a:p>
                      <a:pPr marL="0" marR="0" algn="ctr" rtl="1">
                        <a:lnSpc>
                          <a:spcPct val="107000"/>
                        </a:lnSpc>
                        <a:spcBef>
                          <a:spcPts val="0"/>
                        </a:spcBef>
                        <a:spcAft>
                          <a:spcPts val="0"/>
                        </a:spcAft>
                      </a:pPr>
                      <a:r>
                        <a:rPr lang="ar-SA" sz="1600" dirty="0">
                          <a:effectLst/>
                        </a:rPr>
                        <a:t>حراج</a:t>
                      </a:r>
                      <a:endParaRPr lang="en-US" sz="1600" dirty="0">
                        <a:effectLst/>
                      </a:endParaRPr>
                    </a:p>
                    <a:p>
                      <a:pPr marL="0" marR="0" algn="ctr" rtl="1">
                        <a:lnSpc>
                          <a:spcPct val="107000"/>
                        </a:lnSpc>
                        <a:spcBef>
                          <a:spcPts val="0"/>
                        </a:spcBef>
                        <a:spcAft>
                          <a:spcPts val="0"/>
                        </a:spcAft>
                      </a:pPr>
                      <a:r>
                        <a:rPr lang="ar-SA" sz="1600" dirty="0">
                          <a:effectLst/>
                        </a:rPr>
                        <a:t>أي محطة بنزين متاحة</a:t>
                      </a:r>
                      <a:endParaRPr lang="en-US" sz="1600" dirty="0">
                        <a:effectLst/>
                      </a:endParaRPr>
                    </a:p>
                    <a:p>
                      <a:pPr marL="0" marR="0" algn="ctr" rtl="1">
                        <a:lnSpc>
                          <a:spcPct val="107000"/>
                        </a:lnSpc>
                        <a:spcBef>
                          <a:spcPts val="0"/>
                        </a:spcBef>
                        <a:spcAft>
                          <a:spcPts val="0"/>
                        </a:spcAft>
                      </a:pPr>
                      <a:r>
                        <a:rPr lang="ar-SA" sz="1600" dirty="0">
                          <a:effectLst/>
                        </a:rPr>
                        <a:t>مؤسسة صرح الأفق</a:t>
                      </a:r>
                      <a:endParaRPr lang="en-US" sz="1600" dirty="0">
                        <a:effectLst/>
                        <a:latin typeface="Tw Cen MT" panose="020B0602020104020603" pitchFamily="34" charset="0"/>
                        <a:ea typeface="Tw Cen MT" panose="020B0602020104020603" pitchFamily="34" charset="0"/>
                        <a:cs typeface="Arial" panose="020B0604020202020204" pitchFamily="34" charset="0"/>
                      </a:endParaRPr>
                    </a:p>
                  </a:txBody>
                  <a:tcPr marL="36414" marR="36414" marT="0" marB="0"/>
                </a:tc>
                <a:tc>
                  <a:txBody>
                    <a:bodyPr/>
                    <a:lstStyle/>
                    <a:p>
                      <a:pPr marL="0" marR="0" algn="ctr" rtl="1">
                        <a:lnSpc>
                          <a:spcPct val="107000"/>
                        </a:lnSpc>
                        <a:spcBef>
                          <a:spcPts val="0"/>
                        </a:spcBef>
                        <a:spcAft>
                          <a:spcPts val="0"/>
                        </a:spcAft>
                      </a:pPr>
                      <a:r>
                        <a:rPr lang="en-US" sz="1600" dirty="0">
                          <a:effectLst/>
                        </a:rPr>
                        <a:t> </a:t>
                      </a:r>
                      <a:endParaRPr lang="en-US" sz="1600" dirty="0">
                        <a:effectLst/>
                        <a:latin typeface="Tw Cen MT" panose="020B0602020104020603" pitchFamily="34" charset="0"/>
                        <a:ea typeface="Tw Cen MT" panose="020B0602020104020603" pitchFamily="34" charset="0"/>
                        <a:cs typeface="Arial" panose="020B0604020202020204" pitchFamily="34" charset="0"/>
                      </a:endParaRPr>
                    </a:p>
                  </a:txBody>
                  <a:tcPr marL="36414" marR="36414" marT="0" marB="0"/>
                </a:tc>
                <a:tc>
                  <a:txBody>
                    <a:bodyPr/>
                    <a:lstStyle/>
                    <a:p>
                      <a:pPr marL="0" marR="0" algn="ctr" rtl="1">
                        <a:lnSpc>
                          <a:spcPct val="107000"/>
                        </a:lnSpc>
                        <a:spcBef>
                          <a:spcPts val="0"/>
                        </a:spcBef>
                        <a:spcAft>
                          <a:spcPts val="0"/>
                        </a:spcAft>
                      </a:pPr>
                      <a:r>
                        <a:rPr lang="ar-SA" sz="1600" dirty="0">
                          <a:effectLst/>
                        </a:rPr>
                        <a:t> </a:t>
                      </a:r>
                      <a:endParaRPr lang="en-US" sz="1600" dirty="0">
                        <a:effectLst/>
                      </a:endParaRPr>
                    </a:p>
                    <a:p>
                      <a:pPr marL="0" marR="0" algn="ctr" rtl="1">
                        <a:lnSpc>
                          <a:spcPct val="107000"/>
                        </a:lnSpc>
                        <a:spcBef>
                          <a:spcPts val="0"/>
                        </a:spcBef>
                        <a:spcAft>
                          <a:spcPts val="0"/>
                        </a:spcAft>
                      </a:pPr>
                      <a:r>
                        <a:rPr lang="ar-SA" sz="1600" dirty="0">
                          <a:effectLst/>
                        </a:rPr>
                        <a:t>١٤٠٠٠</a:t>
                      </a:r>
                      <a:endParaRPr lang="en-US" sz="1600" dirty="0">
                        <a:effectLst/>
                      </a:endParaRPr>
                    </a:p>
                    <a:p>
                      <a:pPr marL="0" marR="0" algn="ctr" rtl="1">
                        <a:lnSpc>
                          <a:spcPct val="107000"/>
                        </a:lnSpc>
                        <a:spcBef>
                          <a:spcPts val="0"/>
                        </a:spcBef>
                        <a:spcAft>
                          <a:spcPts val="0"/>
                        </a:spcAft>
                      </a:pPr>
                      <a:r>
                        <a:rPr lang="ar-SA" sz="1600" dirty="0">
                          <a:effectLst/>
                        </a:rPr>
                        <a:t>٤٧</a:t>
                      </a:r>
                      <a:endParaRPr lang="en-US" sz="1600" dirty="0">
                        <a:effectLst/>
                      </a:endParaRPr>
                    </a:p>
                    <a:p>
                      <a:pPr marL="0" marR="0" algn="ctr" rtl="1">
                        <a:lnSpc>
                          <a:spcPct val="107000"/>
                        </a:lnSpc>
                        <a:spcBef>
                          <a:spcPts val="0"/>
                        </a:spcBef>
                        <a:spcAft>
                          <a:spcPts val="0"/>
                        </a:spcAft>
                      </a:pPr>
                      <a:r>
                        <a:rPr lang="ar-SA" sz="1600" dirty="0">
                          <a:effectLst/>
                        </a:rPr>
                        <a:t>٣٠٠٠</a:t>
                      </a:r>
                      <a:endParaRPr lang="en-US" sz="1600" dirty="0">
                        <a:effectLst/>
                        <a:latin typeface="Tw Cen MT" panose="020B0602020104020603" pitchFamily="34" charset="0"/>
                        <a:ea typeface="Tw Cen MT" panose="020B0602020104020603" pitchFamily="34" charset="0"/>
                        <a:cs typeface="Arial" panose="020B0604020202020204" pitchFamily="34" charset="0"/>
                      </a:endParaRPr>
                    </a:p>
                  </a:txBody>
                  <a:tcPr marL="36414" marR="36414" marT="0" marB="0"/>
                </a:tc>
                <a:tc>
                  <a:txBody>
                    <a:bodyPr/>
                    <a:lstStyle/>
                    <a:p>
                      <a:pPr marL="0" marR="0" algn="ctr" rtl="1">
                        <a:lnSpc>
                          <a:spcPct val="107000"/>
                        </a:lnSpc>
                        <a:spcBef>
                          <a:spcPts val="0"/>
                        </a:spcBef>
                        <a:spcAft>
                          <a:spcPts val="0"/>
                        </a:spcAft>
                      </a:pPr>
                      <a:r>
                        <a:rPr lang="ar-SA" sz="1600" dirty="0">
                          <a:effectLst/>
                        </a:rPr>
                        <a:t> </a:t>
                      </a:r>
                      <a:endParaRPr lang="en-US" sz="1600" dirty="0">
                        <a:effectLst/>
                      </a:endParaRPr>
                    </a:p>
                    <a:p>
                      <a:pPr marL="0" marR="0" algn="ctr" rtl="1">
                        <a:lnSpc>
                          <a:spcPct val="107000"/>
                        </a:lnSpc>
                        <a:spcBef>
                          <a:spcPts val="0"/>
                        </a:spcBef>
                        <a:spcAft>
                          <a:spcPts val="0"/>
                        </a:spcAft>
                      </a:pPr>
                      <a:r>
                        <a:rPr lang="ar-SA" sz="1600" dirty="0">
                          <a:effectLst/>
                        </a:rPr>
                        <a:t>١٠٠٪</a:t>
                      </a:r>
                      <a:endParaRPr lang="en-US" sz="1600" dirty="0">
                        <a:effectLst/>
                      </a:endParaRPr>
                    </a:p>
                    <a:p>
                      <a:pPr marL="0" marR="0" algn="ctr" rtl="1">
                        <a:lnSpc>
                          <a:spcPct val="107000"/>
                        </a:lnSpc>
                        <a:spcBef>
                          <a:spcPts val="0"/>
                        </a:spcBef>
                        <a:spcAft>
                          <a:spcPts val="0"/>
                        </a:spcAft>
                      </a:pPr>
                      <a:r>
                        <a:rPr lang="ar-SA" sz="1600" dirty="0">
                          <a:effectLst/>
                        </a:rPr>
                        <a:t>١٠٠٪</a:t>
                      </a:r>
                      <a:endParaRPr lang="en-US" sz="1600" dirty="0">
                        <a:effectLst/>
                      </a:endParaRPr>
                    </a:p>
                    <a:p>
                      <a:pPr marL="0" marR="0" algn="ctr" rtl="1">
                        <a:lnSpc>
                          <a:spcPct val="107000"/>
                        </a:lnSpc>
                        <a:spcBef>
                          <a:spcPts val="0"/>
                        </a:spcBef>
                        <a:spcAft>
                          <a:spcPts val="0"/>
                        </a:spcAft>
                      </a:pPr>
                      <a:r>
                        <a:rPr lang="ar-SA" sz="1600" dirty="0">
                          <a:effectLst/>
                        </a:rPr>
                        <a:t>١٠٠٪</a:t>
                      </a:r>
                      <a:endParaRPr lang="en-US" sz="1600" dirty="0">
                        <a:effectLst/>
                        <a:latin typeface="Tw Cen MT" panose="020B0602020104020603" pitchFamily="34" charset="0"/>
                        <a:ea typeface="Tw Cen MT" panose="020B0602020104020603" pitchFamily="34" charset="0"/>
                        <a:cs typeface="Arial" panose="020B0604020202020204" pitchFamily="34" charset="0"/>
                      </a:endParaRPr>
                    </a:p>
                  </a:txBody>
                  <a:tcPr marL="36414" marR="36414" marT="0" marB="0"/>
                </a:tc>
                <a:tc>
                  <a:txBody>
                    <a:bodyPr/>
                    <a:lstStyle/>
                    <a:p>
                      <a:pPr marL="0" marR="0" algn="ctr" rtl="1">
                        <a:lnSpc>
                          <a:spcPct val="107000"/>
                        </a:lnSpc>
                        <a:spcBef>
                          <a:spcPts val="0"/>
                        </a:spcBef>
                        <a:spcAft>
                          <a:spcPts val="0"/>
                        </a:spcAft>
                      </a:pPr>
                      <a:r>
                        <a:rPr lang="ar-SA" sz="1600" dirty="0">
                          <a:effectLst/>
                        </a:rPr>
                        <a:t> </a:t>
                      </a:r>
                      <a:endParaRPr lang="en-US" sz="1600" dirty="0">
                        <a:effectLst/>
                      </a:endParaRPr>
                    </a:p>
                    <a:p>
                      <a:pPr marL="0" marR="0" algn="ctr" rtl="1">
                        <a:lnSpc>
                          <a:spcPct val="107000"/>
                        </a:lnSpc>
                        <a:spcBef>
                          <a:spcPts val="0"/>
                        </a:spcBef>
                        <a:spcAft>
                          <a:spcPts val="0"/>
                        </a:spcAft>
                      </a:pPr>
                      <a:r>
                        <a:rPr lang="ar-SA" sz="1600" dirty="0">
                          <a:effectLst/>
                        </a:rPr>
                        <a:t>١</a:t>
                      </a:r>
                      <a:endParaRPr lang="en-US" sz="1600" dirty="0">
                        <a:effectLst/>
                      </a:endParaRPr>
                    </a:p>
                    <a:p>
                      <a:pPr marL="0" marR="0" algn="ctr" rtl="1">
                        <a:lnSpc>
                          <a:spcPct val="107000"/>
                        </a:lnSpc>
                        <a:spcBef>
                          <a:spcPts val="0"/>
                        </a:spcBef>
                        <a:spcAft>
                          <a:spcPts val="0"/>
                        </a:spcAft>
                      </a:pPr>
                      <a:r>
                        <a:rPr lang="ar-SA" sz="1600" dirty="0">
                          <a:effectLst/>
                        </a:rPr>
                        <a:t>١٣٥</a:t>
                      </a:r>
                      <a:endParaRPr lang="en-US" sz="1600" dirty="0">
                        <a:effectLst/>
                      </a:endParaRPr>
                    </a:p>
                    <a:p>
                      <a:pPr marL="0" marR="0" algn="ctr" rtl="1">
                        <a:lnSpc>
                          <a:spcPct val="107000"/>
                        </a:lnSpc>
                        <a:spcBef>
                          <a:spcPts val="0"/>
                        </a:spcBef>
                        <a:spcAft>
                          <a:spcPts val="0"/>
                        </a:spcAft>
                      </a:pPr>
                      <a:r>
                        <a:rPr lang="ar-SA" sz="1600" dirty="0">
                          <a:effectLst/>
                        </a:rPr>
                        <a:t>١</a:t>
                      </a:r>
                      <a:endParaRPr lang="en-US" sz="1600" dirty="0">
                        <a:effectLst/>
                        <a:latin typeface="Tw Cen MT" panose="020B0602020104020603" pitchFamily="34" charset="0"/>
                        <a:ea typeface="Tw Cen MT" panose="020B0602020104020603" pitchFamily="34" charset="0"/>
                        <a:cs typeface="Arial" panose="020B0604020202020204" pitchFamily="34" charset="0"/>
                      </a:endParaRPr>
                    </a:p>
                  </a:txBody>
                  <a:tcPr marL="36414" marR="36414" marT="0" marB="0"/>
                </a:tc>
                <a:tc>
                  <a:txBody>
                    <a:bodyPr/>
                    <a:lstStyle/>
                    <a:p>
                      <a:pPr marL="0" marR="0" algn="ctr" rtl="1">
                        <a:lnSpc>
                          <a:spcPct val="107000"/>
                        </a:lnSpc>
                        <a:spcBef>
                          <a:spcPts val="0"/>
                        </a:spcBef>
                        <a:spcAft>
                          <a:spcPts val="0"/>
                        </a:spcAft>
                      </a:pPr>
                      <a:r>
                        <a:rPr lang="ar-SA" sz="1600" dirty="0">
                          <a:effectLst/>
                        </a:rPr>
                        <a:t> </a:t>
                      </a:r>
                      <a:endParaRPr lang="en-US" sz="1600" dirty="0">
                        <a:effectLst/>
                      </a:endParaRPr>
                    </a:p>
                    <a:p>
                      <a:pPr marL="0" marR="0" algn="ctr" rtl="1">
                        <a:lnSpc>
                          <a:spcPct val="107000"/>
                        </a:lnSpc>
                        <a:spcBef>
                          <a:spcPts val="0"/>
                        </a:spcBef>
                        <a:spcAft>
                          <a:spcPts val="0"/>
                        </a:spcAft>
                      </a:pPr>
                      <a:r>
                        <a:rPr lang="ar-SA" sz="1600" dirty="0">
                          <a:effectLst/>
                        </a:rPr>
                        <a:t>١</a:t>
                      </a:r>
                      <a:endParaRPr lang="en-US" sz="1600" dirty="0">
                        <a:effectLst/>
                      </a:endParaRPr>
                    </a:p>
                    <a:p>
                      <a:pPr marL="0" marR="0" algn="ctr" rtl="1">
                        <a:lnSpc>
                          <a:spcPct val="107000"/>
                        </a:lnSpc>
                        <a:spcBef>
                          <a:spcPts val="0"/>
                        </a:spcBef>
                        <a:spcAft>
                          <a:spcPts val="0"/>
                        </a:spcAft>
                      </a:pPr>
                      <a:r>
                        <a:rPr lang="ar-SA" sz="1600" dirty="0">
                          <a:effectLst/>
                        </a:rPr>
                        <a:t>١٣٥</a:t>
                      </a:r>
                      <a:endParaRPr lang="en-US" sz="1600" dirty="0">
                        <a:effectLst/>
                      </a:endParaRPr>
                    </a:p>
                    <a:p>
                      <a:pPr marL="0" marR="0" algn="ctr" rtl="1">
                        <a:lnSpc>
                          <a:spcPct val="107000"/>
                        </a:lnSpc>
                        <a:spcBef>
                          <a:spcPts val="0"/>
                        </a:spcBef>
                        <a:spcAft>
                          <a:spcPts val="0"/>
                        </a:spcAft>
                      </a:pPr>
                      <a:r>
                        <a:rPr lang="ar-SA" sz="1600" dirty="0">
                          <a:effectLst/>
                        </a:rPr>
                        <a:t>١</a:t>
                      </a:r>
                      <a:endParaRPr lang="en-US" sz="1600" dirty="0">
                        <a:effectLst/>
                        <a:latin typeface="Tw Cen MT" panose="020B0602020104020603" pitchFamily="34" charset="0"/>
                        <a:ea typeface="Tw Cen MT" panose="020B0602020104020603" pitchFamily="34" charset="0"/>
                        <a:cs typeface="Arial" panose="020B0604020202020204" pitchFamily="34" charset="0"/>
                      </a:endParaRPr>
                    </a:p>
                  </a:txBody>
                  <a:tcPr marL="36414" marR="36414" marT="0" marB="0"/>
                </a:tc>
                <a:tc>
                  <a:txBody>
                    <a:bodyPr/>
                    <a:lstStyle/>
                    <a:p>
                      <a:pPr marL="0" marR="0" algn="ctr" rtl="1">
                        <a:lnSpc>
                          <a:spcPct val="107000"/>
                        </a:lnSpc>
                        <a:spcBef>
                          <a:spcPts val="0"/>
                        </a:spcBef>
                        <a:spcAft>
                          <a:spcPts val="0"/>
                        </a:spcAft>
                      </a:pPr>
                      <a:r>
                        <a:rPr lang="ar-SA" sz="1600" dirty="0">
                          <a:effectLst/>
                        </a:rPr>
                        <a:t> </a:t>
                      </a:r>
                      <a:endParaRPr lang="en-US" sz="1600" dirty="0">
                        <a:effectLst/>
                      </a:endParaRPr>
                    </a:p>
                    <a:p>
                      <a:pPr marL="0" marR="0" algn="ctr" rtl="1">
                        <a:lnSpc>
                          <a:spcPct val="107000"/>
                        </a:lnSpc>
                        <a:spcBef>
                          <a:spcPts val="0"/>
                        </a:spcBef>
                        <a:spcAft>
                          <a:spcPts val="0"/>
                        </a:spcAft>
                      </a:pPr>
                      <a:r>
                        <a:rPr lang="ar-SA" sz="1600" dirty="0">
                          <a:effectLst/>
                        </a:rPr>
                        <a:t> </a:t>
                      </a:r>
                      <a:endParaRPr lang="en-US" sz="1600" dirty="0">
                        <a:effectLst/>
                      </a:endParaRPr>
                    </a:p>
                    <a:p>
                      <a:pPr marL="0" marR="0" algn="ctr" rtl="1">
                        <a:lnSpc>
                          <a:spcPct val="107000"/>
                        </a:lnSpc>
                        <a:spcBef>
                          <a:spcPts val="0"/>
                        </a:spcBef>
                        <a:spcAft>
                          <a:spcPts val="0"/>
                        </a:spcAft>
                      </a:pPr>
                      <a:r>
                        <a:rPr lang="ar-SA" sz="1600" dirty="0">
                          <a:effectLst/>
                        </a:rPr>
                        <a:t> </a:t>
                      </a:r>
                      <a:endParaRPr lang="en-US" sz="1600" dirty="0">
                        <a:effectLst/>
                      </a:endParaRPr>
                    </a:p>
                    <a:p>
                      <a:pPr marL="0" marR="0" algn="ctr" rtl="1">
                        <a:lnSpc>
                          <a:spcPct val="107000"/>
                        </a:lnSpc>
                        <a:spcBef>
                          <a:spcPts val="0"/>
                        </a:spcBef>
                        <a:spcAft>
                          <a:spcPts val="0"/>
                        </a:spcAft>
                      </a:pPr>
                      <a:r>
                        <a:rPr lang="ar-SA" sz="1600" dirty="0">
                          <a:effectLst/>
                        </a:rPr>
                        <a:t>سيتم نقل الأثاث من الدمام إلى الرياض</a:t>
                      </a:r>
                      <a:endParaRPr lang="en-US" sz="1600" dirty="0">
                        <a:effectLst/>
                        <a:latin typeface="Tw Cen MT" panose="020B0602020104020603" pitchFamily="34" charset="0"/>
                        <a:ea typeface="Tw Cen MT" panose="020B0602020104020603" pitchFamily="34" charset="0"/>
                        <a:cs typeface="Arial" panose="020B0604020202020204" pitchFamily="34" charset="0"/>
                      </a:endParaRPr>
                    </a:p>
                  </a:txBody>
                  <a:tcPr marL="36414" marR="36414" marT="0" marB="0"/>
                </a:tc>
                <a:tc>
                  <a:txBody>
                    <a:bodyPr/>
                    <a:lstStyle/>
                    <a:p>
                      <a:pPr marL="0" marR="0" algn="ctr" rtl="1">
                        <a:lnSpc>
                          <a:spcPct val="107000"/>
                        </a:lnSpc>
                        <a:spcBef>
                          <a:spcPts val="0"/>
                        </a:spcBef>
                        <a:spcAft>
                          <a:spcPts val="0"/>
                        </a:spcAft>
                      </a:pPr>
                      <a:r>
                        <a:rPr lang="ar-SA" sz="1600" dirty="0">
                          <a:effectLst/>
                        </a:rPr>
                        <a:t>النقل:</a:t>
                      </a:r>
                      <a:endParaRPr lang="en-US" sz="1600" dirty="0">
                        <a:effectLst/>
                      </a:endParaRPr>
                    </a:p>
                    <a:p>
                      <a:pPr marL="0" marR="0" algn="ctr" rtl="1">
                        <a:lnSpc>
                          <a:spcPct val="107000"/>
                        </a:lnSpc>
                        <a:spcBef>
                          <a:spcPts val="0"/>
                        </a:spcBef>
                        <a:spcAft>
                          <a:spcPts val="0"/>
                        </a:spcAft>
                      </a:pPr>
                      <a:r>
                        <a:rPr lang="ar-SA" sz="1600" dirty="0">
                          <a:effectLst/>
                        </a:rPr>
                        <a:t>باصات مدرسية *</a:t>
                      </a:r>
                      <a:endParaRPr lang="en-US" sz="1600" dirty="0">
                        <a:effectLst/>
                      </a:endParaRPr>
                    </a:p>
                    <a:p>
                      <a:pPr marL="0" marR="0" algn="ctr" rtl="1">
                        <a:lnSpc>
                          <a:spcPct val="107000"/>
                        </a:lnSpc>
                        <a:spcBef>
                          <a:spcPts val="0"/>
                        </a:spcBef>
                        <a:spcAft>
                          <a:spcPts val="0"/>
                        </a:spcAft>
                      </a:pPr>
                      <a:r>
                        <a:rPr lang="ar-SA" sz="1600" dirty="0">
                          <a:effectLst/>
                        </a:rPr>
                        <a:t>وقود</a:t>
                      </a:r>
                      <a:endParaRPr lang="en-US" sz="1600" dirty="0">
                        <a:effectLst/>
                      </a:endParaRPr>
                    </a:p>
                    <a:p>
                      <a:pPr marL="0" marR="0" algn="ctr" rtl="1">
                        <a:lnSpc>
                          <a:spcPct val="107000"/>
                        </a:lnSpc>
                        <a:spcBef>
                          <a:spcPts val="0"/>
                        </a:spcBef>
                        <a:spcAft>
                          <a:spcPts val="0"/>
                        </a:spcAft>
                      </a:pPr>
                      <a:r>
                        <a:rPr lang="ar-SA" sz="1600" dirty="0">
                          <a:effectLst/>
                        </a:rPr>
                        <a:t>تكاليف نقل الأثاث </a:t>
                      </a:r>
                      <a:endParaRPr lang="en-US" sz="1600" dirty="0">
                        <a:effectLst/>
                        <a:latin typeface="Tw Cen MT" panose="020B0602020104020603" pitchFamily="34" charset="0"/>
                        <a:ea typeface="Tw Cen MT" panose="020B0602020104020603" pitchFamily="34" charset="0"/>
                        <a:cs typeface="Arial" panose="020B0604020202020204" pitchFamily="34" charset="0"/>
                      </a:endParaRPr>
                    </a:p>
                  </a:txBody>
                  <a:tcPr marL="36414" marR="36414" marT="0" marB="0"/>
                </a:tc>
                <a:tc>
                  <a:txBody>
                    <a:bodyPr/>
                    <a:lstStyle/>
                    <a:p>
                      <a:pPr marL="0" marR="0" algn="ctr" rtl="1">
                        <a:lnSpc>
                          <a:spcPct val="107000"/>
                        </a:lnSpc>
                        <a:spcBef>
                          <a:spcPts val="0"/>
                        </a:spcBef>
                        <a:spcAft>
                          <a:spcPts val="0"/>
                        </a:spcAft>
                      </a:pPr>
                      <a:r>
                        <a:rPr lang="ar-SA" sz="1600" dirty="0">
                          <a:effectLst/>
                        </a:rPr>
                        <a:t>٢</a:t>
                      </a:r>
                      <a:endParaRPr lang="en-US" sz="1600" dirty="0">
                        <a:effectLst/>
                        <a:latin typeface="Tw Cen MT" panose="020B0602020104020603" pitchFamily="34" charset="0"/>
                        <a:ea typeface="Tw Cen MT" panose="020B0602020104020603" pitchFamily="34" charset="0"/>
                        <a:cs typeface="Arial" panose="020B0604020202020204" pitchFamily="34" charset="0"/>
                      </a:endParaRPr>
                    </a:p>
                  </a:txBody>
                  <a:tcPr marL="36414" marR="36414" marT="0" marB="0"/>
                </a:tc>
                <a:extLst>
                  <a:ext uri="{0D108BD9-81ED-4DB2-BD59-A6C34878D82A}">
                    <a16:rowId xmlns:a16="http://schemas.microsoft.com/office/drawing/2014/main" xmlns="" val="1550411862"/>
                  </a:ext>
                </a:extLst>
              </a:tr>
            </a:tbl>
          </a:graphicData>
        </a:graphic>
      </p:graphicFrame>
    </p:spTree>
    <p:extLst>
      <p:ext uri="{BB962C8B-B14F-4D97-AF65-F5344CB8AC3E}">
        <p14:creationId xmlns:p14="http://schemas.microsoft.com/office/powerpoint/2010/main" xmlns="" val="729477153"/>
      </p:ext>
    </p:extLst>
  </p:cSld>
  <p:clrMapOvr>
    <a:masterClrMapping/>
  </p:clrMapOvr>
  <p:transition>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p:txBody>
          <a:bodyPr/>
          <a:lstStyle/>
          <a:p>
            <a:r>
              <a:rPr lang="ar-SA" dirty="0"/>
              <a:t>التقييم البيئي للمشروع </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xmlns="" val="2404584848"/>
              </p:ext>
            </p:extLst>
          </p:nvPr>
        </p:nvGraphicFramePr>
        <p:xfrm>
          <a:off x="1995854" y="1477108"/>
          <a:ext cx="6298516" cy="4854496"/>
        </p:xfrm>
        <a:graphic>
          <a:graphicData uri="http://schemas.openxmlformats.org/drawingml/2006/table">
            <a:tbl>
              <a:tblPr rtl="1" firstRow="1" firstCol="1" bandRow="1">
                <a:tableStyleId>{5940675A-B579-460E-94D1-54222C63F5DA}</a:tableStyleId>
              </a:tblPr>
              <a:tblGrid>
                <a:gridCol w="1441599">
                  <a:extLst>
                    <a:ext uri="{9D8B030D-6E8A-4147-A177-3AD203B41FA5}">
                      <a16:colId xmlns:a16="http://schemas.microsoft.com/office/drawing/2014/main" xmlns="" val="1369090347"/>
                    </a:ext>
                  </a:extLst>
                </a:gridCol>
                <a:gridCol w="4856917">
                  <a:extLst>
                    <a:ext uri="{9D8B030D-6E8A-4147-A177-3AD203B41FA5}">
                      <a16:colId xmlns:a16="http://schemas.microsoft.com/office/drawing/2014/main" xmlns="" val="1506746194"/>
                    </a:ext>
                  </a:extLst>
                </a:gridCol>
              </a:tblGrid>
              <a:tr h="613418">
                <a:tc gridSpan="2">
                  <a:txBody>
                    <a:bodyPr/>
                    <a:lstStyle/>
                    <a:p>
                      <a:pPr marL="0" marR="0" algn="ctr" rtl="1">
                        <a:lnSpc>
                          <a:spcPct val="107000"/>
                        </a:lnSpc>
                        <a:spcBef>
                          <a:spcPts val="0"/>
                        </a:spcBef>
                        <a:spcAft>
                          <a:spcPts val="0"/>
                        </a:spcAft>
                      </a:pPr>
                      <a:r>
                        <a:rPr lang="ar-SA" sz="1800" dirty="0">
                          <a:effectLst/>
                        </a:rPr>
                        <a:t>الظروف الطبيعية المحيطة بالجو</a:t>
                      </a:r>
                      <a:endParaRPr lang="en-US" sz="1800" dirty="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hMerge="1">
                  <a:txBody>
                    <a:bodyPr/>
                    <a:lstStyle/>
                    <a:p>
                      <a:pPr rtl="1"/>
                      <a:endParaRPr lang="ar-SA"/>
                    </a:p>
                  </a:txBody>
                  <a:tcPr/>
                </a:tc>
                <a:extLst>
                  <a:ext uri="{0D108BD9-81ED-4DB2-BD59-A6C34878D82A}">
                    <a16:rowId xmlns:a16="http://schemas.microsoft.com/office/drawing/2014/main" xmlns="" val="1552000205"/>
                  </a:ext>
                </a:extLst>
              </a:tr>
              <a:tr h="613418">
                <a:tc>
                  <a:txBody>
                    <a:bodyPr/>
                    <a:lstStyle/>
                    <a:p>
                      <a:pPr marL="0" marR="0" algn="ctr" rtl="1">
                        <a:lnSpc>
                          <a:spcPct val="107000"/>
                        </a:lnSpc>
                        <a:spcBef>
                          <a:spcPts val="0"/>
                        </a:spcBef>
                        <a:spcAft>
                          <a:spcPts val="0"/>
                        </a:spcAft>
                      </a:pPr>
                      <a:r>
                        <a:rPr lang="ar-SA" sz="1800">
                          <a:effectLst/>
                        </a:rPr>
                        <a:t>البند</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800">
                          <a:effectLst/>
                        </a:rPr>
                        <a:t>الوصف</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4235935944"/>
                  </a:ext>
                </a:extLst>
              </a:tr>
              <a:tr h="586994">
                <a:tc>
                  <a:txBody>
                    <a:bodyPr/>
                    <a:lstStyle/>
                    <a:p>
                      <a:pPr marL="0" marR="0" algn="ctr" rtl="1">
                        <a:lnSpc>
                          <a:spcPct val="107000"/>
                        </a:lnSpc>
                        <a:spcBef>
                          <a:spcPts val="0"/>
                        </a:spcBef>
                        <a:spcAft>
                          <a:spcPts val="0"/>
                        </a:spcAft>
                      </a:pPr>
                      <a:r>
                        <a:rPr lang="ar-SA" sz="1800">
                          <a:effectLst/>
                        </a:rPr>
                        <a:t>درجة الحرارة</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800" dirty="0">
                          <a:solidFill>
                            <a:srgbClr val="006666"/>
                          </a:solidFill>
                          <a:effectLst/>
                        </a:rPr>
                        <a:t>الحد الأقصى في السنة ﹾ42 – الحد الأدنى في السنة ﹾ8 – المتوسط ﹾ25 </a:t>
                      </a:r>
                      <a:endParaRPr lang="en-US" sz="1800" dirty="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4275217750"/>
                  </a:ext>
                </a:extLst>
              </a:tr>
              <a:tr h="613418">
                <a:tc>
                  <a:txBody>
                    <a:bodyPr/>
                    <a:lstStyle/>
                    <a:p>
                      <a:pPr marL="0" marR="0" algn="ctr" rtl="1">
                        <a:lnSpc>
                          <a:spcPct val="107000"/>
                        </a:lnSpc>
                        <a:spcBef>
                          <a:spcPts val="0"/>
                        </a:spcBef>
                        <a:spcAft>
                          <a:spcPts val="0"/>
                        </a:spcAft>
                      </a:pPr>
                      <a:r>
                        <a:rPr lang="ar-SA" sz="1800">
                          <a:effectLst/>
                        </a:rPr>
                        <a:t>الرطوبة</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800">
                          <a:solidFill>
                            <a:srgbClr val="006666"/>
                          </a:solidFill>
                          <a:effectLst/>
                        </a:rPr>
                        <a:t>يتميز جو الرياض بانخفاض في معدلات الرطوبة لكونها منطقة صحراوية </a:t>
                      </a:r>
                      <a:endParaRPr lang="en-US" sz="18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4218362821"/>
                  </a:ext>
                </a:extLst>
              </a:tr>
              <a:tr h="613418">
                <a:tc>
                  <a:txBody>
                    <a:bodyPr/>
                    <a:lstStyle/>
                    <a:p>
                      <a:pPr marL="0" marR="0" algn="ctr" rtl="1">
                        <a:lnSpc>
                          <a:spcPct val="107000"/>
                        </a:lnSpc>
                        <a:spcBef>
                          <a:spcPts val="0"/>
                        </a:spcBef>
                        <a:spcAft>
                          <a:spcPts val="0"/>
                        </a:spcAft>
                      </a:pPr>
                      <a:r>
                        <a:rPr lang="ar-SA" sz="1800">
                          <a:effectLst/>
                        </a:rPr>
                        <a:t>أشعة الشمس</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800" dirty="0">
                          <a:solidFill>
                            <a:srgbClr val="006666"/>
                          </a:solidFill>
                          <a:effectLst/>
                        </a:rPr>
                        <a:t>13 ساعة صيفاً 11 ساعة شتاءً </a:t>
                      </a:r>
                      <a:endParaRPr lang="en-US" sz="1800" dirty="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4184740881"/>
                  </a:ext>
                </a:extLst>
              </a:tr>
              <a:tr h="613418">
                <a:tc>
                  <a:txBody>
                    <a:bodyPr/>
                    <a:lstStyle/>
                    <a:p>
                      <a:pPr marL="0" marR="0" algn="ctr" rtl="1">
                        <a:lnSpc>
                          <a:spcPct val="107000"/>
                        </a:lnSpc>
                        <a:spcBef>
                          <a:spcPts val="0"/>
                        </a:spcBef>
                        <a:spcAft>
                          <a:spcPts val="0"/>
                        </a:spcAft>
                      </a:pPr>
                      <a:r>
                        <a:rPr lang="ar-SA" sz="1800">
                          <a:effectLst/>
                        </a:rPr>
                        <a:t>الرياح</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800">
                          <a:solidFill>
                            <a:srgbClr val="006666"/>
                          </a:solidFill>
                          <a:effectLst/>
                        </a:rPr>
                        <a:t>عادة ما تكون الرياح شمالية إلى شمالية شرقية وشمالية غربية مع متوسط سرعة 12.87 كم في الساعة </a:t>
                      </a:r>
                      <a:endParaRPr lang="en-US" sz="18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1754762753"/>
                  </a:ext>
                </a:extLst>
              </a:tr>
              <a:tr h="613418">
                <a:tc>
                  <a:txBody>
                    <a:bodyPr/>
                    <a:lstStyle/>
                    <a:p>
                      <a:pPr marL="0" marR="0" algn="ctr" rtl="1">
                        <a:lnSpc>
                          <a:spcPct val="107000"/>
                        </a:lnSpc>
                        <a:spcBef>
                          <a:spcPts val="0"/>
                        </a:spcBef>
                        <a:spcAft>
                          <a:spcPts val="0"/>
                        </a:spcAft>
                      </a:pPr>
                      <a:r>
                        <a:rPr lang="ar-SA" sz="1800">
                          <a:effectLst/>
                        </a:rPr>
                        <a:t>المطر </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800">
                          <a:solidFill>
                            <a:srgbClr val="006666"/>
                          </a:solidFill>
                          <a:effectLst/>
                        </a:rPr>
                        <a:t>يكثر هطول الأمطار في شهور الربيع والشتاء – المتوسط 100 ملم سنوياً  </a:t>
                      </a:r>
                      <a:endParaRPr lang="en-US" sz="18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2822234254"/>
                  </a:ext>
                </a:extLst>
              </a:tr>
              <a:tr h="586994">
                <a:tc>
                  <a:txBody>
                    <a:bodyPr/>
                    <a:lstStyle/>
                    <a:p>
                      <a:pPr marL="0" marR="0" algn="ctr" rtl="1">
                        <a:lnSpc>
                          <a:spcPct val="107000"/>
                        </a:lnSpc>
                        <a:spcBef>
                          <a:spcPts val="0"/>
                        </a:spcBef>
                        <a:spcAft>
                          <a:spcPts val="0"/>
                        </a:spcAft>
                      </a:pPr>
                      <a:r>
                        <a:rPr lang="ar-SA" sz="1800">
                          <a:effectLst/>
                        </a:rPr>
                        <a:t>الاتربة والأدخنة المتصاعدة</a:t>
                      </a:r>
                      <a:endParaRPr lang="en-US" sz="18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800" dirty="0">
                          <a:solidFill>
                            <a:srgbClr val="006666"/>
                          </a:solidFill>
                          <a:effectLst/>
                        </a:rPr>
                        <a:t>55 يوم في السنة مع سرعة 35 كم في الساعة </a:t>
                      </a:r>
                      <a:endParaRPr lang="en-US" sz="1800" dirty="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3481214451"/>
                  </a:ext>
                </a:extLst>
              </a:tr>
            </a:tbl>
          </a:graphicData>
        </a:graphic>
      </p:graphicFrame>
    </p:spTree>
  </p:cSld>
  <p:clrMapOvr>
    <a:masterClrMapping/>
  </p:clrMapOvr>
  <p:transition>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العمر الإنتاجي والاقتصادي </a:t>
            </a:r>
          </a:p>
        </p:txBody>
      </p:sp>
      <p:sp>
        <p:nvSpPr>
          <p:cNvPr id="3" name="Content Placeholder 2"/>
          <p:cNvSpPr>
            <a:spLocks noGrp="1"/>
          </p:cNvSpPr>
          <p:nvPr>
            <p:ph idx="1"/>
          </p:nvPr>
        </p:nvSpPr>
        <p:spPr/>
        <p:txBody>
          <a:bodyPr/>
          <a:lstStyle/>
          <a:p>
            <a:pPr marL="0" indent="0" algn="r" rtl="1">
              <a:buNone/>
            </a:pPr>
            <a:r>
              <a:rPr lang="x-none" dirty="0">
                <a:solidFill>
                  <a:srgbClr val="006666"/>
                </a:solidFill>
              </a:rPr>
              <a:t>العمر الانتاجي يتحدد بالفترة الزمنية </a:t>
            </a:r>
            <a:r>
              <a:rPr lang="ar-SA" dirty="0">
                <a:solidFill>
                  <a:srgbClr val="006666"/>
                </a:solidFill>
              </a:rPr>
              <a:t>يستمر فيها</a:t>
            </a:r>
            <a:r>
              <a:rPr lang="x-none" dirty="0">
                <a:solidFill>
                  <a:srgbClr val="006666"/>
                </a:solidFill>
              </a:rPr>
              <a:t> المشروع لنشاطه الخدمي</a:t>
            </a:r>
            <a:r>
              <a:rPr lang="ar-SA" dirty="0">
                <a:solidFill>
                  <a:srgbClr val="006666"/>
                </a:solidFill>
              </a:rPr>
              <a:t> تغاضياً عن العوائد المتحققة منه، فبناءً على فكرة المشروع وتميزه عن الغير قدّر العمر بـ 9 سنوات وهو العمر الذي سيتم فيه تخريج أول دفعة من المدرسة.</a:t>
            </a:r>
          </a:p>
          <a:p>
            <a:pPr marL="0" indent="0" algn="r" rtl="1">
              <a:buNone/>
            </a:pPr>
            <a:r>
              <a:rPr lang="ar-SA" dirty="0">
                <a:solidFill>
                  <a:srgbClr val="006666"/>
                </a:solidFill>
              </a:rPr>
              <a:t>وعادة لا يتأثر باختلاف التكنولوجيا وطرق التعليم.</a:t>
            </a:r>
            <a:endParaRPr lang="en-US" dirty="0">
              <a:solidFill>
                <a:srgbClr val="006666"/>
              </a:solidFill>
            </a:endParaRPr>
          </a:p>
          <a:p>
            <a:pPr marL="0" indent="0" algn="r" rtl="1">
              <a:buNone/>
            </a:pPr>
            <a:r>
              <a:rPr lang="x-none" dirty="0">
                <a:solidFill>
                  <a:srgbClr val="006666"/>
                </a:solidFill>
              </a:rPr>
              <a:t>العمر الاقتصادي للمشروع ي</a:t>
            </a:r>
            <a:r>
              <a:rPr lang="ar-SA" dirty="0">
                <a:solidFill>
                  <a:srgbClr val="006666"/>
                </a:solidFill>
              </a:rPr>
              <a:t>تحدد بالفترة التي يكون فيها المشروع مجدي اقتصادياً أي يحقق العوائد المرغوبة ويتمثل بـ 5 سنوات </a:t>
            </a:r>
            <a:r>
              <a:rPr lang="x-none" dirty="0">
                <a:solidFill>
                  <a:srgbClr val="006666"/>
                </a:solidFill>
              </a:rPr>
              <a:t>.</a:t>
            </a:r>
            <a:endParaRPr lang="ar-SA" dirty="0">
              <a:solidFill>
                <a:srgbClr val="006666"/>
              </a:solidFill>
            </a:endParaRPr>
          </a:p>
          <a:p>
            <a:pPr marL="0" indent="0" algn="r" rtl="1">
              <a:buNone/>
            </a:pPr>
            <a:r>
              <a:rPr lang="ar-SA" dirty="0">
                <a:solidFill>
                  <a:srgbClr val="006666"/>
                </a:solidFill>
              </a:rPr>
              <a:t>ويتأثر العمر الاقتصادي بتغير الأذواق والتغير التكنولوجي.</a:t>
            </a:r>
            <a:endParaRPr lang="en-US" dirty="0">
              <a:solidFill>
                <a:srgbClr val="006666"/>
              </a:solidFill>
            </a:endParaRPr>
          </a:p>
          <a:p>
            <a:pPr algn="r" rtl="1"/>
            <a:endParaRPr lang="ar-SA" dirty="0">
              <a:solidFill>
                <a:srgbClr val="006666"/>
              </a:solidFill>
            </a:endParaRPr>
          </a:p>
        </p:txBody>
      </p:sp>
    </p:spTree>
    <p:extLst>
      <p:ext uri="{BB962C8B-B14F-4D97-AF65-F5344CB8AC3E}">
        <p14:creationId xmlns:p14="http://schemas.microsoft.com/office/powerpoint/2010/main" xmlns="" val="3922880677"/>
      </p:ext>
    </p:extLst>
  </p:cSld>
  <p:clrMapOvr>
    <a:masterClrMapping/>
  </p:clrMapOvr>
  <p:transition>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تكاليف التشغيل السنوية </a:t>
            </a:r>
          </a:p>
        </p:txBody>
      </p:sp>
      <p:sp>
        <p:nvSpPr>
          <p:cNvPr id="3" name="TextBox 2"/>
          <p:cNvSpPr txBox="1"/>
          <p:nvPr/>
        </p:nvSpPr>
        <p:spPr>
          <a:xfrm>
            <a:off x="4920916" y="1143000"/>
            <a:ext cx="3842084" cy="313932"/>
          </a:xfrm>
          <a:prstGeom prst="rect">
            <a:avLst/>
          </a:prstGeom>
          <a:noFill/>
        </p:spPr>
        <p:txBody>
          <a:bodyPr wrap="square" rtlCol="1">
            <a:spAutoFit/>
          </a:bodyPr>
          <a:lstStyle/>
          <a:p>
            <a:pPr algn="r"/>
            <a:r>
              <a:rPr lang="ar-SA" dirty="0"/>
              <a:t>التكاليف الرأسمالية :</a:t>
            </a:r>
          </a:p>
        </p:txBody>
      </p:sp>
      <p:graphicFrame>
        <p:nvGraphicFramePr>
          <p:cNvPr id="4" name="Table 3"/>
          <p:cNvGraphicFramePr>
            <a:graphicFrameLocks noGrp="1"/>
          </p:cNvGraphicFramePr>
          <p:nvPr>
            <p:extLst>
              <p:ext uri="{D42A27DB-BD31-4B8C-83A1-F6EECF244321}">
                <p14:modId xmlns:p14="http://schemas.microsoft.com/office/powerpoint/2010/main" xmlns="" val="3434247067"/>
              </p:ext>
            </p:extLst>
          </p:nvPr>
        </p:nvGraphicFramePr>
        <p:xfrm>
          <a:off x="2129589" y="1883508"/>
          <a:ext cx="6633411" cy="4435602"/>
        </p:xfrm>
        <a:graphic>
          <a:graphicData uri="http://schemas.openxmlformats.org/drawingml/2006/table">
            <a:tbl>
              <a:tblPr rtl="1" firstRow="1" firstCol="1" bandRow="1">
                <a:tableStyleId>{5940675A-B579-460E-94D1-54222C63F5DA}</a:tableStyleId>
              </a:tblPr>
              <a:tblGrid>
                <a:gridCol w="2049379">
                  <a:extLst>
                    <a:ext uri="{9D8B030D-6E8A-4147-A177-3AD203B41FA5}">
                      <a16:colId xmlns:a16="http://schemas.microsoft.com/office/drawing/2014/main" xmlns="" val="1950025309"/>
                    </a:ext>
                  </a:extLst>
                </a:gridCol>
                <a:gridCol w="1001127">
                  <a:extLst>
                    <a:ext uri="{9D8B030D-6E8A-4147-A177-3AD203B41FA5}">
                      <a16:colId xmlns:a16="http://schemas.microsoft.com/office/drawing/2014/main" xmlns="" val="1774855902"/>
                    </a:ext>
                  </a:extLst>
                </a:gridCol>
                <a:gridCol w="762626">
                  <a:extLst>
                    <a:ext uri="{9D8B030D-6E8A-4147-A177-3AD203B41FA5}">
                      <a16:colId xmlns:a16="http://schemas.microsoft.com/office/drawing/2014/main" xmlns="" val="2033907366"/>
                    </a:ext>
                  </a:extLst>
                </a:gridCol>
                <a:gridCol w="1093578">
                  <a:extLst>
                    <a:ext uri="{9D8B030D-6E8A-4147-A177-3AD203B41FA5}">
                      <a16:colId xmlns:a16="http://schemas.microsoft.com/office/drawing/2014/main" xmlns="" val="3681585907"/>
                    </a:ext>
                  </a:extLst>
                </a:gridCol>
                <a:gridCol w="836364">
                  <a:extLst>
                    <a:ext uri="{9D8B030D-6E8A-4147-A177-3AD203B41FA5}">
                      <a16:colId xmlns:a16="http://schemas.microsoft.com/office/drawing/2014/main" xmlns="" val="314692138"/>
                    </a:ext>
                  </a:extLst>
                </a:gridCol>
                <a:gridCol w="890337">
                  <a:extLst>
                    <a:ext uri="{9D8B030D-6E8A-4147-A177-3AD203B41FA5}">
                      <a16:colId xmlns:a16="http://schemas.microsoft.com/office/drawing/2014/main" xmlns="" val="2629557813"/>
                    </a:ext>
                  </a:extLst>
                </a:gridCol>
              </a:tblGrid>
              <a:tr h="1043686">
                <a:tc>
                  <a:txBody>
                    <a:bodyPr/>
                    <a:lstStyle/>
                    <a:p>
                      <a:pPr marL="0" marR="0" algn="ctr" rtl="1">
                        <a:lnSpc>
                          <a:spcPct val="107000"/>
                        </a:lnSpc>
                        <a:spcBef>
                          <a:spcPts val="0"/>
                        </a:spcBef>
                        <a:spcAft>
                          <a:spcPts val="0"/>
                        </a:spcAft>
                      </a:pPr>
                      <a:r>
                        <a:rPr lang="ar-SA" sz="2800" b="1" dirty="0">
                          <a:effectLst/>
                          <a:latin typeface="Arabic Typesetting" panose="03020402040406030203" pitchFamily="66" charset="-78"/>
                          <a:cs typeface="Arabic Typesetting" panose="03020402040406030203" pitchFamily="66" charset="-78"/>
                        </a:rPr>
                        <a:t>البيان</a:t>
                      </a:r>
                      <a:endParaRPr lang="en-US" sz="1800" b="1" dirty="0">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2000" b="1">
                          <a:effectLst/>
                          <a:latin typeface="Arabic Typesetting" panose="03020402040406030203" pitchFamily="66" charset="-78"/>
                          <a:cs typeface="Arabic Typesetting" panose="03020402040406030203" pitchFamily="66" charset="-78"/>
                        </a:rPr>
                        <a:t>القيمة بالريال</a:t>
                      </a:r>
                      <a:endParaRPr lang="en-US" sz="1400" b="1">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2000" b="1">
                          <a:effectLst/>
                          <a:latin typeface="Arabic Typesetting" panose="03020402040406030203" pitchFamily="66" charset="-78"/>
                          <a:cs typeface="Arabic Typesetting" panose="03020402040406030203" pitchFamily="66" charset="-78"/>
                        </a:rPr>
                        <a:t>نسبة لصيانة</a:t>
                      </a:r>
                      <a:endParaRPr lang="en-US" sz="1400" b="1">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2000" b="1">
                          <a:effectLst/>
                          <a:latin typeface="Arabic Typesetting" panose="03020402040406030203" pitchFamily="66" charset="-78"/>
                          <a:cs typeface="Arabic Typesetting" panose="03020402040406030203" pitchFamily="66" charset="-78"/>
                        </a:rPr>
                        <a:t>تكلفة الصيانة بالريال</a:t>
                      </a:r>
                      <a:endParaRPr lang="en-US" sz="1400" b="1">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2000" b="1">
                          <a:effectLst/>
                          <a:latin typeface="Arabic Typesetting" panose="03020402040406030203" pitchFamily="66" charset="-78"/>
                          <a:cs typeface="Arabic Typesetting" panose="03020402040406030203" pitchFamily="66" charset="-78"/>
                        </a:rPr>
                        <a:t>نسبة الاستهلاك</a:t>
                      </a:r>
                      <a:endParaRPr lang="en-US" sz="1400" b="1">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2000" b="1" dirty="0">
                          <a:effectLst/>
                          <a:latin typeface="Arabic Typesetting" panose="03020402040406030203" pitchFamily="66" charset="-78"/>
                          <a:cs typeface="Arabic Typesetting" panose="03020402040406030203" pitchFamily="66" charset="-78"/>
                        </a:rPr>
                        <a:t>تكلفة الاستهلاك بالريال</a:t>
                      </a:r>
                      <a:endParaRPr lang="en-US" sz="1400" b="1" dirty="0">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extLst>
                  <a:ext uri="{0D108BD9-81ED-4DB2-BD59-A6C34878D82A}">
                    <a16:rowId xmlns:a16="http://schemas.microsoft.com/office/drawing/2014/main" xmlns="" val="620523633"/>
                  </a:ext>
                </a:extLst>
              </a:tr>
              <a:tr h="521843">
                <a:tc>
                  <a:txBody>
                    <a:bodyPr/>
                    <a:lstStyle/>
                    <a:p>
                      <a:pPr marL="0" marR="0" algn="ctr" rtl="1">
                        <a:lnSpc>
                          <a:spcPct val="107000"/>
                        </a:lnSpc>
                        <a:spcBef>
                          <a:spcPts val="0"/>
                        </a:spcBef>
                        <a:spcAft>
                          <a:spcPts val="0"/>
                        </a:spcAft>
                      </a:pPr>
                      <a:r>
                        <a:rPr lang="ar-SA" sz="2000" b="1">
                          <a:effectLst/>
                          <a:latin typeface="Arabic Typesetting" panose="03020402040406030203" pitchFamily="66" charset="-78"/>
                          <a:cs typeface="Arabic Typesetting" panose="03020402040406030203" pitchFamily="66" charset="-78"/>
                        </a:rPr>
                        <a:t>قيمة الأرض</a:t>
                      </a:r>
                      <a:endParaRPr lang="en-US" sz="1400" b="1">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0">
                        <a:lnSpc>
                          <a:spcPct val="107000"/>
                        </a:lnSpc>
                        <a:spcBef>
                          <a:spcPts val="0"/>
                        </a:spcBef>
                        <a:spcAft>
                          <a:spcPts val="0"/>
                        </a:spcAft>
                      </a:pPr>
                      <a:r>
                        <a:rPr lang="en-US" sz="1600" dirty="0">
                          <a:solidFill>
                            <a:srgbClr val="006666"/>
                          </a:solidFill>
                          <a:effectLst/>
                        </a:rPr>
                        <a:t>240000</a:t>
                      </a:r>
                      <a:endParaRPr lang="en-US" sz="1100" dirty="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600" dirty="0">
                          <a:solidFill>
                            <a:srgbClr val="006666"/>
                          </a:solidFill>
                          <a:effectLst/>
                        </a:rPr>
                        <a:t>0.0%</a:t>
                      </a:r>
                      <a:endParaRPr lang="en-US" sz="1100" dirty="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a:solidFill>
                            <a:srgbClr val="006666"/>
                          </a:solidFill>
                          <a:effectLst/>
                        </a:rPr>
                        <a:t>0</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rPr>
                        <a:t>0.0%</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dirty="0">
                          <a:solidFill>
                            <a:srgbClr val="006666"/>
                          </a:solidFill>
                          <a:effectLst/>
                        </a:rPr>
                        <a:t>0</a:t>
                      </a:r>
                      <a:endParaRPr lang="en-US" sz="1100" dirty="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335550244"/>
                  </a:ext>
                </a:extLst>
              </a:tr>
              <a:tr h="326136">
                <a:tc>
                  <a:txBody>
                    <a:bodyPr/>
                    <a:lstStyle/>
                    <a:p>
                      <a:pPr marL="0" marR="0" algn="ctr" rtl="1">
                        <a:lnSpc>
                          <a:spcPct val="107000"/>
                        </a:lnSpc>
                        <a:spcBef>
                          <a:spcPts val="0"/>
                        </a:spcBef>
                        <a:spcAft>
                          <a:spcPts val="0"/>
                        </a:spcAft>
                      </a:pPr>
                      <a:r>
                        <a:rPr lang="ar-SA" sz="2000" b="1">
                          <a:effectLst/>
                          <a:latin typeface="Arabic Typesetting" panose="03020402040406030203" pitchFamily="66" charset="-78"/>
                          <a:cs typeface="Arabic Typesetting" panose="03020402040406030203" pitchFamily="66" charset="-78"/>
                        </a:rPr>
                        <a:t>تكاليف الإنشاءات</a:t>
                      </a:r>
                      <a:endParaRPr lang="en-US" sz="1400" b="1">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0">
                        <a:lnSpc>
                          <a:spcPct val="107000"/>
                        </a:lnSpc>
                        <a:spcBef>
                          <a:spcPts val="0"/>
                        </a:spcBef>
                        <a:spcAft>
                          <a:spcPts val="0"/>
                        </a:spcAft>
                      </a:pPr>
                      <a:r>
                        <a:rPr lang="en-US" sz="1600">
                          <a:solidFill>
                            <a:srgbClr val="006666"/>
                          </a:solidFill>
                          <a:effectLst/>
                        </a:rPr>
                        <a:t>0</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600" dirty="0">
                          <a:solidFill>
                            <a:srgbClr val="006666"/>
                          </a:solidFill>
                          <a:effectLst/>
                        </a:rPr>
                        <a:t>2.0%</a:t>
                      </a:r>
                      <a:endParaRPr lang="en-US" sz="1100" dirty="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a:solidFill>
                            <a:srgbClr val="006666"/>
                          </a:solidFill>
                          <a:effectLst/>
                        </a:rPr>
                        <a:t>0</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rPr>
                        <a:t>3.0%</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dirty="0">
                          <a:solidFill>
                            <a:srgbClr val="006666"/>
                          </a:solidFill>
                          <a:effectLst/>
                        </a:rPr>
                        <a:t>0</a:t>
                      </a:r>
                      <a:endParaRPr lang="en-US" sz="1100" dirty="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2623168228"/>
                  </a:ext>
                </a:extLst>
              </a:tr>
              <a:tr h="521843">
                <a:tc>
                  <a:txBody>
                    <a:bodyPr/>
                    <a:lstStyle/>
                    <a:p>
                      <a:pPr marL="0" marR="0" algn="ctr" rtl="1">
                        <a:lnSpc>
                          <a:spcPct val="107000"/>
                        </a:lnSpc>
                        <a:spcBef>
                          <a:spcPts val="0"/>
                        </a:spcBef>
                        <a:spcAft>
                          <a:spcPts val="0"/>
                        </a:spcAft>
                      </a:pPr>
                      <a:r>
                        <a:rPr lang="ar-SA" sz="2000" b="1">
                          <a:effectLst/>
                          <a:latin typeface="Arabic Typesetting" panose="03020402040406030203" pitchFamily="66" charset="-78"/>
                          <a:cs typeface="Arabic Typesetting" panose="03020402040406030203" pitchFamily="66" charset="-78"/>
                        </a:rPr>
                        <a:t>تكاليف الأثاث والمفروشات</a:t>
                      </a:r>
                      <a:endParaRPr lang="en-US" sz="1400" b="1">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0">
                        <a:lnSpc>
                          <a:spcPct val="107000"/>
                        </a:lnSpc>
                        <a:spcBef>
                          <a:spcPts val="0"/>
                        </a:spcBef>
                        <a:spcAft>
                          <a:spcPts val="0"/>
                        </a:spcAft>
                      </a:pPr>
                      <a:r>
                        <a:rPr lang="en-US" sz="1600" dirty="0">
                          <a:solidFill>
                            <a:srgbClr val="006666"/>
                          </a:solidFill>
                          <a:effectLst/>
                        </a:rPr>
                        <a:t>56489</a:t>
                      </a:r>
                      <a:endParaRPr lang="en-US" sz="1100" dirty="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rPr>
                        <a:t>5.0%</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dirty="0">
                          <a:solidFill>
                            <a:srgbClr val="006666"/>
                          </a:solidFill>
                          <a:effectLst/>
                        </a:rPr>
                        <a:t>2824.45</a:t>
                      </a:r>
                      <a:endParaRPr lang="en-US" sz="1100" dirty="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rPr>
                        <a:t>10.0%</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a:solidFill>
                            <a:srgbClr val="006666"/>
                          </a:solidFill>
                          <a:effectLst/>
                        </a:rPr>
                        <a:t>5648.9</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2213819710"/>
                  </a:ext>
                </a:extLst>
              </a:tr>
              <a:tr h="521843">
                <a:tc>
                  <a:txBody>
                    <a:bodyPr/>
                    <a:lstStyle/>
                    <a:p>
                      <a:pPr marL="0" marR="0" algn="ctr" rtl="1">
                        <a:lnSpc>
                          <a:spcPct val="107000"/>
                        </a:lnSpc>
                        <a:spcBef>
                          <a:spcPts val="0"/>
                        </a:spcBef>
                        <a:spcAft>
                          <a:spcPts val="0"/>
                        </a:spcAft>
                      </a:pPr>
                      <a:r>
                        <a:rPr lang="ar-SA" sz="2000" b="1">
                          <a:effectLst/>
                          <a:latin typeface="Arabic Typesetting" panose="03020402040406030203" pitchFamily="66" charset="-78"/>
                          <a:cs typeface="Arabic Typesetting" panose="03020402040406030203" pitchFamily="66" charset="-78"/>
                        </a:rPr>
                        <a:t>تكاليف الآلات والمعدات</a:t>
                      </a:r>
                      <a:endParaRPr lang="en-US" sz="1400" b="1">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0">
                        <a:lnSpc>
                          <a:spcPct val="107000"/>
                        </a:lnSpc>
                        <a:spcBef>
                          <a:spcPts val="0"/>
                        </a:spcBef>
                        <a:spcAft>
                          <a:spcPts val="0"/>
                        </a:spcAft>
                      </a:pPr>
                      <a:r>
                        <a:rPr lang="en-US" sz="1600">
                          <a:solidFill>
                            <a:srgbClr val="006666"/>
                          </a:solidFill>
                          <a:effectLst/>
                        </a:rPr>
                        <a:t>152991</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rPr>
                        <a:t>5.0%</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dirty="0">
                          <a:solidFill>
                            <a:srgbClr val="006666"/>
                          </a:solidFill>
                          <a:effectLst/>
                        </a:rPr>
                        <a:t>7649.55</a:t>
                      </a:r>
                      <a:endParaRPr lang="en-US" sz="1100" dirty="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rPr>
                        <a:t>10.0%</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a:solidFill>
                            <a:srgbClr val="006666"/>
                          </a:solidFill>
                          <a:effectLst/>
                        </a:rPr>
                        <a:t>15299.1</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3491740189"/>
                  </a:ext>
                </a:extLst>
              </a:tr>
              <a:tr h="326136">
                <a:tc>
                  <a:txBody>
                    <a:bodyPr/>
                    <a:lstStyle/>
                    <a:p>
                      <a:pPr marL="0" marR="0" algn="ctr" rtl="1">
                        <a:lnSpc>
                          <a:spcPct val="107000"/>
                        </a:lnSpc>
                        <a:spcBef>
                          <a:spcPts val="0"/>
                        </a:spcBef>
                        <a:spcAft>
                          <a:spcPts val="0"/>
                        </a:spcAft>
                      </a:pPr>
                      <a:r>
                        <a:rPr lang="ar-SA" sz="2000" b="1">
                          <a:effectLst/>
                          <a:latin typeface="Arabic Typesetting" panose="03020402040406030203" pitchFamily="66" charset="-78"/>
                          <a:cs typeface="Arabic Typesetting" panose="03020402040406030203" pitchFamily="66" charset="-78"/>
                        </a:rPr>
                        <a:t>تكاليف السيارات</a:t>
                      </a:r>
                      <a:endParaRPr lang="en-US" sz="1400" b="1">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0">
                        <a:lnSpc>
                          <a:spcPct val="107000"/>
                        </a:lnSpc>
                        <a:spcBef>
                          <a:spcPts val="0"/>
                        </a:spcBef>
                        <a:spcAft>
                          <a:spcPts val="0"/>
                        </a:spcAft>
                      </a:pPr>
                      <a:r>
                        <a:rPr lang="en-US" sz="1600">
                          <a:solidFill>
                            <a:srgbClr val="006666"/>
                          </a:solidFill>
                          <a:effectLst/>
                        </a:rPr>
                        <a:t>0</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rPr>
                        <a:t>5.0%</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a:solidFill>
                            <a:srgbClr val="006666"/>
                          </a:solidFill>
                          <a:effectLst/>
                        </a:rPr>
                        <a:t>0</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600" dirty="0">
                          <a:solidFill>
                            <a:srgbClr val="006666"/>
                          </a:solidFill>
                          <a:effectLst/>
                        </a:rPr>
                        <a:t>15.0%</a:t>
                      </a:r>
                      <a:endParaRPr lang="en-US" sz="1100" dirty="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a:solidFill>
                            <a:srgbClr val="006666"/>
                          </a:solidFill>
                          <a:effectLst/>
                        </a:rPr>
                        <a:t>0</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2201314287"/>
                  </a:ext>
                </a:extLst>
              </a:tr>
              <a:tr h="326136">
                <a:tc>
                  <a:txBody>
                    <a:bodyPr/>
                    <a:lstStyle/>
                    <a:p>
                      <a:pPr marL="0" marR="0" algn="ctr" rtl="1">
                        <a:lnSpc>
                          <a:spcPct val="107000"/>
                        </a:lnSpc>
                        <a:spcBef>
                          <a:spcPts val="0"/>
                        </a:spcBef>
                        <a:spcAft>
                          <a:spcPts val="0"/>
                        </a:spcAft>
                      </a:pPr>
                      <a:r>
                        <a:rPr lang="ar-SA" sz="2000" b="1">
                          <a:effectLst/>
                          <a:latin typeface="Arabic Typesetting" panose="03020402040406030203" pitchFamily="66" charset="-78"/>
                          <a:cs typeface="Arabic Typesetting" panose="03020402040406030203" pitchFamily="66" charset="-78"/>
                        </a:rPr>
                        <a:t>مصاريف التأسيس</a:t>
                      </a:r>
                      <a:endParaRPr lang="en-US" sz="1400" b="1">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0">
                        <a:lnSpc>
                          <a:spcPct val="107000"/>
                        </a:lnSpc>
                        <a:spcBef>
                          <a:spcPts val="0"/>
                        </a:spcBef>
                        <a:spcAft>
                          <a:spcPts val="0"/>
                        </a:spcAft>
                      </a:pPr>
                      <a:r>
                        <a:rPr lang="en-US" sz="1600">
                          <a:solidFill>
                            <a:srgbClr val="006666"/>
                          </a:solidFill>
                          <a:effectLst/>
                        </a:rPr>
                        <a:t>0</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rPr>
                        <a:t>0.0%</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a:solidFill>
                            <a:srgbClr val="006666"/>
                          </a:solidFill>
                          <a:effectLst/>
                        </a:rPr>
                        <a:t>0</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600" dirty="0">
                          <a:solidFill>
                            <a:srgbClr val="006666"/>
                          </a:solidFill>
                          <a:effectLst/>
                        </a:rPr>
                        <a:t>20.0%</a:t>
                      </a:r>
                      <a:endParaRPr lang="en-US" sz="1100" dirty="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0"/>
                        </a:spcAft>
                      </a:pPr>
                      <a:r>
                        <a:rPr lang="en-US" sz="1600">
                          <a:solidFill>
                            <a:srgbClr val="006666"/>
                          </a:solidFill>
                          <a:effectLst/>
                        </a:rPr>
                        <a:t>0</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3135082002"/>
                  </a:ext>
                </a:extLst>
              </a:tr>
              <a:tr h="326136">
                <a:tc>
                  <a:txBody>
                    <a:bodyPr/>
                    <a:lstStyle/>
                    <a:p>
                      <a:pPr marL="0" marR="0" algn="ctr" rtl="1">
                        <a:lnSpc>
                          <a:spcPct val="107000"/>
                        </a:lnSpc>
                        <a:spcBef>
                          <a:spcPts val="0"/>
                        </a:spcBef>
                        <a:spcAft>
                          <a:spcPts val="0"/>
                        </a:spcAft>
                      </a:pPr>
                      <a:r>
                        <a:rPr lang="ar-SA" sz="2000" b="1">
                          <a:effectLst/>
                          <a:latin typeface="Arabic Typesetting" panose="03020402040406030203" pitchFamily="66" charset="-78"/>
                          <a:cs typeface="Arabic Typesetting" panose="03020402040406030203" pitchFamily="66" charset="-78"/>
                        </a:rPr>
                        <a:t>أصول أخرى</a:t>
                      </a:r>
                      <a:endParaRPr lang="en-US" sz="1400" b="1">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0">
                        <a:lnSpc>
                          <a:spcPct val="107000"/>
                        </a:lnSpc>
                        <a:spcBef>
                          <a:spcPts val="0"/>
                        </a:spcBef>
                        <a:spcAft>
                          <a:spcPts val="0"/>
                        </a:spcAft>
                      </a:pPr>
                      <a:r>
                        <a:rPr lang="en-US" sz="1600">
                          <a:solidFill>
                            <a:srgbClr val="006666"/>
                          </a:solidFill>
                          <a:effectLst/>
                        </a:rPr>
                        <a:t>576</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algn="r" rtl="1"/>
                      <a:endParaRPr lang="en-US" sz="1100">
                        <a:solidFill>
                          <a:srgbClr val="006666"/>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rtl="0">
                        <a:lnSpc>
                          <a:spcPct val="107000"/>
                        </a:lnSpc>
                        <a:spcBef>
                          <a:spcPts val="0"/>
                        </a:spcBef>
                        <a:spcAft>
                          <a:spcPts val="0"/>
                        </a:spcAft>
                      </a:pPr>
                      <a:r>
                        <a:rPr lang="en-US" sz="1600">
                          <a:solidFill>
                            <a:srgbClr val="006666"/>
                          </a:solidFill>
                          <a:effectLst/>
                        </a:rPr>
                        <a:t>0</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algn="r" rtl="1"/>
                      <a:endParaRPr lang="en-US" sz="1100" dirty="0">
                        <a:solidFill>
                          <a:srgbClr val="006666"/>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rtl="0">
                        <a:lnSpc>
                          <a:spcPct val="107000"/>
                        </a:lnSpc>
                        <a:spcBef>
                          <a:spcPts val="0"/>
                        </a:spcBef>
                        <a:spcAft>
                          <a:spcPts val="0"/>
                        </a:spcAft>
                      </a:pPr>
                      <a:r>
                        <a:rPr lang="en-US" sz="1600">
                          <a:solidFill>
                            <a:srgbClr val="006666"/>
                          </a:solidFill>
                          <a:effectLst/>
                        </a:rPr>
                        <a:t>0</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2433231725"/>
                  </a:ext>
                </a:extLst>
              </a:tr>
              <a:tr h="521843">
                <a:tc>
                  <a:txBody>
                    <a:bodyPr/>
                    <a:lstStyle/>
                    <a:p>
                      <a:pPr marL="0" marR="0" algn="ctr" rtl="1">
                        <a:lnSpc>
                          <a:spcPct val="107000"/>
                        </a:lnSpc>
                        <a:spcBef>
                          <a:spcPts val="0"/>
                        </a:spcBef>
                        <a:spcAft>
                          <a:spcPts val="0"/>
                        </a:spcAft>
                      </a:pPr>
                      <a:r>
                        <a:rPr lang="ar-SA" sz="2000" b="1" dirty="0">
                          <a:effectLst/>
                          <a:latin typeface="Arabic Typesetting" panose="03020402040406030203" pitchFamily="66" charset="-78"/>
                          <a:cs typeface="Arabic Typesetting" panose="03020402040406030203" pitchFamily="66" charset="-78"/>
                        </a:rPr>
                        <a:t>الإجمالي</a:t>
                      </a:r>
                      <a:endParaRPr lang="en-US" sz="1400" b="1" dirty="0">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0">
                        <a:lnSpc>
                          <a:spcPct val="107000"/>
                        </a:lnSpc>
                        <a:spcBef>
                          <a:spcPts val="0"/>
                        </a:spcBef>
                        <a:spcAft>
                          <a:spcPts val="0"/>
                        </a:spcAft>
                      </a:pPr>
                      <a:r>
                        <a:rPr lang="en-US" sz="1600" dirty="0">
                          <a:solidFill>
                            <a:srgbClr val="FF0000"/>
                          </a:solidFill>
                          <a:effectLst/>
                        </a:rPr>
                        <a:t>450056</a:t>
                      </a:r>
                      <a:endParaRPr lang="en-US" sz="1100" dirty="0">
                        <a:solidFill>
                          <a:srgbClr val="FF0000"/>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algn="r" rtl="1"/>
                      <a:endParaRPr lang="en-US" sz="1100" dirty="0">
                        <a:solidFill>
                          <a:srgbClr val="FF0000"/>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rtl="0">
                        <a:lnSpc>
                          <a:spcPct val="107000"/>
                        </a:lnSpc>
                        <a:spcBef>
                          <a:spcPts val="0"/>
                        </a:spcBef>
                        <a:spcAft>
                          <a:spcPts val="0"/>
                        </a:spcAft>
                      </a:pPr>
                      <a:r>
                        <a:rPr lang="en-US" sz="1600" dirty="0">
                          <a:solidFill>
                            <a:srgbClr val="FF0000"/>
                          </a:solidFill>
                          <a:effectLst/>
                        </a:rPr>
                        <a:t>10474</a:t>
                      </a:r>
                      <a:endParaRPr lang="en-US" sz="1100" dirty="0">
                        <a:solidFill>
                          <a:srgbClr val="FF0000"/>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algn="r" rtl="1"/>
                      <a:endParaRPr lang="en-US" sz="1100" dirty="0">
                        <a:solidFill>
                          <a:srgbClr val="FF0000"/>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rtl="0">
                        <a:lnSpc>
                          <a:spcPct val="107000"/>
                        </a:lnSpc>
                        <a:spcBef>
                          <a:spcPts val="0"/>
                        </a:spcBef>
                        <a:spcAft>
                          <a:spcPts val="0"/>
                        </a:spcAft>
                      </a:pPr>
                      <a:r>
                        <a:rPr lang="en-US" sz="1600" dirty="0">
                          <a:solidFill>
                            <a:srgbClr val="FF0000"/>
                          </a:solidFill>
                          <a:effectLst/>
                        </a:rPr>
                        <a:t>20948</a:t>
                      </a:r>
                      <a:endParaRPr lang="en-US" sz="1100" dirty="0">
                        <a:solidFill>
                          <a:srgbClr val="FF0000"/>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807051644"/>
                  </a:ext>
                </a:extLst>
              </a:tr>
            </a:tbl>
          </a:graphicData>
        </a:graphic>
      </p:graphicFrame>
    </p:spTree>
    <p:extLst>
      <p:ext uri="{BB962C8B-B14F-4D97-AF65-F5344CB8AC3E}">
        <p14:creationId xmlns:p14="http://schemas.microsoft.com/office/powerpoint/2010/main" xmlns="" val="3515250868"/>
      </p:ext>
    </p:extLst>
  </p:cSld>
  <p:clrMapOvr>
    <a:masterClrMapping/>
  </p:clrMapOvr>
  <p:transition>
    <p:fade thruBlk="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r>
              <a:rPr lang="ar-SA" dirty="0"/>
              <a:t>تكاليف التشغيل السنوية </a:t>
            </a:r>
          </a:p>
        </p:txBody>
      </p:sp>
      <p:sp>
        <p:nvSpPr>
          <p:cNvPr id="4" name="TextBox 3"/>
          <p:cNvSpPr txBox="1"/>
          <p:nvPr/>
        </p:nvSpPr>
        <p:spPr>
          <a:xfrm>
            <a:off x="6136105" y="1239252"/>
            <a:ext cx="2358189" cy="313932"/>
          </a:xfrm>
          <a:prstGeom prst="rect">
            <a:avLst/>
          </a:prstGeom>
          <a:noFill/>
        </p:spPr>
        <p:txBody>
          <a:bodyPr wrap="square" rtlCol="1">
            <a:spAutoFit/>
          </a:bodyPr>
          <a:lstStyle/>
          <a:p>
            <a:pPr algn="r"/>
            <a:r>
              <a:rPr lang="ar-SA" dirty="0"/>
              <a:t>مصاريف التشغيل </a:t>
            </a:r>
          </a:p>
        </p:txBody>
      </p:sp>
      <p:graphicFrame>
        <p:nvGraphicFramePr>
          <p:cNvPr id="5" name="Table 4"/>
          <p:cNvGraphicFramePr>
            <a:graphicFrameLocks noGrp="1"/>
          </p:cNvGraphicFramePr>
          <p:nvPr>
            <p:extLst>
              <p:ext uri="{D42A27DB-BD31-4B8C-83A1-F6EECF244321}">
                <p14:modId xmlns:p14="http://schemas.microsoft.com/office/powerpoint/2010/main" xmlns="" val="841368812"/>
              </p:ext>
            </p:extLst>
          </p:nvPr>
        </p:nvGraphicFramePr>
        <p:xfrm>
          <a:off x="1854100" y="1649437"/>
          <a:ext cx="6640194" cy="5049101"/>
        </p:xfrm>
        <a:graphic>
          <a:graphicData uri="http://schemas.openxmlformats.org/drawingml/2006/table">
            <a:tbl>
              <a:tblPr rtl="1" firstRow="1" firstCol="1" bandRow="1">
                <a:tableStyleId>{5940675A-B579-460E-94D1-54222C63F5DA}</a:tableStyleId>
              </a:tblPr>
              <a:tblGrid>
                <a:gridCol w="1106699">
                  <a:extLst>
                    <a:ext uri="{9D8B030D-6E8A-4147-A177-3AD203B41FA5}">
                      <a16:colId xmlns:a16="http://schemas.microsoft.com/office/drawing/2014/main" xmlns="" val="536501265"/>
                    </a:ext>
                  </a:extLst>
                </a:gridCol>
                <a:gridCol w="1106699">
                  <a:extLst>
                    <a:ext uri="{9D8B030D-6E8A-4147-A177-3AD203B41FA5}">
                      <a16:colId xmlns:a16="http://schemas.microsoft.com/office/drawing/2014/main" xmlns="" val="3538800454"/>
                    </a:ext>
                  </a:extLst>
                </a:gridCol>
                <a:gridCol w="1118731">
                  <a:extLst>
                    <a:ext uri="{9D8B030D-6E8A-4147-A177-3AD203B41FA5}">
                      <a16:colId xmlns:a16="http://schemas.microsoft.com/office/drawing/2014/main" xmlns="" val="1144266483"/>
                    </a:ext>
                  </a:extLst>
                </a:gridCol>
                <a:gridCol w="1094667">
                  <a:extLst>
                    <a:ext uri="{9D8B030D-6E8A-4147-A177-3AD203B41FA5}">
                      <a16:colId xmlns:a16="http://schemas.microsoft.com/office/drawing/2014/main" xmlns="" val="1768324778"/>
                    </a:ext>
                  </a:extLst>
                </a:gridCol>
                <a:gridCol w="1106699">
                  <a:extLst>
                    <a:ext uri="{9D8B030D-6E8A-4147-A177-3AD203B41FA5}">
                      <a16:colId xmlns:a16="http://schemas.microsoft.com/office/drawing/2014/main" xmlns="" val="611605059"/>
                    </a:ext>
                  </a:extLst>
                </a:gridCol>
                <a:gridCol w="1106699">
                  <a:extLst>
                    <a:ext uri="{9D8B030D-6E8A-4147-A177-3AD203B41FA5}">
                      <a16:colId xmlns:a16="http://schemas.microsoft.com/office/drawing/2014/main" xmlns="" val="3619720302"/>
                    </a:ext>
                  </a:extLst>
                </a:gridCol>
              </a:tblGrid>
              <a:tr h="609065">
                <a:tc>
                  <a:txBody>
                    <a:bodyPr/>
                    <a:lstStyle/>
                    <a:p>
                      <a:pPr marL="0" marR="0" algn="ctr" rtl="1">
                        <a:lnSpc>
                          <a:spcPct val="107000"/>
                        </a:lnSpc>
                        <a:spcBef>
                          <a:spcPts val="0"/>
                        </a:spcBef>
                        <a:spcAft>
                          <a:spcPts val="0"/>
                        </a:spcAft>
                      </a:pPr>
                      <a:r>
                        <a:rPr lang="ar-SA" sz="1800" b="1" dirty="0">
                          <a:effectLst/>
                          <a:latin typeface="Arabic Typesetting" panose="03020402040406030203" pitchFamily="66" charset="-78"/>
                          <a:cs typeface="Arabic Typesetting" panose="03020402040406030203" pitchFamily="66" charset="-78"/>
                        </a:rPr>
                        <a:t>عناصر التكاليف</a:t>
                      </a:r>
                      <a:endParaRPr lang="en-US" sz="1800" b="1" dirty="0">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1800" b="1">
                          <a:effectLst/>
                          <a:latin typeface="Arabic Typesetting" panose="03020402040406030203" pitchFamily="66" charset="-78"/>
                          <a:cs typeface="Arabic Typesetting" panose="03020402040406030203" pitchFamily="66" charset="-78"/>
                        </a:rPr>
                        <a:t>القيمة (ريال)</a:t>
                      </a:r>
                      <a:endParaRPr lang="en-US" sz="1800" b="1">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1800" b="1">
                          <a:effectLst/>
                          <a:latin typeface="Arabic Typesetting" panose="03020402040406030203" pitchFamily="66" charset="-78"/>
                          <a:cs typeface="Arabic Typesetting" panose="03020402040406030203" pitchFamily="66" charset="-78"/>
                        </a:rPr>
                        <a:t>نسبة التكاليف الثابتة</a:t>
                      </a:r>
                      <a:endParaRPr lang="en-US" sz="1800" b="1">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1800" b="1">
                          <a:effectLst/>
                          <a:latin typeface="Arabic Typesetting" panose="03020402040406030203" pitchFamily="66" charset="-78"/>
                          <a:cs typeface="Arabic Typesetting" panose="03020402040406030203" pitchFamily="66" charset="-78"/>
                        </a:rPr>
                        <a:t>التكاليف الثابتة (ريال)</a:t>
                      </a:r>
                      <a:endParaRPr lang="en-US" sz="1800" b="1">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1800" b="1">
                          <a:effectLst/>
                          <a:latin typeface="Arabic Typesetting" panose="03020402040406030203" pitchFamily="66" charset="-78"/>
                          <a:cs typeface="Arabic Typesetting" panose="03020402040406030203" pitchFamily="66" charset="-78"/>
                        </a:rPr>
                        <a:t>نسبة التكاليف المتغيرة</a:t>
                      </a:r>
                      <a:endParaRPr lang="en-US" sz="1800" b="1">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1800" b="1" dirty="0">
                          <a:effectLst/>
                          <a:latin typeface="Arabic Typesetting" panose="03020402040406030203" pitchFamily="66" charset="-78"/>
                          <a:cs typeface="Arabic Typesetting" panose="03020402040406030203" pitchFamily="66" charset="-78"/>
                        </a:rPr>
                        <a:t>التكاليف المتغيرة (ريال)</a:t>
                      </a:r>
                      <a:endParaRPr lang="en-US" sz="1800" b="1" dirty="0">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extLst>
                  <a:ext uri="{0D108BD9-81ED-4DB2-BD59-A6C34878D82A}">
                    <a16:rowId xmlns:a16="http://schemas.microsoft.com/office/drawing/2014/main" xmlns="" val="1236029017"/>
                  </a:ext>
                </a:extLst>
              </a:tr>
              <a:tr h="293497">
                <a:tc>
                  <a:txBody>
                    <a:bodyPr/>
                    <a:lstStyle/>
                    <a:p>
                      <a:pPr marL="0" marR="0" algn="ctr" rtl="1">
                        <a:lnSpc>
                          <a:spcPct val="107000"/>
                        </a:lnSpc>
                        <a:spcBef>
                          <a:spcPts val="0"/>
                        </a:spcBef>
                        <a:spcAft>
                          <a:spcPts val="0"/>
                        </a:spcAft>
                      </a:pPr>
                      <a:r>
                        <a:rPr lang="ar-SA" sz="1800" b="1" dirty="0">
                          <a:effectLst/>
                          <a:latin typeface="Arabic Typesetting" panose="03020402040406030203" pitchFamily="66" charset="-78"/>
                          <a:cs typeface="Arabic Typesetting" panose="03020402040406030203" pitchFamily="66" charset="-78"/>
                        </a:rPr>
                        <a:t>الإيجارات</a:t>
                      </a:r>
                      <a:endParaRPr lang="en-US" sz="1800" b="1" dirty="0">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1600" dirty="0">
                          <a:solidFill>
                            <a:srgbClr val="006666"/>
                          </a:solidFill>
                          <a:effectLst/>
                          <a:latin typeface="+mn-lt"/>
                          <a:cs typeface="+mn-cs"/>
                        </a:rPr>
                        <a:t>240,000</a:t>
                      </a:r>
                      <a:endParaRPr lang="en-US" sz="1600" dirty="0">
                        <a:solidFill>
                          <a:srgbClr val="006666"/>
                        </a:solidFill>
                        <a:effectLst/>
                        <a:latin typeface="+mn-lt"/>
                        <a:ea typeface="Tw Cen MT" panose="020B0602020104020603" pitchFamily="34" charset="0"/>
                        <a:cs typeface="+mn-cs"/>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latin typeface="+mn-lt"/>
                          <a:cs typeface="+mn-cs"/>
                        </a:rPr>
                        <a:t>100%</a:t>
                      </a:r>
                      <a:endParaRPr lang="en-US" sz="1600">
                        <a:solidFill>
                          <a:srgbClr val="006666"/>
                        </a:solidFill>
                        <a:effectLst/>
                        <a:latin typeface="+mn-lt"/>
                        <a:ea typeface="Tw Cen MT" panose="020B0602020104020603" pitchFamily="34" charset="0"/>
                        <a:cs typeface="+mn-cs"/>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latin typeface="+mn-lt"/>
                          <a:cs typeface="+mn-cs"/>
                        </a:rPr>
                        <a:t>240,000</a:t>
                      </a:r>
                      <a:endParaRPr lang="en-US" sz="1600">
                        <a:solidFill>
                          <a:srgbClr val="006666"/>
                        </a:solidFill>
                        <a:effectLst/>
                        <a:latin typeface="+mn-lt"/>
                        <a:ea typeface="Tw Cen MT" panose="020B0602020104020603" pitchFamily="34" charset="0"/>
                        <a:cs typeface="+mn-cs"/>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latin typeface="+mn-lt"/>
                          <a:cs typeface="+mn-cs"/>
                        </a:rPr>
                        <a:t>0%</a:t>
                      </a:r>
                      <a:endParaRPr lang="en-US" sz="1600">
                        <a:solidFill>
                          <a:srgbClr val="006666"/>
                        </a:solidFill>
                        <a:effectLst/>
                        <a:latin typeface="+mn-lt"/>
                        <a:ea typeface="Tw Cen MT" panose="020B0602020104020603" pitchFamily="34" charset="0"/>
                        <a:cs typeface="+mn-cs"/>
                      </a:endParaRPr>
                    </a:p>
                  </a:txBody>
                  <a:tcPr marL="68580" marR="68580" marT="0" marB="0"/>
                </a:tc>
                <a:tc>
                  <a:txBody>
                    <a:bodyPr/>
                    <a:lstStyle/>
                    <a:p>
                      <a:pPr marL="0" marR="0" algn="ctr" rtl="1">
                        <a:lnSpc>
                          <a:spcPct val="107000"/>
                        </a:lnSpc>
                        <a:spcBef>
                          <a:spcPts val="0"/>
                        </a:spcBef>
                        <a:spcAft>
                          <a:spcPts val="0"/>
                        </a:spcAft>
                      </a:pPr>
                      <a:r>
                        <a:rPr lang="ar-SA" sz="1600" dirty="0">
                          <a:solidFill>
                            <a:srgbClr val="006666"/>
                          </a:solidFill>
                          <a:effectLst/>
                          <a:latin typeface="+mn-lt"/>
                          <a:cs typeface="+mn-cs"/>
                        </a:rPr>
                        <a:t>0</a:t>
                      </a:r>
                      <a:endParaRPr lang="en-US" sz="1600" dirty="0">
                        <a:solidFill>
                          <a:srgbClr val="006666"/>
                        </a:solidFill>
                        <a:effectLst/>
                        <a:latin typeface="+mn-lt"/>
                        <a:ea typeface="Tw Cen MT" panose="020B0602020104020603" pitchFamily="34" charset="0"/>
                        <a:cs typeface="+mn-cs"/>
                      </a:endParaRPr>
                    </a:p>
                  </a:txBody>
                  <a:tcPr marL="68580" marR="68580" marT="0" marB="0"/>
                </a:tc>
                <a:extLst>
                  <a:ext uri="{0D108BD9-81ED-4DB2-BD59-A6C34878D82A}">
                    <a16:rowId xmlns:a16="http://schemas.microsoft.com/office/drawing/2014/main" xmlns="" val="632407777"/>
                  </a:ext>
                </a:extLst>
              </a:tr>
              <a:tr h="565722">
                <a:tc>
                  <a:txBody>
                    <a:bodyPr/>
                    <a:lstStyle/>
                    <a:p>
                      <a:pPr marL="0" marR="0" algn="ctr" rtl="1">
                        <a:lnSpc>
                          <a:spcPct val="107000"/>
                        </a:lnSpc>
                        <a:spcBef>
                          <a:spcPts val="0"/>
                        </a:spcBef>
                        <a:spcAft>
                          <a:spcPts val="0"/>
                        </a:spcAft>
                      </a:pPr>
                      <a:r>
                        <a:rPr lang="ar-SA" sz="1800" b="1" dirty="0">
                          <a:effectLst/>
                          <a:latin typeface="Arabic Typesetting" panose="03020402040406030203" pitchFamily="66" charset="-78"/>
                          <a:cs typeface="Arabic Typesetting" panose="03020402040406030203" pitchFamily="66" charset="-78"/>
                        </a:rPr>
                        <a:t>الرواتب</a:t>
                      </a:r>
                      <a:endParaRPr lang="en-US" sz="1800" b="1" dirty="0">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latin typeface="+mn-lt"/>
                          <a:cs typeface="+mn-cs"/>
                        </a:rPr>
                        <a:t>2,042,400</a:t>
                      </a:r>
                      <a:endParaRPr lang="en-US" sz="1600">
                        <a:solidFill>
                          <a:srgbClr val="006666"/>
                        </a:solidFill>
                        <a:effectLst/>
                        <a:latin typeface="+mn-lt"/>
                        <a:ea typeface="Tw Cen MT" panose="020B0602020104020603" pitchFamily="34" charset="0"/>
                        <a:cs typeface="+mn-cs"/>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latin typeface="+mn-lt"/>
                          <a:cs typeface="+mn-cs"/>
                        </a:rPr>
                        <a:t>100%</a:t>
                      </a:r>
                      <a:endParaRPr lang="en-US" sz="1600">
                        <a:solidFill>
                          <a:srgbClr val="006666"/>
                        </a:solidFill>
                        <a:effectLst/>
                        <a:latin typeface="+mn-lt"/>
                        <a:ea typeface="Tw Cen MT" panose="020B0602020104020603" pitchFamily="34" charset="0"/>
                        <a:cs typeface="+mn-cs"/>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latin typeface="+mn-lt"/>
                          <a:cs typeface="+mn-cs"/>
                        </a:rPr>
                        <a:t>2,042,400</a:t>
                      </a:r>
                      <a:endParaRPr lang="en-US" sz="1600">
                        <a:solidFill>
                          <a:srgbClr val="006666"/>
                        </a:solidFill>
                        <a:effectLst/>
                        <a:latin typeface="+mn-lt"/>
                        <a:ea typeface="Tw Cen MT" panose="020B0602020104020603" pitchFamily="34" charset="0"/>
                        <a:cs typeface="+mn-cs"/>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latin typeface="+mn-lt"/>
                          <a:cs typeface="+mn-cs"/>
                        </a:rPr>
                        <a:t>0%</a:t>
                      </a:r>
                      <a:endParaRPr lang="en-US" sz="1600">
                        <a:solidFill>
                          <a:srgbClr val="006666"/>
                        </a:solidFill>
                        <a:effectLst/>
                        <a:latin typeface="+mn-lt"/>
                        <a:ea typeface="Tw Cen MT" panose="020B0602020104020603" pitchFamily="34" charset="0"/>
                        <a:cs typeface="+mn-cs"/>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latin typeface="+mn-lt"/>
                          <a:cs typeface="+mn-cs"/>
                        </a:rPr>
                        <a:t>0</a:t>
                      </a:r>
                      <a:endParaRPr lang="en-US" sz="1600">
                        <a:solidFill>
                          <a:srgbClr val="006666"/>
                        </a:solidFill>
                        <a:effectLst/>
                        <a:latin typeface="+mn-lt"/>
                        <a:ea typeface="Tw Cen MT" panose="020B0602020104020603" pitchFamily="34" charset="0"/>
                        <a:cs typeface="+mn-cs"/>
                      </a:endParaRPr>
                    </a:p>
                  </a:txBody>
                  <a:tcPr marL="68580" marR="68580" marT="0" marB="0"/>
                </a:tc>
                <a:extLst>
                  <a:ext uri="{0D108BD9-81ED-4DB2-BD59-A6C34878D82A}">
                    <a16:rowId xmlns:a16="http://schemas.microsoft.com/office/drawing/2014/main" xmlns="" val="2801018877"/>
                  </a:ext>
                </a:extLst>
              </a:tr>
              <a:tr h="293497">
                <a:tc>
                  <a:txBody>
                    <a:bodyPr/>
                    <a:lstStyle/>
                    <a:p>
                      <a:pPr marL="0" marR="0" algn="ctr" rtl="1">
                        <a:lnSpc>
                          <a:spcPct val="107000"/>
                        </a:lnSpc>
                        <a:spcBef>
                          <a:spcPts val="0"/>
                        </a:spcBef>
                        <a:spcAft>
                          <a:spcPts val="0"/>
                        </a:spcAft>
                      </a:pPr>
                      <a:r>
                        <a:rPr lang="ar-SA" sz="1800" b="1" dirty="0">
                          <a:effectLst/>
                          <a:latin typeface="Arabic Typesetting" panose="03020402040406030203" pitchFamily="66" charset="-78"/>
                          <a:cs typeface="Arabic Typesetting" panose="03020402040406030203" pitchFamily="66" charset="-78"/>
                        </a:rPr>
                        <a:t>الأجور</a:t>
                      </a:r>
                      <a:endParaRPr lang="en-US" sz="1800" b="1" dirty="0">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algn="r" rtl="1"/>
                      <a:endParaRPr lang="en-US" sz="1600">
                        <a:solidFill>
                          <a:srgbClr val="006666"/>
                        </a:solidFill>
                        <a:effectLst/>
                        <a:latin typeface="+mn-lt"/>
                        <a:ea typeface="Times New Roman" panose="02020603050405020304" pitchFamily="18" charset="0"/>
                        <a:cs typeface="+mn-cs"/>
                      </a:endParaRPr>
                    </a:p>
                  </a:txBody>
                  <a:tcPr marL="68580" marR="68580" marT="0" marB="0"/>
                </a:tc>
                <a:tc>
                  <a:txBody>
                    <a:bodyPr/>
                    <a:lstStyle/>
                    <a:p>
                      <a:pPr algn="r" rtl="1"/>
                      <a:endParaRPr lang="en-US" sz="1600">
                        <a:solidFill>
                          <a:srgbClr val="006666"/>
                        </a:solidFill>
                        <a:effectLst/>
                        <a:latin typeface="+mn-lt"/>
                        <a:ea typeface="Times New Roman" panose="02020603050405020304" pitchFamily="18" charset="0"/>
                        <a:cs typeface="+mn-cs"/>
                      </a:endParaRPr>
                    </a:p>
                  </a:txBody>
                  <a:tcPr marL="68580" marR="68580" marT="0" marB="0"/>
                </a:tc>
                <a:tc>
                  <a:txBody>
                    <a:bodyPr/>
                    <a:lstStyle/>
                    <a:p>
                      <a:pPr algn="r" rtl="1"/>
                      <a:endParaRPr lang="en-US" sz="1600">
                        <a:solidFill>
                          <a:srgbClr val="006666"/>
                        </a:solidFill>
                        <a:effectLst/>
                        <a:latin typeface="+mn-lt"/>
                        <a:ea typeface="Times New Roman" panose="02020603050405020304" pitchFamily="18" charset="0"/>
                        <a:cs typeface="+mn-cs"/>
                      </a:endParaRPr>
                    </a:p>
                  </a:txBody>
                  <a:tcPr marL="68580" marR="68580" marT="0" marB="0"/>
                </a:tc>
                <a:tc>
                  <a:txBody>
                    <a:bodyPr/>
                    <a:lstStyle/>
                    <a:p>
                      <a:pPr algn="r" rtl="1"/>
                      <a:endParaRPr lang="en-US" sz="1600">
                        <a:solidFill>
                          <a:srgbClr val="006666"/>
                        </a:solidFill>
                        <a:effectLst/>
                        <a:latin typeface="+mn-lt"/>
                        <a:ea typeface="Times New Roman" panose="02020603050405020304" pitchFamily="18" charset="0"/>
                        <a:cs typeface="+mn-cs"/>
                      </a:endParaRPr>
                    </a:p>
                  </a:txBody>
                  <a:tcPr marL="68580" marR="68580" marT="0" marB="0"/>
                </a:tc>
                <a:tc>
                  <a:txBody>
                    <a:bodyPr/>
                    <a:lstStyle/>
                    <a:p>
                      <a:pPr algn="r" rtl="1"/>
                      <a:endParaRPr lang="en-US" sz="1600">
                        <a:solidFill>
                          <a:srgbClr val="006666"/>
                        </a:solidFill>
                        <a:effectLst/>
                        <a:latin typeface="+mn-lt"/>
                        <a:ea typeface="Times New Roman" panose="02020603050405020304" pitchFamily="18" charset="0"/>
                        <a:cs typeface="+mn-cs"/>
                      </a:endParaRPr>
                    </a:p>
                  </a:txBody>
                  <a:tcPr marL="68580" marR="68580" marT="0" marB="0"/>
                </a:tc>
                <a:extLst>
                  <a:ext uri="{0D108BD9-81ED-4DB2-BD59-A6C34878D82A}">
                    <a16:rowId xmlns:a16="http://schemas.microsoft.com/office/drawing/2014/main" xmlns="" val="655975911"/>
                  </a:ext>
                </a:extLst>
              </a:tr>
              <a:tr h="586994">
                <a:tc>
                  <a:txBody>
                    <a:bodyPr/>
                    <a:lstStyle/>
                    <a:p>
                      <a:pPr marL="0" marR="0" algn="ctr" rtl="1">
                        <a:lnSpc>
                          <a:spcPct val="107000"/>
                        </a:lnSpc>
                        <a:spcBef>
                          <a:spcPts val="0"/>
                        </a:spcBef>
                        <a:spcAft>
                          <a:spcPts val="0"/>
                        </a:spcAft>
                      </a:pPr>
                      <a:r>
                        <a:rPr lang="ar-SA" sz="1800" b="1" dirty="0">
                          <a:effectLst/>
                          <a:latin typeface="Arabic Typesetting" panose="03020402040406030203" pitchFamily="66" charset="-78"/>
                          <a:cs typeface="Arabic Typesetting" panose="03020402040406030203" pitchFamily="66" charset="-78"/>
                        </a:rPr>
                        <a:t>المصروفات الإدارية والعمومية</a:t>
                      </a:r>
                      <a:endParaRPr lang="en-US" sz="1800" b="1" dirty="0">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latin typeface="+mn-lt"/>
                          <a:cs typeface="+mn-cs"/>
                        </a:rPr>
                        <a:t>152,991</a:t>
                      </a:r>
                      <a:endParaRPr lang="en-US" sz="1600">
                        <a:solidFill>
                          <a:srgbClr val="006666"/>
                        </a:solidFill>
                        <a:effectLst/>
                        <a:latin typeface="+mn-lt"/>
                        <a:ea typeface="Tw Cen MT" panose="020B0602020104020603" pitchFamily="34" charset="0"/>
                        <a:cs typeface="+mn-cs"/>
                      </a:endParaRPr>
                    </a:p>
                  </a:txBody>
                  <a:tcPr marL="68580" marR="68580" marT="0" marB="0"/>
                </a:tc>
                <a:tc>
                  <a:txBody>
                    <a:bodyPr/>
                    <a:lstStyle/>
                    <a:p>
                      <a:pPr marL="0" marR="0" algn="ctr" rtl="1">
                        <a:lnSpc>
                          <a:spcPct val="107000"/>
                        </a:lnSpc>
                        <a:spcBef>
                          <a:spcPts val="0"/>
                        </a:spcBef>
                        <a:spcAft>
                          <a:spcPts val="0"/>
                        </a:spcAft>
                      </a:pPr>
                      <a:r>
                        <a:rPr lang="ar-SA" sz="1600" dirty="0">
                          <a:solidFill>
                            <a:srgbClr val="006666"/>
                          </a:solidFill>
                          <a:effectLst/>
                          <a:latin typeface="+mn-lt"/>
                          <a:cs typeface="+mn-cs"/>
                        </a:rPr>
                        <a:t>100%</a:t>
                      </a:r>
                      <a:endParaRPr lang="en-US" sz="1600" dirty="0">
                        <a:solidFill>
                          <a:srgbClr val="006666"/>
                        </a:solidFill>
                        <a:effectLst/>
                        <a:latin typeface="+mn-lt"/>
                        <a:ea typeface="Tw Cen MT" panose="020B0602020104020603" pitchFamily="34" charset="0"/>
                        <a:cs typeface="+mn-cs"/>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latin typeface="+mn-lt"/>
                          <a:cs typeface="+mn-cs"/>
                        </a:rPr>
                        <a:t>152,991</a:t>
                      </a:r>
                      <a:endParaRPr lang="en-US" sz="1600">
                        <a:solidFill>
                          <a:srgbClr val="006666"/>
                        </a:solidFill>
                        <a:effectLst/>
                        <a:latin typeface="+mn-lt"/>
                        <a:ea typeface="Tw Cen MT" panose="020B0602020104020603" pitchFamily="34" charset="0"/>
                        <a:cs typeface="+mn-cs"/>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latin typeface="+mn-lt"/>
                          <a:cs typeface="+mn-cs"/>
                        </a:rPr>
                        <a:t>0%</a:t>
                      </a:r>
                      <a:endParaRPr lang="en-US" sz="1600">
                        <a:solidFill>
                          <a:srgbClr val="006666"/>
                        </a:solidFill>
                        <a:effectLst/>
                        <a:latin typeface="+mn-lt"/>
                        <a:ea typeface="Tw Cen MT" panose="020B0602020104020603" pitchFamily="34" charset="0"/>
                        <a:cs typeface="+mn-cs"/>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latin typeface="+mn-lt"/>
                          <a:cs typeface="+mn-cs"/>
                        </a:rPr>
                        <a:t>0</a:t>
                      </a:r>
                      <a:endParaRPr lang="en-US" sz="1600">
                        <a:solidFill>
                          <a:srgbClr val="006666"/>
                        </a:solidFill>
                        <a:effectLst/>
                        <a:latin typeface="+mn-lt"/>
                        <a:ea typeface="Tw Cen MT" panose="020B0602020104020603" pitchFamily="34" charset="0"/>
                        <a:cs typeface="+mn-cs"/>
                      </a:endParaRPr>
                    </a:p>
                  </a:txBody>
                  <a:tcPr marL="68580" marR="68580" marT="0" marB="0"/>
                </a:tc>
                <a:extLst>
                  <a:ext uri="{0D108BD9-81ED-4DB2-BD59-A6C34878D82A}">
                    <a16:rowId xmlns:a16="http://schemas.microsoft.com/office/drawing/2014/main" xmlns="" val="1916620788"/>
                  </a:ext>
                </a:extLst>
              </a:tr>
              <a:tr h="490377">
                <a:tc>
                  <a:txBody>
                    <a:bodyPr/>
                    <a:lstStyle/>
                    <a:p>
                      <a:pPr marL="0" marR="0" algn="ctr" rtl="1">
                        <a:lnSpc>
                          <a:spcPct val="107000"/>
                        </a:lnSpc>
                        <a:spcBef>
                          <a:spcPts val="0"/>
                        </a:spcBef>
                        <a:spcAft>
                          <a:spcPts val="0"/>
                        </a:spcAft>
                      </a:pPr>
                      <a:r>
                        <a:rPr lang="ar-SA" sz="1800" b="1">
                          <a:effectLst/>
                          <a:latin typeface="Arabic Typesetting" panose="03020402040406030203" pitchFamily="66" charset="-78"/>
                          <a:cs typeface="Arabic Typesetting" panose="03020402040406030203" pitchFamily="66" charset="-78"/>
                        </a:rPr>
                        <a:t>مصاريف التسويق</a:t>
                      </a:r>
                      <a:endParaRPr lang="en-US" sz="1800" b="1">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latin typeface="+mn-lt"/>
                          <a:cs typeface="+mn-cs"/>
                        </a:rPr>
                        <a:t>10,000</a:t>
                      </a:r>
                      <a:endParaRPr lang="en-US" sz="1600">
                        <a:solidFill>
                          <a:srgbClr val="006666"/>
                        </a:solidFill>
                        <a:effectLst/>
                        <a:latin typeface="+mn-lt"/>
                        <a:ea typeface="Tw Cen MT" panose="020B0602020104020603" pitchFamily="34" charset="0"/>
                        <a:cs typeface="+mn-cs"/>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latin typeface="+mn-lt"/>
                          <a:cs typeface="+mn-cs"/>
                        </a:rPr>
                        <a:t>0%</a:t>
                      </a:r>
                      <a:endParaRPr lang="en-US" sz="1600">
                        <a:solidFill>
                          <a:srgbClr val="006666"/>
                        </a:solidFill>
                        <a:effectLst/>
                        <a:latin typeface="+mn-lt"/>
                        <a:ea typeface="Tw Cen MT" panose="020B0602020104020603" pitchFamily="34" charset="0"/>
                        <a:cs typeface="+mn-cs"/>
                      </a:endParaRPr>
                    </a:p>
                  </a:txBody>
                  <a:tcPr marL="68580" marR="68580" marT="0" marB="0"/>
                </a:tc>
                <a:tc>
                  <a:txBody>
                    <a:bodyPr/>
                    <a:lstStyle/>
                    <a:p>
                      <a:pPr marL="0" marR="0" algn="ctr" rtl="1">
                        <a:lnSpc>
                          <a:spcPct val="107000"/>
                        </a:lnSpc>
                        <a:spcBef>
                          <a:spcPts val="0"/>
                        </a:spcBef>
                        <a:spcAft>
                          <a:spcPts val="0"/>
                        </a:spcAft>
                      </a:pPr>
                      <a:r>
                        <a:rPr lang="ar-SA" sz="1600" dirty="0">
                          <a:solidFill>
                            <a:srgbClr val="006666"/>
                          </a:solidFill>
                          <a:effectLst/>
                          <a:latin typeface="+mn-lt"/>
                          <a:cs typeface="+mn-cs"/>
                        </a:rPr>
                        <a:t>0</a:t>
                      </a:r>
                      <a:endParaRPr lang="en-US" sz="1600" dirty="0">
                        <a:solidFill>
                          <a:srgbClr val="006666"/>
                        </a:solidFill>
                        <a:effectLst/>
                        <a:latin typeface="+mn-lt"/>
                        <a:ea typeface="Tw Cen MT" panose="020B0602020104020603" pitchFamily="34" charset="0"/>
                        <a:cs typeface="+mn-cs"/>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latin typeface="+mn-lt"/>
                          <a:cs typeface="+mn-cs"/>
                        </a:rPr>
                        <a:t>0%</a:t>
                      </a:r>
                      <a:endParaRPr lang="en-US" sz="1600">
                        <a:solidFill>
                          <a:srgbClr val="006666"/>
                        </a:solidFill>
                        <a:effectLst/>
                        <a:latin typeface="+mn-lt"/>
                        <a:ea typeface="Tw Cen MT" panose="020B0602020104020603" pitchFamily="34" charset="0"/>
                        <a:cs typeface="+mn-cs"/>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latin typeface="+mn-lt"/>
                          <a:cs typeface="+mn-cs"/>
                        </a:rPr>
                        <a:t>0</a:t>
                      </a:r>
                      <a:endParaRPr lang="en-US" sz="1600">
                        <a:solidFill>
                          <a:srgbClr val="006666"/>
                        </a:solidFill>
                        <a:effectLst/>
                        <a:latin typeface="+mn-lt"/>
                        <a:ea typeface="Tw Cen MT" panose="020B0602020104020603" pitchFamily="34" charset="0"/>
                        <a:cs typeface="+mn-cs"/>
                      </a:endParaRPr>
                    </a:p>
                  </a:txBody>
                  <a:tcPr marL="68580" marR="68580" marT="0" marB="0"/>
                </a:tc>
                <a:extLst>
                  <a:ext uri="{0D108BD9-81ED-4DB2-BD59-A6C34878D82A}">
                    <a16:rowId xmlns:a16="http://schemas.microsoft.com/office/drawing/2014/main" xmlns="" val="860774733"/>
                  </a:ext>
                </a:extLst>
              </a:tr>
              <a:tr h="293497">
                <a:tc>
                  <a:txBody>
                    <a:bodyPr/>
                    <a:lstStyle/>
                    <a:p>
                      <a:pPr marL="0" marR="0" algn="ctr" rtl="1">
                        <a:lnSpc>
                          <a:spcPct val="107000"/>
                        </a:lnSpc>
                        <a:spcBef>
                          <a:spcPts val="0"/>
                        </a:spcBef>
                        <a:spcAft>
                          <a:spcPts val="0"/>
                        </a:spcAft>
                      </a:pPr>
                      <a:r>
                        <a:rPr lang="ar-SA" sz="1800" b="1" dirty="0">
                          <a:effectLst/>
                          <a:latin typeface="Arabic Typesetting" panose="03020402040406030203" pitchFamily="66" charset="-78"/>
                          <a:cs typeface="Arabic Typesetting" panose="03020402040406030203" pitchFamily="66" charset="-78"/>
                        </a:rPr>
                        <a:t>المنافع العامة</a:t>
                      </a:r>
                      <a:endParaRPr lang="en-US" sz="1800" b="1" dirty="0">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latin typeface="+mn-lt"/>
                          <a:cs typeface="+mn-cs"/>
                        </a:rPr>
                        <a:t>24,300</a:t>
                      </a:r>
                      <a:endParaRPr lang="en-US" sz="1600">
                        <a:solidFill>
                          <a:srgbClr val="006666"/>
                        </a:solidFill>
                        <a:effectLst/>
                        <a:latin typeface="+mn-lt"/>
                        <a:ea typeface="Tw Cen MT" panose="020B0602020104020603" pitchFamily="34" charset="0"/>
                        <a:cs typeface="+mn-cs"/>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latin typeface="+mn-lt"/>
                          <a:cs typeface="+mn-cs"/>
                        </a:rPr>
                        <a:t>100%</a:t>
                      </a:r>
                      <a:endParaRPr lang="en-US" sz="1600">
                        <a:solidFill>
                          <a:srgbClr val="006666"/>
                        </a:solidFill>
                        <a:effectLst/>
                        <a:latin typeface="+mn-lt"/>
                        <a:ea typeface="Tw Cen MT" panose="020B0602020104020603" pitchFamily="34" charset="0"/>
                        <a:cs typeface="+mn-cs"/>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latin typeface="+mn-lt"/>
                          <a:cs typeface="+mn-cs"/>
                        </a:rPr>
                        <a:t>24,300</a:t>
                      </a:r>
                      <a:endParaRPr lang="en-US" sz="1600">
                        <a:solidFill>
                          <a:srgbClr val="006666"/>
                        </a:solidFill>
                        <a:effectLst/>
                        <a:latin typeface="+mn-lt"/>
                        <a:ea typeface="Tw Cen MT" panose="020B0602020104020603" pitchFamily="34" charset="0"/>
                        <a:cs typeface="+mn-cs"/>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latin typeface="+mn-lt"/>
                          <a:cs typeface="+mn-cs"/>
                        </a:rPr>
                        <a:t>25%</a:t>
                      </a:r>
                      <a:endParaRPr lang="en-US" sz="1600">
                        <a:solidFill>
                          <a:srgbClr val="006666"/>
                        </a:solidFill>
                        <a:effectLst/>
                        <a:latin typeface="+mn-lt"/>
                        <a:ea typeface="Tw Cen MT" panose="020B0602020104020603" pitchFamily="34" charset="0"/>
                        <a:cs typeface="+mn-cs"/>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latin typeface="+mn-lt"/>
                          <a:cs typeface="+mn-cs"/>
                        </a:rPr>
                        <a:t>6,075</a:t>
                      </a:r>
                      <a:endParaRPr lang="en-US" sz="1600">
                        <a:solidFill>
                          <a:srgbClr val="006666"/>
                        </a:solidFill>
                        <a:effectLst/>
                        <a:latin typeface="+mn-lt"/>
                        <a:ea typeface="Tw Cen MT" panose="020B0602020104020603" pitchFamily="34" charset="0"/>
                        <a:cs typeface="+mn-cs"/>
                      </a:endParaRPr>
                    </a:p>
                  </a:txBody>
                  <a:tcPr marL="68580" marR="68580" marT="0" marB="0"/>
                </a:tc>
                <a:extLst>
                  <a:ext uri="{0D108BD9-81ED-4DB2-BD59-A6C34878D82A}">
                    <a16:rowId xmlns:a16="http://schemas.microsoft.com/office/drawing/2014/main" xmlns="" val="343106908"/>
                  </a:ext>
                </a:extLst>
              </a:tr>
              <a:tr h="293497">
                <a:tc>
                  <a:txBody>
                    <a:bodyPr/>
                    <a:lstStyle/>
                    <a:p>
                      <a:pPr marL="0" marR="0" algn="ctr" rtl="1">
                        <a:lnSpc>
                          <a:spcPct val="107000"/>
                        </a:lnSpc>
                        <a:spcBef>
                          <a:spcPts val="0"/>
                        </a:spcBef>
                        <a:spcAft>
                          <a:spcPts val="0"/>
                        </a:spcAft>
                      </a:pPr>
                      <a:r>
                        <a:rPr lang="ar-SA" sz="1800" b="1">
                          <a:effectLst/>
                          <a:latin typeface="Arabic Typesetting" panose="03020402040406030203" pitchFamily="66" charset="-78"/>
                          <a:cs typeface="Arabic Typesetting" panose="03020402040406030203" pitchFamily="66" charset="-78"/>
                        </a:rPr>
                        <a:t>المواد الأولية</a:t>
                      </a:r>
                      <a:endParaRPr lang="en-US" sz="1800" b="1">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latin typeface="+mn-lt"/>
                          <a:cs typeface="+mn-cs"/>
                        </a:rPr>
                        <a:t>3,337</a:t>
                      </a:r>
                      <a:endParaRPr lang="en-US" sz="1600">
                        <a:solidFill>
                          <a:srgbClr val="006666"/>
                        </a:solidFill>
                        <a:effectLst/>
                        <a:latin typeface="+mn-lt"/>
                        <a:ea typeface="Tw Cen MT" panose="020B0602020104020603" pitchFamily="34" charset="0"/>
                        <a:cs typeface="+mn-cs"/>
                      </a:endParaRPr>
                    </a:p>
                  </a:txBody>
                  <a:tcPr marL="68580" marR="68580" marT="0" marB="0"/>
                </a:tc>
                <a:tc>
                  <a:txBody>
                    <a:bodyPr/>
                    <a:lstStyle/>
                    <a:p>
                      <a:pPr algn="r" rtl="1"/>
                      <a:endParaRPr lang="en-US" sz="1600">
                        <a:solidFill>
                          <a:srgbClr val="006666"/>
                        </a:solidFill>
                        <a:effectLst/>
                        <a:latin typeface="+mn-lt"/>
                        <a:ea typeface="Times New Roman" panose="02020603050405020304" pitchFamily="18" charset="0"/>
                        <a:cs typeface="+mn-cs"/>
                      </a:endParaRPr>
                    </a:p>
                  </a:txBody>
                  <a:tcPr marL="68580" marR="68580" marT="0" marB="0"/>
                </a:tc>
                <a:tc>
                  <a:txBody>
                    <a:bodyPr/>
                    <a:lstStyle/>
                    <a:p>
                      <a:pPr algn="r" rtl="1"/>
                      <a:endParaRPr lang="en-US" sz="1600">
                        <a:solidFill>
                          <a:srgbClr val="006666"/>
                        </a:solidFill>
                        <a:effectLst/>
                        <a:latin typeface="+mn-lt"/>
                        <a:ea typeface="Times New Roman" panose="02020603050405020304" pitchFamily="18" charset="0"/>
                        <a:cs typeface="+mn-cs"/>
                      </a:endParaRPr>
                    </a:p>
                  </a:txBody>
                  <a:tcPr marL="68580" marR="68580" marT="0" marB="0"/>
                </a:tc>
                <a:tc>
                  <a:txBody>
                    <a:bodyPr/>
                    <a:lstStyle/>
                    <a:p>
                      <a:pPr algn="r" rtl="1"/>
                      <a:endParaRPr lang="en-US" sz="1600">
                        <a:solidFill>
                          <a:srgbClr val="006666"/>
                        </a:solidFill>
                        <a:effectLst/>
                        <a:latin typeface="+mn-lt"/>
                        <a:ea typeface="Times New Roman" panose="02020603050405020304" pitchFamily="18" charset="0"/>
                        <a:cs typeface="+mn-cs"/>
                      </a:endParaRPr>
                    </a:p>
                  </a:txBody>
                  <a:tcPr marL="68580" marR="68580" marT="0" marB="0"/>
                </a:tc>
                <a:tc>
                  <a:txBody>
                    <a:bodyPr/>
                    <a:lstStyle/>
                    <a:p>
                      <a:pPr algn="r" rtl="1"/>
                      <a:endParaRPr lang="en-US" sz="1600">
                        <a:solidFill>
                          <a:srgbClr val="006666"/>
                        </a:solidFill>
                        <a:effectLst/>
                        <a:latin typeface="+mn-lt"/>
                        <a:ea typeface="Times New Roman" panose="02020603050405020304" pitchFamily="18" charset="0"/>
                        <a:cs typeface="+mn-cs"/>
                      </a:endParaRPr>
                    </a:p>
                  </a:txBody>
                  <a:tcPr marL="68580" marR="68580" marT="0" marB="0"/>
                </a:tc>
                <a:extLst>
                  <a:ext uri="{0D108BD9-81ED-4DB2-BD59-A6C34878D82A}">
                    <a16:rowId xmlns:a16="http://schemas.microsoft.com/office/drawing/2014/main" xmlns="" val="1221449709"/>
                  </a:ext>
                </a:extLst>
              </a:tr>
              <a:tr h="293497">
                <a:tc>
                  <a:txBody>
                    <a:bodyPr/>
                    <a:lstStyle/>
                    <a:p>
                      <a:pPr marL="0" marR="0" algn="ctr" rtl="1">
                        <a:lnSpc>
                          <a:spcPct val="107000"/>
                        </a:lnSpc>
                        <a:spcBef>
                          <a:spcPts val="0"/>
                        </a:spcBef>
                        <a:spcAft>
                          <a:spcPts val="0"/>
                        </a:spcAft>
                      </a:pPr>
                      <a:r>
                        <a:rPr lang="ar-SA" sz="1800" b="1" dirty="0">
                          <a:effectLst/>
                          <a:latin typeface="Arabic Typesetting" panose="03020402040406030203" pitchFamily="66" charset="-78"/>
                          <a:cs typeface="Arabic Typesetting" panose="03020402040406030203" pitchFamily="66" charset="-78"/>
                        </a:rPr>
                        <a:t>منتجات مصنعه</a:t>
                      </a:r>
                      <a:endParaRPr lang="en-US" sz="1800" b="1" dirty="0">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latin typeface="+mn-lt"/>
                          <a:cs typeface="+mn-cs"/>
                        </a:rPr>
                        <a:t>576</a:t>
                      </a:r>
                      <a:endParaRPr lang="en-US" sz="1600">
                        <a:solidFill>
                          <a:srgbClr val="006666"/>
                        </a:solidFill>
                        <a:effectLst/>
                        <a:latin typeface="+mn-lt"/>
                        <a:ea typeface="Tw Cen MT" panose="020B0602020104020603" pitchFamily="34" charset="0"/>
                        <a:cs typeface="+mn-cs"/>
                      </a:endParaRPr>
                    </a:p>
                  </a:txBody>
                  <a:tcPr marL="68580" marR="68580" marT="0" marB="0"/>
                </a:tc>
                <a:tc>
                  <a:txBody>
                    <a:bodyPr/>
                    <a:lstStyle/>
                    <a:p>
                      <a:pPr algn="r" rtl="1"/>
                      <a:endParaRPr lang="en-US" sz="1600">
                        <a:solidFill>
                          <a:srgbClr val="006666"/>
                        </a:solidFill>
                        <a:effectLst/>
                        <a:latin typeface="+mn-lt"/>
                        <a:ea typeface="Times New Roman" panose="02020603050405020304" pitchFamily="18" charset="0"/>
                        <a:cs typeface="+mn-cs"/>
                      </a:endParaRPr>
                    </a:p>
                  </a:txBody>
                  <a:tcPr marL="68580" marR="68580" marT="0" marB="0"/>
                </a:tc>
                <a:tc>
                  <a:txBody>
                    <a:bodyPr/>
                    <a:lstStyle/>
                    <a:p>
                      <a:pPr algn="r" rtl="1"/>
                      <a:endParaRPr lang="en-US" sz="1600">
                        <a:solidFill>
                          <a:srgbClr val="006666"/>
                        </a:solidFill>
                        <a:effectLst/>
                        <a:latin typeface="+mn-lt"/>
                        <a:ea typeface="Times New Roman" panose="02020603050405020304" pitchFamily="18" charset="0"/>
                        <a:cs typeface="+mn-cs"/>
                      </a:endParaRPr>
                    </a:p>
                  </a:txBody>
                  <a:tcPr marL="68580" marR="68580" marT="0" marB="0"/>
                </a:tc>
                <a:tc>
                  <a:txBody>
                    <a:bodyPr/>
                    <a:lstStyle/>
                    <a:p>
                      <a:pPr algn="r" rtl="1"/>
                      <a:endParaRPr lang="en-US" sz="1600" dirty="0">
                        <a:solidFill>
                          <a:srgbClr val="006666"/>
                        </a:solidFill>
                        <a:effectLst/>
                        <a:latin typeface="+mn-lt"/>
                        <a:ea typeface="Times New Roman" panose="02020603050405020304" pitchFamily="18" charset="0"/>
                        <a:cs typeface="+mn-cs"/>
                      </a:endParaRPr>
                    </a:p>
                  </a:txBody>
                  <a:tcPr marL="68580" marR="68580" marT="0" marB="0"/>
                </a:tc>
                <a:tc>
                  <a:txBody>
                    <a:bodyPr/>
                    <a:lstStyle/>
                    <a:p>
                      <a:pPr algn="r" rtl="1"/>
                      <a:endParaRPr lang="en-US" sz="1600">
                        <a:solidFill>
                          <a:srgbClr val="006666"/>
                        </a:solidFill>
                        <a:effectLst/>
                        <a:latin typeface="+mn-lt"/>
                        <a:ea typeface="Times New Roman" panose="02020603050405020304" pitchFamily="18" charset="0"/>
                        <a:cs typeface="+mn-cs"/>
                      </a:endParaRPr>
                    </a:p>
                  </a:txBody>
                  <a:tcPr marL="68580" marR="68580" marT="0" marB="0"/>
                </a:tc>
                <a:extLst>
                  <a:ext uri="{0D108BD9-81ED-4DB2-BD59-A6C34878D82A}">
                    <a16:rowId xmlns:a16="http://schemas.microsoft.com/office/drawing/2014/main" xmlns="" val="3507325388"/>
                  </a:ext>
                </a:extLst>
              </a:tr>
              <a:tr h="293497">
                <a:tc>
                  <a:txBody>
                    <a:bodyPr/>
                    <a:lstStyle/>
                    <a:p>
                      <a:pPr marL="0" marR="0" algn="ctr" rtl="1">
                        <a:lnSpc>
                          <a:spcPct val="107000"/>
                        </a:lnSpc>
                        <a:spcBef>
                          <a:spcPts val="0"/>
                        </a:spcBef>
                        <a:spcAft>
                          <a:spcPts val="0"/>
                        </a:spcAft>
                      </a:pPr>
                      <a:r>
                        <a:rPr lang="ar-SA" sz="1800" b="1">
                          <a:effectLst/>
                          <a:latin typeface="Arabic Typesetting" panose="03020402040406030203" pitchFamily="66" charset="-78"/>
                          <a:cs typeface="Arabic Typesetting" panose="03020402040406030203" pitchFamily="66" charset="-78"/>
                        </a:rPr>
                        <a:t>الصيانة</a:t>
                      </a:r>
                      <a:endParaRPr lang="en-US" sz="1800" b="1">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algn="r" rtl="1"/>
                      <a:endParaRPr lang="en-US" sz="1600">
                        <a:solidFill>
                          <a:srgbClr val="006666"/>
                        </a:solidFill>
                        <a:effectLst/>
                        <a:latin typeface="+mn-lt"/>
                        <a:ea typeface="Times New Roman" panose="02020603050405020304" pitchFamily="18" charset="0"/>
                        <a:cs typeface="+mn-cs"/>
                      </a:endParaRPr>
                    </a:p>
                  </a:txBody>
                  <a:tcPr marL="68580" marR="68580" marT="0" marB="0"/>
                </a:tc>
                <a:tc>
                  <a:txBody>
                    <a:bodyPr/>
                    <a:lstStyle/>
                    <a:p>
                      <a:pPr algn="r" rtl="1"/>
                      <a:endParaRPr lang="en-US" sz="1600">
                        <a:solidFill>
                          <a:srgbClr val="006666"/>
                        </a:solidFill>
                        <a:effectLst/>
                        <a:latin typeface="+mn-lt"/>
                        <a:ea typeface="Times New Roman" panose="02020603050405020304" pitchFamily="18" charset="0"/>
                        <a:cs typeface="+mn-cs"/>
                      </a:endParaRPr>
                    </a:p>
                  </a:txBody>
                  <a:tcPr marL="68580" marR="68580" marT="0" marB="0"/>
                </a:tc>
                <a:tc>
                  <a:txBody>
                    <a:bodyPr/>
                    <a:lstStyle/>
                    <a:p>
                      <a:pPr algn="r" rtl="1"/>
                      <a:endParaRPr lang="en-US" sz="1600">
                        <a:solidFill>
                          <a:srgbClr val="006666"/>
                        </a:solidFill>
                        <a:effectLst/>
                        <a:latin typeface="+mn-lt"/>
                        <a:ea typeface="Times New Roman" panose="02020603050405020304" pitchFamily="18" charset="0"/>
                        <a:cs typeface="+mn-cs"/>
                      </a:endParaRPr>
                    </a:p>
                  </a:txBody>
                  <a:tcPr marL="68580" marR="68580" marT="0" marB="0"/>
                </a:tc>
                <a:tc>
                  <a:txBody>
                    <a:bodyPr/>
                    <a:lstStyle/>
                    <a:p>
                      <a:pPr algn="r" rtl="1"/>
                      <a:endParaRPr lang="en-US" sz="1600" dirty="0">
                        <a:solidFill>
                          <a:srgbClr val="006666"/>
                        </a:solidFill>
                        <a:effectLst/>
                        <a:latin typeface="+mn-lt"/>
                        <a:ea typeface="Times New Roman" panose="02020603050405020304" pitchFamily="18" charset="0"/>
                        <a:cs typeface="+mn-cs"/>
                      </a:endParaRPr>
                    </a:p>
                  </a:txBody>
                  <a:tcPr marL="68580" marR="68580" marT="0" marB="0"/>
                </a:tc>
                <a:tc>
                  <a:txBody>
                    <a:bodyPr/>
                    <a:lstStyle/>
                    <a:p>
                      <a:pPr algn="r" rtl="1"/>
                      <a:endParaRPr lang="en-US" sz="1600">
                        <a:solidFill>
                          <a:srgbClr val="006666"/>
                        </a:solidFill>
                        <a:effectLst/>
                        <a:latin typeface="+mn-lt"/>
                        <a:ea typeface="Times New Roman" panose="02020603050405020304" pitchFamily="18" charset="0"/>
                        <a:cs typeface="+mn-cs"/>
                      </a:endParaRPr>
                    </a:p>
                  </a:txBody>
                  <a:tcPr marL="68580" marR="68580" marT="0" marB="0"/>
                </a:tc>
                <a:extLst>
                  <a:ext uri="{0D108BD9-81ED-4DB2-BD59-A6C34878D82A}">
                    <a16:rowId xmlns:a16="http://schemas.microsoft.com/office/drawing/2014/main" xmlns="" val="1518231778"/>
                  </a:ext>
                </a:extLst>
              </a:tr>
              <a:tr h="293497">
                <a:tc>
                  <a:txBody>
                    <a:bodyPr/>
                    <a:lstStyle/>
                    <a:p>
                      <a:pPr marL="0" marR="0" algn="ctr" rtl="1">
                        <a:lnSpc>
                          <a:spcPct val="107000"/>
                        </a:lnSpc>
                        <a:spcBef>
                          <a:spcPts val="0"/>
                        </a:spcBef>
                        <a:spcAft>
                          <a:spcPts val="0"/>
                        </a:spcAft>
                      </a:pPr>
                      <a:r>
                        <a:rPr lang="ar-SA" sz="1800" b="1" dirty="0">
                          <a:effectLst/>
                          <a:latin typeface="Arabic Typesetting" panose="03020402040406030203" pitchFamily="66" charset="-78"/>
                          <a:cs typeface="Arabic Typesetting" panose="03020402040406030203" pitchFamily="66" charset="-78"/>
                        </a:rPr>
                        <a:t>الإهلاكات</a:t>
                      </a:r>
                      <a:endParaRPr lang="en-US" sz="1800" b="1" dirty="0">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algn="r" rtl="1"/>
                      <a:endParaRPr lang="en-US" sz="1600">
                        <a:solidFill>
                          <a:srgbClr val="006666"/>
                        </a:solidFill>
                        <a:effectLst/>
                        <a:latin typeface="+mn-lt"/>
                        <a:ea typeface="Times New Roman" panose="02020603050405020304" pitchFamily="18" charset="0"/>
                        <a:cs typeface="+mn-cs"/>
                      </a:endParaRPr>
                    </a:p>
                  </a:txBody>
                  <a:tcPr marL="68580" marR="68580" marT="0" marB="0"/>
                </a:tc>
                <a:tc>
                  <a:txBody>
                    <a:bodyPr/>
                    <a:lstStyle/>
                    <a:p>
                      <a:pPr algn="r" rtl="1"/>
                      <a:endParaRPr lang="en-US" sz="1600">
                        <a:solidFill>
                          <a:srgbClr val="006666"/>
                        </a:solidFill>
                        <a:effectLst/>
                        <a:latin typeface="+mn-lt"/>
                        <a:ea typeface="Times New Roman" panose="02020603050405020304" pitchFamily="18" charset="0"/>
                        <a:cs typeface="+mn-cs"/>
                      </a:endParaRPr>
                    </a:p>
                  </a:txBody>
                  <a:tcPr marL="68580" marR="68580" marT="0" marB="0"/>
                </a:tc>
                <a:tc>
                  <a:txBody>
                    <a:bodyPr/>
                    <a:lstStyle/>
                    <a:p>
                      <a:pPr algn="r" rtl="1"/>
                      <a:endParaRPr lang="en-US" sz="1600">
                        <a:solidFill>
                          <a:srgbClr val="006666"/>
                        </a:solidFill>
                        <a:effectLst/>
                        <a:latin typeface="+mn-lt"/>
                        <a:ea typeface="Times New Roman" panose="02020603050405020304" pitchFamily="18" charset="0"/>
                        <a:cs typeface="+mn-cs"/>
                      </a:endParaRPr>
                    </a:p>
                  </a:txBody>
                  <a:tcPr marL="68580" marR="68580" marT="0" marB="0"/>
                </a:tc>
                <a:tc>
                  <a:txBody>
                    <a:bodyPr/>
                    <a:lstStyle/>
                    <a:p>
                      <a:pPr algn="r" rtl="1"/>
                      <a:endParaRPr lang="en-US" sz="1600" dirty="0">
                        <a:solidFill>
                          <a:srgbClr val="006666"/>
                        </a:solidFill>
                        <a:effectLst/>
                        <a:latin typeface="+mn-lt"/>
                        <a:ea typeface="Times New Roman" panose="02020603050405020304" pitchFamily="18" charset="0"/>
                        <a:cs typeface="+mn-cs"/>
                      </a:endParaRPr>
                    </a:p>
                  </a:txBody>
                  <a:tcPr marL="68580" marR="68580" marT="0" marB="0"/>
                </a:tc>
                <a:tc>
                  <a:txBody>
                    <a:bodyPr/>
                    <a:lstStyle/>
                    <a:p>
                      <a:pPr algn="r" rtl="1"/>
                      <a:endParaRPr lang="en-US" sz="1600">
                        <a:solidFill>
                          <a:srgbClr val="006666"/>
                        </a:solidFill>
                        <a:effectLst/>
                        <a:latin typeface="+mn-lt"/>
                        <a:ea typeface="Times New Roman" panose="02020603050405020304" pitchFamily="18" charset="0"/>
                        <a:cs typeface="+mn-cs"/>
                      </a:endParaRPr>
                    </a:p>
                  </a:txBody>
                  <a:tcPr marL="68580" marR="68580" marT="0" marB="0"/>
                </a:tc>
                <a:extLst>
                  <a:ext uri="{0D108BD9-81ED-4DB2-BD59-A6C34878D82A}">
                    <a16:rowId xmlns:a16="http://schemas.microsoft.com/office/drawing/2014/main" xmlns="" val="794083051"/>
                  </a:ext>
                </a:extLst>
              </a:tr>
              <a:tr h="742464">
                <a:tc>
                  <a:txBody>
                    <a:bodyPr/>
                    <a:lstStyle/>
                    <a:p>
                      <a:pPr marL="0" marR="0" algn="ctr" rtl="1">
                        <a:lnSpc>
                          <a:spcPct val="107000"/>
                        </a:lnSpc>
                        <a:spcBef>
                          <a:spcPts val="0"/>
                        </a:spcBef>
                        <a:spcAft>
                          <a:spcPts val="0"/>
                        </a:spcAft>
                      </a:pPr>
                      <a:r>
                        <a:rPr lang="ar-SA" sz="1800" b="1" dirty="0">
                          <a:effectLst/>
                          <a:latin typeface="Arabic Typesetting" panose="03020402040406030203" pitchFamily="66" charset="-78"/>
                          <a:cs typeface="Arabic Typesetting" panose="03020402040406030203" pitchFamily="66" charset="-78"/>
                        </a:rPr>
                        <a:t>إجمالي تكاليف التشغيل</a:t>
                      </a:r>
                      <a:endParaRPr lang="en-US" sz="1800" b="1" dirty="0">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1600" dirty="0">
                          <a:solidFill>
                            <a:srgbClr val="FF0000"/>
                          </a:solidFill>
                          <a:effectLst/>
                          <a:latin typeface="+mn-lt"/>
                          <a:cs typeface="+mn-cs"/>
                        </a:rPr>
                        <a:t>2,473,604</a:t>
                      </a:r>
                      <a:endParaRPr lang="en-US" sz="1600" dirty="0">
                        <a:solidFill>
                          <a:srgbClr val="FF0000"/>
                        </a:solidFill>
                        <a:effectLst/>
                        <a:latin typeface="+mn-lt"/>
                        <a:ea typeface="Tw Cen MT" panose="020B0602020104020603" pitchFamily="34" charset="0"/>
                        <a:cs typeface="+mn-cs"/>
                      </a:endParaRPr>
                    </a:p>
                  </a:txBody>
                  <a:tcPr marL="68580" marR="68580" marT="0" marB="0"/>
                </a:tc>
                <a:tc>
                  <a:txBody>
                    <a:bodyPr/>
                    <a:lstStyle/>
                    <a:p>
                      <a:pPr algn="r" rtl="1"/>
                      <a:endParaRPr lang="en-US" sz="1600" dirty="0">
                        <a:solidFill>
                          <a:srgbClr val="FF0000"/>
                        </a:solidFill>
                        <a:effectLst/>
                        <a:latin typeface="+mn-lt"/>
                        <a:ea typeface="Times New Roman" panose="02020603050405020304" pitchFamily="18" charset="0"/>
                        <a:cs typeface="+mn-cs"/>
                      </a:endParaRPr>
                    </a:p>
                  </a:txBody>
                  <a:tcPr marL="68580" marR="68580" marT="0" marB="0"/>
                </a:tc>
                <a:tc>
                  <a:txBody>
                    <a:bodyPr/>
                    <a:lstStyle/>
                    <a:p>
                      <a:pPr marL="0" marR="0" algn="ctr" rtl="1">
                        <a:lnSpc>
                          <a:spcPct val="107000"/>
                        </a:lnSpc>
                        <a:spcBef>
                          <a:spcPts val="0"/>
                        </a:spcBef>
                        <a:spcAft>
                          <a:spcPts val="0"/>
                        </a:spcAft>
                      </a:pPr>
                      <a:r>
                        <a:rPr lang="ar-SA" sz="1600" dirty="0">
                          <a:solidFill>
                            <a:srgbClr val="FF0000"/>
                          </a:solidFill>
                          <a:effectLst/>
                          <a:latin typeface="+mn-lt"/>
                          <a:cs typeface="+mn-cs"/>
                        </a:rPr>
                        <a:t>2,459,691</a:t>
                      </a:r>
                      <a:endParaRPr lang="en-US" sz="1600" dirty="0">
                        <a:solidFill>
                          <a:srgbClr val="FF0000"/>
                        </a:solidFill>
                        <a:effectLst/>
                        <a:latin typeface="+mn-lt"/>
                        <a:ea typeface="Tw Cen MT" panose="020B0602020104020603" pitchFamily="34" charset="0"/>
                        <a:cs typeface="+mn-cs"/>
                      </a:endParaRPr>
                    </a:p>
                  </a:txBody>
                  <a:tcPr marL="68580" marR="68580" marT="0" marB="0"/>
                </a:tc>
                <a:tc>
                  <a:txBody>
                    <a:bodyPr/>
                    <a:lstStyle/>
                    <a:p>
                      <a:pPr algn="r" rtl="1"/>
                      <a:endParaRPr lang="en-US" sz="1600" dirty="0">
                        <a:solidFill>
                          <a:srgbClr val="FF0000"/>
                        </a:solidFill>
                        <a:effectLst/>
                        <a:latin typeface="+mn-lt"/>
                        <a:ea typeface="Times New Roman" panose="02020603050405020304" pitchFamily="18" charset="0"/>
                        <a:cs typeface="+mn-cs"/>
                      </a:endParaRPr>
                    </a:p>
                  </a:txBody>
                  <a:tcPr marL="68580" marR="68580" marT="0" marB="0"/>
                </a:tc>
                <a:tc>
                  <a:txBody>
                    <a:bodyPr/>
                    <a:lstStyle/>
                    <a:p>
                      <a:pPr marL="0" marR="0" algn="ctr" rtl="1">
                        <a:lnSpc>
                          <a:spcPct val="107000"/>
                        </a:lnSpc>
                        <a:spcBef>
                          <a:spcPts val="0"/>
                        </a:spcBef>
                        <a:spcAft>
                          <a:spcPts val="0"/>
                        </a:spcAft>
                      </a:pPr>
                      <a:r>
                        <a:rPr lang="ar-SA" sz="1600" dirty="0">
                          <a:solidFill>
                            <a:srgbClr val="FF0000"/>
                          </a:solidFill>
                          <a:effectLst/>
                          <a:latin typeface="+mn-lt"/>
                          <a:cs typeface="+mn-cs"/>
                        </a:rPr>
                        <a:t>6,075</a:t>
                      </a:r>
                      <a:endParaRPr lang="en-US" sz="1600" dirty="0">
                        <a:solidFill>
                          <a:srgbClr val="FF0000"/>
                        </a:solidFill>
                        <a:effectLst/>
                        <a:latin typeface="+mn-lt"/>
                        <a:ea typeface="Tw Cen MT" panose="020B0602020104020603" pitchFamily="34" charset="0"/>
                        <a:cs typeface="+mn-cs"/>
                      </a:endParaRPr>
                    </a:p>
                  </a:txBody>
                  <a:tcPr marL="68580" marR="68580" marT="0" marB="0"/>
                </a:tc>
                <a:extLst>
                  <a:ext uri="{0D108BD9-81ED-4DB2-BD59-A6C34878D82A}">
                    <a16:rowId xmlns:a16="http://schemas.microsoft.com/office/drawing/2014/main" xmlns="" val="2405519413"/>
                  </a:ext>
                </a:extLst>
              </a:tr>
            </a:tbl>
          </a:graphicData>
        </a:graphic>
      </p:graphicFrame>
    </p:spTree>
    <p:extLst>
      <p:ext uri="{BB962C8B-B14F-4D97-AF65-F5344CB8AC3E}">
        <p14:creationId xmlns:p14="http://schemas.microsoft.com/office/powerpoint/2010/main" xmlns="" val="2507417371"/>
      </p:ext>
    </p:extLst>
  </p:cSld>
  <p:clrMapOvr>
    <a:masterClrMapping/>
  </p:clrMapOvr>
  <p:transition>
    <p:fade thruBlk="1"/>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تكاليف التشغيل السنوية </a:t>
            </a:r>
          </a:p>
        </p:txBody>
      </p:sp>
      <p:sp>
        <p:nvSpPr>
          <p:cNvPr id="3" name="TextBox 2"/>
          <p:cNvSpPr txBox="1"/>
          <p:nvPr/>
        </p:nvSpPr>
        <p:spPr>
          <a:xfrm>
            <a:off x="7283116" y="1443789"/>
            <a:ext cx="1479884" cy="313932"/>
          </a:xfrm>
          <a:prstGeom prst="rect">
            <a:avLst/>
          </a:prstGeom>
          <a:noFill/>
        </p:spPr>
        <p:txBody>
          <a:bodyPr wrap="square" rtlCol="1">
            <a:spAutoFit/>
          </a:bodyPr>
          <a:lstStyle/>
          <a:p>
            <a:r>
              <a:rPr lang="ar-SA" dirty="0"/>
              <a:t>رأس المال العامل</a:t>
            </a:r>
          </a:p>
        </p:txBody>
      </p:sp>
      <p:graphicFrame>
        <p:nvGraphicFramePr>
          <p:cNvPr id="4" name="Table 3"/>
          <p:cNvGraphicFramePr>
            <a:graphicFrameLocks noGrp="1"/>
          </p:cNvGraphicFramePr>
          <p:nvPr>
            <p:extLst>
              <p:ext uri="{D42A27DB-BD31-4B8C-83A1-F6EECF244321}">
                <p14:modId xmlns:p14="http://schemas.microsoft.com/office/powerpoint/2010/main" xmlns="" val="2109975808"/>
              </p:ext>
            </p:extLst>
          </p:nvPr>
        </p:nvGraphicFramePr>
        <p:xfrm>
          <a:off x="2089150" y="2081213"/>
          <a:ext cx="6337300" cy="4029520"/>
        </p:xfrm>
        <a:graphic>
          <a:graphicData uri="http://schemas.openxmlformats.org/drawingml/2006/table">
            <a:tbl>
              <a:tblPr rtl="1" firstRow="1" firstCol="1" bandRow="1">
                <a:tableStyleId>{5940675A-B579-460E-94D1-54222C63F5DA}</a:tableStyleId>
              </a:tblPr>
              <a:tblGrid>
                <a:gridCol w="2578100">
                  <a:extLst>
                    <a:ext uri="{9D8B030D-6E8A-4147-A177-3AD203B41FA5}">
                      <a16:colId xmlns:a16="http://schemas.microsoft.com/office/drawing/2014/main" xmlns="" val="1853186049"/>
                    </a:ext>
                  </a:extLst>
                </a:gridCol>
                <a:gridCol w="1790700">
                  <a:extLst>
                    <a:ext uri="{9D8B030D-6E8A-4147-A177-3AD203B41FA5}">
                      <a16:colId xmlns:a16="http://schemas.microsoft.com/office/drawing/2014/main" xmlns="" val="1746418927"/>
                    </a:ext>
                  </a:extLst>
                </a:gridCol>
                <a:gridCol w="1968500">
                  <a:extLst>
                    <a:ext uri="{9D8B030D-6E8A-4147-A177-3AD203B41FA5}">
                      <a16:colId xmlns:a16="http://schemas.microsoft.com/office/drawing/2014/main" xmlns="" val="2318927418"/>
                    </a:ext>
                  </a:extLst>
                </a:gridCol>
              </a:tblGrid>
              <a:tr h="507556">
                <a:tc gridSpan="3">
                  <a:txBody>
                    <a:bodyPr/>
                    <a:lstStyle/>
                    <a:p>
                      <a:pPr marL="0" marR="0" algn="ctr" rtl="1">
                        <a:lnSpc>
                          <a:spcPct val="107000"/>
                        </a:lnSpc>
                        <a:spcBef>
                          <a:spcPts val="0"/>
                        </a:spcBef>
                        <a:spcAft>
                          <a:spcPts val="0"/>
                        </a:spcAft>
                      </a:pPr>
                      <a:r>
                        <a:rPr lang="ar-SA" sz="1800" b="1" dirty="0">
                          <a:effectLst/>
                          <a:latin typeface="Arabic Typesetting" panose="03020402040406030203" pitchFamily="66" charset="-78"/>
                          <a:cs typeface="Arabic Typesetting" panose="03020402040406030203" pitchFamily="66" charset="-78"/>
                        </a:rPr>
                        <a:t>رأس المال العامل (ثلاثة شهور من مصاريف التشغيل ما عدا الإيجارات لمدة ستة أشهر):</a:t>
                      </a:r>
                      <a:endParaRPr lang="en-US" sz="1200" b="1" dirty="0">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hMerge="1">
                  <a:txBody>
                    <a:bodyPr/>
                    <a:lstStyle/>
                    <a:p>
                      <a:pPr rtl="1"/>
                      <a:endParaRPr lang="ar-SA"/>
                    </a:p>
                  </a:txBody>
                  <a:tcPr/>
                </a:tc>
                <a:tc hMerge="1">
                  <a:txBody>
                    <a:bodyPr/>
                    <a:lstStyle/>
                    <a:p>
                      <a:pPr algn="r" rtl="1"/>
                      <a:endParaRPr lang="en-US" sz="1100" dirty="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569282764"/>
                  </a:ext>
                </a:extLst>
              </a:tr>
              <a:tr h="586994">
                <a:tc>
                  <a:txBody>
                    <a:bodyPr/>
                    <a:lstStyle/>
                    <a:p>
                      <a:pPr marL="0" marR="0" algn="ctr" rtl="1">
                        <a:lnSpc>
                          <a:spcPct val="107000"/>
                        </a:lnSpc>
                        <a:spcBef>
                          <a:spcPts val="0"/>
                        </a:spcBef>
                        <a:spcAft>
                          <a:spcPts val="0"/>
                        </a:spcAft>
                      </a:pPr>
                      <a:r>
                        <a:rPr lang="ar-SA" sz="1800" b="1">
                          <a:effectLst/>
                          <a:latin typeface="Arabic Typesetting" panose="03020402040406030203" pitchFamily="66" charset="-78"/>
                          <a:cs typeface="Arabic Typesetting" panose="03020402040406030203" pitchFamily="66" charset="-78"/>
                        </a:rPr>
                        <a:t>البيـان</a:t>
                      </a:r>
                      <a:endParaRPr lang="en-US" sz="1800" b="1">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1800" b="1">
                          <a:effectLst/>
                          <a:latin typeface="Arabic Typesetting" panose="03020402040406030203" pitchFamily="66" charset="-78"/>
                          <a:cs typeface="Arabic Typesetting" panose="03020402040406030203" pitchFamily="66" charset="-78"/>
                        </a:rPr>
                        <a:t>مصاريف التشغيل السنوية (ريال)</a:t>
                      </a:r>
                      <a:endParaRPr lang="en-US" sz="1200" b="1">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1800" b="1" dirty="0">
                          <a:effectLst/>
                          <a:latin typeface="Arabic Typesetting" panose="03020402040406030203" pitchFamily="66" charset="-78"/>
                          <a:cs typeface="Arabic Typesetting" panose="03020402040406030203" pitchFamily="66" charset="-78"/>
                        </a:rPr>
                        <a:t>رأس المال العامل (ريال)</a:t>
                      </a:r>
                      <a:endParaRPr lang="en-US" sz="1200" b="1" dirty="0">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extLst>
                  <a:ext uri="{0D108BD9-81ED-4DB2-BD59-A6C34878D82A}">
                    <a16:rowId xmlns:a16="http://schemas.microsoft.com/office/drawing/2014/main" xmlns="" val="4147518516"/>
                  </a:ext>
                </a:extLst>
              </a:tr>
              <a:tr h="293497">
                <a:tc>
                  <a:txBody>
                    <a:bodyPr/>
                    <a:lstStyle/>
                    <a:p>
                      <a:pPr marL="0" marR="0" algn="ctr" rtl="1">
                        <a:lnSpc>
                          <a:spcPct val="107000"/>
                        </a:lnSpc>
                        <a:spcBef>
                          <a:spcPts val="0"/>
                        </a:spcBef>
                        <a:spcAft>
                          <a:spcPts val="0"/>
                        </a:spcAft>
                      </a:pPr>
                      <a:r>
                        <a:rPr lang="ar-SA" sz="1800" b="1">
                          <a:effectLst/>
                          <a:latin typeface="Arabic Typesetting" panose="03020402040406030203" pitchFamily="66" charset="-78"/>
                          <a:cs typeface="Arabic Typesetting" panose="03020402040406030203" pitchFamily="66" charset="-78"/>
                        </a:rPr>
                        <a:t>الإيجارات</a:t>
                      </a:r>
                      <a:endParaRPr lang="en-US" sz="1800" b="1">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rPr>
                        <a:t>240,000</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rPr>
                        <a:t>120,000</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73988393"/>
                  </a:ext>
                </a:extLst>
              </a:tr>
              <a:tr h="293497">
                <a:tc>
                  <a:txBody>
                    <a:bodyPr/>
                    <a:lstStyle/>
                    <a:p>
                      <a:pPr marL="0" marR="0" algn="ctr" rtl="1">
                        <a:lnSpc>
                          <a:spcPct val="107000"/>
                        </a:lnSpc>
                        <a:spcBef>
                          <a:spcPts val="0"/>
                        </a:spcBef>
                        <a:spcAft>
                          <a:spcPts val="0"/>
                        </a:spcAft>
                      </a:pPr>
                      <a:r>
                        <a:rPr lang="ar-SA" sz="1800" b="1">
                          <a:effectLst/>
                          <a:latin typeface="Arabic Typesetting" panose="03020402040406030203" pitchFamily="66" charset="-78"/>
                          <a:cs typeface="Arabic Typesetting" panose="03020402040406030203" pitchFamily="66" charset="-78"/>
                        </a:rPr>
                        <a:t>الرواتب</a:t>
                      </a:r>
                      <a:endParaRPr lang="en-US" sz="1800" b="1">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rPr>
                        <a:t>2,042,400</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rPr>
                        <a:t>510,600</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2183727036"/>
                  </a:ext>
                </a:extLst>
              </a:tr>
              <a:tr h="293497">
                <a:tc>
                  <a:txBody>
                    <a:bodyPr/>
                    <a:lstStyle/>
                    <a:p>
                      <a:pPr marL="0" marR="0" algn="ctr" rtl="1">
                        <a:lnSpc>
                          <a:spcPct val="107000"/>
                        </a:lnSpc>
                        <a:spcBef>
                          <a:spcPts val="0"/>
                        </a:spcBef>
                        <a:spcAft>
                          <a:spcPts val="0"/>
                        </a:spcAft>
                      </a:pPr>
                      <a:r>
                        <a:rPr lang="ar-SA" sz="1800" b="1">
                          <a:effectLst/>
                          <a:latin typeface="Arabic Typesetting" panose="03020402040406030203" pitchFamily="66" charset="-78"/>
                          <a:cs typeface="Arabic Typesetting" panose="03020402040406030203" pitchFamily="66" charset="-78"/>
                        </a:rPr>
                        <a:t>الأجور</a:t>
                      </a:r>
                      <a:endParaRPr lang="en-US" sz="1800" b="1">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rPr>
                        <a:t>0</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rPr>
                        <a:t>0</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1664089627"/>
                  </a:ext>
                </a:extLst>
              </a:tr>
              <a:tr h="293497">
                <a:tc>
                  <a:txBody>
                    <a:bodyPr/>
                    <a:lstStyle/>
                    <a:p>
                      <a:pPr marL="0" marR="0" algn="ctr" rtl="1">
                        <a:lnSpc>
                          <a:spcPct val="107000"/>
                        </a:lnSpc>
                        <a:spcBef>
                          <a:spcPts val="0"/>
                        </a:spcBef>
                        <a:spcAft>
                          <a:spcPts val="0"/>
                        </a:spcAft>
                      </a:pPr>
                      <a:r>
                        <a:rPr lang="ar-SA" sz="1800" b="1">
                          <a:effectLst/>
                          <a:latin typeface="Arabic Typesetting" panose="03020402040406030203" pitchFamily="66" charset="-78"/>
                          <a:cs typeface="Arabic Typesetting" panose="03020402040406030203" pitchFamily="66" charset="-78"/>
                        </a:rPr>
                        <a:t>المصروفات الإدارية والعمومية</a:t>
                      </a:r>
                      <a:endParaRPr lang="en-US" sz="1800" b="1">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rPr>
                        <a:t>152,991</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rPr>
                        <a:t>38,248</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2305739674"/>
                  </a:ext>
                </a:extLst>
              </a:tr>
              <a:tr h="293497">
                <a:tc>
                  <a:txBody>
                    <a:bodyPr/>
                    <a:lstStyle/>
                    <a:p>
                      <a:pPr marL="0" marR="0" algn="ctr" rtl="1">
                        <a:lnSpc>
                          <a:spcPct val="107000"/>
                        </a:lnSpc>
                        <a:spcBef>
                          <a:spcPts val="0"/>
                        </a:spcBef>
                        <a:spcAft>
                          <a:spcPts val="0"/>
                        </a:spcAft>
                      </a:pPr>
                      <a:r>
                        <a:rPr lang="ar-SA" sz="1800" b="1">
                          <a:effectLst/>
                          <a:latin typeface="Arabic Typesetting" panose="03020402040406030203" pitchFamily="66" charset="-78"/>
                          <a:cs typeface="Arabic Typesetting" panose="03020402040406030203" pitchFamily="66" charset="-78"/>
                        </a:rPr>
                        <a:t>مصاريف التسويق</a:t>
                      </a:r>
                      <a:endParaRPr lang="en-US" sz="1800" b="1">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rPr>
                        <a:t>10,000</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rPr>
                        <a:t>2,500</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1052904087"/>
                  </a:ext>
                </a:extLst>
              </a:tr>
              <a:tr h="293497">
                <a:tc>
                  <a:txBody>
                    <a:bodyPr/>
                    <a:lstStyle/>
                    <a:p>
                      <a:pPr marL="0" marR="0" algn="ctr" rtl="1">
                        <a:lnSpc>
                          <a:spcPct val="107000"/>
                        </a:lnSpc>
                        <a:spcBef>
                          <a:spcPts val="0"/>
                        </a:spcBef>
                        <a:spcAft>
                          <a:spcPts val="0"/>
                        </a:spcAft>
                      </a:pPr>
                      <a:r>
                        <a:rPr lang="ar-SA" sz="1800" b="1">
                          <a:effectLst/>
                          <a:latin typeface="Arabic Typesetting" panose="03020402040406030203" pitchFamily="66" charset="-78"/>
                          <a:cs typeface="Arabic Typesetting" panose="03020402040406030203" pitchFamily="66" charset="-78"/>
                        </a:rPr>
                        <a:t>المنافع العامة</a:t>
                      </a:r>
                      <a:endParaRPr lang="en-US" sz="1800" b="1">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rPr>
                        <a:t>24,300</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rPr>
                        <a:t>6,075</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90403148"/>
                  </a:ext>
                </a:extLst>
              </a:tr>
              <a:tr h="293497">
                <a:tc>
                  <a:txBody>
                    <a:bodyPr/>
                    <a:lstStyle/>
                    <a:p>
                      <a:pPr marL="0" marR="0" algn="ctr" rtl="1">
                        <a:lnSpc>
                          <a:spcPct val="107000"/>
                        </a:lnSpc>
                        <a:spcBef>
                          <a:spcPts val="0"/>
                        </a:spcBef>
                        <a:spcAft>
                          <a:spcPts val="0"/>
                        </a:spcAft>
                      </a:pPr>
                      <a:r>
                        <a:rPr lang="ar-SA" sz="1800" b="1">
                          <a:effectLst/>
                          <a:latin typeface="Arabic Typesetting" panose="03020402040406030203" pitchFamily="66" charset="-78"/>
                          <a:cs typeface="Arabic Typesetting" panose="03020402040406030203" pitchFamily="66" charset="-78"/>
                        </a:rPr>
                        <a:t>المواد الأولية</a:t>
                      </a:r>
                      <a:endParaRPr lang="en-US" sz="1800" b="1">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rPr>
                        <a:t>3,337</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rPr>
                        <a:t>834</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2616401253"/>
                  </a:ext>
                </a:extLst>
              </a:tr>
              <a:tr h="293497">
                <a:tc>
                  <a:txBody>
                    <a:bodyPr/>
                    <a:lstStyle/>
                    <a:p>
                      <a:pPr marL="0" marR="0" algn="ctr" rtl="1">
                        <a:lnSpc>
                          <a:spcPct val="107000"/>
                        </a:lnSpc>
                        <a:spcBef>
                          <a:spcPts val="0"/>
                        </a:spcBef>
                        <a:spcAft>
                          <a:spcPts val="0"/>
                        </a:spcAft>
                      </a:pPr>
                      <a:r>
                        <a:rPr lang="ar-SA" sz="1800" b="1" dirty="0">
                          <a:effectLst/>
                          <a:latin typeface="Arabic Typesetting" panose="03020402040406030203" pitchFamily="66" charset="-78"/>
                          <a:cs typeface="Arabic Typesetting" panose="03020402040406030203" pitchFamily="66" charset="-78"/>
                        </a:rPr>
                        <a:t>منتجات مصنعه</a:t>
                      </a:r>
                      <a:endParaRPr lang="en-US" sz="1800" b="1" dirty="0">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rPr>
                        <a:t>576</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rPr>
                        <a:t>144</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1427320570"/>
                  </a:ext>
                </a:extLst>
              </a:tr>
              <a:tr h="293497">
                <a:tc>
                  <a:txBody>
                    <a:bodyPr/>
                    <a:lstStyle/>
                    <a:p>
                      <a:pPr marL="0" marR="0" algn="ctr" rtl="1">
                        <a:lnSpc>
                          <a:spcPct val="107000"/>
                        </a:lnSpc>
                        <a:spcBef>
                          <a:spcPts val="0"/>
                        </a:spcBef>
                        <a:spcAft>
                          <a:spcPts val="0"/>
                        </a:spcAft>
                      </a:pPr>
                      <a:r>
                        <a:rPr lang="ar-SA" sz="1800" b="1">
                          <a:effectLst/>
                          <a:latin typeface="Arabic Typesetting" panose="03020402040406030203" pitchFamily="66" charset="-78"/>
                          <a:cs typeface="Arabic Typesetting" panose="03020402040406030203" pitchFamily="66" charset="-78"/>
                        </a:rPr>
                        <a:t>الصيانة</a:t>
                      </a:r>
                      <a:endParaRPr lang="en-US" sz="1800" b="1">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rPr>
                        <a:t>0</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600" dirty="0">
                          <a:solidFill>
                            <a:srgbClr val="006666"/>
                          </a:solidFill>
                          <a:effectLst/>
                        </a:rPr>
                        <a:t>0</a:t>
                      </a:r>
                      <a:endParaRPr lang="en-US" sz="1100" dirty="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4080404803"/>
                  </a:ext>
                </a:extLst>
              </a:tr>
              <a:tr h="293497">
                <a:tc>
                  <a:txBody>
                    <a:bodyPr/>
                    <a:lstStyle/>
                    <a:p>
                      <a:pPr marL="0" marR="0" algn="ctr" rtl="1">
                        <a:lnSpc>
                          <a:spcPct val="107000"/>
                        </a:lnSpc>
                        <a:spcBef>
                          <a:spcPts val="0"/>
                        </a:spcBef>
                        <a:spcAft>
                          <a:spcPts val="0"/>
                        </a:spcAft>
                      </a:pPr>
                      <a:r>
                        <a:rPr lang="ar-SA" sz="1800" b="1" dirty="0">
                          <a:effectLst/>
                          <a:latin typeface="Arabic Typesetting" panose="03020402040406030203" pitchFamily="66" charset="-78"/>
                          <a:cs typeface="Arabic Typesetting" panose="03020402040406030203" pitchFamily="66" charset="-78"/>
                        </a:rPr>
                        <a:t>إجمالي رأس المال العامل</a:t>
                      </a:r>
                      <a:endParaRPr lang="en-US" sz="1800" b="1" dirty="0">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algn="r" rtl="1"/>
                      <a:endParaRPr lang="en-US" sz="110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rtl="1">
                        <a:lnSpc>
                          <a:spcPct val="107000"/>
                        </a:lnSpc>
                        <a:spcBef>
                          <a:spcPts val="0"/>
                        </a:spcBef>
                        <a:spcAft>
                          <a:spcPts val="0"/>
                        </a:spcAft>
                      </a:pPr>
                      <a:r>
                        <a:rPr lang="ar-SA" sz="1600" dirty="0">
                          <a:solidFill>
                            <a:srgbClr val="FF0000"/>
                          </a:solidFill>
                          <a:effectLst/>
                        </a:rPr>
                        <a:t>678,401</a:t>
                      </a:r>
                      <a:endParaRPr lang="en-US" sz="1100" dirty="0">
                        <a:solidFill>
                          <a:srgbClr val="FF0000"/>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1828015176"/>
                  </a:ext>
                </a:extLst>
              </a:tr>
            </a:tbl>
          </a:graphicData>
        </a:graphic>
      </p:graphicFrame>
    </p:spTree>
    <p:extLst>
      <p:ext uri="{BB962C8B-B14F-4D97-AF65-F5344CB8AC3E}">
        <p14:creationId xmlns:p14="http://schemas.microsoft.com/office/powerpoint/2010/main" xmlns="" val="2534640959"/>
      </p:ext>
    </p:extLst>
  </p:cSld>
  <p:clrMapOvr>
    <a:masterClrMapping/>
  </p:clrMapOvr>
  <p:transition>
    <p:fade thruBlk="1"/>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تكاليف التشغيل السنوية </a:t>
            </a:r>
          </a:p>
        </p:txBody>
      </p:sp>
      <p:sp>
        <p:nvSpPr>
          <p:cNvPr id="3" name="TextBox 2"/>
          <p:cNvSpPr txBox="1"/>
          <p:nvPr/>
        </p:nvSpPr>
        <p:spPr>
          <a:xfrm>
            <a:off x="6400801" y="1588168"/>
            <a:ext cx="2298032" cy="313932"/>
          </a:xfrm>
          <a:prstGeom prst="rect">
            <a:avLst/>
          </a:prstGeom>
          <a:noFill/>
        </p:spPr>
        <p:txBody>
          <a:bodyPr wrap="square" rtlCol="1">
            <a:spAutoFit/>
          </a:bodyPr>
          <a:lstStyle/>
          <a:p>
            <a:r>
              <a:rPr lang="ar-SA" dirty="0"/>
              <a:t>التكاليف الاستثمارية والتمويل</a:t>
            </a:r>
          </a:p>
        </p:txBody>
      </p:sp>
      <p:graphicFrame>
        <p:nvGraphicFramePr>
          <p:cNvPr id="4" name="Table 3"/>
          <p:cNvGraphicFramePr>
            <a:graphicFrameLocks noGrp="1"/>
          </p:cNvGraphicFramePr>
          <p:nvPr>
            <p:extLst>
              <p:ext uri="{D42A27DB-BD31-4B8C-83A1-F6EECF244321}">
                <p14:modId xmlns:p14="http://schemas.microsoft.com/office/powerpoint/2010/main" xmlns="" val="2483760744"/>
              </p:ext>
            </p:extLst>
          </p:nvPr>
        </p:nvGraphicFramePr>
        <p:xfrm>
          <a:off x="2177716" y="2423444"/>
          <a:ext cx="6247147" cy="4037515"/>
        </p:xfrm>
        <a:graphic>
          <a:graphicData uri="http://schemas.openxmlformats.org/drawingml/2006/table">
            <a:tbl>
              <a:tblPr rtl="1" firstRow="1" firstCol="1" bandRow="1">
                <a:tableStyleId>{5940675A-B579-460E-94D1-54222C63F5DA}</a:tableStyleId>
              </a:tblPr>
              <a:tblGrid>
                <a:gridCol w="1813708">
                  <a:extLst>
                    <a:ext uri="{9D8B030D-6E8A-4147-A177-3AD203B41FA5}">
                      <a16:colId xmlns:a16="http://schemas.microsoft.com/office/drawing/2014/main" xmlns="" val="3346216632"/>
                    </a:ext>
                  </a:extLst>
                </a:gridCol>
                <a:gridCol w="1383453">
                  <a:extLst>
                    <a:ext uri="{9D8B030D-6E8A-4147-A177-3AD203B41FA5}">
                      <a16:colId xmlns:a16="http://schemas.microsoft.com/office/drawing/2014/main" xmlns="" val="3128098416"/>
                    </a:ext>
                  </a:extLst>
                </a:gridCol>
                <a:gridCol w="3049986">
                  <a:extLst>
                    <a:ext uri="{9D8B030D-6E8A-4147-A177-3AD203B41FA5}">
                      <a16:colId xmlns:a16="http://schemas.microsoft.com/office/drawing/2014/main" xmlns="" val="1568213394"/>
                    </a:ext>
                  </a:extLst>
                </a:gridCol>
              </a:tblGrid>
              <a:tr h="367047">
                <a:tc>
                  <a:txBody>
                    <a:bodyPr/>
                    <a:lstStyle/>
                    <a:p>
                      <a:pPr marL="0" marR="0" algn="ctr" rtl="1">
                        <a:lnSpc>
                          <a:spcPct val="107000"/>
                        </a:lnSpc>
                        <a:spcBef>
                          <a:spcPts val="0"/>
                        </a:spcBef>
                        <a:spcAft>
                          <a:spcPts val="0"/>
                        </a:spcAft>
                      </a:pPr>
                      <a:r>
                        <a:rPr lang="ar-SA" sz="1800" dirty="0">
                          <a:effectLst/>
                        </a:rPr>
                        <a:t>البيـان</a:t>
                      </a:r>
                      <a:endParaRPr lang="en-US" sz="1800" dirty="0">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1800">
                          <a:effectLst/>
                        </a:rPr>
                        <a:t>القيمة (ريال)</a:t>
                      </a:r>
                      <a:endParaRPr lang="en-US" sz="1800">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1800" dirty="0">
                          <a:effectLst/>
                        </a:rPr>
                        <a:t>النسبة من التكاليف</a:t>
                      </a:r>
                      <a:endParaRPr lang="en-US" sz="1800" dirty="0">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extLst>
                  <a:ext uri="{0D108BD9-81ED-4DB2-BD59-A6C34878D82A}">
                    <a16:rowId xmlns:a16="http://schemas.microsoft.com/office/drawing/2014/main" xmlns="" val="625648078"/>
                  </a:ext>
                </a:extLst>
              </a:tr>
              <a:tr h="367047">
                <a:tc>
                  <a:txBody>
                    <a:bodyPr/>
                    <a:lstStyle/>
                    <a:p>
                      <a:pPr marL="0" marR="0" algn="ctr" rtl="1">
                        <a:lnSpc>
                          <a:spcPct val="107000"/>
                        </a:lnSpc>
                        <a:spcBef>
                          <a:spcPts val="0"/>
                        </a:spcBef>
                        <a:spcAft>
                          <a:spcPts val="0"/>
                        </a:spcAft>
                      </a:pPr>
                      <a:r>
                        <a:rPr lang="ar-SA" sz="1800" dirty="0">
                          <a:effectLst/>
                        </a:rPr>
                        <a:t>التكاليف الرأسمالية</a:t>
                      </a:r>
                      <a:endParaRPr lang="en-US" sz="1800" dirty="0">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rPr>
                        <a:t>109,000</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600" dirty="0">
                          <a:solidFill>
                            <a:srgbClr val="006666"/>
                          </a:solidFill>
                          <a:effectLst/>
                        </a:rPr>
                        <a:t>13.8%</a:t>
                      </a:r>
                      <a:endParaRPr lang="en-US" sz="1100" dirty="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477717313"/>
                  </a:ext>
                </a:extLst>
              </a:tr>
              <a:tr h="367047">
                <a:tc>
                  <a:txBody>
                    <a:bodyPr/>
                    <a:lstStyle/>
                    <a:p>
                      <a:pPr marL="0" marR="0" algn="ctr" rtl="1">
                        <a:lnSpc>
                          <a:spcPct val="107000"/>
                        </a:lnSpc>
                        <a:spcBef>
                          <a:spcPts val="0"/>
                        </a:spcBef>
                        <a:spcAft>
                          <a:spcPts val="0"/>
                        </a:spcAft>
                      </a:pPr>
                      <a:r>
                        <a:rPr lang="ar-SA" sz="1800" dirty="0">
                          <a:effectLst/>
                        </a:rPr>
                        <a:t>رأس المال العامل</a:t>
                      </a:r>
                      <a:endParaRPr lang="en-US" sz="1800" dirty="0">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rPr>
                        <a:t>678,401</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rPr>
                        <a:t>86.2%</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3389279348"/>
                  </a:ext>
                </a:extLst>
              </a:tr>
              <a:tr h="734093">
                <a:tc>
                  <a:txBody>
                    <a:bodyPr/>
                    <a:lstStyle/>
                    <a:p>
                      <a:pPr marL="0" marR="0" algn="ctr" rtl="1">
                        <a:lnSpc>
                          <a:spcPct val="107000"/>
                        </a:lnSpc>
                        <a:spcBef>
                          <a:spcPts val="0"/>
                        </a:spcBef>
                        <a:spcAft>
                          <a:spcPts val="0"/>
                        </a:spcAft>
                      </a:pPr>
                      <a:r>
                        <a:rPr lang="ar-SA" sz="1800" dirty="0">
                          <a:effectLst/>
                        </a:rPr>
                        <a:t>إجمالي التكلفة الاستثمارية</a:t>
                      </a:r>
                      <a:endParaRPr lang="en-US" sz="1800" dirty="0">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rPr>
                        <a:t>787,401</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rPr>
                        <a:t>100.0%</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1634509832"/>
                  </a:ext>
                </a:extLst>
              </a:tr>
              <a:tr h="367047">
                <a:tc>
                  <a:txBody>
                    <a:bodyPr/>
                    <a:lstStyle/>
                    <a:p>
                      <a:pPr marL="0" marR="0" algn="ctr" rtl="1">
                        <a:lnSpc>
                          <a:spcPct val="107000"/>
                        </a:lnSpc>
                        <a:spcBef>
                          <a:spcPts val="0"/>
                        </a:spcBef>
                        <a:spcAft>
                          <a:spcPts val="0"/>
                        </a:spcAft>
                      </a:pPr>
                      <a:r>
                        <a:rPr lang="ar-SA" sz="1800" dirty="0">
                          <a:effectLst/>
                        </a:rPr>
                        <a:t>مصادر التمويل:</a:t>
                      </a:r>
                      <a:endParaRPr lang="en-US" sz="1800" dirty="0">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algn="l" rtl="1"/>
                      <a:endParaRPr lang="en-US" sz="1100">
                        <a:solidFill>
                          <a:srgbClr val="006666"/>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l" rtl="1"/>
                      <a:endParaRPr lang="en-US" sz="1100">
                        <a:solidFill>
                          <a:srgbClr val="006666"/>
                        </a:solidFill>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520988807"/>
                  </a:ext>
                </a:extLst>
              </a:tr>
              <a:tr h="367047">
                <a:tc>
                  <a:txBody>
                    <a:bodyPr/>
                    <a:lstStyle/>
                    <a:p>
                      <a:pPr marL="0" marR="0" algn="ctr" rtl="1">
                        <a:lnSpc>
                          <a:spcPct val="107000"/>
                        </a:lnSpc>
                        <a:spcBef>
                          <a:spcPts val="0"/>
                        </a:spcBef>
                        <a:spcAft>
                          <a:spcPts val="0"/>
                        </a:spcAft>
                      </a:pPr>
                      <a:r>
                        <a:rPr lang="ar-SA" sz="1800" dirty="0">
                          <a:effectLst/>
                        </a:rPr>
                        <a:t>البيــان</a:t>
                      </a:r>
                      <a:endParaRPr lang="en-US" sz="1800" dirty="0">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rPr>
                        <a:t>النسبة المئوية</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rPr>
                        <a:t>القيمة (ريال)</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961046345"/>
                  </a:ext>
                </a:extLst>
              </a:tr>
              <a:tr h="734093">
                <a:tc>
                  <a:txBody>
                    <a:bodyPr/>
                    <a:lstStyle/>
                    <a:p>
                      <a:pPr marL="0" marR="0" algn="ctr" rtl="1">
                        <a:lnSpc>
                          <a:spcPct val="107000"/>
                        </a:lnSpc>
                        <a:spcBef>
                          <a:spcPts val="0"/>
                        </a:spcBef>
                        <a:spcAft>
                          <a:spcPts val="0"/>
                        </a:spcAft>
                      </a:pPr>
                      <a:r>
                        <a:rPr lang="ar-SA" sz="1800" dirty="0">
                          <a:effectLst/>
                        </a:rPr>
                        <a:t>رأس المال المدفوع (تمويل ذاتي)</a:t>
                      </a:r>
                      <a:endParaRPr lang="en-US" sz="1800" dirty="0">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rPr>
                        <a:t>100.0%</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rPr>
                        <a:t>2,500,000</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637821334"/>
                  </a:ext>
                </a:extLst>
              </a:tr>
              <a:tr h="367047">
                <a:tc>
                  <a:txBody>
                    <a:bodyPr/>
                    <a:lstStyle/>
                    <a:p>
                      <a:pPr marL="0" marR="0" algn="ctr" rtl="1">
                        <a:lnSpc>
                          <a:spcPct val="107000"/>
                        </a:lnSpc>
                        <a:spcBef>
                          <a:spcPts val="0"/>
                        </a:spcBef>
                        <a:spcAft>
                          <a:spcPts val="0"/>
                        </a:spcAft>
                      </a:pPr>
                      <a:r>
                        <a:rPr lang="ar-SA" sz="1800" dirty="0">
                          <a:effectLst/>
                        </a:rPr>
                        <a:t>قروض</a:t>
                      </a:r>
                      <a:endParaRPr lang="en-US" sz="1800" dirty="0">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rPr>
                        <a:t>0.0%</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600" dirty="0">
                          <a:solidFill>
                            <a:srgbClr val="006666"/>
                          </a:solidFill>
                          <a:effectLst/>
                        </a:rPr>
                        <a:t>0</a:t>
                      </a:r>
                      <a:endParaRPr lang="en-US" sz="1100" dirty="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680632400"/>
                  </a:ext>
                </a:extLst>
              </a:tr>
              <a:tr h="367047">
                <a:tc>
                  <a:txBody>
                    <a:bodyPr/>
                    <a:lstStyle/>
                    <a:p>
                      <a:pPr marL="0" marR="0" algn="ctr" rtl="1">
                        <a:lnSpc>
                          <a:spcPct val="107000"/>
                        </a:lnSpc>
                        <a:spcBef>
                          <a:spcPts val="0"/>
                        </a:spcBef>
                        <a:spcAft>
                          <a:spcPts val="0"/>
                        </a:spcAft>
                      </a:pPr>
                      <a:r>
                        <a:rPr lang="ar-SA" sz="1800" dirty="0">
                          <a:effectLst/>
                        </a:rPr>
                        <a:t>الإجمالي</a:t>
                      </a:r>
                      <a:endParaRPr lang="en-US" sz="1800" dirty="0">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1600" dirty="0">
                          <a:solidFill>
                            <a:srgbClr val="FF0000"/>
                          </a:solidFill>
                          <a:effectLst/>
                        </a:rPr>
                        <a:t>100.0%</a:t>
                      </a:r>
                      <a:endParaRPr lang="en-US" sz="1100" dirty="0">
                        <a:solidFill>
                          <a:srgbClr val="FF0000"/>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ctr" rtl="1">
                        <a:lnSpc>
                          <a:spcPct val="107000"/>
                        </a:lnSpc>
                        <a:spcBef>
                          <a:spcPts val="0"/>
                        </a:spcBef>
                        <a:spcAft>
                          <a:spcPts val="0"/>
                        </a:spcAft>
                      </a:pPr>
                      <a:r>
                        <a:rPr lang="ar-SA" sz="1600" dirty="0">
                          <a:solidFill>
                            <a:srgbClr val="FF0000"/>
                          </a:solidFill>
                          <a:effectLst/>
                        </a:rPr>
                        <a:t>2,500,000</a:t>
                      </a:r>
                      <a:endParaRPr lang="en-US" sz="1100" dirty="0">
                        <a:solidFill>
                          <a:srgbClr val="FF0000"/>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1599134451"/>
                  </a:ext>
                </a:extLst>
              </a:tr>
            </a:tbl>
          </a:graphicData>
        </a:graphic>
      </p:graphicFrame>
    </p:spTree>
    <p:extLst>
      <p:ext uri="{BB962C8B-B14F-4D97-AF65-F5344CB8AC3E}">
        <p14:creationId xmlns:p14="http://schemas.microsoft.com/office/powerpoint/2010/main" xmlns="" val="2406207392"/>
      </p:ext>
    </p:extLst>
  </p:cSld>
  <p:clrMapOvr>
    <a:masterClrMapping/>
  </p:clrMapOvr>
  <p:transition>
    <p:fade thruBlk="1"/>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تكاليف التشغيل السنوية </a:t>
            </a:r>
          </a:p>
        </p:txBody>
      </p:sp>
      <p:sp>
        <p:nvSpPr>
          <p:cNvPr id="3" name="TextBox 2"/>
          <p:cNvSpPr txBox="1"/>
          <p:nvPr/>
        </p:nvSpPr>
        <p:spPr>
          <a:xfrm>
            <a:off x="6809874" y="1347537"/>
            <a:ext cx="2045368" cy="313932"/>
          </a:xfrm>
          <a:prstGeom prst="rect">
            <a:avLst/>
          </a:prstGeom>
          <a:noFill/>
        </p:spPr>
        <p:txBody>
          <a:bodyPr wrap="square" rtlCol="1">
            <a:spAutoFit/>
          </a:bodyPr>
          <a:lstStyle/>
          <a:p>
            <a:r>
              <a:rPr lang="ar-SA" dirty="0"/>
              <a:t>الإيرادات والأرباح </a:t>
            </a:r>
          </a:p>
        </p:txBody>
      </p:sp>
      <p:graphicFrame>
        <p:nvGraphicFramePr>
          <p:cNvPr id="4" name="Table 3"/>
          <p:cNvGraphicFramePr>
            <a:graphicFrameLocks noGrp="1"/>
          </p:cNvGraphicFramePr>
          <p:nvPr>
            <p:extLst>
              <p:ext uri="{D42A27DB-BD31-4B8C-83A1-F6EECF244321}">
                <p14:modId xmlns:p14="http://schemas.microsoft.com/office/powerpoint/2010/main" xmlns="" val="195502245"/>
              </p:ext>
            </p:extLst>
          </p:nvPr>
        </p:nvGraphicFramePr>
        <p:xfrm>
          <a:off x="4259179" y="1866006"/>
          <a:ext cx="4503820" cy="1866329"/>
        </p:xfrm>
        <a:graphic>
          <a:graphicData uri="http://schemas.openxmlformats.org/drawingml/2006/table">
            <a:tbl>
              <a:tblPr rtl="1" firstRow="1" firstCol="1" bandRow="1">
                <a:tableStyleId>{5940675A-B579-460E-94D1-54222C63F5DA}</a:tableStyleId>
              </a:tblPr>
              <a:tblGrid>
                <a:gridCol w="2793094">
                  <a:extLst>
                    <a:ext uri="{9D8B030D-6E8A-4147-A177-3AD203B41FA5}">
                      <a16:colId xmlns:a16="http://schemas.microsoft.com/office/drawing/2014/main" xmlns="" val="2676404346"/>
                    </a:ext>
                  </a:extLst>
                </a:gridCol>
                <a:gridCol w="1710726">
                  <a:extLst>
                    <a:ext uri="{9D8B030D-6E8A-4147-A177-3AD203B41FA5}">
                      <a16:colId xmlns:a16="http://schemas.microsoft.com/office/drawing/2014/main" xmlns="" val="1885457538"/>
                    </a:ext>
                  </a:extLst>
                </a:gridCol>
              </a:tblGrid>
              <a:tr h="335280">
                <a:tc>
                  <a:txBody>
                    <a:bodyPr/>
                    <a:lstStyle/>
                    <a:p>
                      <a:pPr marL="0" marR="0" algn="r" rtl="1">
                        <a:lnSpc>
                          <a:spcPct val="107000"/>
                        </a:lnSpc>
                        <a:spcBef>
                          <a:spcPts val="0"/>
                        </a:spcBef>
                        <a:spcAft>
                          <a:spcPts val="0"/>
                        </a:spcAft>
                      </a:pPr>
                      <a:r>
                        <a:rPr lang="ar-SA" sz="1800" b="1">
                          <a:effectLst/>
                          <a:latin typeface="Arabic Typesetting" panose="03020402040406030203" pitchFamily="66" charset="-78"/>
                          <a:cs typeface="Arabic Typesetting" panose="03020402040406030203" pitchFamily="66" charset="-78"/>
                        </a:rPr>
                        <a:t>الأرباح الإجمالية للمشروع:</a:t>
                      </a:r>
                      <a:endParaRPr lang="en-US" sz="1200" b="1">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r" rtl="1">
                        <a:lnSpc>
                          <a:spcPct val="107000"/>
                        </a:lnSpc>
                        <a:spcBef>
                          <a:spcPts val="0"/>
                        </a:spcBef>
                        <a:spcAft>
                          <a:spcPts val="0"/>
                        </a:spcAft>
                      </a:pPr>
                      <a:r>
                        <a:rPr lang="ar-SA" sz="1600">
                          <a:effectLst/>
                        </a:rPr>
                        <a:t> </a:t>
                      </a:r>
                      <a:endParaRPr lang="en-US" sz="11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3518244478"/>
                  </a:ext>
                </a:extLst>
              </a:tr>
              <a:tr h="320040">
                <a:tc>
                  <a:txBody>
                    <a:bodyPr/>
                    <a:lstStyle/>
                    <a:p>
                      <a:pPr marL="0" marR="0" algn="ctr" rtl="1">
                        <a:lnSpc>
                          <a:spcPct val="107000"/>
                        </a:lnSpc>
                        <a:spcBef>
                          <a:spcPts val="0"/>
                        </a:spcBef>
                        <a:spcAft>
                          <a:spcPts val="0"/>
                        </a:spcAft>
                      </a:pPr>
                      <a:r>
                        <a:rPr lang="ar-SA" sz="1800" b="1">
                          <a:effectLst/>
                          <a:latin typeface="Arabic Typesetting" panose="03020402040406030203" pitchFamily="66" charset="-78"/>
                          <a:cs typeface="Arabic Typesetting" panose="03020402040406030203" pitchFamily="66" charset="-78"/>
                        </a:rPr>
                        <a:t>البيـان</a:t>
                      </a:r>
                      <a:endParaRPr lang="en-US" sz="1200" b="1">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1800" b="1" dirty="0">
                          <a:effectLst/>
                          <a:latin typeface="Arabic Typesetting" panose="03020402040406030203" pitchFamily="66" charset="-78"/>
                          <a:cs typeface="Arabic Typesetting" panose="03020402040406030203" pitchFamily="66" charset="-78"/>
                        </a:rPr>
                        <a:t>القيمة (ريال)</a:t>
                      </a:r>
                      <a:endParaRPr lang="en-US" sz="1200" b="1" dirty="0">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extLst>
                  <a:ext uri="{0D108BD9-81ED-4DB2-BD59-A6C34878D82A}">
                    <a16:rowId xmlns:a16="http://schemas.microsoft.com/office/drawing/2014/main" xmlns="" val="3879642818"/>
                  </a:ext>
                </a:extLst>
              </a:tr>
              <a:tr h="320040">
                <a:tc>
                  <a:txBody>
                    <a:bodyPr/>
                    <a:lstStyle/>
                    <a:p>
                      <a:pPr marL="0" marR="0" algn="r" rtl="1">
                        <a:lnSpc>
                          <a:spcPct val="107000"/>
                        </a:lnSpc>
                        <a:spcBef>
                          <a:spcPts val="0"/>
                        </a:spcBef>
                        <a:spcAft>
                          <a:spcPts val="0"/>
                        </a:spcAft>
                      </a:pPr>
                      <a:r>
                        <a:rPr lang="ar-SA" sz="1800" b="1">
                          <a:effectLst/>
                          <a:latin typeface="Arabic Typesetting" panose="03020402040406030203" pitchFamily="66" charset="-78"/>
                          <a:cs typeface="Arabic Typesetting" panose="03020402040406030203" pitchFamily="66" charset="-78"/>
                        </a:rPr>
                        <a:t>الإيرادات</a:t>
                      </a:r>
                      <a:endParaRPr lang="en-US" sz="1200" b="1">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rPr>
                        <a:t>3,840,000</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980564698"/>
                  </a:ext>
                </a:extLst>
              </a:tr>
              <a:tr h="320040">
                <a:tc>
                  <a:txBody>
                    <a:bodyPr/>
                    <a:lstStyle/>
                    <a:p>
                      <a:pPr marL="0" marR="0" algn="r" rtl="1">
                        <a:lnSpc>
                          <a:spcPct val="107000"/>
                        </a:lnSpc>
                        <a:spcBef>
                          <a:spcPts val="0"/>
                        </a:spcBef>
                        <a:spcAft>
                          <a:spcPts val="0"/>
                        </a:spcAft>
                      </a:pPr>
                      <a:r>
                        <a:rPr lang="ar-SA" sz="1800" b="1">
                          <a:effectLst/>
                          <a:latin typeface="Arabic Typesetting" panose="03020402040406030203" pitchFamily="66" charset="-78"/>
                          <a:cs typeface="Arabic Typesetting" panose="03020402040406030203" pitchFamily="66" charset="-78"/>
                        </a:rPr>
                        <a:t>مصاريف التشغيل</a:t>
                      </a:r>
                      <a:endParaRPr lang="en-US" sz="1200" b="1">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1600" dirty="0">
                          <a:solidFill>
                            <a:srgbClr val="006666"/>
                          </a:solidFill>
                          <a:effectLst/>
                        </a:rPr>
                        <a:t>2,473,604</a:t>
                      </a:r>
                      <a:endParaRPr lang="en-US" sz="1100" dirty="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719017851"/>
                  </a:ext>
                </a:extLst>
              </a:tr>
              <a:tr h="570929">
                <a:tc>
                  <a:txBody>
                    <a:bodyPr/>
                    <a:lstStyle/>
                    <a:p>
                      <a:pPr marL="0" marR="0" algn="r" rtl="1">
                        <a:lnSpc>
                          <a:spcPct val="107000"/>
                        </a:lnSpc>
                        <a:spcBef>
                          <a:spcPts val="0"/>
                        </a:spcBef>
                        <a:spcAft>
                          <a:spcPts val="0"/>
                        </a:spcAft>
                      </a:pPr>
                      <a:r>
                        <a:rPr lang="ar-SA" sz="1800" b="1" dirty="0">
                          <a:effectLst/>
                          <a:latin typeface="Arabic Typesetting" panose="03020402040406030203" pitchFamily="66" charset="-78"/>
                          <a:cs typeface="Arabic Typesetting" panose="03020402040406030203" pitchFamily="66" charset="-78"/>
                        </a:rPr>
                        <a:t>الأرباح = الإيرادات - مصاريف التشغيل</a:t>
                      </a:r>
                      <a:endParaRPr lang="en-US" sz="1200" b="1" dirty="0">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1600" dirty="0">
                          <a:solidFill>
                            <a:srgbClr val="FF0000"/>
                          </a:solidFill>
                          <a:effectLst/>
                        </a:rPr>
                        <a:t>1,366,396</a:t>
                      </a:r>
                      <a:endParaRPr lang="en-US" sz="1100" dirty="0">
                        <a:solidFill>
                          <a:srgbClr val="FF0000"/>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2924218015"/>
                  </a:ext>
                </a:extLst>
              </a:tr>
            </a:tbl>
          </a:graphicData>
        </a:graphic>
      </p:graphicFrame>
      <p:sp>
        <p:nvSpPr>
          <p:cNvPr id="5" name="Flowchart: Sequential Access Storage 4"/>
          <p:cNvSpPr/>
          <p:nvPr/>
        </p:nvSpPr>
        <p:spPr bwMode="auto">
          <a:xfrm>
            <a:off x="1443790" y="1324586"/>
            <a:ext cx="2815389" cy="1609987"/>
          </a:xfrm>
          <a:prstGeom prst="flowChartMagneticTape">
            <a:avLst/>
          </a:prstGeom>
          <a:solidFill>
            <a:schemeClr val="accent1"/>
          </a:solidFill>
          <a:ln>
            <a:noFill/>
          </a:ln>
          <a:effectLst/>
          <a:extLst/>
        </p:spPr>
        <p:txBody>
          <a:bodyPr vert="horz" wrap="square" lIns="91440" tIns="45720" rIns="91440" bIns="45720" numCol="1" rtlCol="1" anchor="t" anchorCtr="0" compatLnSpc="1">
            <a:prstTxWarp prst="textNoShape">
              <a:avLst/>
            </a:prstTxWarp>
            <a:spAutoFit/>
          </a:bodyPr>
          <a:lstStyle/>
          <a:p>
            <a:pPr marL="0" marR="0" indent="0" algn="ctr" defTabSz="914400" rtl="0" eaLnBrk="1" fontAlgn="base" latinLnBrk="0" hangingPunct="1">
              <a:lnSpc>
                <a:spcPct val="80000"/>
              </a:lnSpc>
              <a:spcBef>
                <a:spcPct val="20000"/>
              </a:spcBef>
              <a:spcAft>
                <a:spcPct val="0"/>
              </a:spcAft>
              <a:buClrTx/>
              <a:buSzTx/>
              <a:buFontTx/>
              <a:buNone/>
              <a:tabLst/>
            </a:pPr>
            <a:r>
              <a:rPr kumimoji="0" lang="ar-SA" sz="1800" b="0" i="0" u="none" strike="noStrike" cap="none" normalizeH="0" baseline="0" dirty="0">
                <a:ln>
                  <a:noFill/>
                </a:ln>
                <a:solidFill>
                  <a:schemeClr val="tx1"/>
                </a:solidFill>
                <a:effectLst/>
                <a:latin typeface="Arial" charset="0"/>
              </a:rPr>
              <a:t>16000 * 270 </a:t>
            </a:r>
          </a:p>
          <a:p>
            <a:pPr marL="0" marR="0" indent="0" algn="ctr" defTabSz="914400" rtl="0" eaLnBrk="1" fontAlgn="base" latinLnBrk="0" hangingPunct="1">
              <a:lnSpc>
                <a:spcPct val="80000"/>
              </a:lnSpc>
              <a:spcBef>
                <a:spcPct val="20000"/>
              </a:spcBef>
              <a:spcAft>
                <a:spcPct val="0"/>
              </a:spcAft>
              <a:buClrTx/>
              <a:buSzTx/>
              <a:buFontTx/>
              <a:buNone/>
              <a:tabLst/>
            </a:pPr>
            <a:r>
              <a:rPr kumimoji="0" lang="ar-SA" sz="1800" b="0" i="0" u="none" strike="noStrike" cap="none" normalizeH="0" baseline="0" dirty="0">
                <a:ln>
                  <a:noFill/>
                </a:ln>
                <a:solidFill>
                  <a:schemeClr val="tx1"/>
                </a:solidFill>
                <a:effectLst/>
                <a:latin typeface="Arial" charset="0"/>
              </a:rPr>
              <a:t>= </a:t>
            </a:r>
          </a:p>
          <a:p>
            <a:pPr marL="0" marR="0" indent="0" algn="ctr" defTabSz="914400" rtl="0" eaLnBrk="1" fontAlgn="base" latinLnBrk="0" hangingPunct="1">
              <a:lnSpc>
                <a:spcPct val="80000"/>
              </a:lnSpc>
              <a:spcBef>
                <a:spcPct val="20000"/>
              </a:spcBef>
              <a:spcAft>
                <a:spcPct val="0"/>
              </a:spcAft>
              <a:buClrTx/>
              <a:buSzTx/>
              <a:buFontTx/>
              <a:buNone/>
              <a:tabLst/>
            </a:pPr>
            <a:r>
              <a:rPr lang="ar-SA" dirty="0"/>
              <a:t>3,840,000</a:t>
            </a:r>
          </a:p>
          <a:p>
            <a:pPr marL="0" marR="0" indent="0" algn="ctr" defTabSz="914400" rtl="0" eaLnBrk="1" fontAlgn="base" latinLnBrk="0" hangingPunct="1">
              <a:lnSpc>
                <a:spcPct val="80000"/>
              </a:lnSpc>
              <a:spcBef>
                <a:spcPct val="20000"/>
              </a:spcBef>
              <a:spcAft>
                <a:spcPct val="0"/>
              </a:spcAft>
              <a:buClrTx/>
              <a:buSzTx/>
              <a:buFontTx/>
              <a:buNone/>
              <a:tabLst/>
            </a:pPr>
            <a:endParaRPr lang="ar-SA" dirty="0"/>
          </a:p>
        </p:txBody>
      </p:sp>
      <p:graphicFrame>
        <p:nvGraphicFramePr>
          <p:cNvPr id="6" name="Table 5"/>
          <p:cNvGraphicFramePr>
            <a:graphicFrameLocks noGrp="1"/>
          </p:cNvGraphicFramePr>
          <p:nvPr>
            <p:extLst>
              <p:ext uri="{D42A27DB-BD31-4B8C-83A1-F6EECF244321}">
                <p14:modId xmlns:p14="http://schemas.microsoft.com/office/powerpoint/2010/main" xmlns="" val="1124602638"/>
              </p:ext>
            </p:extLst>
          </p:nvPr>
        </p:nvGraphicFramePr>
        <p:xfrm>
          <a:off x="1752599" y="4273755"/>
          <a:ext cx="4563979" cy="2220849"/>
        </p:xfrm>
        <a:graphic>
          <a:graphicData uri="http://schemas.openxmlformats.org/drawingml/2006/table">
            <a:tbl>
              <a:tblPr rtl="1" firstRow="1" firstCol="1" bandRow="1">
                <a:tableStyleId>{5940675A-B579-460E-94D1-54222C63F5DA}</a:tableStyleId>
              </a:tblPr>
              <a:tblGrid>
                <a:gridCol w="3085132">
                  <a:extLst>
                    <a:ext uri="{9D8B030D-6E8A-4147-A177-3AD203B41FA5}">
                      <a16:colId xmlns:a16="http://schemas.microsoft.com/office/drawing/2014/main" xmlns="" val="3953674789"/>
                    </a:ext>
                  </a:extLst>
                </a:gridCol>
                <a:gridCol w="1478847">
                  <a:extLst>
                    <a:ext uri="{9D8B030D-6E8A-4147-A177-3AD203B41FA5}">
                      <a16:colId xmlns:a16="http://schemas.microsoft.com/office/drawing/2014/main" xmlns="" val="3503814542"/>
                    </a:ext>
                  </a:extLst>
                </a:gridCol>
              </a:tblGrid>
              <a:tr h="335280">
                <a:tc>
                  <a:txBody>
                    <a:bodyPr/>
                    <a:lstStyle/>
                    <a:p>
                      <a:pPr marL="0" marR="0" algn="r" rtl="1">
                        <a:lnSpc>
                          <a:spcPct val="107000"/>
                        </a:lnSpc>
                        <a:spcBef>
                          <a:spcPts val="0"/>
                        </a:spcBef>
                        <a:spcAft>
                          <a:spcPts val="0"/>
                        </a:spcAft>
                      </a:pPr>
                      <a:r>
                        <a:rPr lang="ar-SA" sz="1800" b="1">
                          <a:effectLst/>
                          <a:latin typeface="Arabic Typesetting" panose="03020402040406030203" pitchFamily="66" charset="-78"/>
                          <a:cs typeface="Arabic Typesetting" panose="03020402040406030203" pitchFamily="66" charset="-78"/>
                        </a:rPr>
                        <a:t>صافي الربح:</a:t>
                      </a:r>
                      <a:endParaRPr lang="en-US" sz="1200" b="1">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algn="r" rtl="1"/>
                      <a:endParaRPr lang="en-US" sz="1100">
                        <a:effectLst/>
                        <a:latin typeface="Tw Cen MT" panose="020B0602020104020603"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859184651"/>
                  </a:ext>
                </a:extLst>
              </a:tr>
              <a:tr h="521843">
                <a:tc>
                  <a:txBody>
                    <a:bodyPr/>
                    <a:lstStyle/>
                    <a:p>
                      <a:pPr marL="0" marR="0" algn="ctr" rtl="1">
                        <a:lnSpc>
                          <a:spcPct val="107000"/>
                        </a:lnSpc>
                        <a:spcBef>
                          <a:spcPts val="0"/>
                        </a:spcBef>
                        <a:spcAft>
                          <a:spcPts val="0"/>
                        </a:spcAft>
                      </a:pPr>
                      <a:r>
                        <a:rPr lang="ar-SA" sz="1800" b="1">
                          <a:effectLst/>
                          <a:latin typeface="Arabic Typesetting" panose="03020402040406030203" pitchFamily="66" charset="-78"/>
                          <a:cs typeface="Arabic Typesetting" panose="03020402040406030203" pitchFamily="66" charset="-78"/>
                        </a:rPr>
                        <a:t>البيـان</a:t>
                      </a:r>
                      <a:endParaRPr lang="en-US" sz="1200" b="1">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1800" b="1" dirty="0">
                          <a:effectLst/>
                          <a:latin typeface="Arabic Typesetting" panose="03020402040406030203" pitchFamily="66" charset="-78"/>
                          <a:cs typeface="Arabic Typesetting" panose="03020402040406030203" pitchFamily="66" charset="-78"/>
                        </a:rPr>
                        <a:t>القيمة (ريال)</a:t>
                      </a:r>
                      <a:endParaRPr lang="en-US" sz="1200" b="1" dirty="0">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extLst>
                  <a:ext uri="{0D108BD9-81ED-4DB2-BD59-A6C34878D82A}">
                    <a16:rowId xmlns:a16="http://schemas.microsoft.com/office/drawing/2014/main" xmlns="" val="1092664947"/>
                  </a:ext>
                </a:extLst>
              </a:tr>
              <a:tr h="521843">
                <a:tc>
                  <a:txBody>
                    <a:bodyPr/>
                    <a:lstStyle/>
                    <a:p>
                      <a:pPr marL="0" marR="0" algn="r" rtl="1">
                        <a:lnSpc>
                          <a:spcPct val="107000"/>
                        </a:lnSpc>
                        <a:spcBef>
                          <a:spcPts val="0"/>
                        </a:spcBef>
                        <a:spcAft>
                          <a:spcPts val="0"/>
                        </a:spcAft>
                      </a:pPr>
                      <a:r>
                        <a:rPr lang="ar-SA" sz="1800" b="1">
                          <a:effectLst/>
                          <a:latin typeface="Arabic Typesetting" panose="03020402040406030203" pitchFamily="66" charset="-78"/>
                          <a:cs typeface="Arabic Typesetting" panose="03020402040406030203" pitchFamily="66" charset="-78"/>
                        </a:rPr>
                        <a:t>الأرباح الإجمالية</a:t>
                      </a:r>
                      <a:endParaRPr lang="en-US" sz="1200" b="1">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1600">
                          <a:solidFill>
                            <a:srgbClr val="006666"/>
                          </a:solidFill>
                          <a:effectLst/>
                        </a:rPr>
                        <a:t>1,366,396</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716528766"/>
                  </a:ext>
                </a:extLst>
              </a:tr>
              <a:tr h="320040">
                <a:tc>
                  <a:txBody>
                    <a:bodyPr/>
                    <a:lstStyle/>
                    <a:p>
                      <a:pPr marL="0" marR="0" algn="r" rtl="1">
                        <a:lnSpc>
                          <a:spcPct val="107000"/>
                        </a:lnSpc>
                        <a:spcBef>
                          <a:spcPts val="0"/>
                        </a:spcBef>
                        <a:spcAft>
                          <a:spcPts val="0"/>
                        </a:spcAft>
                      </a:pPr>
                      <a:r>
                        <a:rPr lang="ar-SA" sz="1800" b="1">
                          <a:effectLst/>
                          <a:latin typeface="Arabic Typesetting" panose="03020402040406030203" pitchFamily="66" charset="-78"/>
                          <a:cs typeface="Arabic Typesetting" panose="03020402040406030203" pitchFamily="66" charset="-78"/>
                        </a:rPr>
                        <a:t>الزكاة 2.5% من الأرباح</a:t>
                      </a:r>
                      <a:endParaRPr lang="en-US" sz="1200" b="1">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1600" dirty="0">
                          <a:solidFill>
                            <a:srgbClr val="006666"/>
                          </a:solidFill>
                          <a:effectLst/>
                        </a:rPr>
                        <a:t>34,160</a:t>
                      </a:r>
                      <a:endParaRPr lang="en-US" sz="1100" dirty="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302383140"/>
                  </a:ext>
                </a:extLst>
              </a:tr>
              <a:tr h="521843">
                <a:tc>
                  <a:txBody>
                    <a:bodyPr/>
                    <a:lstStyle/>
                    <a:p>
                      <a:pPr marL="0" marR="0" algn="r" rtl="1">
                        <a:lnSpc>
                          <a:spcPct val="107000"/>
                        </a:lnSpc>
                        <a:spcBef>
                          <a:spcPts val="0"/>
                        </a:spcBef>
                        <a:spcAft>
                          <a:spcPts val="0"/>
                        </a:spcAft>
                      </a:pPr>
                      <a:r>
                        <a:rPr lang="ar-SA" sz="1800" b="1" dirty="0">
                          <a:effectLst/>
                          <a:latin typeface="Arabic Typesetting" panose="03020402040406030203" pitchFamily="66" charset="-78"/>
                          <a:cs typeface="Arabic Typesetting" panose="03020402040406030203" pitchFamily="66" charset="-78"/>
                        </a:rPr>
                        <a:t>صافي الربح = إجمالي الربح - الزكاة</a:t>
                      </a:r>
                      <a:endParaRPr lang="en-US" sz="1200" b="1" dirty="0">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1">
                        <a:lnSpc>
                          <a:spcPct val="107000"/>
                        </a:lnSpc>
                        <a:spcBef>
                          <a:spcPts val="0"/>
                        </a:spcBef>
                        <a:spcAft>
                          <a:spcPts val="0"/>
                        </a:spcAft>
                      </a:pPr>
                      <a:r>
                        <a:rPr lang="ar-SA" sz="1600" dirty="0">
                          <a:solidFill>
                            <a:srgbClr val="FF0000"/>
                          </a:solidFill>
                          <a:effectLst/>
                        </a:rPr>
                        <a:t>1,332,236</a:t>
                      </a:r>
                      <a:endParaRPr lang="en-US" sz="1100" dirty="0">
                        <a:solidFill>
                          <a:srgbClr val="FF0000"/>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1972741135"/>
                  </a:ext>
                </a:extLst>
              </a:tr>
            </a:tbl>
          </a:graphicData>
        </a:graphic>
      </p:graphicFrame>
    </p:spTree>
    <p:extLst>
      <p:ext uri="{BB962C8B-B14F-4D97-AF65-F5344CB8AC3E}">
        <p14:creationId xmlns:p14="http://schemas.microsoft.com/office/powerpoint/2010/main" xmlns="" val="3929296600"/>
      </p:ext>
    </p:extLst>
  </p:cSld>
  <p:clrMapOvr>
    <a:masterClrMapping/>
  </p:clrMapOvr>
  <p:transition>
    <p:fade thruBlk="1"/>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6505" y="280737"/>
            <a:ext cx="7010400" cy="838200"/>
          </a:xfrm>
        </p:spPr>
        <p:txBody>
          <a:bodyPr/>
          <a:lstStyle/>
          <a:p>
            <a:r>
              <a:rPr lang="ar-SA" dirty="0"/>
              <a:t>تكاليف التشغيل السنوية </a:t>
            </a:r>
          </a:p>
        </p:txBody>
      </p:sp>
      <p:sp>
        <p:nvSpPr>
          <p:cNvPr id="4" name="TextBox 3"/>
          <p:cNvSpPr txBox="1"/>
          <p:nvPr/>
        </p:nvSpPr>
        <p:spPr>
          <a:xfrm>
            <a:off x="6585284" y="1264941"/>
            <a:ext cx="2141621" cy="313932"/>
          </a:xfrm>
          <a:prstGeom prst="rect">
            <a:avLst/>
          </a:prstGeom>
          <a:noFill/>
        </p:spPr>
        <p:txBody>
          <a:bodyPr wrap="square" rtlCol="1">
            <a:spAutoFit/>
          </a:bodyPr>
          <a:lstStyle/>
          <a:p>
            <a:r>
              <a:rPr lang="ar-SA" dirty="0"/>
              <a:t>مؤشرات آداء المشروع </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xmlns="" val="1013739194"/>
              </p:ext>
            </p:extLst>
          </p:nvPr>
        </p:nvGraphicFramePr>
        <p:xfrm>
          <a:off x="2298031" y="2088047"/>
          <a:ext cx="5847347" cy="4092766"/>
        </p:xfrm>
        <a:graphic>
          <a:graphicData uri="http://schemas.openxmlformats.org/drawingml/2006/table">
            <a:tbl>
              <a:tblPr rtl="1" firstRow="1" firstCol="1" bandRow="1">
                <a:tableStyleId>{5940675A-B579-460E-94D1-54222C63F5DA}</a:tableStyleId>
              </a:tblPr>
              <a:tblGrid>
                <a:gridCol w="5847347">
                  <a:extLst>
                    <a:ext uri="{9D8B030D-6E8A-4147-A177-3AD203B41FA5}">
                      <a16:colId xmlns:a16="http://schemas.microsoft.com/office/drawing/2014/main" xmlns="" val="934030270"/>
                    </a:ext>
                  </a:extLst>
                </a:gridCol>
              </a:tblGrid>
              <a:tr h="782701">
                <a:tc>
                  <a:txBody>
                    <a:bodyPr/>
                    <a:lstStyle/>
                    <a:p>
                      <a:pPr marL="0" marR="0" algn="r" rtl="0">
                        <a:lnSpc>
                          <a:spcPct val="107000"/>
                        </a:lnSpc>
                        <a:spcBef>
                          <a:spcPts val="0"/>
                        </a:spcBef>
                        <a:spcAft>
                          <a:spcPts val="0"/>
                        </a:spcAft>
                      </a:pPr>
                      <a:r>
                        <a:rPr lang="ar-SA" sz="2400" b="1" dirty="0">
                          <a:effectLst/>
                          <a:latin typeface="Arabic Typesetting" panose="03020402040406030203" pitchFamily="66" charset="-78"/>
                          <a:cs typeface="Arabic Typesetting" panose="03020402040406030203" pitchFamily="66" charset="-78"/>
                        </a:rPr>
                        <a:t>العائد على الاستثمار</a:t>
                      </a:r>
                      <a:endParaRPr lang="en-US" sz="2400" b="1" dirty="0">
                        <a:effectLst/>
                        <a:latin typeface="Arabic Typesetting" panose="03020402040406030203" pitchFamily="66" charset="-78"/>
                        <a:cs typeface="Arabic Typesetting" panose="03020402040406030203" pitchFamily="66" charset="-78"/>
                      </a:endParaRPr>
                    </a:p>
                    <a:p>
                      <a:pPr marL="0" marR="0" algn="r" rtl="0">
                        <a:lnSpc>
                          <a:spcPct val="107000"/>
                        </a:lnSpc>
                        <a:spcBef>
                          <a:spcPts val="0"/>
                        </a:spcBef>
                        <a:spcAft>
                          <a:spcPts val="0"/>
                        </a:spcAft>
                      </a:pPr>
                      <a:r>
                        <a:rPr lang="ar-SA" sz="2400" b="1" dirty="0">
                          <a:solidFill>
                            <a:srgbClr val="006666"/>
                          </a:solidFill>
                          <a:effectLst/>
                          <a:latin typeface="Arabic Typesetting" panose="03020402040406030203" pitchFamily="66" charset="-78"/>
                          <a:cs typeface="Arabic Typesetting" panose="03020402040406030203" pitchFamily="66" charset="-78"/>
                        </a:rPr>
                        <a:t>(1,332,236 / 787,401) = </a:t>
                      </a:r>
                      <a:r>
                        <a:rPr lang="ar-SA" sz="2400" b="1" dirty="0">
                          <a:solidFill>
                            <a:srgbClr val="FF0000"/>
                          </a:solidFill>
                          <a:effectLst/>
                          <a:latin typeface="Arabic Typesetting" panose="03020402040406030203" pitchFamily="66" charset="-78"/>
                          <a:cs typeface="Arabic Typesetting" panose="03020402040406030203" pitchFamily="66" charset="-78"/>
                        </a:rPr>
                        <a:t>169.2 % </a:t>
                      </a:r>
                      <a:endParaRPr lang="en-US" sz="2400" b="1" dirty="0">
                        <a:solidFill>
                          <a:srgbClr val="FF0000"/>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extLst>
                  <a:ext uri="{0D108BD9-81ED-4DB2-BD59-A6C34878D82A}">
                    <a16:rowId xmlns:a16="http://schemas.microsoft.com/office/drawing/2014/main" xmlns="" val="3641486286"/>
                  </a:ext>
                </a:extLst>
              </a:tr>
              <a:tr h="961962">
                <a:tc>
                  <a:txBody>
                    <a:bodyPr/>
                    <a:lstStyle/>
                    <a:p>
                      <a:pPr marL="0" marR="0" algn="r" rtl="0">
                        <a:lnSpc>
                          <a:spcPct val="107000"/>
                        </a:lnSpc>
                        <a:spcBef>
                          <a:spcPts val="0"/>
                        </a:spcBef>
                        <a:spcAft>
                          <a:spcPts val="0"/>
                        </a:spcAft>
                      </a:pPr>
                      <a:r>
                        <a:rPr lang="ar-SA" sz="2400" b="1" dirty="0">
                          <a:effectLst/>
                          <a:latin typeface="Arabic Typesetting" panose="03020402040406030203" pitchFamily="66" charset="-78"/>
                          <a:cs typeface="Arabic Typesetting" panose="03020402040406030203" pitchFamily="66" charset="-78"/>
                        </a:rPr>
                        <a:t>فترة استرداد الاستثمارات </a:t>
                      </a:r>
                      <a:endParaRPr lang="en-US" sz="2400" b="1" dirty="0">
                        <a:effectLst/>
                        <a:latin typeface="Arabic Typesetting" panose="03020402040406030203" pitchFamily="66" charset="-78"/>
                        <a:cs typeface="Arabic Typesetting" panose="03020402040406030203" pitchFamily="66" charset="-78"/>
                      </a:endParaRPr>
                    </a:p>
                    <a:p>
                      <a:pPr marL="0" marR="0" algn="r" rtl="0">
                        <a:lnSpc>
                          <a:spcPct val="107000"/>
                        </a:lnSpc>
                        <a:spcBef>
                          <a:spcPts val="0"/>
                        </a:spcBef>
                        <a:spcAft>
                          <a:spcPts val="0"/>
                        </a:spcAft>
                      </a:pPr>
                      <a:r>
                        <a:rPr lang="ar-SA" sz="2400" b="1" dirty="0">
                          <a:effectLst/>
                          <a:latin typeface="Arabic Typesetting" panose="03020402040406030203" pitchFamily="66" charset="-78"/>
                          <a:cs typeface="Arabic Typesetting" panose="03020402040406030203" pitchFamily="66" charset="-78"/>
                        </a:rPr>
                        <a:t>(</a:t>
                      </a:r>
                      <a:r>
                        <a:rPr lang="ar-SA" sz="2400" b="1" dirty="0">
                          <a:solidFill>
                            <a:srgbClr val="006666"/>
                          </a:solidFill>
                          <a:effectLst/>
                          <a:latin typeface="Arabic Typesetting" panose="03020402040406030203" pitchFamily="66" charset="-78"/>
                          <a:cs typeface="Arabic Typesetting" panose="03020402040406030203" pitchFamily="66" charset="-78"/>
                        </a:rPr>
                        <a:t>787,401 / 1,332,236) *100</a:t>
                      </a:r>
                      <a:r>
                        <a:rPr lang="ar-SA" sz="2400" b="1" dirty="0">
                          <a:effectLst/>
                          <a:latin typeface="Arabic Typesetting" panose="03020402040406030203" pitchFamily="66" charset="-78"/>
                          <a:cs typeface="Arabic Typesetting" panose="03020402040406030203" pitchFamily="66" charset="-78"/>
                        </a:rPr>
                        <a:t>=</a:t>
                      </a:r>
                      <a:r>
                        <a:rPr lang="ar-SA" sz="2400" b="1" dirty="0">
                          <a:solidFill>
                            <a:srgbClr val="FF0000"/>
                          </a:solidFill>
                          <a:effectLst/>
                          <a:latin typeface="Arabic Typesetting" panose="03020402040406030203" pitchFamily="66" charset="-78"/>
                          <a:cs typeface="Arabic Typesetting" panose="03020402040406030203" pitchFamily="66" charset="-78"/>
                        </a:rPr>
                        <a:t> 0.6 سنة من بدء التشغيل   </a:t>
                      </a:r>
                      <a:endParaRPr lang="en-US" sz="2400" b="1" dirty="0">
                        <a:solidFill>
                          <a:srgbClr val="FF0000"/>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extLst>
                  <a:ext uri="{0D108BD9-81ED-4DB2-BD59-A6C34878D82A}">
                    <a16:rowId xmlns:a16="http://schemas.microsoft.com/office/drawing/2014/main" xmlns="" val="458274132"/>
                  </a:ext>
                </a:extLst>
              </a:tr>
              <a:tr h="782701">
                <a:tc>
                  <a:txBody>
                    <a:bodyPr/>
                    <a:lstStyle/>
                    <a:p>
                      <a:pPr marL="0" marR="0" algn="r" rtl="0">
                        <a:lnSpc>
                          <a:spcPct val="107000"/>
                        </a:lnSpc>
                        <a:spcBef>
                          <a:spcPts val="0"/>
                        </a:spcBef>
                        <a:spcAft>
                          <a:spcPts val="0"/>
                        </a:spcAft>
                      </a:pPr>
                      <a:r>
                        <a:rPr lang="ar-SA" sz="2400" b="1" dirty="0">
                          <a:effectLst/>
                          <a:latin typeface="Arabic Typesetting" panose="03020402040406030203" pitchFamily="66" charset="-78"/>
                          <a:cs typeface="Arabic Typesetting" panose="03020402040406030203" pitchFamily="66" charset="-78"/>
                        </a:rPr>
                        <a:t>معدل دوران رأس المال </a:t>
                      </a:r>
                      <a:endParaRPr lang="en-US" sz="2400" b="1" dirty="0">
                        <a:effectLst/>
                        <a:latin typeface="Arabic Typesetting" panose="03020402040406030203" pitchFamily="66" charset="-78"/>
                        <a:cs typeface="Arabic Typesetting" panose="03020402040406030203" pitchFamily="66" charset="-78"/>
                      </a:endParaRPr>
                    </a:p>
                    <a:p>
                      <a:pPr marL="0" marR="0" algn="r" rtl="0">
                        <a:lnSpc>
                          <a:spcPct val="107000"/>
                        </a:lnSpc>
                        <a:spcBef>
                          <a:spcPts val="0"/>
                        </a:spcBef>
                        <a:spcAft>
                          <a:spcPts val="0"/>
                        </a:spcAft>
                      </a:pPr>
                      <a:r>
                        <a:rPr lang="ar-SA" sz="2400" b="1" dirty="0">
                          <a:effectLst/>
                          <a:latin typeface="Arabic Typesetting" panose="03020402040406030203" pitchFamily="66" charset="-78"/>
                          <a:cs typeface="Arabic Typesetting" panose="03020402040406030203" pitchFamily="66" charset="-78"/>
                        </a:rPr>
                        <a:t>(</a:t>
                      </a:r>
                      <a:r>
                        <a:rPr lang="ar-SA" sz="2400" b="1" dirty="0">
                          <a:solidFill>
                            <a:srgbClr val="006666"/>
                          </a:solidFill>
                          <a:effectLst/>
                          <a:latin typeface="Arabic Typesetting" panose="03020402040406030203" pitchFamily="66" charset="-78"/>
                          <a:cs typeface="Arabic Typesetting" panose="03020402040406030203" pitchFamily="66" charset="-78"/>
                        </a:rPr>
                        <a:t>3,840,000 / 787,401) * 100 </a:t>
                      </a:r>
                      <a:r>
                        <a:rPr lang="ar-SA" sz="2400" b="1" dirty="0">
                          <a:effectLst/>
                          <a:latin typeface="Arabic Typesetting" panose="03020402040406030203" pitchFamily="66" charset="-78"/>
                          <a:cs typeface="Arabic Typesetting" panose="03020402040406030203" pitchFamily="66" charset="-78"/>
                        </a:rPr>
                        <a:t>= </a:t>
                      </a:r>
                      <a:r>
                        <a:rPr lang="ar-SA" sz="2400" b="1" dirty="0">
                          <a:solidFill>
                            <a:srgbClr val="FF0000"/>
                          </a:solidFill>
                          <a:effectLst/>
                          <a:latin typeface="Arabic Typesetting" panose="03020402040406030203" pitchFamily="66" charset="-78"/>
                          <a:cs typeface="Arabic Typesetting" panose="03020402040406030203" pitchFamily="66" charset="-78"/>
                        </a:rPr>
                        <a:t>4.88 مرة </a:t>
                      </a:r>
                      <a:endParaRPr lang="en-US" sz="2400" b="1" dirty="0">
                        <a:solidFill>
                          <a:srgbClr val="FF0000"/>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extLst>
                  <a:ext uri="{0D108BD9-81ED-4DB2-BD59-A6C34878D82A}">
                    <a16:rowId xmlns:a16="http://schemas.microsoft.com/office/drawing/2014/main" xmlns="" val="1177021761"/>
                  </a:ext>
                </a:extLst>
              </a:tr>
              <a:tr h="782701">
                <a:tc>
                  <a:txBody>
                    <a:bodyPr/>
                    <a:lstStyle/>
                    <a:p>
                      <a:pPr marL="0" marR="0" algn="r" rtl="0">
                        <a:lnSpc>
                          <a:spcPct val="107000"/>
                        </a:lnSpc>
                        <a:spcBef>
                          <a:spcPts val="0"/>
                        </a:spcBef>
                        <a:spcAft>
                          <a:spcPts val="0"/>
                        </a:spcAft>
                      </a:pPr>
                      <a:r>
                        <a:rPr lang="ar-SA" sz="2400" b="1" dirty="0">
                          <a:effectLst/>
                          <a:latin typeface="Arabic Typesetting" panose="03020402040406030203" pitchFamily="66" charset="-78"/>
                          <a:cs typeface="Arabic Typesetting" panose="03020402040406030203" pitchFamily="66" charset="-78"/>
                        </a:rPr>
                        <a:t>نسبة صافي الربح إلى الإيرادات</a:t>
                      </a:r>
                      <a:endParaRPr lang="en-US" sz="2400" b="1" dirty="0">
                        <a:effectLst/>
                        <a:latin typeface="Arabic Typesetting" panose="03020402040406030203" pitchFamily="66" charset="-78"/>
                        <a:cs typeface="Arabic Typesetting" panose="03020402040406030203" pitchFamily="66" charset="-78"/>
                      </a:endParaRPr>
                    </a:p>
                    <a:p>
                      <a:pPr marL="0" marR="0" algn="r" rtl="0">
                        <a:lnSpc>
                          <a:spcPct val="107000"/>
                        </a:lnSpc>
                        <a:spcBef>
                          <a:spcPts val="0"/>
                        </a:spcBef>
                        <a:spcAft>
                          <a:spcPts val="0"/>
                        </a:spcAft>
                      </a:pPr>
                      <a:r>
                        <a:rPr lang="ar-SA" sz="2400" b="1" dirty="0">
                          <a:effectLst/>
                          <a:latin typeface="Arabic Typesetting" panose="03020402040406030203" pitchFamily="66" charset="-78"/>
                          <a:cs typeface="Arabic Typesetting" panose="03020402040406030203" pitchFamily="66" charset="-78"/>
                        </a:rPr>
                        <a:t>(</a:t>
                      </a:r>
                      <a:r>
                        <a:rPr lang="ar-SA" sz="2400" b="1" dirty="0">
                          <a:solidFill>
                            <a:srgbClr val="006666"/>
                          </a:solidFill>
                          <a:effectLst/>
                          <a:latin typeface="Arabic Typesetting" panose="03020402040406030203" pitchFamily="66" charset="-78"/>
                          <a:cs typeface="Arabic Typesetting" panose="03020402040406030203" pitchFamily="66" charset="-78"/>
                        </a:rPr>
                        <a:t>1,332,236/ 3,840,000) *100 </a:t>
                      </a:r>
                      <a:r>
                        <a:rPr lang="ar-SA" sz="2400" b="1" dirty="0">
                          <a:effectLst/>
                          <a:latin typeface="Arabic Typesetting" panose="03020402040406030203" pitchFamily="66" charset="-78"/>
                          <a:cs typeface="Arabic Typesetting" panose="03020402040406030203" pitchFamily="66" charset="-78"/>
                        </a:rPr>
                        <a:t>= </a:t>
                      </a:r>
                      <a:r>
                        <a:rPr lang="ar-SA" sz="2400" b="1" dirty="0">
                          <a:solidFill>
                            <a:srgbClr val="FF0000"/>
                          </a:solidFill>
                          <a:effectLst/>
                          <a:latin typeface="Arabic Typesetting" panose="03020402040406030203" pitchFamily="66" charset="-78"/>
                          <a:cs typeface="Arabic Typesetting" panose="03020402040406030203" pitchFamily="66" charset="-78"/>
                        </a:rPr>
                        <a:t>34.7% </a:t>
                      </a:r>
                      <a:endParaRPr lang="en-US" sz="2400" b="1" dirty="0">
                        <a:solidFill>
                          <a:srgbClr val="FF0000"/>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extLst>
                  <a:ext uri="{0D108BD9-81ED-4DB2-BD59-A6C34878D82A}">
                    <a16:rowId xmlns:a16="http://schemas.microsoft.com/office/drawing/2014/main" xmlns="" val="1771555445"/>
                  </a:ext>
                </a:extLst>
              </a:tr>
              <a:tr h="782701">
                <a:tc>
                  <a:txBody>
                    <a:bodyPr/>
                    <a:lstStyle/>
                    <a:p>
                      <a:pPr marL="0" marR="0" algn="r" rtl="0">
                        <a:lnSpc>
                          <a:spcPct val="107000"/>
                        </a:lnSpc>
                        <a:spcBef>
                          <a:spcPts val="0"/>
                        </a:spcBef>
                        <a:spcAft>
                          <a:spcPts val="0"/>
                        </a:spcAft>
                      </a:pPr>
                      <a:r>
                        <a:rPr lang="ar-SA" sz="2400" b="1" dirty="0">
                          <a:effectLst/>
                          <a:latin typeface="Arabic Typesetting" panose="03020402040406030203" pitchFamily="66" charset="-78"/>
                          <a:cs typeface="Arabic Typesetting" panose="03020402040406030203" pitchFamily="66" charset="-78"/>
                        </a:rPr>
                        <a:t>نسبة صافي الربح إلى التكاليف التشغيلية</a:t>
                      </a:r>
                      <a:endParaRPr lang="en-US" sz="2400" b="1" dirty="0">
                        <a:effectLst/>
                        <a:latin typeface="Arabic Typesetting" panose="03020402040406030203" pitchFamily="66" charset="-78"/>
                        <a:cs typeface="Arabic Typesetting" panose="03020402040406030203" pitchFamily="66" charset="-78"/>
                      </a:endParaRPr>
                    </a:p>
                    <a:p>
                      <a:pPr marL="0" marR="0" algn="r" rtl="0">
                        <a:lnSpc>
                          <a:spcPct val="107000"/>
                        </a:lnSpc>
                        <a:spcBef>
                          <a:spcPts val="0"/>
                        </a:spcBef>
                        <a:spcAft>
                          <a:spcPts val="0"/>
                        </a:spcAft>
                      </a:pPr>
                      <a:r>
                        <a:rPr lang="ar-SA" sz="2400" b="1" dirty="0">
                          <a:effectLst/>
                          <a:latin typeface="Arabic Typesetting" panose="03020402040406030203" pitchFamily="66" charset="-78"/>
                          <a:cs typeface="Arabic Typesetting" panose="03020402040406030203" pitchFamily="66" charset="-78"/>
                        </a:rPr>
                        <a:t>(</a:t>
                      </a:r>
                      <a:r>
                        <a:rPr lang="ar-SA" sz="2400" b="1" dirty="0">
                          <a:solidFill>
                            <a:srgbClr val="006666"/>
                          </a:solidFill>
                          <a:effectLst/>
                          <a:latin typeface="Arabic Typesetting" panose="03020402040406030203" pitchFamily="66" charset="-78"/>
                          <a:cs typeface="Arabic Typesetting" panose="03020402040406030203" pitchFamily="66" charset="-78"/>
                        </a:rPr>
                        <a:t>1,332,236 / 2,473,604 ) *100 </a:t>
                      </a:r>
                      <a:r>
                        <a:rPr lang="ar-SA" sz="2400" b="1" dirty="0">
                          <a:effectLst/>
                          <a:latin typeface="Arabic Typesetting" panose="03020402040406030203" pitchFamily="66" charset="-78"/>
                          <a:cs typeface="Arabic Typesetting" panose="03020402040406030203" pitchFamily="66" charset="-78"/>
                        </a:rPr>
                        <a:t>= </a:t>
                      </a:r>
                      <a:r>
                        <a:rPr lang="ar-SA" sz="2400" b="1" dirty="0">
                          <a:solidFill>
                            <a:srgbClr val="FF0000"/>
                          </a:solidFill>
                          <a:effectLst/>
                          <a:latin typeface="Arabic Typesetting" panose="03020402040406030203" pitchFamily="66" charset="-78"/>
                          <a:cs typeface="Arabic Typesetting" panose="03020402040406030203" pitchFamily="66" charset="-78"/>
                        </a:rPr>
                        <a:t>53.9% </a:t>
                      </a:r>
                      <a:endParaRPr lang="en-US" sz="2400" b="1" dirty="0">
                        <a:solidFill>
                          <a:srgbClr val="FF0000"/>
                        </a:solidFill>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68580" marR="68580" marT="0" marB="0"/>
                </a:tc>
                <a:extLst>
                  <a:ext uri="{0D108BD9-81ED-4DB2-BD59-A6C34878D82A}">
                    <a16:rowId xmlns:a16="http://schemas.microsoft.com/office/drawing/2014/main" xmlns="" val="2824820774"/>
                  </a:ext>
                </a:extLst>
              </a:tr>
            </a:tbl>
          </a:graphicData>
        </a:graphic>
      </p:graphicFrame>
    </p:spTree>
    <p:extLst>
      <p:ext uri="{BB962C8B-B14F-4D97-AF65-F5344CB8AC3E}">
        <p14:creationId xmlns:p14="http://schemas.microsoft.com/office/powerpoint/2010/main" xmlns="" val="247331738"/>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Rectangle 10"/>
          <p:cNvSpPr>
            <a:spLocks noGrp="1" noChangeArrowheads="1"/>
          </p:cNvSpPr>
          <p:nvPr>
            <p:ph type="title"/>
          </p:nvPr>
        </p:nvSpPr>
        <p:spPr/>
        <p:txBody>
          <a:bodyPr/>
          <a:lstStyle/>
          <a:p>
            <a:r>
              <a:rPr lang="ar-SA" dirty="0"/>
              <a:t>الدراســة التفصيـليـة</a:t>
            </a:r>
            <a:endParaRPr lang="en-US" dirty="0"/>
          </a:p>
        </p:txBody>
      </p:sp>
      <p:sp>
        <p:nvSpPr>
          <p:cNvPr id="3083" name="Rectangle 11"/>
          <p:cNvSpPr>
            <a:spLocks noGrp="1" noChangeArrowheads="1"/>
          </p:cNvSpPr>
          <p:nvPr>
            <p:ph type="body" idx="1"/>
          </p:nvPr>
        </p:nvSpPr>
        <p:spPr/>
        <p:txBody>
          <a:bodyPr/>
          <a:lstStyle/>
          <a:p>
            <a:pPr marL="0" indent="0" algn="r" rtl="1">
              <a:buNone/>
            </a:pPr>
            <a:r>
              <a:rPr lang="ar-SA" sz="2000" dirty="0">
                <a:solidFill>
                  <a:srgbClr val="006666"/>
                </a:solidFill>
              </a:rPr>
              <a:t>الدراسة التسويقية :</a:t>
            </a:r>
          </a:p>
          <a:p>
            <a:pPr algn="r" rtl="1">
              <a:buFont typeface="Wingdings" panose="05000000000000000000" pitchFamily="2" charset="2"/>
              <a:buChar char="q"/>
            </a:pPr>
            <a:r>
              <a:rPr lang="ar-SA" sz="2000" dirty="0">
                <a:solidFill>
                  <a:srgbClr val="006666"/>
                </a:solidFill>
              </a:rPr>
              <a:t>أدوات التسويق :</a:t>
            </a:r>
          </a:p>
          <a:p>
            <a:pPr algn="r" rtl="1">
              <a:buFont typeface="Arial" panose="020B0604020202020204" pitchFamily="34" charset="0"/>
              <a:buChar char="•"/>
            </a:pPr>
            <a:r>
              <a:rPr lang="ar-SA" sz="2000" dirty="0">
                <a:solidFill>
                  <a:srgbClr val="006666"/>
                </a:solidFill>
              </a:rPr>
              <a:t>نوع المنتج : خدمة تربوية وتعليمية</a:t>
            </a:r>
          </a:p>
          <a:p>
            <a:pPr algn="r" rtl="1">
              <a:buFont typeface="Arial" panose="020B0604020202020204" pitchFamily="34" charset="0"/>
              <a:buChar char="•"/>
            </a:pPr>
            <a:r>
              <a:rPr lang="ar-SA" sz="2000" dirty="0">
                <a:solidFill>
                  <a:srgbClr val="006666"/>
                </a:solidFill>
              </a:rPr>
              <a:t>السعر : 8000 ريال + الخصومات المقدمة ( 10% للدفع المقدم – 15% لالتحاق أحد الأبناء – 20% لطاقم التدريس)</a:t>
            </a:r>
          </a:p>
          <a:p>
            <a:pPr algn="r" rtl="1">
              <a:buFont typeface="Arial" panose="020B0604020202020204" pitchFamily="34" charset="0"/>
              <a:buChar char="•"/>
            </a:pPr>
            <a:r>
              <a:rPr lang="ar-SA" sz="2000" dirty="0">
                <a:solidFill>
                  <a:srgbClr val="006666"/>
                </a:solidFill>
              </a:rPr>
              <a:t>الإعلانات عن طريق شركة ماركتيديا للتسويق الإلكتروني </a:t>
            </a:r>
          </a:p>
          <a:p>
            <a:pPr algn="r" rtl="1">
              <a:buFont typeface="Arial" panose="020B0604020202020204" pitchFamily="34" charset="0"/>
              <a:buChar char="•"/>
            </a:pPr>
            <a:r>
              <a:rPr lang="ar-SA" sz="2000" dirty="0">
                <a:solidFill>
                  <a:srgbClr val="006666"/>
                </a:solidFill>
              </a:rPr>
              <a:t>الموقع : حي الروضة </a:t>
            </a:r>
          </a:p>
          <a:p>
            <a:pPr algn="r" rtl="1">
              <a:buFont typeface="Wingdings" panose="05000000000000000000" pitchFamily="2" charset="2"/>
              <a:buChar char="q"/>
            </a:pPr>
            <a:r>
              <a:rPr lang="ar-SA" sz="2000" dirty="0">
                <a:solidFill>
                  <a:srgbClr val="006666"/>
                </a:solidFill>
              </a:rPr>
              <a:t> مرحلة نمو المنتج :</a:t>
            </a:r>
          </a:p>
          <a:p>
            <a:pPr algn="r" rtl="1">
              <a:buFont typeface="Arial" panose="020B0604020202020204" pitchFamily="34" charset="0"/>
              <a:buChar char="•"/>
            </a:pPr>
            <a:r>
              <a:rPr lang="ar-SA" sz="2000" dirty="0">
                <a:solidFill>
                  <a:srgbClr val="006666"/>
                </a:solidFill>
              </a:rPr>
              <a:t>مرحلة البدء </a:t>
            </a:r>
          </a:p>
          <a:p>
            <a:pPr algn="r" rtl="1"/>
            <a:endParaRPr lang="ar-SA" sz="2000" dirty="0">
              <a:solidFill>
                <a:srgbClr val="006666"/>
              </a:solidFill>
            </a:endParaRPr>
          </a:p>
        </p:txBody>
      </p:sp>
      <p:pic>
        <p:nvPicPr>
          <p:cNvPr id="4" name="officeArt object"/>
          <p:cNvPicPr/>
          <p:nvPr/>
        </p:nvPicPr>
        <p:blipFill>
          <a:blip r:embed="rId3" cstate="print">
            <a:extLst/>
          </a:blip>
          <a:stretch>
            <a:fillRect/>
          </a:stretch>
        </p:blipFill>
        <p:spPr>
          <a:xfrm>
            <a:off x="1935285" y="3306884"/>
            <a:ext cx="1422400" cy="1422400"/>
          </a:xfrm>
          <a:prstGeom prst="rect">
            <a:avLst/>
          </a:prstGeom>
          <a:ln w="12700" cap="flat">
            <a:noFill/>
            <a:miter lim="400000"/>
          </a:ln>
          <a:effectLst/>
        </p:spPr>
      </p:pic>
    </p:spTree>
  </p:cSld>
  <p:clrMapOvr>
    <a:masterClrMapping/>
  </p:clrMapOvr>
  <p:transition>
    <p:fade thruBlk="1"/>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تكاليف التشغيل السنوية </a:t>
            </a:r>
          </a:p>
        </p:txBody>
      </p:sp>
      <p:graphicFrame>
        <p:nvGraphicFramePr>
          <p:cNvPr id="3" name="Table 2"/>
          <p:cNvGraphicFramePr>
            <a:graphicFrameLocks noGrp="1"/>
          </p:cNvGraphicFramePr>
          <p:nvPr>
            <p:extLst>
              <p:ext uri="{D42A27DB-BD31-4B8C-83A1-F6EECF244321}">
                <p14:modId xmlns:p14="http://schemas.microsoft.com/office/powerpoint/2010/main" xmlns="" val="154174819"/>
              </p:ext>
            </p:extLst>
          </p:nvPr>
        </p:nvGraphicFramePr>
        <p:xfrm>
          <a:off x="2090400" y="1336616"/>
          <a:ext cx="6195461" cy="4253396"/>
        </p:xfrm>
        <a:graphic>
          <a:graphicData uri="http://schemas.openxmlformats.org/drawingml/2006/table">
            <a:tbl>
              <a:tblPr rtl="1" firstRow="1" firstCol="1" bandRow="1">
                <a:tableStyleId>{5940675A-B579-460E-94D1-54222C63F5DA}</a:tableStyleId>
              </a:tblPr>
              <a:tblGrid>
                <a:gridCol w="3915877">
                  <a:extLst>
                    <a:ext uri="{9D8B030D-6E8A-4147-A177-3AD203B41FA5}">
                      <a16:colId xmlns:a16="http://schemas.microsoft.com/office/drawing/2014/main" xmlns="" val="1666100590"/>
                    </a:ext>
                  </a:extLst>
                </a:gridCol>
                <a:gridCol w="2279584">
                  <a:extLst>
                    <a:ext uri="{9D8B030D-6E8A-4147-A177-3AD203B41FA5}">
                      <a16:colId xmlns:a16="http://schemas.microsoft.com/office/drawing/2014/main" xmlns="" val="434981716"/>
                    </a:ext>
                  </a:extLst>
                </a:gridCol>
              </a:tblGrid>
              <a:tr h="326136">
                <a:tc>
                  <a:txBody>
                    <a:bodyPr/>
                    <a:lstStyle/>
                    <a:p>
                      <a:pPr marL="0" marR="0" algn="ctr" rtl="1">
                        <a:lnSpc>
                          <a:spcPct val="107000"/>
                        </a:lnSpc>
                        <a:spcBef>
                          <a:spcPts val="0"/>
                        </a:spcBef>
                        <a:spcAft>
                          <a:spcPts val="0"/>
                        </a:spcAft>
                      </a:pPr>
                      <a:r>
                        <a:rPr lang="ar-SA" sz="2000" b="1" dirty="0">
                          <a:solidFill>
                            <a:schemeClr val="tx1"/>
                          </a:solidFill>
                          <a:effectLst/>
                          <a:latin typeface="Arabic Typesetting" panose="03020402040406030203" pitchFamily="66" charset="-78"/>
                          <a:cs typeface="Arabic Typesetting" panose="03020402040406030203" pitchFamily="66" charset="-78"/>
                        </a:rPr>
                        <a:t>تكاليف التشغيل</a:t>
                      </a:r>
                      <a:endParaRPr lang="en-US" sz="2000" b="1" dirty="0">
                        <a:solidFill>
                          <a:schemeClr val="tx1"/>
                        </a:solidFill>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0">
                        <a:lnSpc>
                          <a:spcPct val="107000"/>
                        </a:lnSpc>
                        <a:spcBef>
                          <a:spcPts val="0"/>
                        </a:spcBef>
                        <a:spcAft>
                          <a:spcPts val="0"/>
                        </a:spcAft>
                      </a:pPr>
                      <a:r>
                        <a:rPr lang="en-US" sz="1600">
                          <a:solidFill>
                            <a:srgbClr val="006666"/>
                          </a:solidFill>
                          <a:effectLst/>
                        </a:rPr>
                        <a:t>2,473,604</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4002215687"/>
                  </a:ext>
                </a:extLst>
              </a:tr>
              <a:tr h="326136">
                <a:tc>
                  <a:txBody>
                    <a:bodyPr/>
                    <a:lstStyle/>
                    <a:p>
                      <a:pPr marL="0" marR="0" algn="ctr" rtl="1">
                        <a:lnSpc>
                          <a:spcPct val="107000"/>
                        </a:lnSpc>
                        <a:spcBef>
                          <a:spcPts val="0"/>
                        </a:spcBef>
                        <a:spcAft>
                          <a:spcPts val="0"/>
                        </a:spcAft>
                      </a:pPr>
                      <a:r>
                        <a:rPr lang="ar-SA" sz="2000" b="1">
                          <a:solidFill>
                            <a:schemeClr val="tx1"/>
                          </a:solidFill>
                          <a:effectLst/>
                          <a:latin typeface="Arabic Typesetting" panose="03020402040406030203" pitchFamily="66" charset="-78"/>
                          <a:cs typeface="Arabic Typesetting" panose="03020402040406030203" pitchFamily="66" charset="-78"/>
                        </a:rPr>
                        <a:t>التكاليف الثابتة</a:t>
                      </a:r>
                      <a:endParaRPr lang="en-US" sz="2000" b="1">
                        <a:solidFill>
                          <a:schemeClr val="tx1"/>
                        </a:solidFill>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0">
                        <a:lnSpc>
                          <a:spcPct val="107000"/>
                        </a:lnSpc>
                        <a:spcBef>
                          <a:spcPts val="0"/>
                        </a:spcBef>
                        <a:spcAft>
                          <a:spcPts val="0"/>
                        </a:spcAft>
                      </a:pPr>
                      <a:r>
                        <a:rPr lang="en-US" sz="1600">
                          <a:solidFill>
                            <a:srgbClr val="006666"/>
                          </a:solidFill>
                          <a:effectLst/>
                        </a:rPr>
                        <a:t>2,464,691</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2363566070"/>
                  </a:ext>
                </a:extLst>
              </a:tr>
              <a:tr h="326136">
                <a:tc>
                  <a:txBody>
                    <a:bodyPr/>
                    <a:lstStyle/>
                    <a:p>
                      <a:pPr marL="0" marR="0" algn="ctr" rtl="1">
                        <a:lnSpc>
                          <a:spcPct val="107000"/>
                        </a:lnSpc>
                        <a:spcBef>
                          <a:spcPts val="0"/>
                        </a:spcBef>
                        <a:spcAft>
                          <a:spcPts val="0"/>
                        </a:spcAft>
                      </a:pPr>
                      <a:r>
                        <a:rPr lang="ar-SA" sz="2000" b="1">
                          <a:solidFill>
                            <a:schemeClr val="tx1"/>
                          </a:solidFill>
                          <a:effectLst/>
                          <a:latin typeface="Arabic Typesetting" panose="03020402040406030203" pitchFamily="66" charset="-78"/>
                          <a:cs typeface="Arabic Typesetting" panose="03020402040406030203" pitchFamily="66" charset="-78"/>
                        </a:rPr>
                        <a:t>التكاليف المتغيرة</a:t>
                      </a:r>
                      <a:endParaRPr lang="en-US" sz="2000" b="1">
                        <a:solidFill>
                          <a:schemeClr val="tx1"/>
                        </a:solidFill>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0">
                        <a:lnSpc>
                          <a:spcPct val="107000"/>
                        </a:lnSpc>
                        <a:spcBef>
                          <a:spcPts val="0"/>
                        </a:spcBef>
                        <a:spcAft>
                          <a:spcPts val="0"/>
                        </a:spcAft>
                      </a:pPr>
                      <a:r>
                        <a:rPr lang="en-US" sz="1600">
                          <a:solidFill>
                            <a:srgbClr val="006666"/>
                          </a:solidFill>
                          <a:effectLst/>
                        </a:rPr>
                        <a:t>8,913</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2412292530"/>
                  </a:ext>
                </a:extLst>
              </a:tr>
              <a:tr h="326136">
                <a:tc>
                  <a:txBody>
                    <a:bodyPr/>
                    <a:lstStyle/>
                    <a:p>
                      <a:pPr marL="0" marR="0" algn="ctr" rtl="1">
                        <a:lnSpc>
                          <a:spcPct val="107000"/>
                        </a:lnSpc>
                        <a:spcBef>
                          <a:spcPts val="0"/>
                        </a:spcBef>
                        <a:spcAft>
                          <a:spcPts val="0"/>
                        </a:spcAft>
                      </a:pPr>
                      <a:r>
                        <a:rPr lang="ar-SA" sz="2000" b="1">
                          <a:solidFill>
                            <a:schemeClr val="tx1"/>
                          </a:solidFill>
                          <a:effectLst/>
                          <a:latin typeface="Arabic Typesetting" panose="03020402040406030203" pitchFamily="66" charset="-78"/>
                          <a:cs typeface="Arabic Typesetting" panose="03020402040406030203" pitchFamily="66" charset="-78"/>
                        </a:rPr>
                        <a:t>الإيرادات</a:t>
                      </a:r>
                      <a:endParaRPr lang="en-US" sz="2000" b="1">
                        <a:solidFill>
                          <a:schemeClr val="tx1"/>
                        </a:solidFill>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0">
                        <a:lnSpc>
                          <a:spcPct val="107000"/>
                        </a:lnSpc>
                        <a:spcBef>
                          <a:spcPts val="0"/>
                        </a:spcBef>
                        <a:spcAft>
                          <a:spcPts val="0"/>
                        </a:spcAft>
                      </a:pPr>
                      <a:r>
                        <a:rPr lang="en-US" sz="1600">
                          <a:solidFill>
                            <a:srgbClr val="006666"/>
                          </a:solidFill>
                          <a:effectLst/>
                        </a:rPr>
                        <a:t>3,840,000</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1403375330"/>
                  </a:ext>
                </a:extLst>
              </a:tr>
              <a:tr h="326136">
                <a:tc>
                  <a:txBody>
                    <a:bodyPr/>
                    <a:lstStyle/>
                    <a:p>
                      <a:pPr marL="0" marR="0" algn="ctr" rtl="1">
                        <a:lnSpc>
                          <a:spcPct val="107000"/>
                        </a:lnSpc>
                        <a:spcBef>
                          <a:spcPts val="0"/>
                        </a:spcBef>
                        <a:spcAft>
                          <a:spcPts val="0"/>
                        </a:spcAft>
                      </a:pPr>
                      <a:r>
                        <a:rPr lang="ar-SA" sz="2000" b="1">
                          <a:solidFill>
                            <a:schemeClr val="tx1"/>
                          </a:solidFill>
                          <a:effectLst/>
                          <a:latin typeface="Arabic Typesetting" panose="03020402040406030203" pitchFamily="66" charset="-78"/>
                          <a:cs typeface="Arabic Typesetting" panose="03020402040406030203" pitchFamily="66" charset="-78"/>
                        </a:rPr>
                        <a:t>الإيرادات - التكاليف المتغيرة</a:t>
                      </a:r>
                      <a:endParaRPr lang="en-US" sz="2000" b="1">
                        <a:solidFill>
                          <a:schemeClr val="tx1"/>
                        </a:solidFill>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0">
                        <a:lnSpc>
                          <a:spcPct val="107000"/>
                        </a:lnSpc>
                        <a:spcBef>
                          <a:spcPts val="0"/>
                        </a:spcBef>
                        <a:spcAft>
                          <a:spcPts val="0"/>
                        </a:spcAft>
                      </a:pPr>
                      <a:r>
                        <a:rPr lang="en-US" sz="1600">
                          <a:solidFill>
                            <a:srgbClr val="006666"/>
                          </a:solidFill>
                          <a:effectLst/>
                        </a:rPr>
                        <a:t>2,871,088</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3246175875"/>
                  </a:ext>
                </a:extLst>
              </a:tr>
              <a:tr h="326136">
                <a:tc>
                  <a:txBody>
                    <a:bodyPr/>
                    <a:lstStyle/>
                    <a:p>
                      <a:pPr marL="0" marR="0" algn="ctr" rtl="1">
                        <a:lnSpc>
                          <a:spcPct val="107000"/>
                        </a:lnSpc>
                        <a:spcBef>
                          <a:spcPts val="0"/>
                        </a:spcBef>
                        <a:spcAft>
                          <a:spcPts val="0"/>
                        </a:spcAft>
                      </a:pPr>
                      <a:r>
                        <a:rPr lang="ar-SA" sz="2000" b="1">
                          <a:solidFill>
                            <a:schemeClr val="tx1"/>
                          </a:solidFill>
                          <a:effectLst/>
                          <a:latin typeface="Arabic Typesetting" panose="03020402040406030203" pitchFamily="66" charset="-78"/>
                          <a:cs typeface="Arabic Typesetting" panose="03020402040406030203" pitchFamily="66" charset="-78"/>
                        </a:rPr>
                        <a:t>التكاليف الثابتة</a:t>
                      </a:r>
                      <a:endParaRPr lang="en-US" sz="2000" b="1">
                        <a:solidFill>
                          <a:schemeClr val="tx1"/>
                        </a:solidFill>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0">
                        <a:lnSpc>
                          <a:spcPct val="107000"/>
                        </a:lnSpc>
                        <a:spcBef>
                          <a:spcPts val="0"/>
                        </a:spcBef>
                        <a:spcAft>
                          <a:spcPts val="0"/>
                        </a:spcAft>
                      </a:pPr>
                      <a:r>
                        <a:rPr lang="en-US" sz="1600" dirty="0">
                          <a:solidFill>
                            <a:srgbClr val="006666"/>
                          </a:solidFill>
                          <a:effectLst/>
                        </a:rPr>
                        <a:t>2,464,691</a:t>
                      </a:r>
                      <a:endParaRPr lang="en-US" sz="1100" dirty="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114458728"/>
                  </a:ext>
                </a:extLst>
              </a:tr>
              <a:tr h="326136">
                <a:tc>
                  <a:txBody>
                    <a:bodyPr/>
                    <a:lstStyle/>
                    <a:p>
                      <a:pPr marL="0" marR="0" algn="ctr" rtl="1">
                        <a:lnSpc>
                          <a:spcPct val="107000"/>
                        </a:lnSpc>
                        <a:spcBef>
                          <a:spcPts val="0"/>
                        </a:spcBef>
                        <a:spcAft>
                          <a:spcPts val="0"/>
                        </a:spcAft>
                      </a:pPr>
                      <a:r>
                        <a:rPr lang="ar-SA" sz="2000" b="1">
                          <a:solidFill>
                            <a:schemeClr val="tx1"/>
                          </a:solidFill>
                          <a:effectLst/>
                          <a:latin typeface="Arabic Typesetting" panose="03020402040406030203" pitchFamily="66" charset="-78"/>
                          <a:cs typeface="Arabic Typesetting" panose="03020402040406030203" pitchFamily="66" charset="-78"/>
                        </a:rPr>
                        <a:t>نقطة التعادل</a:t>
                      </a:r>
                      <a:endParaRPr lang="en-US" sz="2000" b="1">
                        <a:solidFill>
                          <a:schemeClr val="tx1"/>
                        </a:solidFill>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0">
                        <a:lnSpc>
                          <a:spcPct val="107000"/>
                        </a:lnSpc>
                        <a:spcBef>
                          <a:spcPts val="0"/>
                        </a:spcBef>
                        <a:spcAft>
                          <a:spcPts val="0"/>
                        </a:spcAft>
                      </a:pPr>
                      <a:r>
                        <a:rPr lang="en-US" sz="1600" dirty="0">
                          <a:solidFill>
                            <a:srgbClr val="FF0000"/>
                          </a:solidFill>
                          <a:effectLst/>
                        </a:rPr>
                        <a:t>0.64334</a:t>
                      </a:r>
                      <a:endParaRPr lang="en-US" sz="1100" dirty="0">
                        <a:solidFill>
                          <a:srgbClr val="FF0000"/>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441757028"/>
                  </a:ext>
                </a:extLst>
              </a:tr>
              <a:tr h="326136">
                <a:tc>
                  <a:txBody>
                    <a:bodyPr/>
                    <a:lstStyle/>
                    <a:p>
                      <a:pPr marL="0" marR="0" algn="ctr" rtl="1">
                        <a:lnSpc>
                          <a:spcPct val="107000"/>
                        </a:lnSpc>
                        <a:spcBef>
                          <a:spcPts val="0"/>
                        </a:spcBef>
                        <a:spcAft>
                          <a:spcPts val="0"/>
                        </a:spcAft>
                      </a:pPr>
                      <a:r>
                        <a:rPr lang="ar-SA" sz="2000" b="1">
                          <a:solidFill>
                            <a:schemeClr val="tx1"/>
                          </a:solidFill>
                          <a:effectLst/>
                          <a:latin typeface="Arabic Typesetting" panose="03020402040406030203" pitchFamily="66" charset="-78"/>
                          <a:cs typeface="Arabic Typesetting" panose="03020402040406030203" pitchFamily="66" charset="-78"/>
                        </a:rPr>
                        <a:t>الإيرادات - التكاليف المتغيرة</a:t>
                      </a:r>
                      <a:endParaRPr lang="en-US" sz="2000" b="1">
                        <a:solidFill>
                          <a:schemeClr val="tx1"/>
                        </a:solidFill>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0">
                        <a:lnSpc>
                          <a:spcPct val="107000"/>
                        </a:lnSpc>
                        <a:spcBef>
                          <a:spcPts val="0"/>
                        </a:spcBef>
                        <a:spcAft>
                          <a:spcPts val="0"/>
                        </a:spcAft>
                      </a:pPr>
                      <a:r>
                        <a:rPr lang="en-US" sz="1600">
                          <a:solidFill>
                            <a:srgbClr val="006666"/>
                          </a:solidFill>
                          <a:effectLst/>
                        </a:rPr>
                        <a:t>2,871,088</a:t>
                      </a:r>
                      <a:endParaRPr lang="en-US" sz="1100">
                        <a:solidFill>
                          <a:srgbClr val="006666"/>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3479395909"/>
                  </a:ext>
                </a:extLst>
              </a:tr>
              <a:tr h="806660">
                <a:tc>
                  <a:txBody>
                    <a:bodyPr/>
                    <a:lstStyle/>
                    <a:p>
                      <a:pPr marL="0" marR="0" algn="ctr" rtl="1">
                        <a:lnSpc>
                          <a:spcPct val="107000"/>
                        </a:lnSpc>
                        <a:spcBef>
                          <a:spcPts val="0"/>
                        </a:spcBef>
                        <a:spcAft>
                          <a:spcPts val="0"/>
                        </a:spcAft>
                      </a:pPr>
                      <a:r>
                        <a:rPr lang="ar-SA" sz="2000" b="1" dirty="0">
                          <a:solidFill>
                            <a:schemeClr val="tx1"/>
                          </a:solidFill>
                          <a:effectLst/>
                          <a:latin typeface="Arabic Typesetting" panose="03020402040406030203" pitchFamily="66" charset="-78"/>
                          <a:cs typeface="Arabic Typesetting" panose="03020402040406030203" pitchFamily="66" charset="-78"/>
                        </a:rPr>
                        <a:t>هذا يعني أن المشروع يحقق ربحاً بعد أن يعمل بنسبة</a:t>
                      </a:r>
                      <a:endParaRPr lang="en-US" sz="2000" b="1" dirty="0">
                        <a:solidFill>
                          <a:schemeClr val="tx1"/>
                        </a:solidFill>
                        <a:effectLst/>
                        <a:latin typeface="Arabic Typesetting" panose="03020402040406030203" pitchFamily="66" charset="-78"/>
                        <a:ea typeface="Tw Cen MT" panose="020B0602020104020603" pitchFamily="34" charset="0"/>
                        <a:cs typeface="Arabic Typesetting" panose="03020402040406030203" pitchFamily="66" charset="-78"/>
                      </a:endParaRPr>
                    </a:p>
                    <a:p>
                      <a:pPr marL="0" marR="0" algn="ctr" rtl="1">
                        <a:lnSpc>
                          <a:spcPct val="107000"/>
                        </a:lnSpc>
                        <a:spcBef>
                          <a:spcPts val="0"/>
                        </a:spcBef>
                        <a:spcAft>
                          <a:spcPts val="0"/>
                        </a:spcAft>
                      </a:pPr>
                      <a:r>
                        <a:rPr lang="ar-SA" sz="2000" b="1" dirty="0">
                          <a:solidFill>
                            <a:schemeClr val="tx1"/>
                          </a:solidFill>
                          <a:effectLst/>
                          <a:latin typeface="Arabic Typesetting" panose="03020402040406030203" pitchFamily="66" charset="-78"/>
                          <a:cs typeface="Arabic Typesetting" panose="03020402040406030203" pitchFamily="66" charset="-78"/>
                        </a:rPr>
                        <a:t>عند ذلك يكون حجم التعادل كما يلي:</a:t>
                      </a:r>
                      <a:endParaRPr lang="en-US" sz="2000" b="1" dirty="0">
                        <a:solidFill>
                          <a:schemeClr val="tx1"/>
                        </a:solidFill>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0">
                        <a:lnSpc>
                          <a:spcPct val="107000"/>
                        </a:lnSpc>
                        <a:spcBef>
                          <a:spcPts val="0"/>
                        </a:spcBef>
                        <a:spcAft>
                          <a:spcPts val="0"/>
                        </a:spcAft>
                      </a:pPr>
                      <a:r>
                        <a:rPr lang="en-US" sz="1600" dirty="0">
                          <a:solidFill>
                            <a:srgbClr val="FF0000"/>
                          </a:solidFill>
                          <a:effectLst/>
                        </a:rPr>
                        <a:t>64.33%</a:t>
                      </a:r>
                      <a:endParaRPr lang="en-US" sz="1100" dirty="0">
                        <a:solidFill>
                          <a:srgbClr val="FF0000"/>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2687220353"/>
                  </a:ext>
                </a:extLst>
              </a:tr>
              <a:tr h="326136">
                <a:tc>
                  <a:txBody>
                    <a:bodyPr/>
                    <a:lstStyle/>
                    <a:p>
                      <a:pPr marL="0" marR="0" algn="ctr" rtl="1">
                        <a:lnSpc>
                          <a:spcPct val="107000"/>
                        </a:lnSpc>
                        <a:spcBef>
                          <a:spcPts val="0"/>
                        </a:spcBef>
                        <a:spcAft>
                          <a:spcPts val="0"/>
                        </a:spcAft>
                      </a:pPr>
                      <a:r>
                        <a:rPr lang="ar-SA" sz="2000" b="1">
                          <a:solidFill>
                            <a:schemeClr val="tx1"/>
                          </a:solidFill>
                          <a:effectLst/>
                          <a:latin typeface="Arabic Typesetting" panose="03020402040406030203" pitchFamily="66" charset="-78"/>
                          <a:cs typeface="Arabic Typesetting" panose="03020402040406030203" pitchFamily="66" charset="-78"/>
                        </a:rPr>
                        <a:t>الإيرادات عند التعادل = الإيرادات × حجم التعادل</a:t>
                      </a:r>
                      <a:endParaRPr lang="en-US" sz="2000" b="1">
                        <a:solidFill>
                          <a:schemeClr val="tx1"/>
                        </a:solidFill>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0">
                        <a:lnSpc>
                          <a:spcPct val="107000"/>
                        </a:lnSpc>
                        <a:spcBef>
                          <a:spcPts val="0"/>
                        </a:spcBef>
                        <a:spcAft>
                          <a:spcPts val="0"/>
                        </a:spcAft>
                      </a:pPr>
                      <a:r>
                        <a:rPr lang="en-US" sz="1600">
                          <a:solidFill>
                            <a:srgbClr val="FF0000"/>
                          </a:solidFill>
                          <a:effectLst/>
                        </a:rPr>
                        <a:t>2470425</a:t>
                      </a:r>
                      <a:endParaRPr lang="en-US" sz="1100">
                        <a:solidFill>
                          <a:srgbClr val="FF0000"/>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912875655"/>
                  </a:ext>
                </a:extLst>
              </a:tr>
              <a:tr h="511512">
                <a:tc>
                  <a:txBody>
                    <a:bodyPr/>
                    <a:lstStyle/>
                    <a:p>
                      <a:pPr marL="0" marR="0" algn="ctr" rtl="1">
                        <a:lnSpc>
                          <a:spcPct val="107000"/>
                        </a:lnSpc>
                        <a:spcBef>
                          <a:spcPts val="0"/>
                        </a:spcBef>
                        <a:spcAft>
                          <a:spcPts val="0"/>
                        </a:spcAft>
                      </a:pPr>
                      <a:r>
                        <a:rPr lang="ar-SA" sz="2000" b="1" dirty="0">
                          <a:solidFill>
                            <a:schemeClr val="tx1"/>
                          </a:solidFill>
                          <a:effectLst/>
                          <a:latin typeface="Arabic Typesetting" panose="03020402040406030203" pitchFamily="66" charset="-78"/>
                          <a:cs typeface="Arabic Typesetting" panose="03020402040406030203" pitchFamily="66" charset="-78"/>
                        </a:rPr>
                        <a:t>التكاليف عند التعادل = التكاليف المتغيرة × حجم التعادل + الثابتة</a:t>
                      </a:r>
                      <a:endParaRPr lang="en-US" sz="2000" b="1" dirty="0">
                        <a:solidFill>
                          <a:schemeClr val="tx1"/>
                        </a:solidFill>
                        <a:effectLst/>
                        <a:latin typeface="Arabic Typesetting" panose="03020402040406030203" pitchFamily="66" charset="-78"/>
                        <a:ea typeface="Tw Cen MT" panose="020B0602020104020603" pitchFamily="34" charset="0"/>
                        <a:cs typeface="Arabic Typesetting" panose="03020402040406030203" pitchFamily="66" charset="-78"/>
                      </a:endParaRPr>
                    </a:p>
                  </a:txBody>
                  <a:tcPr marL="68580" marR="68580" marT="0" marB="0"/>
                </a:tc>
                <a:tc>
                  <a:txBody>
                    <a:bodyPr/>
                    <a:lstStyle/>
                    <a:p>
                      <a:pPr marL="0" marR="0" algn="ctr" rtl="0">
                        <a:lnSpc>
                          <a:spcPct val="107000"/>
                        </a:lnSpc>
                        <a:spcBef>
                          <a:spcPts val="0"/>
                        </a:spcBef>
                        <a:spcAft>
                          <a:spcPts val="0"/>
                        </a:spcAft>
                      </a:pPr>
                      <a:r>
                        <a:rPr lang="en-US" sz="1600" dirty="0">
                          <a:solidFill>
                            <a:srgbClr val="FF0000"/>
                          </a:solidFill>
                          <a:effectLst/>
                        </a:rPr>
                        <a:t>2470425</a:t>
                      </a:r>
                      <a:endParaRPr lang="en-US" sz="1100" dirty="0">
                        <a:solidFill>
                          <a:srgbClr val="FF0000"/>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4025671703"/>
                  </a:ext>
                </a:extLst>
              </a:tr>
            </a:tbl>
          </a:graphicData>
        </a:graphic>
      </p:graphicFrame>
      <p:sp>
        <p:nvSpPr>
          <p:cNvPr id="4" name="TextBox 3"/>
          <p:cNvSpPr txBox="1"/>
          <p:nvPr/>
        </p:nvSpPr>
        <p:spPr>
          <a:xfrm>
            <a:off x="6196263" y="1022684"/>
            <a:ext cx="2478505" cy="313932"/>
          </a:xfrm>
          <a:prstGeom prst="rect">
            <a:avLst/>
          </a:prstGeom>
          <a:noFill/>
        </p:spPr>
        <p:txBody>
          <a:bodyPr wrap="square" rtlCol="1">
            <a:spAutoFit/>
          </a:bodyPr>
          <a:lstStyle/>
          <a:p>
            <a:r>
              <a:rPr lang="ar-SA" dirty="0"/>
              <a:t>حجم التعادل </a:t>
            </a:r>
          </a:p>
        </p:txBody>
      </p:sp>
      <p:sp>
        <p:nvSpPr>
          <p:cNvPr id="5" name="Rectangle 4"/>
          <p:cNvSpPr/>
          <p:nvPr/>
        </p:nvSpPr>
        <p:spPr>
          <a:xfrm>
            <a:off x="2090400" y="5930561"/>
            <a:ext cx="4572000" cy="549381"/>
          </a:xfrm>
          <a:prstGeom prst="rect">
            <a:avLst/>
          </a:prstGeom>
        </p:spPr>
        <p:txBody>
          <a:bodyPr>
            <a:spAutoFit/>
          </a:bodyPr>
          <a:lstStyle/>
          <a:p>
            <a:pPr algn="r"/>
            <a:r>
              <a:rPr lang="ar-SA" dirty="0">
                <a:ea typeface="Tw Cen MT" panose="020B0602020104020603" pitchFamily="34" charset="0"/>
                <a:cs typeface="Microsoft Uighur" panose="02000000000000000000" pitchFamily="2" charset="-78"/>
              </a:rPr>
              <a:t>اذا عند نقطة التعادل(64.3%) تتساوى التكاليف مع الايرادات لهذا المشروع وتبلغ بذلك "2.470.425 " إذا المشروع سوف يكون مربح. </a:t>
            </a:r>
            <a:endParaRPr lang="ar-SA" dirty="0"/>
          </a:p>
        </p:txBody>
      </p:sp>
    </p:spTree>
    <p:extLst>
      <p:ext uri="{BB962C8B-B14F-4D97-AF65-F5344CB8AC3E}">
        <p14:creationId xmlns:p14="http://schemas.microsoft.com/office/powerpoint/2010/main" xmlns="" val="2462963656"/>
      </p:ext>
    </p:extLst>
  </p:cSld>
  <p:clrMapOvr>
    <a:masterClrMapping/>
  </p:clrMapOvr>
  <p:transition>
    <p:fade thruBlk="1"/>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تكاليف التشغيل السنوية – قائمة الدخل </a:t>
            </a:r>
          </a:p>
        </p:txBody>
      </p:sp>
      <p:graphicFrame>
        <p:nvGraphicFramePr>
          <p:cNvPr id="3" name="Table 2"/>
          <p:cNvGraphicFramePr>
            <a:graphicFrameLocks noGrp="1"/>
          </p:cNvGraphicFramePr>
          <p:nvPr>
            <p:extLst>
              <p:ext uri="{D42A27DB-BD31-4B8C-83A1-F6EECF244321}">
                <p14:modId xmlns:p14="http://schemas.microsoft.com/office/powerpoint/2010/main" xmlns="" val="3550418565"/>
              </p:ext>
            </p:extLst>
          </p:nvPr>
        </p:nvGraphicFramePr>
        <p:xfrm>
          <a:off x="651640" y="841263"/>
          <a:ext cx="8181544" cy="6007523"/>
        </p:xfrm>
        <a:graphic>
          <a:graphicData uri="http://schemas.openxmlformats.org/drawingml/2006/table">
            <a:tbl>
              <a:tblPr rtl="1" firstRow="1" firstCol="1" bandRow="1">
                <a:tableStyleId>{5940675A-B579-460E-94D1-54222C63F5DA}</a:tableStyleId>
              </a:tblPr>
              <a:tblGrid>
                <a:gridCol w="1642389">
                  <a:extLst>
                    <a:ext uri="{9D8B030D-6E8A-4147-A177-3AD203B41FA5}">
                      <a16:colId xmlns:a16="http://schemas.microsoft.com/office/drawing/2014/main" xmlns="" val="922372897"/>
                    </a:ext>
                  </a:extLst>
                </a:gridCol>
                <a:gridCol w="1278668">
                  <a:extLst>
                    <a:ext uri="{9D8B030D-6E8A-4147-A177-3AD203B41FA5}">
                      <a16:colId xmlns:a16="http://schemas.microsoft.com/office/drawing/2014/main" xmlns="" val="3828095517"/>
                    </a:ext>
                  </a:extLst>
                </a:gridCol>
                <a:gridCol w="182510">
                  <a:extLst>
                    <a:ext uri="{9D8B030D-6E8A-4147-A177-3AD203B41FA5}">
                      <a16:colId xmlns:a16="http://schemas.microsoft.com/office/drawing/2014/main" xmlns="" val="2651146392"/>
                    </a:ext>
                  </a:extLst>
                </a:gridCol>
                <a:gridCol w="1010127">
                  <a:extLst>
                    <a:ext uri="{9D8B030D-6E8A-4147-A177-3AD203B41FA5}">
                      <a16:colId xmlns:a16="http://schemas.microsoft.com/office/drawing/2014/main" xmlns="" val="926504188"/>
                    </a:ext>
                  </a:extLst>
                </a:gridCol>
                <a:gridCol w="1010127">
                  <a:extLst>
                    <a:ext uri="{9D8B030D-6E8A-4147-A177-3AD203B41FA5}">
                      <a16:colId xmlns:a16="http://schemas.microsoft.com/office/drawing/2014/main" xmlns="" val="2899739320"/>
                    </a:ext>
                  </a:extLst>
                </a:gridCol>
                <a:gridCol w="961068">
                  <a:extLst>
                    <a:ext uri="{9D8B030D-6E8A-4147-A177-3AD203B41FA5}">
                      <a16:colId xmlns:a16="http://schemas.microsoft.com/office/drawing/2014/main" xmlns="" val="1930862862"/>
                    </a:ext>
                  </a:extLst>
                </a:gridCol>
                <a:gridCol w="961068">
                  <a:extLst>
                    <a:ext uri="{9D8B030D-6E8A-4147-A177-3AD203B41FA5}">
                      <a16:colId xmlns:a16="http://schemas.microsoft.com/office/drawing/2014/main" xmlns="" val="1159017842"/>
                    </a:ext>
                  </a:extLst>
                </a:gridCol>
                <a:gridCol w="1135587">
                  <a:extLst>
                    <a:ext uri="{9D8B030D-6E8A-4147-A177-3AD203B41FA5}">
                      <a16:colId xmlns:a16="http://schemas.microsoft.com/office/drawing/2014/main" xmlns="" val="2807565189"/>
                    </a:ext>
                  </a:extLst>
                </a:gridCol>
              </a:tblGrid>
              <a:tr h="293497">
                <a:tc rowSpan="2">
                  <a:txBody>
                    <a:bodyPr/>
                    <a:lstStyle/>
                    <a:p>
                      <a:pPr marL="0" marR="0" algn="ctr" rtl="0">
                        <a:lnSpc>
                          <a:spcPct val="107000"/>
                        </a:lnSpc>
                        <a:spcBef>
                          <a:spcPts val="0"/>
                        </a:spcBef>
                        <a:spcAft>
                          <a:spcPts val="0"/>
                        </a:spcAft>
                      </a:pPr>
                      <a:r>
                        <a:rPr lang="ar-SA" sz="1800" b="1" dirty="0">
                          <a:effectLst/>
                          <a:latin typeface="Arabic Typesetting" panose="03020402040406030203" pitchFamily="66" charset="-78"/>
                          <a:cs typeface="Arabic Typesetting" panose="03020402040406030203" pitchFamily="66" charset="-78"/>
                        </a:rPr>
                        <a:t>البيان</a:t>
                      </a:r>
                      <a:endParaRPr lang="en-US" sz="1100" b="1"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6885" marR="56885" marT="0" marB="0"/>
                </a:tc>
                <a:tc gridSpan="6">
                  <a:txBody>
                    <a:bodyPr/>
                    <a:lstStyle/>
                    <a:p>
                      <a:pPr marL="0" marR="0" algn="ctr" rtl="0">
                        <a:lnSpc>
                          <a:spcPct val="107000"/>
                        </a:lnSpc>
                        <a:spcBef>
                          <a:spcPts val="0"/>
                        </a:spcBef>
                        <a:spcAft>
                          <a:spcPts val="0"/>
                        </a:spcAft>
                      </a:pPr>
                      <a:r>
                        <a:rPr lang="ar-SA" sz="1800" b="1">
                          <a:effectLst/>
                          <a:latin typeface="Arabic Typesetting" panose="03020402040406030203" pitchFamily="66" charset="-78"/>
                          <a:cs typeface="Arabic Typesetting" panose="03020402040406030203" pitchFamily="66" charset="-78"/>
                        </a:rPr>
                        <a:t>السنوات</a:t>
                      </a:r>
                      <a:endParaRPr lang="en-US" sz="1800" b="1">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6885" marR="56885" marT="0" marB="0"/>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rowSpan="2">
                  <a:txBody>
                    <a:bodyPr/>
                    <a:lstStyle/>
                    <a:p>
                      <a:pPr marL="0" marR="0" algn="ctr" rtl="0">
                        <a:lnSpc>
                          <a:spcPct val="107000"/>
                        </a:lnSpc>
                        <a:spcBef>
                          <a:spcPts val="0"/>
                        </a:spcBef>
                        <a:spcAft>
                          <a:spcPts val="0"/>
                        </a:spcAft>
                      </a:pPr>
                      <a:r>
                        <a:rPr lang="ar-SA" sz="1800" b="1" dirty="0">
                          <a:effectLst/>
                          <a:latin typeface="Arabic Typesetting" panose="03020402040406030203" pitchFamily="66" charset="-78"/>
                          <a:cs typeface="Arabic Typesetting" panose="03020402040406030203" pitchFamily="66" charset="-78"/>
                        </a:rPr>
                        <a:t>المتوسط العام</a:t>
                      </a:r>
                      <a:endParaRPr lang="en-US" sz="1800" b="1"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6885" marR="56885" marT="0" marB="0"/>
                </a:tc>
                <a:extLst>
                  <a:ext uri="{0D108BD9-81ED-4DB2-BD59-A6C34878D82A}">
                    <a16:rowId xmlns:a16="http://schemas.microsoft.com/office/drawing/2014/main" xmlns="" val="654366416"/>
                  </a:ext>
                </a:extLst>
              </a:tr>
              <a:tr h="302354">
                <a:tc vMerge="1">
                  <a:txBody>
                    <a:bodyPr/>
                    <a:lstStyle/>
                    <a:p>
                      <a:pPr rtl="1"/>
                      <a:endParaRPr lang="ar-SA"/>
                    </a:p>
                  </a:txBody>
                  <a:tcPr/>
                </a:tc>
                <a:tc gridSpan="2">
                  <a:txBody>
                    <a:bodyPr/>
                    <a:lstStyle/>
                    <a:p>
                      <a:pPr marL="0" marR="0" algn="ctr" rtl="0">
                        <a:lnSpc>
                          <a:spcPct val="107000"/>
                        </a:lnSpc>
                        <a:spcBef>
                          <a:spcPts val="0"/>
                        </a:spcBef>
                        <a:spcAft>
                          <a:spcPts val="0"/>
                        </a:spcAft>
                      </a:pPr>
                      <a:r>
                        <a:rPr lang="en-US" sz="1800" b="1">
                          <a:effectLst/>
                          <a:latin typeface="Arabic Typesetting" panose="03020402040406030203" pitchFamily="66" charset="-78"/>
                          <a:cs typeface="Arabic Typesetting" panose="03020402040406030203" pitchFamily="66" charset="-78"/>
                        </a:rPr>
                        <a:t>2017</a:t>
                      </a:r>
                      <a:endParaRPr lang="en-US" sz="1800" b="1">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6885" marR="56885" marT="0" marB="0"/>
                </a:tc>
                <a:tc hMerge="1">
                  <a:txBody>
                    <a:bodyPr/>
                    <a:lstStyle/>
                    <a:p>
                      <a:pPr rtl="1"/>
                      <a:endParaRPr lang="ar-SA"/>
                    </a:p>
                  </a:txBody>
                  <a:tcPr/>
                </a:tc>
                <a:tc>
                  <a:txBody>
                    <a:bodyPr/>
                    <a:lstStyle/>
                    <a:p>
                      <a:pPr marL="0" marR="0" algn="ctr" rtl="0">
                        <a:lnSpc>
                          <a:spcPct val="107000"/>
                        </a:lnSpc>
                        <a:spcBef>
                          <a:spcPts val="0"/>
                        </a:spcBef>
                        <a:spcAft>
                          <a:spcPts val="0"/>
                        </a:spcAft>
                      </a:pPr>
                      <a:r>
                        <a:rPr lang="en-US" sz="1800" b="1" dirty="0">
                          <a:effectLst/>
                          <a:latin typeface="Arabic Typesetting" panose="03020402040406030203" pitchFamily="66" charset="-78"/>
                          <a:cs typeface="Arabic Typesetting" panose="03020402040406030203" pitchFamily="66" charset="-78"/>
                        </a:rPr>
                        <a:t>2018</a:t>
                      </a:r>
                      <a:endParaRPr lang="en-US" sz="1800" b="1"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6885" marR="56885" marT="0" marB="0"/>
                </a:tc>
                <a:tc>
                  <a:txBody>
                    <a:bodyPr/>
                    <a:lstStyle/>
                    <a:p>
                      <a:pPr marL="0" marR="0" algn="ctr" rtl="0">
                        <a:lnSpc>
                          <a:spcPct val="107000"/>
                        </a:lnSpc>
                        <a:spcBef>
                          <a:spcPts val="0"/>
                        </a:spcBef>
                        <a:spcAft>
                          <a:spcPts val="0"/>
                        </a:spcAft>
                      </a:pPr>
                      <a:r>
                        <a:rPr lang="en-US" sz="1800" b="1" dirty="0">
                          <a:effectLst/>
                          <a:latin typeface="Arabic Typesetting" panose="03020402040406030203" pitchFamily="66" charset="-78"/>
                          <a:cs typeface="Arabic Typesetting" panose="03020402040406030203" pitchFamily="66" charset="-78"/>
                        </a:rPr>
                        <a:t>2019</a:t>
                      </a:r>
                      <a:endParaRPr lang="en-US" sz="1800" b="1"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6885" marR="56885" marT="0" marB="0"/>
                </a:tc>
                <a:tc>
                  <a:txBody>
                    <a:bodyPr/>
                    <a:lstStyle/>
                    <a:p>
                      <a:pPr marL="0" marR="0" algn="ctr" rtl="0">
                        <a:lnSpc>
                          <a:spcPct val="107000"/>
                        </a:lnSpc>
                        <a:spcBef>
                          <a:spcPts val="0"/>
                        </a:spcBef>
                        <a:spcAft>
                          <a:spcPts val="0"/>
                        </a:spcAft>
                      </a:pPr>
                      <a:r>
                        <a:rPr lang="en-US" sz="1800" b="1">
                          <a:effectLst/>
                          <a:latin typeface="Arabic Typesetting" panose="03020402040406030203" pitchFamily="66" charset="-78"/>
                          <a:cs typeface="Arabic Typesetting" panose="03020402040406030203" pitchFamily="66" charset="-78"/>
                        </a:rPr>
                        <a:t>2020</a:t>
                      </a:r>
                      <a:endParaRPr lang="en-US" sz="1800" b="1">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6885" marR="56885" marT="0" marB="0"/>
                </a:tc>
                <a:tc>
                  <a:txBody>
                    <a:bodyPr/>
                    <a:lstStyle/>
                    <a:p>
                      <a:pPr marL="0" marR="0" algn="ctr" rtl="0">
                        <a:lnSpc>
                          <a:spcPct val="107000"/>
                        </a:lnSpc>
                        <a:spcBef>
                          <a:spcPts val="0"/>
                        </a:spcBef>
                        <a:spcAft>
                          <a:spcPts val="0"/>
                        </a:spcAft>
                      </a:pPr>
                      <a:r>
                        <a:rPr lang="en-US" sz="1800" b="1" dirty="0">
                          <a:effectLst/>
                          <a:latin typeface="Arabic Typesetting" panose="03020402040406030203" pitchFamily="66" charset="-78"/>
                          <a:cs typeface="Arabic Typesetting" panose="03020402040406030203" pitchFamily="66" charset="-78"/>
                        </a:rPr>
                        <a:t>2021</a:t>
                      </a:r>
                      <a:endParaRPr lang="en-US" sz="1800" b="1"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6885" marR="56885" marT="0" marB="0"/>
                </a:tc>
                <a:tc vMerge="1">
                  <a:txBody>
                    <a:bodyPr/>
                    <a:lstStyle/>
                    <a:p>
                      <a:pPr rtl="1"/>
                      <a:endParaRPr lang="ar-SA"/>
                    </a:p>
                  </a:txBody>
                  <a:tcPr/>
                </a:tc>
                <a:extLst>
                  <a:ext uri="{0D108BD9-81ED-4DB2-BD59-A6C34878D82A}">
                    <a16:rowId xmlns:a16="http://schemas.microsoft.com/office/drawing/2014/main" xmlns="" val="3485274088"/>
                  </a:ext>
                </a:extLst>
              </a:tr>
              <a:tr h="293497">
                <a:tc>
                  <a:txBody>
                    <a:bodyPr/>
                    <a:lstStyle/>
                    <a:p>
                      <a:pPr marL="0" marR="0" algn="ctr" rtl="0">
                        <a:lnSpc>
                          <a:spcPct val="107000"/>
                        </a:lnSpc>
                        <a:spcBef>
                          <a:spcPts val="0"/>
                        </a:spcBef>
                        <a:spcAft>
                          <a:spcPts val="0"/>
                        </a:spcAft>
                      </a:pPr>
                      <a:r>
                        <a:rPr lang="ar-SA" sz="1800" b="1" dirty="0">
                          <a:effectLst/>
                          <a:latin typeface="Arabic Typesetting" panose="03020402040406030203" pitchFamily="66" charset="-78"/>
                          <a:cs typeface="Arabic Typesetting" panose="03020402040406030203" pitchFamily="66" charset="-78"/>
                        </a:rPr>
                        <a:t>معدلات التشغيل</a:t>
                      </a:r>
                      <a:endParaRPr lang="en-US" sz="1100" b="1"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6885" marR="56885" marT="0" marB="0"/>
                </a:tc>
                <a:tc gridSpan="2">
                  <a:txBody>
                    <a:bodyPr/>
                    <a:lstStyle/>
                    <a:p>
                      <a:pPr marL="0" marR="0" algn="ctr" rtl="0">
                        <a:lnSpc>
                          <a:spcPct val="107000"/>
                        </a:lnSpc>
                        <a:spcBef>
                          <a:spcPts val="0"/>
                        </a:spcBef>
                        <a:spcAft>
                          <a:spcPts val="0"/>
                        </a:spcAft>
                      </a:pPr>
                      <a:r>
                        <a:rPr lang="en-US" sz="1800" b="1" dirty="0">
                          <a:effectLst/>
                          <a:latin typeface="Arabic Typesetting" panose="03020402040406030203" pitchFamily="66" charset="-78"/>
                          <a:cs typeface="Arabic Typesetting" panose="03020402040406030203" pitchFamily="66" charset="-78"/>
                        </a:rPr>
                        <a:t>70%</a:t>
                      </a:r>
                      <a:endParaRPr lang="en-US" sz="1800" b="1"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6885" marR="56885" marT="0" marB="0"/>
                </a:tc>
                <a:tc hMerge="1">
                  <a:txBody>
                    <a:bodyPr/>
                    <a:lstStyle/>
                    <a:p>
                      <a:pPr rtl="1"/>
                      <a:endParaRPr lang="ar-SA"/>
                    </a:p>
                  </a:txBody>
                  <a:tcPr/>
                </a:tc>
                <a:tc>
                  <a:txBody>
                    <a:bodyPr/>
                    <a:lstStyle/>
                    <a:p>
                      <a:pPr marL="0" marR="0" algn="ctr" rtl="0">
                        <a:lnSpc>
                          <a:spcPct val="107000"/>
                        </a:lnSpc>
                        <a:spcBef>
                          <a:spcPts val="0"/>
                        </a:spcBef>
                        <a:spcAft>
                          <a:spcPts val="0"/>
                        </a:spcAft>
                      </a:pPr>
                      <a:r>
                        <a:rPr lang="en-US" sz="1800" b="1" dirty="0">
                          <a:effectLst/>
                          <a:latin typeface="Arabic Typesetting" panose="03020402040406030203" pitchFamily="66" charset="-78"/>
                          <a:cs typeface="Arabic Typesetting" panose="03020402040406030203" pitchFamily="66" charset="-78"/>
                        </a:rPr>
                        <a:t>80%</a:t>
                      </a:r>
                      <a:endParaRPr lang="en-US" sz="1800" b="1"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6885" marR="56885" marT="0" marB="0"/>
                </a:tc>
                <a:tc>
                  <a:txBody>
                    <a:bodyPr/>
                    <a:lstStyle/>
                    <a:p>
                      <a:pPr marL="0" marR="0" algn="ctr" rtl="0">
                        <a:lnSpc>
                          <a:spcPct val="107000"/>
                        </a:lnSpc>
                        <a:spcBef>
                          <a:spcPts val="0"/>
                        </a:spcBef>
                        <a:spcAft>
                          <a:spcPts val="0"/>
                        </a:spcAft>
                      </a:pPr>
                      <a:r>
                        <a:rPr lang="en-US" sz="1800" b="1" dirty="0">
                          <a:effectLst/>
                          <a:latin typeface="Arabic Typesetting" panose="03020402040406030203" pitchFamily="66" charset="-78"/>
                          <a:cs typeface="Arabic Typesetting" panose="03020402040406030203" pitchFamily="66" charset="-78"/>
                        </a:rPr>
                        <a:t>90%</a:t>
                      </a:r>
                      <a:endParaRPr lang="en-US" sz="1800" b="1"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6885" marR="56885" marT="0" marB="0"/>
                </a:tc>
                <a:tc>
                  <a:txBody>
                    <a:bodyPr/>
                    <a:lstStyle/>
                    <a:p>
                      <a:pPr marL="0" marR="0" algn="ctr" rtl="0">
                        <a:lnSpc>
                          <a:spcPct val="107000"/>
                        </a:lnSpc>
                        <a:spcBef>
                          <a:spcPts val="0"/>
                        </a:spcBef>
                        <a:spcAft>
                          <a:spcPts val="0"/>
                        </a:spcAft>
                      </a:pPr>
                      <a:r>
                        <a:rPr lang="en-US" sz="1800" b="1" dirty="0">
                          <a:effectLst/>
                          <a:latin typeface="Arabic Typesetting" panose="03020402040406030203" pitchFamily="66" charset="-78"/>
                          <a:cs typeface="Arabic Typesetting" panose="03020402040406030203" pitchFamily="66" charset="-78"/>
                        </a:rPr>
                        <a:t>100%</a:t>
                      </a:r>
                      <a:endParaRPr lang="en-US" sz="1800" b="1"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6885" marR="56885" marT="0" marB="0"/>
                </a:tc>
                <a:tc>
                  <a:txBody>
                    <a:bodyPr/>
                    <a:lstStyle/>
                    <a:p>
                      <a:pPr marL="0" marR="0" algn="ctr" rtl="0">
                        <a:lnSpc>
                          <a:spcPct val="107000"/>
                        </a:lnSpc>
                        <a:spcBef>
                          <a:spcPts val="0"/>
                        </a:spcBef>
                        <a:spcAft>
                          <a:spcPts val="0"/>
                        </a:spcAft>
                      </a:pPr>
                      <a:r>
                        <a:rPr lang="en-US" sz="1800" b="1" dirty="0">
                          <a:effectLst/>
                          <a:latin typeface="Arabic Typesetting" panose="03020402040406030203" pitchFamily="66" charset="-78"/>
                          <a:cs typeface="Arabic Typesetting" panose="03020402040406030203" pitchFamily="66" charset="-78"/>
                        </a:rPr>
                        <a:t>100%</a:t>
                      </a:r>
                      <a:endParaRPr lang="en-US" sz="1800" b="1"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6885" marR="56885" marT="0" marB="0"/>
                </a:tc>
                <a:tc>
                  <a:txBody>
                    <a:bodyPr/>
                    <a:lstStyle/>
                    <a:p>
                      <a:pPr algn="r" rtl="1"/>
                      <a:endParaRPr lang="en-US" sz="1800" b="1" dirty="0">
                        <a:effectLst/>
                        <a:latin typeface="Arabic Typesetting" panose="03020402040406030203" pitchFamily="66" charset="-78"/>
                        <a:cs typeface="Arabic Typesetting" panose="03020402040406030203" pitchFamily="66" charset="-78"/>
                      </a:endParaRPr>
                    </a:p>
                  </a:txBody>
                  <a:tcPr marL="56885" marR="56885" marT="0" marB="0"/>
                </a:tc>
                <a:extLst>
                  <a:ext uri="{0D108BD9-81ED-4DB2-BD59-A6C34878D82A}">
                    <a16:rowId xmlns:a16="http://schemas.microsoft.com/office/drawing/2014/main" xmlns="" val="2442127893"/>
                  </a:ext>
                </a:extLst>
              </a:tr>
              <a:tr h="293497">
                <a:tc>
                  <a:txBody>
                    <a:bodyPr/>
                    <a:lstStyle/>
                    <a:p>
                      <a:pPr marL="0" marR="0" algn="ctr" rtl="0">
                        <a:lnSpc>
                          <a:spcPct val="107000"/>
                        </a:lnSpc>
                        <a:spcBef>
                          <a:spcPts val="0"/>
                        </a:spcBef>
                        <a:spcAft>
                          <a:spcPts val="0"/>
                        </a:spcAft>
                      </a:pPr>
                      <a:r>
                        <a:rPr lang="ar-SA" sz="1800" b="1" dirty="0">
                          <a:effectLst/>
                          <a:latin typeface="Arabic Typesetting" panose="03020402040406030203" pitchFamily="66" charset="-78"/>
                          <a:cs typeface="Arabic Typesetting" panose="03020402040406030203" pitchFamily="66" charset="-78"/>
                        </a:rPr>
                        <a:t>الإيرادات</a:t>
                      </a:r>
                      <a:endParaRPr lang="en-US" sz="1100" b="1"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6885" marR="56885" marT="0" marB="0"/>
                </a:tc>
                <a:tc gridSpan="2">
                  <a:txBody>
                    <a:bodyPr/>
                    <a:lstStyle/>
                    <a:p>
                      <a:pPr marL="0" marR="0" algn="ctr" rtl="0">
                        <a:lnSpc>
                          <a:spcPct val="107000"/>
                        </a:lnSpc>
                        <a:spcBef>
                          <a:spcPts val="0"/>
                        </a:spcBef>
                        <a:spcAft>
                          <a:spcPts val="0"/>
                        </a:spcAft>
                      </a:pPr>
                      <a:r>
                        <a:rPr lang="en-US" sz="1400" dirty="0">
                          <a:solidFill>
                            <a:srgbClr val="FF0000"/>
                          </a:solidFill>
                          <a:effectLst/>
                        </a:rPr>
                        <a:t>2688000</a:t>
                      </a:r>
                      <a:endParaRPr lang="en-US" sz="1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hMerge="1">
                  <a:txBody>
                    <a:bodyPr/>
                    <a:lstStyle/>
                    <a:p>
                      <a:pPr rtl="1"/>
                      <a:endParaRPr lang="ar-SA"/>
                    </a:p>
                  </a:txBody>
                  <a:tcPr/>
                </a:tc>
                <a:tc>
                  <a:txBody>
                    <a:bodyPr/>
                    <a:lstStyle/>
                    <a:p>
                      <a:pPr marL="0" marR="0" algn="ctr" rtl="0">
                        <a:lnSpc>
                          <a:spcPct val="107000"/>
                        </a:lnSpc>
                        <a:spcBef>
                          <a:spcPts val="0"/>
                        </a:spcBef>
                        <a:spcAft>
                          <a:spcPts val="0"/>
                        </a:spcAft>
                      </a:pPr>
                      <a:r>
                        <a:rPr lang="en-US" sz="1400" dirty="0">
                          <a:solidFill>
                            <a:srgbClr val="FF0000"/>
                          </a:solidFill>
                          <a:effectLst/>
                        </a:rPr>
                        <a:t>3072000</a:t>
                      </a:r>
                      <a:endParaRPr lang="en-US" sz="1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dirty="0">
                          <a:solidFill>
                            <a:srgbClr val="FF0000"/>
                          </a:solidFill>
                          <a:effectLst/>
                        </a:rPr>
                        <a:t>3456000</a:t>
                      </a:r>
                      <a:endParaRPr lang="en-US" sz="1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dirty="0">
                          <a:solidFill>
                            <a:srgbClr val="FF0000"/>
                          </a:solidFill>
                          <a:effectLst/>
                        </a:rPr>
                        <a:t>3840000</a:t>
                      </a:r>
                      <a:endParaRPr lang="en-US" sz="1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dirty="0">
                          <a:solidFill>
                            <a:srgbClr val="FF0000"/>
                          </a:solidFill>
                          <a:effectLst/>
                        </a:rPr>
                        <a:t>3840000</a:t>
                      </a:r>
                      <a:endParaRPr lang="en-US" sz="1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dirty="0">
                          <a:solidFill>
                            <a:srgbClr val="FF0000"/>
                          </a:solidFill>
                          <a:effectLst/>
                        </a:rPr>
                        <a:t>3379200</a:t>
                      </a:r>
                      <a:endParaRPr lang="en-US" sz="1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extLst>
                  <a:ext uri="{0D108BD9-81ED-4DB2-BD59-A6C34878D82A}">
                    <a16:rowId xmlns:a16="http://schemas.microsoft.com/office/drawing/2014/main" xmlns="" val="3561957011"/>
                  </a:ext>
                </a:extLst>
              </a:tr>
              <a:tr h="293497">
                <a:tc gridSpan="8">
                  <a:txBody>
                    <a:bodyPr/>
                    <a:lstStyle/>
                    <a:p>
                      <a:pPr marL="0" marR="0" algn="ctr" rtl="0">
                        <a:lnSpc>
                          <a:spcPct val="107000"/>
                        </a:lnSpc>
                        <a:spcBef>
                          <a:spcPts val="0"/>
                        </a:spcBef>
                        <a:spcAft>
                          <a:spcPts val="0"/>
                        </a:spcAft>
                      </a:pPr>
                      <a:r>
                        <a:rPr lang="ar-SA" sz="1800" b="1" dirty="0">
                          <a:effectLst/>
                          <a:latin typeface="Arabic Typesetting" panose="03020402040406030203" pitchFamily="66" charset="-78"/>
                          <a:cs typeface="Arabic Typesetting" panose="03020402040406030203" pitchFamily="66" charset="-78"/>
                        </a:rPr>
                        <a:t>مصاريف التشغيل الثابتة:</a:t>
                      </a:r>
                      <a:endParaRPr lang="en-US" sz="1100" b="1"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6885" marR="56885" marT="0" marB="0"/>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xmlns="" val="583944366"/>
                  </a:ext>
                </a:extLst>
              </a:tr>
              <a:tr h="293497">
                <a:tc>
                  <a:txBody>
                    <a:bodyPr/>
                    <a:lstStyle/>
                    <a:p>
                      <a:pPr marL="0" marR="0" algn="ctr" rtl="0">
                        <a:lnSpc>
                          <a:spcPct val="107000"/>
                        </a:lnSpc>
                        <a:spcBef>
                          <a:spcPts val="0"/>
                        </a:spcBef>
                        <a:spcAft>
                          <a:spcPts val="0"/>
                        </a:spcAft>
                      </a:pPr>
                      <a:r>
                        <a:rPr lang="ar-SA" sz="1800" b="1" dirty="0">
                          <a:effectLst/>
                          <a:latin typeface="Arabic Typesetting" panose="03020402040406030203" pitchFamily="66" charset="-78"/>
                          <a:cs typeface="Arabic Typesetting" panose="03020402040406030203" pitchFamily="66" charset="-78"/>
                        </a:rPr>
                        <a:t>الإيجارات</a:t>
                      </a:r>
                      <a:endParaRPr lang="en-US" sz="1100" b="1"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6885" marR="56885" marT="0" marB="0"/>
                </a:tc>
                <a:tc gridSpan="2">
                  <a:txBody>
                    <a:bodyPr/>
                    <a:lstStyle/>
                    <a:p>
                      <a:pPr marL="0" marR="0" algn="ctr" rtl="0">
                        <a:lnSpc>
                          <a:spcPct val="107000"/>
                        </a:lnSpc>
                        <a:spcBef>
                          <a:spcPts val="0"/>
                        </a:spcBef>
                        <a:spcAft>
                          <a:spcPts val="0"/>
                        </a:spcAft>
                      </a:pPr>
                      <a:r>
                        <a:rPr lang="en-US" sz="1400" dirty="0">
                          <a:solidFill>
                            <a:srgbClr val="006666"/>
                          </a:solidFill>
                          <a:effectLst/>
                        </a:rPr>
                        <a:t>240,000</a:t>
                      </a:r>
                      <a:endParaRPr lang="en-US" sz="1400" dirty="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hMerge="1">
                  <a:txBody>
                    <a:bodyPr/>
                    <a:lstStyle/>
                    <a:p>
                      <a:pPr rtl="1"/>
                      <a:endParaRPr lang="ar-SA"/>
                    </a:p>
                  </a:txBody>
                  <a:tcPr/>
                </a:tc>
                <a:tc>
                  <a:txBody>
                    <a:bodyPr/>
                    <a:lstStyle/>
                    <a:p>
                      <a:pPr marL="0" marR="0" algn="ctr" rtl="0">
                        <a:lnSpc>
                          <a:spcPct val="107000"/>
                        </a:lnSpc>
                        <a:spcBef>
                          <a:spcPts val="0"/>
                        </a:spcBef>
                        <a:spcAft>
                          <a:spcPts val="0"/>
                        </a:spcAft>
                      </a:pPr>
                      <a:r>
                        <a:rPr lang="en-US" sz="1400">
                          <a:solidFill>
                            <a:srgbClr val="006666"/>
                          </a:solidFill>
                          <a:effectLst/>
                        </a:rPr>
                        <a:t>240,000</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240,000</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240,000</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240,000</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240,000</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extLst>
                  <a:ext uri="{0D108BD9-81ED-4DB2-BD59-A6C34878D82A}">
                    <a16:rowId xmlns:a16="http://schemas.microsoft.com/office/drawing/2014/main" xmlns="" val="1830695223"/>
                  </a:ext>
                </a:extLst>
              </a:tr>
              <a:tr h="436641">
                <a:tc>
                  <a:txBody>
                    <a:bodyPr/>
                    <a:lstStyle/>
                    <a:p>
                      <a:pPr marL="0" marR="0" algn="ctr" rtl="0">
                        <a:lnSpc>
                          <a:spcPct val="107000"/>
                        </a:lnSpc>
                        <a:spcBef>
                          <a:spcPts val="0"/>
                        </a:spcBef>
                        <a:spcAft>
                          <a:spcPts val="0"/>
                        </a:spcAft>
                      </a:pPr>
                      <a:r>
                        <a:rPr lang="ar-SA" sz="1800" b="1" dirty="0">
                          <a:effectLst/>
                          <a:latin typeface="Arabic Typesetting" panose="03020402040406030203" pitchFamily="66" charset="-78"/>
                          <a:cs typeface="Arabic Typesetting" panose="03020402040406030203" pitchFamily="66" charset="-78"/>
                        </a:rPr>
                        <a:t>الرواتب</a:t>
                      </a:r>
                      <a:endParaRPr lang="en-US" sz="1100" b="1"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6885" marR="56885" marT="0" marB="0"/>
                </a:tc>
                <a:tc gridSpan="2">
                  <a:txBody>
                    <a:bodyPr/>
                    <a:lstStyle/>
                    <a:p>
                      <a:pPr marL="0" marR="0" algn="ctr" rtl="0">
                        <a:lnSpc>
                          <a:spcPct val="107000"/>
                        </a:lnSpc>
                        <a:spcBef>
                          <a:spcPts val="0"/>
                        </a:spcBef>
                        <a:spcAft>
                          <a:spcPts val="0"/>
                        </a:spcAft>
                      </a:pPr>
                      <a:r>
                        <a:rPr lang="en-US" sz="1400" dirty="0">
                          <a:solidFill>
                            <a:srgbClr val="006666"/>
                          </a:solidFill>
                          <a:effectLst/>
                        </a:rPr>
                        <a:t>2,042,400</a:t>
                      </a:r>
                      <a:endParaRPr lang="en-US" sz="1400" dirty="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hMerge="1">
                  <a:txBody>
                    <a:bodyPr/>
                    <a:lstStyle/>
                    <a:p>
                      <a:pPr rtl="1"/>
                      <a:endParaRPr lang="ar-SA"/>
                    </a:p>
                  </a:txBody>
                  <a:tcPr/>
                </a:tc>
                <a:tc>
                  <a:txBody>
                    <a:bodyPr/>
                    <a:lstStyle/>
                    <a:p>
                      <a:pPr marL="0" marR="0" algn="ctr" rtl="0">
                        <a:lnSpc>
                          <a:spcPct val="107000"/>
                        </a:lnSpc>
                        <a:spcBef>
                          <a:spcPts val="0"/>
                        </a:spcBef>
                        <a:spcAft>
                          <a:spcPts val="0"/>
                        </a:spcAft>
                      </a:pPr>
                      <a:r>
                        <a:rPr lang="en-US" sz="1400">
                          <a:solidFill>
                            <a:srgbClr val="006666"/>
                          </a:solidFill>
                          <a:effectLst/>
                        </a:rPr>
                        <a:t>2,042,400</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2,042,400</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2,042,400</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2,042,400</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2,042,400</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extLst>
                  <a:ext uri="{0D108BD9-81ED-4DB2-BD59-A6C34878D82A}">
                    <a16:rowId xmlns:a16="http://schemas.microsoft.com/office/drawing/2014/main" xmlns="" val="1251246661"/>
                  </a:ext>
                </a:extLst>
              </a:tr>
              <a:tr h="293497">
                <a:tc>
                  <a:txBody>
                    <a:bodyPr/>
                    <a:lstStyle/>
                    <a:p>
                      <a:pPr marL="0" marR="0" algn="ctr" rtl="0">
                        <a:lnSpc>
                          <a:spcPct val="107000"/>
                        </a:lnSpc>
                        <a:spcBef>
                          <a:spcPts val="0"/>
                        </a:spcBef>
                        <a:spcAft>
                          <a:spcPts val="0"/>
                        </a:spcAft>
                      </a:pPr>
                      <a:r>
                        <a:rPr lang="ar-SA" sz="1800" b="1" dirty="0">
                          <a:effectLst/>
                          <a:latin typeface="Arabic Typesetting" panose="03020402040406030203" pitchFamily="66" charset="-78"/>
                          <a:cs typeface="Arabic Typesetting" panose="03020402040406030203" pitchFamily="66" charset="-78"/>
                        </a:rPr>
                        <a:t>المصروفات الإدارية والعمومية</a:t>
                      </a:r>
                      <a:endParaRPr lang="en-US" sz="1100" b="1"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6885" marR="56885" marT="0" marB="0"/>
                </a:tc>
                <a:tc gridSpan="2">
                  <a:txBody>
                    <a:bodyPr/>
                    <a:lstStyle/>
                    <a:p>
                      <a:pPr marL="0" marR="0" algn="ctr" rtl="0">
                        <a:lnSpc>
                          <a:spcPct val="107000"/>
                        </a:lnSpc>
                        <a:spcBef>
                          <a:spcPts val="0"/>
                        </a:spcBef>
                        <a:spcAft>
                          <a:spcPts val="0"/>
                        </a:spcAft>
                      </a:pPr>
                      <a:r>
                        <a:rPr lang="en-US" sz="1400">
                          <a:solidFill>
                            <a:srgbClr val="006666"/>
                          </a:solidFill>
                          <a:effectLst/>
                        </a:rPr>
                        <a:t>152,991</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hMerge="1">
                  <a:txBody>
                    <a:bodyPr/>
                    <a:lstStyle/>
                    <a:p>
                      <a:pPr rtl="1"/>
                      <a:endParaRPr lang="ar-SA"/>
                    </a:p>
                  </a:txBody>
                  <a:tcPr/>
                </a:tc>
                <a:tc>
                  <a:txBody>
                    <a:bodyPr/>
                    <a:lstStyle/>
                    <a:p>
                      <a:pPr marL="0" marR="0" algn="ctr" rtl="0">
                        <a:lnSpc>
                          <a:spcPct val="107000"/>
                        </a:lnSpc>
                        <a:spcBef>
                          <a:spcPts val="0"/>
                        </a:spcBef>
                        <a:spcAft>
                          <a:spcPts val="0"/>
                        </a:spcAft>
                      </a:pPr>
                      <a:r>
                        <a:rPr lang="en-US" sz="1400">
                          <a:solidFill>
                            <a:srgbClr val="006666"/>
                          </a:solidFill>
                          <a:effectLst/>
                        </a:rPr>
                        <a:t>152,991</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152,991</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152,991</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152,991</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152,991</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extLst>
                  <a:ext uri="{0D108BD9-81ED-4DB2-BD59-A6C34878D82A}">
                    <a16:rowId xmlns:a16="http://schemas.microsoft.com/office/drawing/2014/main" xmlns="" val="1225776626"/>
                  </a:ext>
                </a:extLst>
              </a:tr>
              <a:tr h="293497">
                <a:tc>
                  <a:txBody>
                    <a:bodyPr/>
                    <a:lstStyle/>
                    <a:p>
                      <a:pPr marL="0" marR="0" algn="ctr" rtl="0">
                        <a:lnSpc>
                          <a:spcPct val="107000"/>
                        </a:lnSpc>
                        <a:spcBef>
                          <a:spcPts val="0"/>
                        </a:spcBef>
                        <a:spcAft>
                          <a:spcPts val="0"/>
                        </a:spcAft>
                      </a:pPr>
                      <a:r>
                        <a:rPr lang="ar-SA" sz="1800" b="1" dirty="0">
                          <a:effectLst/>
                          <a:latin typeface="Arabic Typesetting" panose="03020402040406030203" pitchFamily="66" charset="-78"/>
                          <a:cs typeface="Arabic Typesetting" panose="03020402040406030203" pitchFamily="66" charset="-78"/>
                        </a:rPr>
                        <a:t>مصاريف التسويق</a:t>
                      </a:r>
                      <a:endParaRPr lang="en-US" sz="1100" b="1"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6885" marR="56885" marT="0" marB="0"/>
                </a:tc>
                <a:tc gridSpan="2">
                  <a:txBody>
                    <a:bodyPr/>
                    <a:lstStyle/>
                    <a:p>
                      <a:pPr marL="0" marR="0" algn="ctr" rtl="0">
                        <a:lnSpc>
                          <a:spcPct val="107000"/>
                        </a:lnSpc>
                        <a:spcBef>
                          <a:spcPts val="0"/>
                        </a:spcBef>
                        <a:spcAft>
                          <a:spcPts val="0"/>
                        </a:spcAft>
                      </a:pPr>
                      <a:r>
                        <a:rPr lang="en-US" sz="1400">
                          <a:solidFill>
                            <a:srgbClr val="006666"/>
                          </a:solidFill>
                          <a:effectLst/>
                        </a:rPr>
                        <a:t>5,000</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hMerge="1">
                  <a:txBody>
                    <a:bodyPr/>
                    <a:lstStyle/>
                    <a:p>
                      <a:pPr rtl="1"/>
                      <a:endParaRPr lang="ar-SA"/>
                    </a:p>
                  </a:txBody>
                  <a:tcPr/>
                </a:tc>
                <a:tc>
                  <a:txBody>
                    <a:bodyPr/>
                    <a:lstStyle/>
                    <a:p>
                      <a:pPr marL="0" marR="0" algn="ctr" rtl="0">
                        <a:lnSpc>
                          <a:spcPct val="107000"/>
                        </a:lnSpc>
                        <a:spcBef>
                          <a:spcPts val="0"/>
                        </a:spcBef>
                        <a:spcAft>
                          <a:spcPts val="0"/>
                        </a:spcAft>
                      </a:pPr>
                      <a:r>
                        <a:rPr lang="en-US" sz="1400">
                          <a:solidFill>
                            <a:srgbClr val="006666"/>
                          </a:solidFill>
                          <a:effectLst/>
                        </a:rPr>
                        <a:t>5,000</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5,000</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5,000</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5,000</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5,000</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extLst>
                  <a:ext uri="{0D108BD9-81ED-4DB2-BD59-A6C34878D82A}">
                    <a16:rowId xmlns:a16="http://schemas.microsoft.com/office/drawing/2014/main" xmlns="" val="1441322418"/>
                  </a:ext>
                </a:extLst>
              </a:tr>
              <a:tr h="293497">
                <a:tc>
                  <a:txBody>
                    <a:bodyPr/>
                    <a:lstStyle/>
                    <a:p>
                      <a:pPr marL="0" marR="0" algn="ctr" rtl="0">
                        <a:lnSpc>
                          <a:spcPct val="107000"/>
                        </a:lnSpc>
                        <a:spcBef>
                          <a:spcPts val="0"/>
                        </a:spcBef>
                        <a:spcAft>
                          <a:spcPts val="0"/>
                        </a:spcAft>
                      </a:pPr>
                      <a:r>
                        <a:rPr lang="ar-SA" sz="1800" b="1" dirty="0">
                          <a:effectLst/>
                          <a:latin typeface="Arabic Typesetting" panose="03020402040406030203" pitchFamily="66" charset="-78"/>
                          <a:cs typeface="Arabic Typesetting" panose="03020402040406030203" pitchFamily="66" charset="-78"/>
                        </a:rPr>
                        <a:t>المنافع العامة</a:t>
                      </a:r>
                      <a:endParaRPr lang="en-US" sz="1100" b="1"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6885" marR="56885" marT="0" marB="0"/>
                </a:tc>
                <a:tc gridSpan="2">
                  <a:txBody>
                    <a:bodyPr/>
                    <a:lstStyle/>
                    <a:p>
                      <a:pPr marL="0" marR="0" algn="ctr" rtl="0">
                        <a:lnSpc>
                          <a:spcPct val="107000"/>
                        </a:lnSpc>
                        <a:spcBef>
                          <a:spcPts val="0"/>
                        </a:spcBef>
                        <a:spcAft>
                          <a:spcPts val="0"/>
                        </a:spcAft>
                      </a:pPr>
                      <a:r>
                        <a:rPr lang="en-US" sz="1400">
                          <a:solidFill>
                            <a:srgbClr val="006666"/>
                          </a:solidFill>
                          <a:effectLst/>
                        </a:rPr>
                        <a:t>24,300</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hMerge="1">
                  <a:txBody>
                    <a:bodyPr/>
                    <a:lstStyle/>
                    <a:p>
                      <a:pPr rtl="1"/>
                      <a:endParaRPr lang="ar-SA"/>
                    </a:p>
                  </a:txBody>
                  <a:tcPr/>
                </a:tc>
                <a:tc>
                  <a:txBody>
                    <a:bodyPr/>
                    <a:lstStyle/>
                    <a:p>
                      <a:pPr marL="0" marR="0" algn="ctr" rtl="0">
                        <a:lnSpc>
                          <a:spcPct val="107000"/>
                        </a:lnSpc>
                        <a:spcBef>
                          <a:spcPts val="0"/>
                        </a:spcBef>
                        <a:spcAft>
                          <a:spcPts val="0"/>
                        </a:spcAft>
                      </a:pPr>
                      <a:r>
                        <a:rPr lang="en-US" sz="1400">
                          <a:solidFill>
                            <a:srgbClr val="006666"/>
                          </a:solidFill>
                          <a:effectLst/>
                        </a:rPr>
                        <a:t>24,300</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24,300</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24,300</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24,300</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dirty="0">
                          <a:solidFill>
                            <a:srgbClr val="006666"/>
                          </a:solidFill>
                          <a:effectLst/>
                        </a:rPr>
                        <a:t>24,300</a:t>
                      </a:r>
                      <a:endParaRPr lang="en-US" sz="1400" dirty="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extLst>
                  <a:ext uri="{0D108BD9-81ED-4DB2-BD59-A6C34878D82A}">
                    <a16:rowId xmlns:a16="http://schemas.microsoft.com/office/drawing/2014/main" xmlns="" val="2003972477"/>
                  </a:ext>
                </a:extLst>
              </a:tr>
              <a:tr h="293497">
                <a:tc gridSpan="8">
                  <a:txBody>
                    <a:bodyPr/>
                    <a:lstStyle/>
                    <a:p>
                      <a:pPr marL="0" marR="0" algn="ctr" rtl="0">
                        <a:lnSpc>
                          <a:spcPct val="107000"/>
                        </a:lnSpc>
                        <a:spcBef>
                          <a:spcPts val="0"/>
                        </a:spcBef>
                        <a:spcAft>
                          <a:spcPts val="0"/>
                        </a:spcAft>
                      </a:pPr>
                      <a:r>
                        <a:rPr lang="ar-SA" sz="1800" b="1">
                          <a:effectLst/>
                          <a:latin typeface="Arabic Typesetting" panose="03020402040406030203" pitchFamily="66" charset="-78"/>
                          <a:cs typeface="Arabic Typesetting" panose="03020402040406030203" pitchFamily="66" charset="-78"/>
                        </a:rPr>
                        <a:t>مصاريف التشغيل المتغيرة:</a:t>
                      </a:r>
                      <a:endParaRPr lang="en-US" sz="1100" b="1">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6885" marR="56885" marT="0" marB="0"/>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xmlns="" val="2923766407"/>
                  </a:ext>
                </a:extLst>
              </a:tr>
              <a:tr h="293497">
                <a:tc>
                  <a:txBody>
                    <a:bodyPr/>
                    <a:lstStyle/>
                    <a:p>
                      <a:pPr marL="0" marR="0" algn="ctr" rtl="0">
                        <a:lnSpc>
                          <a:spcPct val="107000"/>
                        </a:lnSpc>
                        <a:spcBef>
                          <a:spcPts val="0"/>
                        </a:spcBef>
                        <a:spcAft>
                          <a:spcPts val="0"/>
                        </a:spcAft>
                      </a:pPr>
                      <a:r>
                        <a:rPr lang="ar-SA" sz="1800" b="1" dirty="0">
                          <a:effectLst/>
                          <a:latin typeface="Arabic Typesetting" panose="03020402040406030203" pitchFamily="66" charset="-78"/>
                          <a:cs typeface="Arabic Typesetting" panose="03020402040406030203" pitchFamily="66" charset="-78"/>
                        </a:rPr>
                        <a:t>مصاريف التسويق</a:t>
                      </a:r>
                      <a:endParaRPr lang="en-US" sz="1100" b="1"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6885" marR="56885" marT="0" marB="0"/>
                </a:tc>
                <a:tc>
                  <a:txBody>
                    <a:bodyPr/>
                    <a:lstStyle/>
                    <a:p>
                      <a:pPr marL="0" marR="0" algn="ctr" rtl="0">
                        <a:lnSpc>
                          <a:spcPct val="107000"/>
                        </a:lnSpc>
                        <a:spcBef>
                          <a:spcPts val="0"/>
                        </a:spcBef>
                        <a:spcAft>
                          <a:spcPts val="0"/>
                        </a:spcAft>
                      </a:pPr>
                      <a:r>
                        <a:rPr lang="en-US" sz="1400" dirty="0">
                          <a:solidFill>
                            <a:srgbClr val="006666"/>
                          </a:solidFill>
                          <a:effectLst/>
                        </a:rPr>
                        <a:t>3500</a:t>
                      </a:r>
                      <a:endParaRPr lang="en-US" sz="1400" dirty="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gridSpan="2">
                  <a:txBody>
                    <a:bodyPr/>
                    <a:lstStyle/>
                    <a:p>
                      <a:pPr marL="0" marR="0" algn="ctr" rtl="0">
                        <a:lnSpc>
                          <a:spcPct val="107000"/>
                        </a:lnSpc>
                        <a:spcBef>
                          <a:spcPts val="0"/>
                        </a:spcBef>
                        <a:spcAft>
                          <a:spcPts val="0"/>
                        </a:spcAft>
                      </a:pPr>
                      <a:r>
                        <a:rPr lang="en-US" sz="1400" dirty="0">
                          <a:solidFill>
                            <a:srgbClr val="006666"/>
                          </a:solidFill>
                          <a:effectLst/>
                        </a:rPr>
                        <a:t>4000</a:t>
                      </a:r>
                      <a:endParaRPr lang="en-US" sz="1400" dirty="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hMerge="1">
                  <a:txBody>
                    <a:bodyPr/>
                    <a:lstStyle/>
                    <a:p>
                      <a:pPr marL="0" marR="0" algn="ctr" rtl="0">
                        <a:lnSpc>
                          <a:spcPct val="107000"/>
                        </a:lnSpc>
                        <a:spcBef>
                          <a:spcPts val="0"/>
                        </a:spcBef>
                        <a:spcAft>
                          <a:spcPts val="0"/>
                        </a:spcAft>
                      </a:pP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4500</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5000</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5000</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4400</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extLst>
                  <a:ext uri="{0D108BD9-81ED-4DB2-BD59-A6C34878D82A}">
                    <a16:rowId xmlns:a16="http://schemas.microsoft.com/office/drawing/2014/main" xmlns="" val="3898263362"/>
                  </a:ext>
                </a:extLst>
              </a:tr>
              <a:tr h="293497">
                <a:tc>
                  <a:txBody>
                    <a:bodyPr/>
                    <a:lstStyle/>
                    <a:p>
                      <a:pPr marL="0" marR="0" algn="ctr" rtl="0">
                        <a:lnSpc>
                          <a:spcPct val="107000"/>
                        </a:lnSpc>
                        <a:spcBef>
                          <a:spcPts val="0"/>
                        </a:spcBef>
                        <a:spcAft>
                          <a:spcPts val="0"/>
                        </a:spcAft>
                      </a:pPr>
                      <a:r>
                        <a:rPr lang="ar-SA" sz="1800" b="1" dirty="0">
                          <a:effectLst/>
                          <a:latin typeface="Arabic Typesetting" panose="03020402040406030203" pitchFamily="66" charset="-78"/>
                          <a:cs typeface="Arabic Typesetting" panose="03020402040406030203" pitchFamily="66" charset="-78"/>
                        </a:rPr>
                        <a:t>المواد الاولية</a:t>
                      </a:r>
                      <a:endParaRPr lang="en-US" sz="1100" b="1"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2335.55</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gridSpan="2">
                  <a:txBody>
                    <a:bodyPr/>
                    <a:lstStyle/>
                    <a:p>
                      <a:pPr marL="0" marR="0" algn="ctr" rtl="0">
                        <a:lnSpc>
                          <a:spcPct val="107000"/>
                        </a:lnSpc>
                        <a:spcBef>
                          <a:spcPts val="0"/>
                        </a:spcBef>
                        <a:spcAft>
                          <a:spcPts val="0"/>
                        </a:spcAft>
                      </a:pPr>
                      <a:r>
                        <a:rPr lang="en-US" sz="1400">
                          <a:solidFill>
                            <a:srgbClr val="006666"/>
                          </a:solidFill>
                          <a:effectLst/>
                        </a:rPr>
                        <a:t>2669.2</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hMerge="1">
                  <a:txBody>
                    <a:bodyPr/>
                    <a:lstStyle/>
                    <a:p>
                      <a:pPr marL="0" marR="0" algn="ctr" rtl="0">
                        <a:lnSpc>
                          <a:spcPct val="107000"/>
                        </a:lnSpc>
                        <a:spcBef>
                          <a:spcPts val="0"/>
                        </a:spcBef>
                        <a:spcAft>
                          <a:spcPts val="0"/>
                        </a:spcAft>
                      </a:pP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3002.85</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3,337</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3,337</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2936.32</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extLst>
                  <a:ext uri="{0D108BD9-81ED-4DB2-BD59-A6C34878D82A}">
                    <a16:rowId xmlns:a16="http://schemas.microsoft.com/office/drawing/2014/main" xmlns="" val="1486905847"/>
                  </a:ext>
                </a:extLst>
              </a:tr>
              <a:tr h="293497">
                <a:tc>
                  <a:txBody>
                    <a:bodyPr/>
                    <a:lstStyle/>
                    <a:p>
                      <a:pPr marL="0" marR="0" algn="ctr" rtl="0">
                        <a:lnSpc>
                          <a:spcPct val="107000"/>
                        </a:lnSpc>
                        <a:spcBef>
                          <a:spcPts val="0"/>
                        </a:spcBef>
                        <a:spcAft>
                          <a:spcPts val="0"/>
                        </a:spcAft>
                      </a:pPr>
                      <a:r>
                        <a:rPr lang="ar-SA" sz="1800" b="1" dirty="0">
                          <a:effectLst/>
                          <a:latin typeface="Arabic Typesetting" panose="03020402040406030203" pitchFamily="66" charset="-78"/>
                          <a:cs typeface="Arabic Typesetting" panose="03020402040406030203" pitchFamily="66" charset="-78"/>
                        </a:rPr>
                        <a:t>منتجات مصنعة</a:t>
                      </a:r>
                      <a:endParaRPr lang="en-US" sz="1100" b="1"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403.2</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gridSpan="2">
                  <a:txBody>
                    <a:bodyPr/>
                    <a:lstStyle/>
                    <a:p>
                      <a:pPr marL="0" marR="0" algn="ctr" rtl="0">
                        <a:lnSpc>
                          <a:spcPct val="107000"/>
                        </a:lnSpc>
                        <a:spcBef>
                          <a:spcPts val="0"/>
                        </a:spcBef>
                        <a:spcAft>
                          <a:spcPts val="0"/>
                        </a:spcAft>
                      </a:pPr>
                      <a:r>
                        <a:rPr lang="en-US" sz="1400">
                          <a:solidFill>
                            <a:srgbClr val="006666"/>
                          </a:solidFill>
                          <a:effectLst/>
                        </a:rPr>
                        <a:t>460.8</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hMerge="1">
                  <a:txBody>
                    <a:bodyPr/>
                    <a:lstStyle/>
                    <a:p>
                      <a:pPr marL="0" marR="0" algn="ctr" rtl="0">
                        <a:lnSpc>
                          <a:spcPct val="107000"/>
                        </a:lnSpc>
                        <a:spcBef>
                          <a:spcPts val="0"/>
                        </a:spcBef>
                        <a:spcAft>
                          <a:spcPts val="0"/>
                        </a:spcAft>
                      </a:pP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518.4</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576</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576</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506.88</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extLst>
                  <a:ext uri="{0D108BD9-81ED-4DB2-BD59-A6C34878D82A}">
                    <a16:rowId xmlns:a16="http://schemas.microsoft.com/office/drawing/2014/main" xmlns="" val="471412372"/>
                  </a:ext>
                </a:extLst>
              </a:tr>
              <a:tr h="436641">
                <a:tc>
                  <a:txBody>
                    <a:bodyPr/>
                    <a:lstStyle/>
                    <a:p>
                      <a:pPr marL="0" marR="0" algn="ctr" rtl="0">
                        <a:lnSpc>
                          <a:spcPct val="107000"/>
                        </a:lnSpc>
                        <a:spcBef>
                          <a:spcPts val="0"/>
                        </a:spcBef>
                        <a:spcAft>
                          <a:spcPts val="0"/>
                        </a:spcAft>
                      </a:pPr>
                      <a:r>
                        <a:rPr lang="ar-SA" sz="1800" b="1" dirty="0">
                          <a:effectLst/>
                          <a:latin typeface="Arabic Typesetting" panose="03020402040406030203" pitchFamily="66" charset="-78"/>
                          <a:cs typeface="Arabic Typesetting" panose="03020402040406030203" pitchFamily="66" charset="-78"/>
                        </a:rPr>
                        <a:t>إجمالي مصاريف التشغيل:</a:t>
                      </a:r>
                      <a:endParaRPr lang="en-US" sz="1100" b="1"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2,470,930</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gridSpan="2">
                  <a:txBody>
                    <a:bodyPr/>
                    <a:lstStyle/>
                    <a:p>
                      <a:pPr marL="0" marR="0" algn="ctr" rtl="0">
                        <a:lnSpc>
                          <a:spcPct val="107000"/>
                        </a:lnSpc>
                        <a:spcBef>
                          <a:spcPts val="0"/>
                        </a:spcBef>
                        <a:spcAft>
                          <a:spcPts val="0"/>
                        </a:spcAft>
                      </a:pPr>
                      <a:r>
                        <a:rPr lang="en-US" sz="1400">
                          <a:solidFill>
                            <a:srgbClr val="006666"/>
                          </a:solidFill>
                          <a:effectLst/>
                        </a:rPr>
                        <a:t>2,471,821</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hMerge="1">
                  <a:txBody>
                    <a:bodyPr/>
                    <a:lstStyle/>
                    <a:p>
                      <a:pPr marL="0" marR="0" algn="ctr" rtl="0">
                        <a:lnSpc>
                          <a:spcPct val="107000"/>
                        </a:lnSpc>
                        <a:spcBef>
                          <a:spcPts val="0"/>
                        </a:spcBef>
                        <a:spcAft>
                          <a:spcPts val="0"/>
                        </a:spcAft>
                      </a:pP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2,472,712</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2,473,604</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2,473,604</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dirty="0">
                          <a:solidFill>
                            <a:srgbClr val="006666"/>
                          </a:solidFill>
                          <a:effectLst/>
                        </a:rPr>
                        <a:t>2,472,534</a:t>
                      </a:r>
                      <a:endParaRPr lang="en-US" sz="1400" dirty="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extLst>
                  <a:ext uri="{0D108BD9-81ED-4DB2-BD59-A6C34878D82A}">
                    <a16:rowId xmlns:a16="http://schemas.microsoft.com/office/drawing/2014/main" xmlns="" val="1742355369"/>
                  </a:ext>
                </a:extLst>
              </a:tr>
              <a:tr h="436641">
                <a:tc>
                  <a:txBody>
                    <a:bodyPr/>
                    <a:lstStyle/>
                    <a:p>
                      <a:pPr marL="0" marR="0" algn="ctr" rtl="0">
                        <a:lnSpc>
                          <a:spcPct val="107000"/>
                        </a:lnSpc>
                        <a:spcBef>
                          <a:spcPts val="0"/>
                        </a:spcBef>
                        <a:spcAft>
                          <a:spcPts val="0"/>
                        </a:spcAft>
                      </a:pPr>
                      <a:r>
                        <a:rPr lang="ar-SA" sz="1800" b="1" dirty="0">
                          <a:effectLst/>
                          <a:latin typeface="Arabic Typesetting" panose="03020402040406030203" pitchFamily="66" charset="-78"/>
                          <a:cs typeface="Arabic Typesetting" panose="03020402040406030203" pitchFamily="66" charset="-78"/>
                        </a:rPr>
                        <a:t>أرباح التشغيل</a:t>
                      </a:r>
                      <a:endParaRPr lang="en-US" sz="1100" b="1"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217,070</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gridSpan="2">
                  <a:txBody>
                    <a:bodyPr/>
                    <a:lstStyle/>
                    <a:p>
                      <a:pPr marL="0" marR="0" algn="ctr" rtl="0">
                        <a:lnSpc>
                          <a:spcPct val="107000"/>
                        </a:lnSpc>
                        <a:spcBef>
                          <a:spcPts val="0"/>
                        </a:spcBef>
                        <a:spcAft>
                          <a:spcPts val="0"/>
                        </a:spcAft>
                      </a:pPr>
                      <a:r>
                        <a:rPr lang="en-US" sz="1400">
                          <a:solidFill>
                            <a:srgbClr val="006666"/>
                          </a:solidFill>
                          <a:effectLst/>
                        </a:rPr>
                        <a:t>600,179</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hMerge="1">
                  <a:txBody>
                    <a:bodyPr/>
                    <a:lstStyle/>
                    <a:p>
                      <a:pPr marL="0" marR="0" algn="ctr" rtl="0">
                        <a:lnSpc>
                          <a:spcPct val="107000"/>
                        </a:lnSpc>
                        <a:spcBef>
                          <a:spcPts val="0"/>
                        </a:spcBef>
                        <a:spcAft>
                          <a:spcPts val="0"/>
                        </a:spcAft>
                      </a:pP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983,288</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1,366,396</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1,366,396</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906,666</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extLst>
                  <a:ext uri="{0D108BD9-81ED-4DB2-BD59-A6C34878D82A}">
                    <a16:rowId xmlns:a16="http://schemas.microsoft.com/office/drawing/2014/main" xmlns="" val="1041675430"/>
                  </a:ext>
                </a:extLst>
              </a:tr>
              <a:tr h="436641">
                <a:tc>
                  <a:txBody>
                    <a:bodyPr/>
                    <a:lstStyle/>
                    <a:p>
                      <a:pPr marL="0" marR="0" algn="ctr" rtl="0">
                        <a:lnSpc>
                          <a:spcPct val="107000"/>
                        </a:lnSpc>
                        <a:spcBef>
                          <a:spcPts val="0"/>
                        </a:spcBef>
                        <a:spcAft>
                          <a:spcPts val="0"/>
                        </a:spcAft>
                      </a:pPr>
                      <a:r>
                        <a:rPr lang="ar-SA" sz="1800" b="1" dirty="0">
                          <a:effectLst/>
                          <a:latin typeface="Arabic Typesetting" panose="03020402040406030203" pitchFamily="66" charset="-78"/>
                          <a:cs typeface="Arabic Typesetting" panose="03020402040406030203" pitchFamily="66" charset="-78"/>
                        </a:rPr>
                        <a:t>الزكاة</a:t>
                      </a:r>
                      <a:endParaRPr lang="en-US" sz="1100" b="1"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5426.756</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gridSpan="2">
                  <a:txBody>
                    <a:bodyPr/>
                    <a:lstStyle/>
                    <a:p>
                      <a:pPr marL="0" marR="0" algn="ctr" rtl="0">
                        <a:lnSpc>
                          <a:spcPct val="107000"/>
                        </a:lnSpc>
                        <a:spcBef>
                          <a:spcPts val="0"/>
                        </a:spcBef>
                        <a:spcAft>
                          <a:spcPts val="0"/>
                        </a:spcAft>
                      </a:pPr>
                      <a:r>
                        <a:rPr lang="en-US" sz="1400">
                          <a:solidFill>
                            <a:srgbClr val="006666"/>
                          </a:solidFill>
                          <a:effectLst/>
                        </a:rPr>
                        <a:t>15004.48</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hMerge="1">
                  <a:txBody>
                    <a:bodyPr/>
                    <a:lstStyle/>
                    <a:p>
                      <a:pPr marL="0" marR="0" algn="ctr" rtl="0">
                        <a:lnSpc>
                          <a:spcPct val="107000"/>
                        </a:lnSpc>
                        <a:spcBef>
                          <a:spcPts val="0"/>
                        </a:spcBef>
                        <a:spcAft>
                          <a:spcPts val="0"/>
                        </a:spcAft>
                      </a:pP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24582.194</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a:solidFill>
                            <a:srgbClr val="006666"/>
                          </a:solidFill>
                          <a:effectLst/>
                        </a:rPr>
                        <a:t>34159.9</a:t>
                      </a:r>
                      <a:endParaRPr lang="en-US" sz="140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dirty="0">
                          <a:solidFill>
                            <a:srgbClr val="006666"/>
                          </a:solidFill>
                          <a:effectLst/>
                        </a:rPr>
                        <a:t>34159.9</a:t>
                      </a:r>
                      <a:endParaRPr lang="en-US" sz="1400" dirty="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dirty="0">
                          <a:solidFill>
                            <a:srgbClr val="006666"/>
                          </a:solidFill>
                          <a:effectLst/>
                        </a:rPr>
                        <a:t>22666.645</a:t>
                      </a:r>
                      <a:endParaRPr lang="en-US" sz="1400" dirty="0">
                        <a:solidFill>
                          <a:srgbClr val="006666"/>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extLst>
                  <a:ext uri="{0D108BD9-81ED-4DB2-BD59-A6C34878D82A}">
                    <a16:rowId xmlns:a16="http://schemas.microsoft.com/office/drawing/2014/main" xmlns="" val="3406124464"/>
                  </a:ext>
                </a:extLst>
              </a:tr>
              <a:tr h="436641">
                <a:tc>
                  <a:txBody>
                    <a:bodyPr/>
                    <a:lstStyle/>
                    <a:p>
                      <a:pPr marL="0" marR="0" algn="ctr" rtl="0">
                        <a:lnSpc>
                          <a:spcPct val="107000"/>
                        </a:lnSpc>
                        <a:spcBef>
                          <a:spcPts val="0"/>
                        </a:spcBef>
                        <a:spcAft>
                          <a:spcPts val="0"/>
                        </a:spcAft>
                      </a:pPr>
                      <a:r>
                        <a:rPr lang="ar-SA" sz="1800" b="1" dirty="0">
                          <a:effectLst/>
                          <a:latin typeface="Arabic Typesetting" panose="03020402040406030203" pitchFamily="66" charset="-78"/>
                          <a:cs typeface="Arabic Typesetting" panose="03020402040406030203" pitchFamily="66" charset="-78"/>
                        </a:rPr>
                        <a:t>صافي الأرباح</a:t>
                      </a:r>
                      <a:endParaRPr lang="en-US" sz="1100" b="1"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56885" marR="56885" marT="0" marB="0"/>
                </a:tc>
                <a:tc>
                  <a:txBody>
                    <a:bodyPr/>
                    <a:lstStyle/>
                    <a:p>
                      <a:pPr marL="0" marR="0" algn="ctr" rtl="0">
                        <a:lnSpc>
                          <a:spcPct val="107000"/>
                        </a:lnSpc>
                        <a:spcBef>
                          <a:spcPts val="0"/>
                        </a:spcBef>
                        <a:spcAft>
                          <a:spcPts val="0"/>
                        </a:spcAft>
                      </a:pPr>
                      <a:r>
                        <a:rPr lang="en-US" sz="1400" dirty="0">
                          <a:solidFill>
                            <a:srgbClr val="FF0000"/>
                          </a:solidFill>
                          <a:effectLst/>
                        </a:rPr>
                        <a:t>211,643</a:t>
                      </a:r>
                      <a:endParaRPr lang="en-US" sz="1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gridSpan="2">
                  <a:txBody>
                    <a:bodyPr/>
                    <a:lstStyle/>
                    <a:p>
                      <a:pPr marL="0" marR="0" algn="ctr" rtl="0">
                        <a:lnSpc>
                          <a:spcPct val="107000"/>
                        </a:lnSpc>
                        <a:spcBef>
                          <a:spcPts val="0"/>
                        </a:spcBef>
                        <a:spcAft>
                          <a:spcPts val="0"/>
                        </a:spcAft>
                      </a:pPr>
                      <a:r>
                        <a:rPr lang="en-US" sz="1400" dirty="0">
                          <a:solidFill>
                            <a:srgbClr val="FF0000"/>
                          </a:solidFill>
                          <a:effectLst/>
                        </a:rPr>
                        <a:t>585,175</a:t>
                      </a:r>
                      <a:endParaRPr lang="en-US" sz="1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hMerge="1">
                  <a:txBody>
                    <a:bodyPr/>
                    <a:lstStyle/>
                    <a:p>
                      <a:pPr marL="0" marR="0" algn="ctr" rtl="0">
                        <a:lnSpc>
                          <a:spcPct val="107000"/>
                        </a:lnSpc>
                        <a:spcBef>
                          <a:spcPts val="0"/>
                        </a:spcBef>
                        <a:spcAft>
                          <a:spcPts val="0"/>
                        </a:spcAft>
                      </a:pPr>
                      <a:endParaRPr lang="en-US" sz="1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dirty="0">
                          <a:solidFill>
                            <a:srgbClr val="FF0000"/>
                          </a:solidFill>
                          <a:effectLst/>
                        </a:rPr>
                        <a:t>958,706</a:t>
                      </a:r>
                      <a:endParaRPr lang="en-US" sz="1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dirty="0">
                          <a:solidFill>
                            <a:srgbClr val="FF0000"/>
                          </a:solidFill>
                          <a:effectLst/>
                        </a:rPr>
                        <a:t>1,332,236</a:t>
                      </a:r>
                      <a:endParaRPr lang="en-US" sz="1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dirty="0">
                          <a:solidFill>
                            <a:srgbClr val="FF0000"/>
                          </a:solidFill>
                          <a:effectLst/>
                        </a:rPr>
                        <a:t>1,332,236</a:t>
                      </a:r>
                      <a:endParaRPr lang="en-US" sz="1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tc>
                  <a:txBody>
                    <a:bodyPr/>
                    <a:lstStyle/>
                    <a:p>
                      <a:pPr marL="0" marR="0" algn="ctr" rtl="0">
                        <a:lnSpc>
                          <a:spcPct val="107000"/>
                        </a:lnSpc>
                        <a:spcBef>
                          <a:spcPts val="0"/>
                        </a:spcBef>
                        <a:spcAft>
                          <a:spcPts val="0"/>
                        </a:spcAft>
                      </a:pPr>
                      <a:r>
                        <a:rPr lang="en-US" sz="1400" dirty="0">
                          <a:solidFill>
                            <a:srgbClr val="FF0000"/>
                          </a:solidFill>
                          <a:effectLst/>
                        </a:rPr>
                        <a:t>883,999</a:t>
                      </a:r>
                      <a:endParaRPr lang="en-US" sz="1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56885" marR="56885" marT="0" marB="0"/>
                </a:tc>
                <a:extLst>
                  <a:ext uri="{0D108BD9-81ED-4DB2-BD59-A6C34878D82A}">
                    <a16:rowId xmlns:a16="http://schemas.microsoft.com/office/drawing/2014/main" xmlns="" val="2343875297"/>
                  </a:ext>
                </a:extLst>
              </a:tr>
            </a:tbl>
          </a:graphicData>
        </a:graphic>
      </p:graphicFrame>
    </p:spTree>
    <p:extLst>
      <p:ext uri="{BB962C8B-B14F-4D97-AF65-F5344CB8AC3E}">
        <p14:creationId xmlns:p14="http://schemas.microsoft.com/office/powerpoint/2010/main" xmlns="" val="225183220"/>
      </p:ext>
    </p:extLst>
  </p:cSld>
  <p:clrMapOvr>
    <a:masterClrMapping/>
  </p:clrMapOvr>
  <p:transition>
    <p:fade thruBlk="1"/>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تكاليف التشغيل السنوية </a:t>
            </a:r>
          </a:p>
        </p:txBody>
      </p:sp>
      <p:graphicFrame>
        <p:nvGraphicFramePr>
          <p:cNvPr id="3" name="Table 2"/>
          <p:cNvGraphicFramePr>
            <a:graphicFrameLocks noGrp="1"/>
          </p:cNvGraphicFramePr>
          <p:nvPr>
            <p:extLst>
              <p:ext uri="{D42A27DB-BD31-4B8C-83A1-F6EECF244321}">
                <p14:modId xmlns:p14="http://schemas.microsoft.com/office/powerpoint/2010/main" xmlns="" val="1775135436"/>
              </p:ext>
            </p:extLst>
          </p:nvPr>
        </p:nvGraphicFramePr>
        <p:xfrm>
          <a:off x="1393370" y="872765"/>
          <a:ext cx="7369629" cy="5864763"/>
        </p:xfrm>
        <a:graphic>
          <a:graphicData uri="http://schemas.openxmlformats.org/drawingml/2006/table">
            <a:tbl>
              <a:tblPr rtl="1" firstRow="1" firstCol="1" bandRow="1">
                <a:tableStyleId>{5940675A-B579-460E-94D1-54222C63F5DA}</a:tableStyleId>
              </a:tblPr>
              <a:tblGrid>
                <a:gridCol w="1052804">
                  <a:extLst>
                    <a:ext uri="{9D8B030D-6E8A-4147-A177-3AD203B41FA5}">
                      <a16:colId xmlns:a16="http://schemas.microsoft.com/office/drawing/2014/main" xmlns="" val="1606901284"/>
                    </a:ext>
                  </a:extLst>
                </a:gridCol>
                <a:gridCol w="525729">
                  <a:extLst>
                    <a:ext uri="{9D8B030D-6E8A-4147-A177-3AD203B41FA5}">
                      <a16:colId xmlns:a16="http://schemas.microsoft.com/office/drawing/2014/main" xmlns="" val="4275949519"/>
                    </a:ext>
                  </a:extLst>
                </a:gridCol>
                <a:gridCol w="527076">
                  <a:extLst>
                    <a:ext uri="{9D8B030D-6E8A-4147-A177-3AD203B41FA5}">
                      <a16:colId xmlns:a16="http://schemas.microsoft.com/office/drawing/2014/main" xmlns="" val="240280539"/>
                    </a:ext>
                  </a:extLst>
                </a:gridCol>
                <a:gridCol w="168993">
                  <a:extLst>
                    <a:ext uri="{9D8B030D-6E8A-4147-A177-3AD203B41FA5}">
                      <a16:colId xmlns:a16="http://schemas.microsoft.com/office/drawing/2014/main" xmlns="" val="2746373552"/>
                    </a:ext>
                  </a:extLst>
                </a:gridCol>
                <a:gridCol w="883812">
                  <a:extLst>
                    <a:ext uri="{9D8B030D-6E8A-4147-A177-3AD203B41FA5}">
                      <a16:colId xmlns:a16="http://schemas.microsoft.com/office/drawing/2014/main" xmlns="" val="608599899"/>
                    </a:ext>
                  </a:extLst>
                </a:gridCol>
                <a:gridCol w="184227">
                  <a:extLst>
                    <a:ext uri="{9D8B030D-6E8A-4147-A177-3AD203B41FA5}">
                      <a16:colId xmlns:a16="http://schemas.microsoft.com/office/drawing/2014/main" xmlns="" val="916238222"/>
                    </a:ext>
                  </a:extLst>
                </a:gridCol>
                <a:gridCol w="868577">
                  <a:extLst>
                    <a:ext uri="{9D8B030D-6E8A-4147-A177-3AD203B41FA5}">
                      <a16:colId xmlns:a16="http://schemas.microsoft.com/office/drawing/2014/main" xmlns="" val="1262398475"/>
                    </a:ext>
                  </a:extLst>
                </a:gridCol>
                <a:gridCol w="376128">
                  <a:extLst>
                    <a:ext uri="{9D8B030D-6E8A-4147-A177-3AD203B41FA5}">
                      <a16:colId xmlns:a16="http://schemas.microsoft.com/office/drawing/2014/main" xmlns="" val="2353165585"/>
                    </a:ext>
                  </a:extLst>
                </a:gridCol>
                <a:gridCol w="676675">
                  <a:extLst>
                    <a:ext uri="{9D8B030D-6E8A-4147-A177-3AD203B41FA5}">
                      <a16:colId xmlns:a16="http://schemas.microsoft.com/office/drawing/2014/main" xmlns="" val="757670097"/>
                    </a:ext>
                  </a:extLst>
                </a:gridCol>
                <a:gridCol w="246817">
                  <a:extLst>
                    <a:ext uri="{9D8B030D-6E8A-4147-A177-3AD203B41FA5}">
                      <a16:colId xmlns:a16="http://schemas.microsoft.com/office/drawing/2014/main" xmlns="" val="1767431409"/>
                    </a:ext>
                  </a:extLst>
                </a:gridCol>
                <a:gridCol w="805987">
                  <a:extLst>
                    <a:ext uri="{9D8B030D-6E8A-4147-A177-3AD203B41FA5}">
                      <a16:colId xmlns:a16="http://schemas.microsoft.com/office/drawing/2014/main" xmlns="" val="80085893"/>
                    </a:ext>
                  </a:extLst>
                </a:gridCol>
                <a:gridCol w="1052804">
                  <a:extLst>
                    <a:ext uri="{9D8B030D-6E8A-4147-A177-3AD203B41FA5}">
                      <a16:colId xmlns:a16="http://schemas.microsoft.com/office/drawing/2014/main" xmlns="" val="569428291"/>
                    </a:ext>
                  </a:extLst>
                </a:gridCol>
              </a:tblGrid>
              <a:tr h="260922">
                <a:tc gridSpan="12">
                  <a:txBody>
                    <a:bodyPr/>
                    <a:lstStyle/>
                    <a:p>
                      <a:pPr marL="0" marR="0" algn="ctr" rtl="0">
                        <a:lnSpc>
                          <a:spcPct val="107000"/>
                        </a:lnSpc>
                        <a:spcBef>
                          <a:spcPts val="0"/>
                        </a:spcBef>
                        <a:spcAft>
                          <a:spcPts val="0"/>
                        </a:spcAft>
                      </a:pPr>
                      <a:r>
                        <a:rPr lang="ar-SA" sz="1600" b="1" u="sng">
                          <a:effectLst/>
                          <a:latin typeface="+mn-lt"/>
                          <a:cs typeface="Arabic Typesetting" panose="03020402040406030203" pitchFamily="66" charset="-78"/>
                        </a:rPr>
                        <a:t>حساب معدل العائد الداخلي وصافي القيمة الحالية للمشروع (القيمة بالريال)</a:t>
                      </a:r>
                      <a:endParaRPr lang="en-US" sz="1600" b="1">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xmlns="" val="1660536642"/>
                  </a:ext>
                </a:extLst>
              </a:tr>
              <a:tr h="260922">
                <a:tc rowSpan="2">
                  <a:txBody>
                    <a:bodyPr/>
                    <a:lstStyle/>
                    <a:p>
                      <a:pPr marL="0" marR="0" algn="ctr" rtl="0">
                        <a:lnSpc>
                          <a:spcPct val="107000"/>
                        </a:lnSpc>
                        <a:spcBef>
                          <a:spcPts val="0"/>
                        </a:spcBef>
                        <a:spcAft>
                          <a:spcPts val="0"/>
                        </a:spcAft>
                      </a:pPr>
                      <a:r>
                        <a:rPr lang="ar-SA" sz="1600" b="1">
                          <a:effectLst/>
                          <a:latin typeface="+mn-lt"/>
                          <a:cs typeface="Arabic Typesetting" panose="03020402040406030203" pitchFamily="66" charset="-78"/>
                        </a:rPr>
                        <a:t>البيـان</a:t>
                      </a:r>
                      <a:endParaRPr lang="en-US" sz="1600" b="1">
                        <a:effectLst/>
                        <a:latin typeface="+mn-lt"/>
                        <a:ea typeface="Calibri" panose="020F0502020204030204" pitchFamily="34" charset="0"/>
                        <a:cs typeface="Arabic Typesetting" panose="03020402040406030203" pitchFamily="66" charset="-78"/>
                      </a:endParaRPr>
                    </a:p>
                  </a:txBody>
                  <a:tcPr marL="42188" marR="42188" marT="0" marB="0"/>
                </a:tc>
                <a:tc gridSpan="11">
                  <a:txBody>
                    <a:bodyPr/>
                    <a:lstStyle/>
                    <a:p>
                      <a:pPr marL="0" marR="0" algn="ctr" rtl="0">
                        <a:lnSpc>
                          <a:spcPct val="107000"/>
                        </a:lnSpc>
                        <a:spcBef>
                          <a:spcPts val="0"/>
                        </a:spcBef>
                        <a:spcAft>
                          <a:spcPts val="0"/>
                        </a:spcAft>
                      </a:pPr>
                      <a:r>
                        <a:rPr lang="ar-SA" sz="1600" b="1">
                          <a:effectLst/>
                          <a:latin typeface="+mn-lt"/>
                          <a:cs typeface="Arabic Typesetting" panose="03020402040406030203" pitchFamily="66" charset="-78"/>
                        </a:rPr>
                        <a:t>السنوات</a:t>
                      </a:r>
                      <a:endParaRPr lang="en-US" sz="1600" b="1">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xmlns="" val="1704449708"/>
                  </a:ext>
                </a:extLst>
              </a:tr>
              <a:tr h="260922">
                <a:tc vMerge="1">
                  <a:txBody>
                    <a:bodyPr/>
                    <a:lstStyle/>
                    <a:p>
                      <a:pPr rtl="1"/>
                      <a:endParaRPr lang="ar-SA"/>
                    </a:p>
                  </a:txBody>
                  <a:tcPr/>
                </a:tc>
                <a:tc gridSpan="2">
                  <a:txBody>
                    <a:bodyPr/>
                    <a:lstStyle/>
                    <a:p>
                      <a:pPr marL="0" marR="0" algn="ctr" rtl="0">
                        <a:lnSpc>
                          <a:spcPct val="107000"/>
                        </a:lnSpc>
                        <a:spcBef>
                          <a:spcPts val="0"/>
                        </a:spcBef>
                        <a:spcAft>
                          <a:spcPts val="0"/>
                        </a:spcAft>
                      </a:pPr>
                      <a:r>
                        <a:rPr lang="ar-SA" sz="1600" b="1">
                          <a:effectLst/>
                          <a:latin typeface="+mn-lt"/>
                          <a:cs typeface="Arabic Typesetting" panose="03020402040406030203" pitchFamily="66" charset="-78"/>
                        </a:rPr>
                        <a:t>فترة التأسيس</a:t>
                      </a:r>
                      <a:endParaRPr lang="en-US" sz="1600" b="1">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rtl="1"/>
                      <a:endParaRPr lang="ar-SA"/>
                    </a:p>
                  </a:txBody>
                  <a:tcPr/>
                </a:tc>
                <a:tc gridSpan="2">
                  <a:txBody>
                    <a:bodyPr/>
                    <a:lstStyle/>
                    <a:p>
                      <a:pPr marL="0" marR="0" algn="ctr" rtl="0">
                        <a:lnSpc>
                          <a:spcPct val="107000"/>
                        </a:lnSpc>
                        <a:spcBef>
                          <a:spcPts val="0"/>
                        </a:spcBef>
                        <a:spcAft>
                          <a:spcPts val="0"/>
                        </a:spcAft>
                      </a:pPr>
                      <a:r>
                        <a:rPr lang="ar-SA" sz="1600" b="1">
                          <a:effectLst/>
                          <a:latin typeface="+mn-lt"/>
                          <a:cs typeface="Arabic Typesetting" panose="03020402040406030203" pitchFamily="66" charset="-78"/>
                        </a:rPr>
                        <a:t>2017</a:t>
                      </a:r>
                      <a:endParaRPr lang="en-US" sz="1600" b="1">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rtl="1"/>
                      <a:endParaRPr lang="ar-SA"/>
                    </a:p>
                  </a:txBody>
                  <a:tcPr/>
                </a:tc>
                <a:tc gridSpan="2">
                  <a:txBody>
                    <a:bodyPr/>
                    <a:lstStyle/>
                    <a:p>
                      <a:pPr marL="0" marR="0" algn="ctr" rtl="0">
                        <a:lnSpc>
                          <a:spcPct val="107000"/>
                        </a:lnSpc>
                        <a:spcBef>
                          <a:spcPts val="0"/>
                        </a:spcBef>
                        <a:spcAft>
                          <a:spcPts val="0"/>
                        </a:spcAft>
                      </a:pPr>
                      <a:r>
                        <a:rPr lang="ar-SA" sz="1600" b="1">
                          <a:effectLst/>
                          <a:latin typeface="+mn-lt"/>
                          <a:cs typeface="Arabic Typesetting" panose="03020402040406030203" pitchFamily="66" charset="-78"/>
                        </a:rPr>
                        <a:t>2018</a:t>
                      </a:r>
                      <a:endParaRPr lang="en-US" sz="1600" b="1">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rtl="1"/>
                      <a:endParaRPr lang="ar-SA"/>
                    </a:p>
                  </a:txBody>
                  <a:tcPr/>
                </a:tc>
                <a:tc gridSpan="2">
                  <a:txBody>
                    <a:bodyPr/>
                    <a:lstStyle/>
                    <a:p>
                      <a:pPr marL="0" marR="0" algn="ctr" rtl="0">
                        <a:lnSpc>
                          <a:spcPct val="107000"/>
                        </a:lnSpc>
                        <a:spcBef>
                          <a:spcPts val="0"/>
                        </a:spcBef>
                        <a:spcAft>
                          <a:spcPts val="0"/>
                        </a:spcAft>
                      </a:pPr>
                      <a:r>
                        <a:rPr lang="ar-SA" sz="1600" b="1">
                          <a:effectLst/>
                          <a:latin typeface="+mn-lt"/>
                          <a:cs typeface="Arabic Typesetting" panose="03020402040406030203" pitchFamily="66" charset="-78"/>
                        </a:rPr>
                        <a:t>2019</a:t>
                      </a:r>
                      <a:endParaRPr lang="en-US" sz="1600" b="1">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rtl="1"/>
                      <a:endParaRPr lang="ar-SA"/>
                    </a:p>
                  </a:txBody>
                  <a:tcPr/>
                </a:tc>
                <a:tc gridSpan="2">
                  <a:txBody>
                    <a:bodyPr/>
                    <a:lstStyle/>
                    <a:p>
                      <a:pPr marL="0" marR="0" algn="ctr" rtl="0">
                        <a:lnSpc>
                          <a:spcPct val="107000"/>
                        </a:lnSpc>
                        <a:spcBef>
                          <a:spcPts val="0"/>
                        </a:spcBef>
                        <a:spcAft>
                          <a:spcPts val="0"/>
                        </a:spcAft>
                      </a:pPr>
                      <a:r>
                        <a:rPr lang="ar-SA" sz="1600" b="1">
                          <a:effectLst/>
                          <a:latin typeface="+mn-lt"/>
                          <a:cs typeface="Arabic Typesetting" panose="03020402040406030203" pitchFamily="66" charset="-78"/>
                        </a:rPr>
                        <a:t>2020</a:t>
                      </a:r>
                      <a:endParaRPr lang="en-US" sz="1600" b="1">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rtl="1"/>
                      <a:endParaRPr lang="ar-SA"/>
                    </a:p>
                  </a:txBody>
                  <a:tcPr/>
                </a:tc>
                <a:tc>
                  <a:txBody>
                    <a:bodyPr/>
                    <a:lstStyle/>
                    <a:p>
                      <a:pPr marL="0" marR="0" algn="ctr" rtl="0">
                        <a:lnSpc>
                          <a:spcPct val="107000"/>
                        </a:lnSpc>
                        <a:spcBef>
                          <a:spcPts val="0"/>
                        </a:spcBef>
                        <a:spcAft>
                          <a:spcPts val="0"/>
                        </a:spcAft>
                      </a:pPr>
                      <a:r>
                        <a:rPr lang="ar-SA" sz="1600" b="1" dirty="0">
                          <a:effectLst/>
                          <a:latin typeface="+mn-lt"/>
                          <a:cs typeface="Arabic Typesetting" panose="03020402040406030203" pitchFamily="66" charset="-78"/>
                        </a:rPr>
                        <a:t>2021</a:t>
                      </a:r>
                      <a:endParaRPr lang="en-US" sz="1600" b="1" dirty="0">
                        <a:effectLst/>
                        <a:latin typeface="+mn-lt"/>
                        <a:ea typeface="Calibri" panose="020F0502020204030204" pitchFamily="34" charset="0"/>
                        <a:cs typeface="Arabic Typesetting" panose="03020402040406030203" pitchFamily="66" charset="-78"/>
                      </a:endParaRPr>
                    </a:p>
                  </a:txBody>
                  <a:tcPr marL="42188" marR="42188" marT="0" marB="0"/>
                </a:tc>
                <a:extLst>
                  <a:ext uri="{0D108BD9-81ED-4DB2-BD59-A6C34878D82A}">
                    <a16:rowId xmlns:a16="http://schemas.microsoft.com/office/drawing/2014/main" xmlns="" val="4173685876"/>
                  </a:ext>
                </a:extLst>
              </a:tr>
              <a:tr h="260922">
                <a:tc>
                  <a:txBody>
                    <a:bodyPr/>
                    <a:lstStyle/>
                    <a:p>
                      <a:pPr marL="0" marR="0" algn="ctr" rtl="0">
                        <a:lnSpc>
                          <a:spcPct val="107000"/>
                        </a:lnSpc>
                        <a:spcBef>
                          <a:spcPts val="0"/>
                        </a:spcBef>
                        <a:spcAft>
                          <a:spcPts val="0"/>
                        </a:spcAft>
                      </a:pPr>
                      <a:r>
                        <a:rPr lang="ar-SA" sz="1600" b="1">
                          <a:effectLst/>
                          <a:latin typeface="+mn-lt"/>
                          <a:cs typeface="Arabic Typesetting" panose="03020402040406030203" pitchFamily="66" charset="-78"/>
                        </a:rPr>
                        <a:t>معدلات التشغيل</a:t>
                      </a:r>
                      <a:endParaRPr lang="en-US" sz="1600" b="1">
                        <a:effectLst/>
                        <a:latin typeface="+mn-lt"/>
                        <a:ea typeface="Calibri" panose="020F0502020204030204" pitchFamily="34" charset="0"/>
                        <a:cs typeface="Arabic Typesetting" panose="03020402040406030203" pitchFamily="66" charset="-78"/>
                      </a:endParaRPr>
                    </a:p>
                  </a:txBody>
                  <a:tcPr marL="42188" marR="42188" marT="0" marB="0"/>
                </a:tc>
                <a:tc gridSpan="2">
                  <a:txBody>
                    <a:bodyPr/>
                    <a:lstStyle/>
                    <a:p>
                      <a:pPr algn="r" rtl="1"/>
                      <a:endParaRPr lang="en-US" sz="1600" b="1">
                        <a:effectLst/>
                        <a:latin typeface="+mn-lt"/>
                        <a:cs typeface="Arabic Typesetting" panose="03020402040406030203" pitchFamily="66" charset="-78"/>
                      </a:endParaRPr>
                    </a:p>
                  </a:txBody>
                  <a:tcPr marL="42188" marR="42188" marT="0" marB="0"/>
                </a:tc>
                <a:tc hMerge="1">
                  <a:txBody>
                    <a:bodyPr/>
                    <a:lstStyle/>
                    <a:p>
                      <a:pPr rtl="1"/>
                      <a:endParaRPr lang="ar-SA"/>
                    </a:p>
                  </a:txBody>
                  <a:tcPr/>
                </a:tc>
                <a:tc gridSpan="2">
                  <a:txBody>
                    <a:bodyPr/>
                    <a:lstStyle/>
                    <a:p>
                      <a:pPr marL="0" marR="0" algn="ctr" rtl="0">
                        <a:lnSpc>
                          <a:spcPct val="107000"/>
                        </a:lnSpc>
                        <a:spcBef>
                          <a:spcPts val="0"/>
                        </a:spcBef>
                        <a:spcAft>
                          <a:spcPts val="0"/>
                        </a:spcAft>
                      </a:pPr>
                      <a:r>
                        <a:rPr lang="ar-SA" sz="1600" b="1">
                          <a:effectLst/>
                          <a:latin typeface="+mn-lt"/>
                          <a:cs typeface="Arabic Typesetting" panose="03020402040406030203" pitchFamily="66" charset="-78"/>
                        </a:rPr>
                        <a:t>100%</a:t>
                      </a:r>
                      <a:endParaRPr lang="en-US" sz="1600" b="1">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rtl="1"/>
                      <a:endParaRPr lang="ar-SA"/>
                    </a:p>
                  </a:txBody>
                  <a:tcPr/>
                </a:tc>
                <a:tc gridSpan="2">
                  <a:txBody>
                    <a:bodyPr/>
                    <a:lstStyle/>
                    <a:p>
                      <a:pPr marL="0" marR="0" algn="ctr" rtl="0">
                        <a:lnSpc>
                          <a:spcPct val="107000"/>
                        </a:lnSpc>
                        <a:spcBef>
                          <a:spcPts val="0"/>
                        </a:spcBef>
                        <a:spcAft>
                          <a:spcPts val="0"/>
                        </a:spcAft>
                      </a:pPr>
                      <a:r>
                        <a:rPr lang="ar-SA" sz="1600" b="1">
                          <a:effectLst/>
                          <a:latin typeface="+mn-lt"/>
                          <a:cs typeface="Arabic Typesetting" panose="03020402040406030203" pitchFamily="66" charset="-78"/>
                        </a:rPr>
                        <a:t>100%</a:t>
                      </a:r>
                      <a:endParaRPr lang="en-US" sz="1600" b="1">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rtl="1"/>
                      <a:endParaRPr lang="ar-SA"/>
                    </a:p>
                  </a:txBody>
                  <a:tcPr/>
                </a:tc>
                <a:tc gridSpan="2">
                  <a:txBody>
                    <a:bodyPr/>
                    <a:lstStyle/>
                    <a:p>
                      <a:pPr marL="0" marR="0" algn="ctr" rtl="0">
                        <a:lnSpc>
                          <a:spcPct val="107000"/>
                        </a:lnSpc>
                        <a:spcBef>
                          <a:spcPts val="0"/>
                        </a:spcBef>
                        <a:spcAft>
                          <a:spcPts val="0"/>
                        </a:spcAft>
                      </a:pPr>
                      <a:r>
                        <a:rPr lang="ar-SA" sz="1600" b="1">
                          <a:effectLst/>
                          <a:latin typeface="+mn-lt"/>
                          <a:cs typeface="Arabic Typesetting" panose="03020402040406030203" pitchFamily="66" charset="-78"/>
                        </a:rPr>
                        <a:t>100%</a:t>
                      </a:r>
                      <a:endParaRPr lang="en-US" sz="1600" b="1">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rtl="1"/>
                      <a:endParaRPr lang="ar-SA"/>
                    </a:p>
                  </a:txBody>
                  <a:tcPr/>
                </a:tc>
                <a:tc gridSpan="2">
                  <a:txBody>
                    <a:bodyPr/>
                    <a:lstStyle/>
                    <a:p>
                      <a:pPr marL="0" marR="0" algn="ctr" rtl="0">
                        <a:lnSpc>
                          <a:spcPct val="107000"/>
                        </a:lnSpc>
                        <a:spcBef>
                          <a:spcPts val="0"/>
                        </a:spcBef>
                        <a:spcAft>
                          <a:spcPts val="0"/>
                        </a:spcAft>
                      </a:pPr>
                      <a:r>
                        <a:rPr lang="ar-SA" sz="1600" b="1">
                          <a:effectLst/>
                          <a:latin typeface="+mn-lt"/>
                          <a:cs typeface="Arabic Typesetting" panose="03020402040406030203" pitchFamily="66" charset="-78"/>
                        </a:rPr>
                        <a:t>100%</a:t>
                      </a:r>
                      <a:endParaRPr lang="en-US" sz="1600" b="1">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rtl="1"/>
                      <a:endParaRPr lang="ar-SA"/>
                    </a:p>
                  </a:txBody>
                  <a:tcPr/>
                </a:tc>
                <a:tc>
                  <a:txBody>
                    <a:bodyPr/>
                    <a:lstStyle/>
                    <a:p>
                      <a:pPr marL="0" marR="0" algn="ctr" rtl="0">
                        <a:lnSpc>
                          <a:spcPct val="107000"/>
                        </a:lnSpc>
                        <a:spcBef>
                          <a:spcPts val="0"/>
                        </a:spcBef>
                        <a:spcAft>
                          <a:spcPts val="0"/>
                        </a:spcAft>
                      </a:pPr>
                      <a:r>
                        <a:rPr lang="ar-SA" sz="1600" b="1">
                          <a:effectLst/>
                          <a:latin typeface="+mn-lt"/>
                          <a:cs typeface="Arabic Typesetting" panose="03020402040406030203" pitchFamily="66" charset="-78"/>
                        </a:rPr>
                        <a:t>100%</a:t>
                      </a:r>
                      <a:endParaRPr lang="en-US" sz="1600" b="1">
                        <a:effectLst/>
                        <a:latin typeface="+mn-lt"/>
                        <a:ea typeface="Calibri" panose="020F0502020204030204" pitchFamily="34" charset="0"/>
                        <a:cs typeface="Arabic Typesetting" panose="03020402040406030203" pitchFamily="66" charset="-78"/>
                      </a:endParaRPr>
                    </a:p>
                  </a:txBody>
                  <a:tcPr marL="42188" marR="42188" marT="0" marB="0"/>
                </a:tc>
                <a:extLst>
                  <a:ext uri="{0D108BD9-81ED-4DB2-BD59-A6C34878D82A}">
                    <a16:rowId xmlns:a16="http://schemas.microsoft.com/office/drawing/2014/main" xmlns="" val="3759712232"/>
                  </a:ext>
                </a:extLst>
              </a:tr>
              <a:tr h="260922">
                <a:tc gridSpan="12">
                  <a:txBody>
                    <a:bodyPr/>
                    <a:lstStyle/>
                    <a:p>
                      <a:pPr marL="0" marR="0" algn="ctr" rtl="0">
                        <a:lnSpc>
                          <a:spcPct val="107000"/>
                        </a:lnSpc>
                        <a:spcBef>
                          <a:spcPts val="0"/>
                        </a:spcBef>
                        <a:spcAft>
                          <a:spcPts val="0"/>
                        </a:spcAft>
                      </a:pPr>
                      <a:r>
                        <a:rPr lang="ar-SA" sz="1600" b="1">
                          <a:effectLst/>
                          <a:latin typeface="+mn-lt"/>
                          <a:cs typeface="Arabic Typesetting" panose="03020402040406030203" pitchFamily="66" charset="-78"/>
                        </a:rPr>
                        <a:t>التدفقات النقدية الخارجة:</a:t>
                      </a:r>
                      <a:endParaRPr lang="en-US" sz="1600" b="1">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xmlns="" val="4042511988"/>
                  </a:ext>
                </a:extLst>
              </a:tr>
              <a:tr h="399283">
                <a:tc gridSpan="2">
                  <a:txBody>
                    <a:bodyPr/>
                    <a:lstStyle/>
                    <a:p>
                      <a:pPr marL="0" marR="0" algn="ctr" rtl="0">
                        <a:lnSpc>
                          <a:spcPct val="107000"/>
                        </a:lnSpc>
                        <a:spcBef>
                          <a:spcPts val="0"/>
                        </a:spcBef>
                        <a:spcAft>
                          <a:spcPts val="0"/>
                        </a:spcAft>
                      </a:pPr>
                      <a:r>
                        <a:rPr lang="ar-SA" sz="1600" b="1">
                          <a:effectLst/>
                          <a:latin typeface="+mn-lt"/>
                          <a:cs typeface="Arabic Typesetting" panose="03020402040406030203" pitchFamily="66" charset="-78"/>
                        </a:rPr>
                        <a:t>التكاليف الرأسمالية</a:t>
                      </a:r>
                      <a:endParaRPr lang="en-US" sz="1600" b="1">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marL="0" marR="0" algn="ctr" rtl="0">
                        <a:lnSpc>
                          <a:spcPct val="107000"/>
                        </a:lnSpc>
                        <a:spcBef>
                          <a:spcPts val="0"/>
                        </a:spcBef>
                        <a:spcAft>
                          <a:spcPts val="0"/>
                        </a:spcAft>
                      </a:pPr>
                      <a:endParaRPr lang="en-US" sz="1800"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42188" marR="42188" marT="0" marB="0"/>
                </a:tc>
                <a:tc gridSpan="2">
                  <a:txBody>
                    <a:bodyPr/>
                    <a:lstStyle/>
                    <a:p>
                      <a:pPr marL="0" marR="0" algn="ctr" rtl="0">
                        <a:lnSpc>
                          <a:spcPct val="107000"/>
                        </a:lnSpc>
                        <a:spcBef>
                          <a:spcPts val="0"/>
                        </a:spcBef>
                        <a:spcAft>
                          <a:spcPts val="0"/>
                        </a:spcAft>
                      </a:pPr>
                      <a:r>
                        <a:rPr lang="ar-SA" sz="1600" b="1" dirty="0">
                          <a:effectLst/>
                          <a:latin typeface="+mn-lt"/>
                          <a:cs typeface="Arabic Typesetting" panose="03020402040406030203" pitchFamily="66" charset="-78"/>
                        </a:rPr>
                        <a:t>109,000</a:t>
                      </a:r>
                      <a:endParaRPr lang="en-US" sz="1600" b="1" dirty="0">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algn="r" rtl="1"/>
                      <a:endParaRPr lang="en-US" sz="1400" b="1">
                        <a:effectLst/>
                        <a:latin typeface="Arabic Typesetting" panose="03020402040406030203" pitchFamily="66" charset="-78"/>
                        <a:cs typeface="Arabic Typesetting" panose="03020402040406030203" pitchFamily="66" charset="-78"/>
                      </a:endParaRPr>
                    </a:p>
                  </a:txBody>
                  <a:tcPr marL="42188" marR="42188" marT="0" marB="0"/>
                </a:tc>
                <a:tc gridSpan="2">
                  <a:txBody>
                    <a:bodyPr/>
                    <a:lstStyle/>
                    <a:p>
                      <a:pPr rtl="1"/>
                      <a:endParaRPr lang="ar-SA" sz="1600" b="1">
                        <a:latin typeface="+mn-lt"/>
                      </a:endParaRPr>
                    </a:p>
                  </a:txBody>
                  <a:tcPr marL="42188" marR="42188" marT="0" marB="0"/>
                </a:tc>
                <a:tc hMerge="1">
                  <a:txBody>
                    <a:bodyPr/>
                    <a:lstStyle/>
                    <a:p>
                      <a:pPr algn="r" rtl="1"/>
                      <a:endParaRPr lang="en-US" sz="1400" b="1">
                        <a:effectLst/>
                        <a:latin typeface="Arabic Typesetting" panose="03020402040406030203" pitchFamily="66" charset="-78"/>
                        <a:cs typeface="Arabic Typesetting" panose="03020402040406030203" pitchFamily="66" charset="-78"/>
                      </a:endParaRPr>
                    </a:p>
                  </a:txBody>
                  <a:tcPr marL="42188" marR="42188" marT="0" marB="0"/>
                </a:tc>
                <a:tc gridSpan="2">
                  <a:txBody>
                    <a:bodyPr/>
                    <a:lstStyle/>
                    <a:p>
                      <a:pPr rtl="1"/>
                      <a:endParaRPr lang="ar-SA" sz="1600" b="1">
                        <a:latin typeface="+mn-lt"/>
                      </a:endParaRPr>
                    </a:p>
                  </a:txBody>
                  <a:tcPr marL="42188" marR="42188" marT="0" marB="0"/>
                </a:tc>
                <a:tc hMerge="1">
                  <a:txBody>
                    <a:bodyPr/>
                    <a:lstStyle/>
                    <a:p>
                      <a:pPr algn="r" rtl="1"/>
                      <a:endParaRPr lang="en-US" sz="1400" b="1">
                        <a:effectLst/>
                        <a:latin typeface="Arabic Typesetting" panose="03020402040406030203" pitchFamily="66" charset="-78"/>
                        <a:cs typeface="Arabic Typesetting" panose="03020402040406030203" pitchFamily="66" charset="-78"/>
                      </a:endParaRPr>
                    </a:p>
                  </a:txBody>
                  <a:tcPr marL="42188" marR="42188" marT="0" marB="0"/>
                </a:tc>
                <a:tc gridSpan="2">
                  <a:txBody>
                    <a:bodyPr/>
                    <a:lstStyle/>
                    <a:p>
                      <a:pPr rtl="1"/>
                      <a:endParaRPr lang="ar-SA" sz="1600" b="1">
                        <a:latin typeface="+mn-lt"/>
                      </a:endParaRPr>
                    </a:p>
                  </a:txBody>
                  <a:tcPr marL="42188" marR="42188" marT="0" marB="0"/>
                </a:tc>
                <a:tc hMerge="1">
                  <a:txBody>
                    <a:bodyPr/>
                    <a:lstStyle/>
                    <a:p>
                      <a:pPr algn="r" rtl="1"/>
                      <a:endParaRPr lang="en-US" sz="1400" b="1">
                        <a:effectLst/>
                        <a:latin typeface="Arabic Typesetting" panose="03020402040406030203" pitchFamily="66" charset="-78"/>
                        <a:cs typeface="Arabic Typesetting" panose="03020402040406030203" pitchFamily="66" charset="-78"/>
                      </a:endParaRPr>
                    </a:p>
                  </a:txBody>
                  <a:tcPr marL="42188" marR="42188" marT="0" marB="0"/>
                </a:tc>
                <a:tc>
                  <a:txBody>
                    <a:bodyPr/>
                    <a:lstStyle/>
                    <a:p>
                      <a:pPr rtl="1"/>
                      <a:endParaRPr lang="ar-SA" sz="1600" b="1">
                        <a:latin typeface="+mn-lt"/>
                      </a:endParaRPr>
                    </a:p>
                  </a:txBody>
                  <a:tcPr marL="42188" marR="42188" marT="0" marB="0"/>
                </a:tc>
                <a:tc>
                  <a:txBody>
                    <a:bodyPr/>
                    <a:lstStyle/>
                    <a:p>
                      <a:pPr algn="r" rtl="1"/>
                      <a:endParaRPr lang="en-US" sz="1600" b="1">
                        <a:effectLst/>
                        <a:latin typeface="+mn-lt"/>
                        <a:cs typeface="Arabic Typesetting" panose="03020402040406030203" pitchFamily="66" charset="-78"/>
                      </a:endParaRPr>
                    </a:p>
                  </a:txBody>
                  <a:tcPr marL="42188" marR="42188" marT="0" marB="0"/>
                </a:tc>
                <a:extLst>
                  <a:ext uri="{0D108BD9-81ED-4DB2-BD59-A6C34878D82A}">
                    <a16:rowId xmlns:a16="http://schemas.microsoft.com/office/drawing/2014/main" xmlns="" val="3288345785"/>
                  </a:ext>
                </a:extLst>
              </a:tr>
              <a:tr h="399283">
                <a:tc gridSpan="2">
                  <a:txBody>
                    <a:bodyPr/>
                    <a:lstStyle/>
                    <a:p>
                      <a:pPr marL="0" marR="0" algn="ctr" rtl="0">
                        <a:lnSpc>
                          <a:spcPct val="107000"/>
                        </a:lnSpc>
                        <a:spcBef>
                          <a:spcPts val="0"/>
                        </a:spcBef>
                        <a:spcAft>
                          <a:spcPts val="0"/>
                        </a:spcAft>
                      </a:pPr>
                      <a:r>
                        <a:rPr lang="ar-SA" sz="1600" b="1" dirty="0">
                          <a:effectLst/>
                          <a:latin typeface="+mn-lt"/>
                          <a:cs typeface="Arabic Typesetting" panose="03020402040406030203" pitchFamily="66" charset="-78"/>
                        </a:rPr>
                        <a:t>رأس المال العامل</a:t>
                      </a:r>
                      <a:endParaRPr lang="en-US" sz="1600" b="1" dirty="0">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marL="0" marR="0" algn="ctr" rtl="0">
                        <a:lnSpc>
                          <a:spcPct val="107000"/>
                        </a:lnSpc>
                        <a:spcBef>
                          <a:spcPts val="0"/>
                        </a:spcBef>
                        <a:spcAft>
                          <a:spcPts val="0"/>
                        </a:spcAft>
                      </a:pPr>
                      <a:endParaRPr lang="en-US" sz="180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42188" marR="42188" marT="0" marB="0"/>
                </a:tc>
                <a:tc gridSpan="2">
                  <a:txBody>
                    <a:bodyPr/>
                    <a:lstStyle/>
                    <a:p>
                      <a:pPr marL="0" marR="0" algn="ctr" rtl="0">
                        <a:lnSpc>
                          <a:spcPct val="107000"/>
                        </a:lnSpc>
                        <a:spcBef>
                          <a:spcPts val="0"/>
                        </a:spcBef>
                        <a:spcAft>
                          <a:spcPts val="0"/>
                        </a:spcAft>
                      </a:pPr>
                      <a:r>
                        <a:rPr lang="ar-SA" sz="1600" b="1">
                          <a:effectLst/>
                          <a:latin typeface="+mn-lt"/>
                          <a:cs typeface="Arabic Typesetting" panose="03020402040406030203" pitchFamily="66" charset="-78"/>
                        </a:rPr>
                        <a:t>678,401</a:t>
                      </a:r>
                      <a:endParaRPr lang="en-US" sz="1600" b="1">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algn="r" rtl="1"/>
                      <a:endParaRPr lang="en-US" sz="1400" b="1">
                        <a:effectLst/>
                        <a:latin typeface="Arabic Typesetting" panose="03020402040406030203" pitchFamily="66" charset="-78"/>
                        <a:cs typeface="Arabic Typesetting" panose="03020402040406030203" pitchFamily="66" charset="-78"/>
                      </a:endParaRPr>
                    </a:p>
                  </a:txBody>
                  <a:tcPr marL="42188" marR="42188" marT="0" marB="0"/>
                </a:tc>
                <a:tc gridSpan="2">
                  <a:txBody>
                    <a:bodyPr/>
                    <a:lstStyle/>
                    <a:p>
                      <a:pPr rtl="1"/>
                      <a:endParaRPr lang="ar-SA" sz="1600" b="1">
                        <a:latin typeface="+mn-lt"/>
                      </a:endParaRPr>
                    </a:p>
                  </a:txBody>
                  <a:tcPr marL="42188" marR="42188" marT="0" marB="0"/>
                </a:tc>
                <a:tc hMerge="1">
                  <a:txBody>
                    <a:bodyPr/>
                    <a:lstStyle/>
                    <a:p>
                      <a:pPr algn="r" rtl="1"/>
                      <a:endParaRPr lang="en-US" sz="1400" b="1">
                        <a:effectLst/>
                        <a:latin typeface="Arabic Typesetting" panose="03020402040406030203" pitchFamily="66" charset="-78"/>
                        <a:cs typeface="Arabic Typesetting" panose="03020402040406030203" pitchFamily="66" charset="-78"/>
                      </a:endParaRPr>
                    </a:p>
                  </a:txBody>
                  <a:tcPr marL="42188" marR="42188" marT="0" marB="0"/>
                </a:tc>
                <a:tc gridSpan="2">
                  <a:txBody>
                    <a:bodyPr/>
                    <a:lstStyle/>
                    <a:p>
                      <a:pPr rtl="1"/>
                      <a:endParaRPr lang="ar-SA" sz="1600" b="1">
                        <a:latin typeface="+mn-lt"/>
                      </a:endParaRPr>
                    </a:p>
                  </a:txBody>
                  <a:tcPr marL="42188" marR="42188" marT="0" marB="0"/>
                </a:tc>
                <a:tc hMerge="1">
                  <a:txBody>
                    <a:bodyPr/>
                    <a:lstStyle/>
                    <a:p>
                      <a:pPr algn="r" rtl="1"/>
                      <a:endParaRPr lang="en-US" sz="1400" b="1">
                        <a:effectLst/>
                        <a:latin typeface="Arabic Typesetting" panose="03020402040406030203" pitchFamily="66" charset="-78"/>
                        <a:cs typeface="Arabic Typesetting" panose="03020402040406030203" pitchFamily="66" charset="-78"/>
                      </a:endParaRPr>
                    </a:p>
                  </a:txBody>
                  <a:tcPr marL="42188" marR="42188" marT="0" marB="0"/>
                </a:tc>
                <a:tc gridSpan="2">
                  <a:txBody>
                    <a:bodyPr/>
                    <a:lstStyle/>
                    <a:p>
                      <a:pPr rtl="1"/>
                      <a:endParaRPr lang="ar-SA" sz="1600" b="1">
                        <a:latin typeface="+mn-lt"/>
                      </a:endParaRPr>
                    </a:p>
                  </a:txBody>
                  <a:tcPr marL="42188" marR="42188" marT="0" marB="0"/>
                </a:tc>
                <a:tc hMerge="1">
                  <a:txBody>
                    <a:bodyPr/>
                    <a:lstStyle/>
                    <a:p>
                      <a:pPr algn="r" rtl="1"/>
                      <a:endParaRPr lang="en-US" sz="1400" b="1">
                        <a:effectLst/>
                        <a:latin typeface="Arabic Typesetting" panose="03020402040406030203" pitchFamily="66" charset="-78"/>
                        <a:cs typeface="Arabic Typesetting" panose="03020402040406030203" pitchFamily="66" charset="-78"/>
                      </a:endParaRPr>
                    </a:p>
                  </a:txBody>
                  <a:tcPr marL="42188" marR="42188" marT="0" marB="0"/>
                </a:tc>
                <a:tc>
                  <a:txBody>
                    <a:bodyPr/>
                    <a:lstStyle/>
                    <a:p>
                      <a:pPr rtl="1"/>
                      <a:endParaRPr lang="ar-SA" sz="1600" b="1">
                        <a:latin typeface="+mn-lt"/>
                      </a:endParaRPr>
                    </a:p>
                  </a:txBody>
                  <a:tcPr marL="42188" marR="42188" marT="0" marB="0"/>
                </a:tc>
                <a:tc>
                  <a:txBody>
                    <a:bodyPr/>
                    <a:lstStyle/>
                    <a:p>
                      <a:pPr algn="r" rtl="1"/>
                      <a:endParaRPr lang="en-US" sz="1600" b="1">
                        <a:effectLst/>
                        <a:latin typeface="+mn-lt"/>
                        <a:cs typeface="Arabic Typesetting" panose="03020402040406030203" pitchFamily="66" charset="-78"/>
                      </a:endParaRPr>
                    </a:p>
                  </a:txBody>
                  <a:tcPr marL="42188" marR="42188" marT="0" marB="0"/>
                </a:tc>
                <a:extLst>
                  <a:ext uri="{0D108BD9-81ED-4DB2-BD59-A6C34878D82A}">
                    <a16:rowId xmlns:a16="http://schemas.microsoft.com/office/drawing/2014/main" xmlns="" val="1846223885"/>
                  </a:ext>
                </a:extLst>
              </a:tr>
              <a:tr h="399283">
                <a:tc gridSpan="2">
                  <a:txBody>
                    <a:bodyPr/>
                    <a:lstStyle/>
                    <a:p>
                      <a:pPr marL="0" marR="0" algn="ctr" rtl="0">
                        <a:lnSpc>
                          <a:spcPct val="107000"/>
                        </a:lnSpc>
                        <a:spcBef>
                          <a:spcPts val="0"/>
                        </a:spcBef>
                        <a:spcAft>
                          <a:spcPts val="0"/>
                        </a:spcAft>
                      </a:pPr>
                      <a:r>
                        <a:rPr lang="ar-SA" sz="1600" b="1">
                          <a:effectLst/>
                          <a:latin typeface="+mn-lt"/>
                          <a:cs typeface="Arabic Typesetting" panose="03020402040406030203" pitchFamily="66" charset="-78"/>
                        </a:rPr>
                        <a:t>تكاليف التشغيل عدا الإهلاكات</a:t>
                      </a:r>
                      <a:endParaRPr lang="en-US" sz="1600" b="1">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marL="0" marR="0" algn="ctr" rtl="0">
                        <a:lnSpc>
                          <a:spcPct val="107000"/>
                        </a:lnSpc>
                        <a:spcBef>
                          <a:spcPts val="0"/>
                        </a:spcBef>
                        <a:spcAft>
                          <a:spcPts val="0"/>
                        </a:spcAft>
                      </a:pPr>
                      <a:endParaRPr lang="en-US" sz="180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42188" marR="42188" marT="0" marB="0"/>
                </a:tc>
                <a:tc gridSpan="2">
                  <a:txBody>
                    <a:bodyPr/>
                    <a:lstStyle/>
                    <a:p>
                      <a:pPr marL="0" marR="0" algn="ctr" rtl="0">
                        <a:lnSpc>
                          <a:spcPct val="107000"/>
                        </a:lnSpc>
                        <a:spcBef>
                          <a:spcPts val="0"/>
                        </a:spcBef>
                        <a:spcAft>
                          <a:spcPts val="0"/>
                        </a:spcAft>
                      </a:pPr>
                      <a:r>
                        <a:rPr lang="ar-SA" sz="1600" b="1">
                          <a:effectLst/>
                          <a:latin typeface="+mn-lt"/>
                          <a:cs typeface="Arabic Typesetting" panose="03020402040406030203" pitchFamily="66" charset="-78"/>
                        </a:rPr>
                        <a:t>0</a:t>
                      </a:r>
                      <a:endParaRPr lang="en-US" sz="1600" b="1">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marL="0" marR="0" algn="ctr" rtl="0">
                        <a:lnSpc>
                          <a:spcPct val="107000"/>
                        </a:lnSpc>
                        <a:spcBef>
                          <a:spcPts val="0"/>
                        </a:spcBef>
                        <a:spcAft>
                          <a:spcPts val="0"/>
                        </a:spcAft>
                      </a:pPr>
                      <a:endParaRPr lang="en-US" sz="1400" b="1">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42188" marR="42188" marT="0" marB="0"/>
                </a:tc>
                <a:tc gridSpan="2">
                  <a:txBody>
                    <a:bodyPr/>
                    <a:lstStyle/>
                    <a:p>
                      <a:pPr marL="0" marR="0" algn="ctr" rtl="0">
                        <a:lnSpc>
                          <a:spcPct val="107000"/>
                        </a:lnSpc>
                        <a:spcBef>
                          <a:spcPts val="0"/>
                        </a:spcBef>
                        <a:spcAft>
                          <a:spcPts val="0"/>
                        </a:spcAft>
                      </a:pPr>
                      <a:r>
                        <a:rPr lang="ar-SA" sz="1600" b="1">
                          <a:effectLst/>
                          <a:latin typeface="+mn-lt"/>
                          <a:cs typeface="Arabic Typesetting" panose="03020402040406030203" pitchFamily="66" charset="-78"/>
                        </a:rPr>
                        <a:t>2,470,930</a:t>
                      </a:r>
                      <a:endParaRPr lang="en-US" sz="1600" b="1">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marL="0" marR="0" algn="ctr" rtl="0">
                        <a:lnSpc>
                          <a:spcPct val="107000"/>
                        </a:lnSpc>
                        <a:spcBef>
                          <a:spcPts val="0"/>
                        </a:spcBef>
                        <a:spcAft>
                          <a:spcPts val="0"/>
                        </a:spcAft>
                      </a:pPr>
                      <a:endParaRPr lang="en-US" sz="1400" b="1">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42188" marR="42188" marT="0" marB="0"/>
                </a:tc>
                <a:tc gridSpan="2">
                  <a:txBody>
                    <a:bodyPr/>
                    <a:lstStyle/>
                    <a:p>
                      <a:pPr marL="0" marR="0" algn="ctr" rtl="0">
                        <a:lnSpc>
                          <a:spcPct val="107000"/>
                        </a:lnSpc>
                        <a:spcBef>
                          <a:spcPts val="0"/>
                        </a:spcBef>
                        <a:spcAft>
                          <a:spcPts val="0"/>
                        </a:spcAft>
                      </a:pPr>
                      <a:r>
                        <a:rPr lang="ar-SA" sz="1600" b="1">
                          <a:effectLst/>
                          <a:latin typeface="+mn-lt"/>
                          <a:cs typeface="Arabic Typesetting" panose="03020402040406030203" pitchFamily="66" charset="-78"/>
                        </a:rPr>
                        <a:t>2,471,821</a:t>
                      </a:r>
                      <a:endParaRPr lang="en-US" sz="1600" b="1">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marL="0" marR="0" algn="ctr" rtl="0">
                        <a:lnSpc>
                          <a:spcPct val="107000"/>
                        </a:lnSpc>
                        <a:spcBef>
                          <a:spcPts val="0"/>
                        </a:spcBef>
                        <a:spcAft>
                          <a:spcPts val="0"/>
                        </a:spcAft>
                      </a:pPr>
                      <a:endParaRPr lang="en-US" sz="1400" b="1">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42188" marR="42188" marT="0" marB="0"/>
                </a:tc>
                <a:tc gridSpan="2">
                  <a:txBody>
                    <a:bodyPr/>
                    <a:lstStyle/>
                    <a:p>
                      <a:pPr marL="0" marR="0" algn="ctr" rtl="0">
                        <a:lnSpc>
                          <a:spcPct val="107000"/>
                        </a:lnSpc>
                        <a:spcBef>
                          <a:spcPts val="0"/>
                        </a:spcBef>
                        <a:spcAft>
                          <a:spcPts val="0"/>
                        </a:spcAft>
                      </a:pPr>
                      <a:r>
                        <a:rPr lang="ar-SA" sz="1600" b="1">
                          <a:effectLst/>
                          <a:latin typeface="+mn-lt"/>
                          <a:cs typeface="Arabic Typesetting" panose="03020402040406030203" pitchFamily="66" charset="-78"/>
                        </a:rPr>
                        <a:t>2,472,712</a:t>
                      </a:r>
                      <a:endParaRPr lang="en-US" sz="1600" b="1">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marL="0" marR="0" algn="ctr" rtl="0">
                        <a:lnSpc>
                          <a:spcPct val="107000"/>
                        </a:lnSpc>
                        <a:spcBef>
                          <a:spcPts val="0"/>
                        </a:spcBef>
                        <a:spcAft>
                          <a:spcPts val="0"/>
                        </a:spcAft>
                      </a:pPr>
                      <a:endParaRPr lang="en-US" sz="1400" b="1">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42188" marR="42188" marT="0" marB="0"/>
                </a:tc>
                <a:tc>
                  <a:txBody>
                    <a:bodyPr/>
                    <a:lstStyle/>
                    <a:p>
                      <a:pPr marL="0" marR="0" algn="ctr" rtl="0">
                        <a:lnSpc>
                          <a:spcPct val="107000"/>
                        </a:lnSpc>
                        <a:spcBef>
                          <a:spcPts val="0"/>
                        </a:spcBef>
                        <a:spcAft>
                          <a:spcPts val="0"/>
                        </a:spcAft>
                      </a:pPr>
                      <a:r>
                        <a:rPr lang="ar-SA" sz="1600" b="1">
                          <a:effectLst/>
                          <a:latin typeface="+mn-lt"/>
                          <a:cs typeface="Arabic Typesetting" panose="03020402040406030203" pitchFamily="66" charset="-78"/>
                        </a:rPr>
                        <a:t>2,473,604</a:t>
                      </a:r>
                      <a:endParaRPr lang="en-US" sz="1600" b="1">
                        <a:effectLst/>
                        <a:latin typeface="+mn-lt"/>
                        <a:ea typeface="Calibri" panose="020F0502020204030204" pitchFamily="34" charset="0"/>
                        <a:cs typeface="Arabic Typesetting" panose="03020402040406030203" pitchFamily="66" charset="-78"/>
                      </a:endParaRPr>
                    </a:p>
                  </a:txBody>
                  <a:tcPr marL="42188" marR="42188" marT="0" marB="0"/>
                </a:tc>
                <a:tc>
                  <a:txBody>
                    <a:bodyPr/>
                    <a:lstStyle/>
                    <a:p>
                      <a:pPr marL="0" marR="0" algn="ctr" rtl="0">
                        <a:lnSpc>
                          <a:spcPct val="107000"/>
                        </a:lnSpc>
                        <a:spcBef>
                          <a:spcPts val="0"/>
                        </a:spcBef>
                        <a:spcAft>
                          <a:spcPts val="0"/>
                        </a:spcAft>
                      </a:pPr>
                      <a:r>
                        <a:rPr lang="ar-SA" sz="1600" b="1">
                          <a:effectLst/>
                          <a:latin typeface="+mn-lt"/>
                          <a:cs typeface="Arabic Typesetting" panose="03020402040406030203" pitchFamily="66" charset="-78"/>
                        </a:rPr>
                        <a:t>2,473,604</a:t>
                      </a:r>
                      <a:endParaRPr lang="en-US" sz="1600" b="1">
                        <a:effectLst/>
                        <a:latin typeface="+mn-lt"/>
                        <a:ea typeface="Calibri" panose="020F0502020204030204" pitchFamily="34" charset="0"/>
                        <a:cs typeface="Arabic Typesetting" panose="03020402040406030203" pitchFamily="66" charset="-78"/>
                      </a:endParaRPr>
                    </a:p>
                  </a:txBody>
                  <a:tcPr marL="42188" marR="42188" marT="0" marB="0"/>
                </a:tc>
                <a:extLst>
                  <a:ext uri="{0D108BD9-81ED-4DB2-BD59-A6C34878D82A}">
                    <a16:rowId xmlns:a16="http://schemas.microsoft.com/office/drawing/2014/main" xmlns="" val="2048319022"/>
                  </a:ext>
                </a:extLst>
              </a:tr>
              <a:tr h="399283">
                <a:tc gridSpan="2">
                  <a:txBody>
                    <a:bodyPr/>
                    <a:lstStyle/>
                    <a:p>
                      <a:pPr marL="0" marR="0" algn="ctr" rtl="0">
                        <a:lnSpc>
                          <a:spcPct val="107000"/>
                        </a:lnSpc>
                        <a:spcBef>
                          <a:spcPts val="0"/>
                        </a:spcBef>
                        <a:spcAft>
                          <a:spcPts val="0"/>
                        </a:spcAft>
                      </a:pPr>
                      <a:r>
                        <a:rPr lang="ar-SA" sz="1600" b="1" dirty="0">
                          <a:effectLst/>
                          <a:latin typeface="+mn-lt"/>
                          <a:cs typeface="Arabic Typesetting" panose="03020402040406030203" pitchFamily="66" charset="-78"/>
                        </a:rPr>
                        <a:t>إجمالي التدفقات الخارجة </a:t>
                      </a:r>
                      <a:endParaRPr lang="en-US" sz="1600" b="1" dirty="0">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marL="0" marR="0" algn="ctr" rtl="0">
                        <a:lnSpc>
                          <a:spcPct val="107000"/>
                        </a:lnSpc>
                        <a:spcBef>
                          <a:spcPts val="0"/>
                        </a:spcBef>
                        <a:spcAft>
                          <a:spcPts val="0"/>
                        </a:spcAft>
                      </a:pPr>
                      <a:endParaRPr lang="en-US" sz="180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42188" marR="42188" marT="0" marB="0"/>
                </a:tc>
                <a:tc gridSpan="2">
                  <a:txBody>
                    <a:bodyPr/>
                    <a:lstStyle/>
                    <a:p>
                      <a:pPr marL="0" marR="0" algn="ctr" rtl="0">
                        <a:lnSpc>
                          <a:spcPct val="107000"/>
                        </a:lnSpc>
                        <a:spcBef>
                          <a:spcPts val="0"/>
                        </a:spcBef>
                        <a:spcAft>
                          <a:spcPts val="0"/>
                        </a:spcAft>
                      </a:pPr>
                      <a:r>
                        <a:rPr lang="ar-SA" sz="1600" b="1" dirty="0">
                          <a:effectLst/>
                          <a:latin typeface="+mn-lt"/>
                          <a:cs typeface="Arabic Typesetting" panose="03020402040406030203" pitchFamily="66" charset="-78"/>
                        </a:rPr>
                        <a:t>787,401</a:t>
                      </a:r>
                      <a:endParaRPr lang="en-US" sz="1600" b="1" dirty="0">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marL="0" marR="0" algn="ctr" rtl="0">
                        <a:lnSpc>
                          <a:spcPct val="107000"/>
                        </a:lnSpc>
                        <a:spcBef>
                          <a:spcPts val="0"/>
                        </a:spcBef>
                        <a:spcAft>
                          <a:spcPts val="0"/>
                        </a:spcAft>
                      </a:pPr>
                      <a:endParaRPr lang="en-US" sz="1400" b="1"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42188" marR="42188" marT="0" marB="0"/>
                </a:tc>
                <a:tc gridSpan="2">
                  <a:txBody>
                    <a:bodyPr/>
                    <a:lstStyle/>
                    <a:p>
                      <a:pPr marL="0" marR="0" algn="ctr" rtl="0">
                        <a:lnSpc>
                          <a:spcPct val="107000"/>
                        </a:lnSpc>
                        <a:spcBef>
                          <a:spcPts val="0"/>
                        </a:spcBef>
                        <a:spcAft>
                          <a:spcPts val="0"/>
                        </a:spcAft>
                      </a:pPr>
                      <a:r>
                        <a:rPr lang="ar-SA" sz="1600" b="1" dirty="0">
                          <a:effectLst/>
                          <a:latin typeface="+mn-lt"/>
                          <a:cs typeface="Arabic Typesetting" panose="03020402040406030203" pitchFamily="66" charset="-78"/>
                        </a:rPr>
                        <a:t>2,470,930</a:t>
                      </a:r>
                      <a:endParaRPr lang="en-US" sz="1600" b="1" dirty="0">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marL="0" marR="0" algn="ctr" rtl="0">
                        <a:lnSpc>
                          <a:spcPct val="107000"/>
                        </a:lnSpc>
                        <a:spcBef>
                          <a:spcPts val="0"/>
                        </a:spcBef>
                        <a:spcAft>
                          <a:spcPts val="0"/>
                        </a:spcAft>
                      </a:pPr>
                      <a:endParaRPr lang="en-US" sz="1400" b="1"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42188" marR="42188" marT="0" marB="0"/>
                </a:tc>
                <a:tc gridSpan="2">
                  <a:txBody>
                    <a:bodyPr/>
                    <a:lstStyle/>
                    <a:p>
                      <a:pPr marL="0" marR="0" algn="ctr" rtl="0">
                        <a:lnSpc>
                          <a:spcPct val="107000"/>
                        </a:lnSpc>
                        <a:spcBef>
                          <a:spcPts val="0"/>
                        </a:spcBef>
                        <a:spcAft>
                          <a:spcPts val="0"/>
                        </a:spcAft>
                      </a:pPr>
                      <a:r>
                        <a:rPr lang="ar-SA" sz="1600" b="1" dirty="0">
                          <a:effectLst/>
                          <a:latin typeface="+mn-lt"/>
                          <a:cs typeface="Arabic Typesetting" panose="03020402040406030203" pitchFamily="66" charset="-78"/>
                        </a:rPr>
                        <a:t>2,471,821</a:t>
                      </a:r>
                      <a:endParaRPr lang="en-US" sz="1600" b="1" dirty="0">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marL="0" marR="0" algn="ctr" rtl="0">
                        <a:lnSpc>
                          <a:spcPct val="107000"/>
                        </a:lnSpc>
                        <a:spcBef>
                          <a:spcPts val="0"/>
                        </a:spcBef>
                        <a:spcAft>
                          <a:spcPts val="0"/>
                        </a:spcAft>
                      </a:pPr>
                      <a:endParaRPr lang="en-US" sz="1400" b="1"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42188" marR="42188" marT="0" marB="0"/>
                </a:tc>
                <a:tc gridSpan="2">
                  <a:txBody>
                    <a:bodyPr/>
                    <a:lstStyle/>
                    <a:p>
                      <a:pPr marL="0" marR="0" algn="ctr" rtl="0">
                        <a:lnSpc>
                          <a:spcPct val="107000"/>
                        </a:lnSpc>
                        <a:spcBef>
                          <a:spcPts val="0"/>
                        </a:spcBef>
                        <a:spcAft>
                          <a:spcPts val="0"/>
                        </a:spcAft>
                      </a:pPr>
                      <a:r>
                        <a:rPr lang="ar-SA" sz="1600" b="1" dirty="0">
                          <a:effectLst/>
                          <a:latin typeface="+mn-lt"/>
                          <a:cs typeface="Arabic Typesetting" panose="03020402040406030203" pitchFamily="66" charset="-78"/>
                        </a:rPr>
                        <a:t>2,472,712</a:t>
                      </a:r>
                      <a:endParaRPr lang="en-US" sz="1600" b="1" dirty="0">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marL="0" marR="0" algn="ctr" rtl="0">
                        <a:lnSpc>
                          <a:spcPct val="107000"/>
                        </a:lnSpc>
                        <a:spcBef>
                          <a:spcPts val="0"/>
                        </a:spcBef>
                        <a:spcAft>
                          <a:spcPts val="0"/>
                        </a:spcAft>
                      </a:pPr>
                      <a:endParaRPr lang="en-US" sz="1400" b="1"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42188" marR="42188" marT="0" marB="0"/>
                </a:tc>
                <a:tc>
                  <a:txBody>
                    <a:bodyPr/>
                    <a:lstStyle/>
                    <a:p>
                      <a:pPr marL="0" marR="0" algn="ctr" rtl="0">
                        <a:lnSpc>
                          <a:spcPct val="107000"/>
                        </a:lnSpc>
                        <a:spcBef>
                          <a:spcPts val="0"/>
                        </a:spcBef>
                        <a:spcAft>
                          <a:spcPts val="0"/>
                        </a:spcAft>
                      </a:pPr>
                      <a:r>
                        <a:rPr lang="ar-SA" sz="1600" b="1" dirty="0">
                          <a:effectLst/>
                          <a:latin typeface="+mn-lt"/>
                          <a:cs typeface="Arabic Typesetting" panose="03020402040406030203" pitchFamily="66" charset="-78"/>
                        </a:rPr>
                        <a:t>2,473,604</a:t>
                      </a:r>
                      <a:endParaRPr lang="en-US" sz="1600" b="1" dirty="0">
                        <a:effectLst/>
                        <a:latin typeface="+mn-lt"/>
                        <a:ea typeface="Calibri" panose="020F0502020204030204" pitchFamily="34" charset="0"/>
                        <a:cs typeface="Arabic Typesetting" panose="03020402040406030203" pitchFamily="66" charset="-78"/>
                      </a:endParaRPr>
                    </a:p>
                  </a:txBody>
                  <a:tcPr marL="42188" marR="42188" marT="0" marB="0"/>
                </a:tc>
                <a:tc>
                  <a:txBody>
                    <a:bodyPr/>
                    <a:lstStyle/>
                    <a:p>
                      <a:pPr marL="0" marR="0" algn="ctr" rtl="0">
                        <a:lnSpc>
                          <a:spcPct val="107000"/>
                        </a:lnSpc>
                        <a:spcBef>
                          <a:spcPts val="0"/>
                        </a:spcBef>
                        <a:spcAft>
                          <a:spcPts val="0"/>
                        </a:spcAft>
                      </a:pPr>
                      <a:r>
                        <a:rPr lang="ar-SA" sz="1600" b="1">
                          <a:effectLst/>
                          <a:latin typeface="+mn-lt"/>
                          <a:cs typeface="Arabic Typesetting" panose="03020402040406030203" pitchFamily="66" charset="-78"/>
                        </a:rPr>
                        <a:t>2,473,604</a:t>
                      </a:r>
                      <a:endParaRPr lang="en-US" sz="1600" b="1">
                        <a:effectLst/>
                        <a:latin typeface="+mn-lt"/>
                        <a:ea typeface="Calibri" panose="020F0502020204030204" pitchFamily="34" charset="0"/>
                        <a:cs typeface="Arabic Typesetting" panose="03020402040406030203" pitchFamily="66" charset="-78"/>
                      </a:endParaRPr>
                    </a:p>
                  </a:txBody>
                  <a:tcPr marL="42188" marR="42188" marT="0" marB="0"/>
                </a:tc>
                <a:extLst>
                  <a:ext uri="{0D108BD9-81ED-4DB2-BD59-A6C34878D82A}">
                    <a16:rowId xmlns:a16="http://schemas.microsoft.com/office/drawing/2014/main" xmlns="" val="1406335193"/>
                  </a:ext>
                </a:extLst>
              </a:tr>
              <a:tr h="260922">
                <a:tc gridSpan="12">
                  <a:txBody>
                    <a:bodyPr/>
                    <a:lstStyle/>
                    <a:p>
                      <a:pPr marL="0" marR="0" algn="ctr" rtl="0">
                        <a:lnSpc>
                          <a:spcPct val="107000"/>
                        </a:lnSpc>
                        <a:spcBef>
                          <a:spcPts val="0"/>
                        </a:spcBef>
                        <a:spcAft>
                          <a:spcPts val="0"/>
                        </a:spcAft>
                      </a:pPr>
                      <a:r>
                        <a:rPr lang="ar-SA" sz="1600" b="1" dirty="0">
                          <a:effectLst/>
                          <a:latin typeface="+mn-lt"/>
                          <a:cs typeface="Arabic Typesetting" panose="03020402040406030203" pitchFamily="66" charset="-78"/>
                        </a:rPr>
                        <a:t>التدفقات النقدية الداخلة:</a:t>
                      </a:r>
                      <a:endParaRPr lang="en-US" sz="1600" b="1" dirty="0">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xmlns="" val="1928808731"/>
                  </a:ext>
                </a:extLst>
              </a:tr>
              <a:tr h="399283">
                <a:tc gridSpan="2">
                  <a:txBody>
                    <a:bodyPr/>
                    <a:lstStyle/>
                    <a:p>
                      <a:pPr marL="0" marR="0" algn="ctr" rtl="0">
                        <a:lnSpc>
                          <a:spcPct val="107000"/>
                        </a:lnSpc>
                        <a:spcBef>
                          <a:spcPts val="0"/>
                        </a:spcBef>
                        <a:spcAft>
                          <a:spcPts val="0"/>
                        </a:spcAft>
                      </a:pPr>
                      <a:r>
                        <a:rPr lang="ar-SA" sz="1600" b="1">
                          <a:effectLst/>
                          <a:latin typeface="+mn-lt"/>
                          <a:cs typeface="Arabic Typesetting" panose="03020402040406030203" pitchFamily="66" charset="-78"/>
                        </a:rPr>
                        <a:t>الإيرادات</a:t>
                      </a:r>
                      <a:endParaRPr lang="en-US" sz="1600" b="1">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marL="0" marR="0" algn="ctr" rtl="0">
                        <a:lnSpc>
                          <a:spcPct val="107000"/>
                        </a:lnSpc>
                        <a:spcBef>
                          <a:spcPts val="0"/>
                        </a:spcBef>
                        <a:spcAft>
                          <a:spcPts val="0"/>
                        </a:spcAft>
                      </a:pPr>
                      <a:endParaRPr lang="en-US" sz="180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42188" marR="42188" marT="0" marB="0"/>
                </a:tc>
                <a:tc gridSpan="2">
                  <a:txBody>
                    <a:bodyPr/>
                    <a:lstStyle/>
                    <a:p>
                      <a:pPr marL="0" marR="0" algn="ctr" rtl="0">
                        <a:lnSpc>
                          <a:spcPct val="107000"/>
                        </a:lnSpc>
                        <a:spcBef>
                          <a:spcPts val="0"/>
                        </a:spcBef>
                        <a:spcAft>
                          <a:spcPts val="0"/>
                        </a:spcAft>
                      </a:pPr>
                      <a:r>
                        <a:rPr lang="ar-SA" sz="1600" b="1" dirty="0">
                          <a:effectLst/>
                          <a:latin typeface="+mn-lt"/>
                          <a:cs typeface="Arabic Typesetting" panose="03020402040406030203" pitchFamily="66" charset="-78"/>
                        </a:rPr>
                        <a:t>0</a:t>
                      </a:r>
                      <a:endParaRPr lang="en-US" sz="1600" b="1" dirty="0">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marL="0" marR="0" algn="ctr" rtl="0">
                        <a:lnSpc>
                          <a:spcPct val="107000"/>
                        </a:lnSpc>
                        <a:spcBef>
                          <a:spcPts val="0"/>
                        </a:spcBef>
                        <a:spcAft>
                          <a:spcPts val="0"/>
                        </a:spcAft>
                      </a:pPr>
                      <a:endParaRPr lang="en-US" sz="1400" b="1"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42188" marR="42188" marT="0" marB="0"/>
                </a:tc>
                <a:tc gridSpan="2">
                  <a:txBody>
                    <a:bodyPr/>
                    <a:lstStyle/>
                    <a:p>
                      <a:pPr marL="0" marR="0" algn="ctr" rtl="0">
                        <a:lnSpc>
                          <a:spcPct val="107000"/>
                        </a:lnSpc>
                        <a:spcBef>
                          <a:spcPts val="0"/>
                        </a:spcBef>
                        <a:spcAft>
                          <a:spcPts val="0"/>
                        </a:spcAft>
                      </a:pPr>
                      <a:r>
                        <a:rPr lang="ar-SA" sz="1600" b="1" dirty="0">
                          <a:effectLst/>
                          <a:latin typeface="+mn-lt"/>
                          <a:cs typeface="Arabic Typesetting" panose="03020402040406030203" pitchFamily="66" charset="-78"/>
                        </a:rPr>
                        <a:t>2,688,000</a:t>
                      </a:r>
                      <a:endParaRPr lang="en-US" sz="1600" b="1" dirty="0">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marL="0" marR="0" algn="ctr" rtl="0">
                        <a:lnSpc>
                          <a:spcPct val="107000"/>
                        </a:lnSpc>
                        <a:spcBef>
                          <a:spcPts val="0"/>
                        </a:spcBef>
                        <a:spcAft>
                          <a:spcPts val="0"/>
                        </a:spcAft>
                      </a:pPr>
                      <a:endParaRPr lang="en-US" sz="1400" b="1">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42188" marR="42188" marT="0" marB="0"/>
                </a:tc>
                <a:tc gridSpan="2">
                  <a:txBody>
                    <a:bodyPr/>
                    <a:lstStyle/>
                    <a:p>
                      <a:pPr marL="0" marR="0" algn="ctr" rtl="0">
                        <a:lnSpc>
                          <a:spcPct val="107000"/>
                        </a:lnSpc>
                        <a:spcBef>
                          <a:spcPts val="0"/>
                        </a:spcBef>
                        <a:spcAft>
                          <a:spcPts val="0"/>
                        </a:spcAft>
                      </a:pPr>
                      <a:r>
                        <a:rPr lang="ar-SA" sz="1600" b="1" dirty="0">
                          <a:effectLst/>
                          <a:latin typeface="+mn-lt"/>
                          <a:cs typeface="Arabic Typesetting" panose="03020402040406030203" pitchFamily="66" charset="-78"/>
                        </a:rPr>
                        <a:t>3,072,000</a:t>
                      </a:r>
                      <a:endParaRPr lang="en-US" sz="1600" b="1" dirty="0">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marL="0" marR="0" algn="ctr" rtl="0">
                        <a:lnSpc>
                          <a:spcPct val="107000"/>
                        </a:lnSpc>
                        <a:spcBef>
                          <a:spcPts val="0"/>
                        </a:spcBef>
                        <a:spcAft>
                          <a:spcPts val="0"/>
                        </a:spcAft>
                      </a:pPr>
                      <a:endParaRPr lang="en-US" sz="1800"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42188" marR="42188" marT="0" marB="0"/>
                </a:tc>
                <a:tc gridSpan="2">
                  <a:txBody>
                    <a:bodyPr/>
                    <a:lstStyle/>
                    <a:p>
                      <a:pPr marL="0" marR="0" algn="ctr" rtl="0">
                        <a:lnSpc>
                          <a:spcPct val="107000"/>
                        </a:lnSpc>
                        <a:spcBef>
                          <a:spcPts val="0"/>
                        </a:spcBef>
                        <a:spcAft>
                          <a:spcPts val="0"/>
                        </a:spcAft>
                      </a:pPr>
                      <a:r>
                        <a:rPr lang="ar-SA" sz="1600" b="1" dirty="0">
                          <a:effectLst/>
                          <a:latin typeface="+mn-lt"/>
                          <a:cs typeface="Arabic Typesetting" panose="03020402040406030203" pitchFamily="66" charset="-78"/>
                        </a:rPr>
                        <a:t>3,456,000</a:t>
                      </a:r>
                      <a:endParaRPr lang="en-US" sz="1600" b="1" dirty="0">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marL="0" marR="0" algn="ctr" rtl="0">
                        <a:lnSpc>
                          <a:spcPct val="107000"/>
                        </a:lnSpc>
                        <a:spcBef>
                          <a:spcPts val="0"/>
                        </a:spcBef>
                        <a:spcAft>
                          <a:spcPts val="0"/>
                        </a:spcAft>
                      </a:pPr>
                      <a:endParaRPr lang="en-US" sz="1800" dirty="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42188" marR="42188" marT="0" marB="0"/>
                </a:tc>
                <a:tc>
                  <a:txBody>
                    <a:bodyPr/>
                    <a:lstStyle/>
                    <a:p>
                      <a:pPr marL="0" marR="0" algn="ctr" rtl="0">
                        <a:lnSpc>
                          <a:spcPct val="107000"/>
                        </a:lnSpc>
                        <a:spcBef>
                          <a:spcPts val="0"/>
                        </a:spcBef>
                        <a:spcAft>
                          <a:spcPts val="0"/>
                        </a:spcAft>
                      </a:pPr>
                      <a:r>
                        <a:rPr lang="ar-SA" sz="1600" b="1" dirty="0">
                          <a:effectLst/>
                          <a:latin typeface="+mn-lt"/>
                          <a:cs typeface="Arabic Typesetting" panose="03020402040406030203" pitchFamily="66" charset="-78"/>
                        </a:rPr>
                        <a:t>3,840,000</a:t>
                      </a:r>
                      <a:endParaRPr lang="en-US" sz="1600" b="1" dirty="0">
                        <a:effectLst/>
                        <a:latin typeface="+mn-lt"/>
                        <a:ea typeface="Calibri" panose="020F0502020204030204" pitchFamily="34" charset="0"/>
                        <a:cs typeface="Arabic Typesetting" panose="03020402040406030203" pitchFamily="66" charset="-78"/>
                      </a:endParaRPr>
                    </a:p>
                  </a:txBody>
                  <a:tcPr marL="42188" marR="42188" marT="0" marB="0"/>
                </a:tc>
                <a:tc>
                  <a:txBody>
                    <a:bodyPr/>
                    <a:lstStyle/>
                    <a:p>
                      <a:pPr marL="0" marR="0" algn="ctr" rtl="0">
                        <a:lnSpc>
                          <a:spcPct val="107000"/>
                        </a:lnSpc>
                        <a:spcBef>
                          <a:spcPts val="0"/>
                        </a:spcBef>
                        <a:spcAft>
                          <a:spcPts val="0"/>
                        </a:spcAft>
                      </a:pPr>
                      <a:r>
                        <a:rPr lang="ar-SA" sz="1600" b="1" dirty="0">
                          <a:effectLst/>
                          <a:latin typeface="+mn-lt"/>
                          <a:cs typeface="Arabic Typesetting" panose="03020402040406030203" pitchFamily="66" charset="-78"/>
                        </a:rPr>
                        <a:t>3,840,000</a:t>
                      </a:r>
                      <a:endParaRPr lang="en-US" sz="1600" b="1" dirty="0">
                        <a:effectLst/>
                        <a:latin typeface="+mn-lt"/>
                        <a:ea typeface="Calibri" panose="020F0502020204030204" pitchFamily="34" charset="0"/>
                        <a:cs typeface="Arabic Typesetting" panose="03020402040406030203" pitchFamily="66" charset="-78"/>
                      </a:endParaRPr>
                    </a:p>
                  </a:txBody>
                  <a:tcPr marL="42188" marR="42188" marT="0" marB="0"/>
                </a:tc>
                <a:extLst>
                  <a:ext uri="{0D108BD9-81ED-4DB2-BD59-A6C34878D82A}">
                    <a16:rowId xmlns:a16="http://schemas.microsoft.com/office/drawing/2014/main" xmlns="" val="1385114112"/>
                  </a:ext>
                </a:extLst>
              </a:tr>
              <a:tr h="399283">
                <a:tc gridSpan="2">
                  <a:txBody>
                    <a:bodyPr/>
                    <a:lstStyle/>
                    <a:p>
                      <a:pPr marL="0" marR="0" algn="ctr" rtl="0">
                        <a:lnSpc>
                          <a:spcPct val="107000"/>
                        </a:lnSpc>
                        <a:spcBef>
                          <a:spcPts val="0"/>
                        </a:spcBef>
                        <a:spcAft>
                          <a:spcPts val="0"/>
                        </a:spcAft>
                      </a:pPr>
                      <a:r>
                        <a:rPr lang="ar-SA" sz="1600" b="1">
                          <a:effectLst/>
                          <a:latin typeface="+mn-lt"/>
                          <a:cs typeface="Arabic Typesetting" panose="03020402040406030203" pitchFamily="66" charset="-78"/>
                        </a:rPr>
                        <a:t>إجمالي التدفقات الداخلة</a:t>
                      </a:r>
                      <a:endParaRPr lang="en-US" sz="1600" b="1">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marL="0" marR="0" algn="ctr" rtl="0">
                        <a:lnSpc>
                          <a:spcPct val="107000"/>
                        </a:lnSpc>
                        <a:spcBef>
                          <a:spcPts val="0"/>
                        </a:spcBef>
                        <a:spcAft>
                          <a:spcPts val="0"/>
                        </a:spcAft>
                      </a:pPr>
                      <a:endParaRPr lang="en-US" sz="180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42188" marR="42188" marT="0" marB="0"/>
                </a:tc>
                <a:tc gridSpan="2">
                  <a:txBody>
                    <a:bodyPr/>
                    <a:lstStyle/>
                    <a:p>
                      <a:pPr marL="0" marR="0" algn="ctr" rtl="0">
                        <a:lnSpc>
                          <a:spcPct val="107000"/>
                        </a:lnSpc>
                        <a:spcBef>
                          <a:spcPts val="0"/>
                        </a:spcBef>
                        <a:spcAft>
                          <a:spcPts val="0"/>
                        </a:spcAft>
                      </a:pPr>
                      <a:r>
                        <a:rPr lang="ar-SA" sz="1600" b="1">
                          <a:effectLst/>
                          <a:latin typeface="+mn-lt"/>
                          <a:cs typeface="Arabic Typesetting" panose="03020402040406030203" pitchFamily="66" charset="-78"/>
                        </a:rPr>
                        <a:t>0</a:t>
                      </a:r>
                      <a:endParaRPr lang="en-US" sz="1600" b="1">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marL="0" marR="0" algn="ctr" rtl="0">
                        <a:lnSpc>
                          <a:spcPct val="107000"/>
                        </a:lnSpc>
                        <a:spcBef>
                          <a:spcPts val="0"/>
                        </a:spcBef>
                        <a:spcAft>
                          <a:spcPts val="0"/>
                        </a:spcAft>
                      </a:pPr>
                      <a:endParaRPr lang="en-US" sz="1400" b="1">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42188" marR="42188" marT="0" marB="0"/>
                </a:tc>
                <a:tc gridSpan="2">
                  <a:txBody>
                    <a:bodyPr/>
                    <a:lstStyle/>
                    <a:p>
                      <a:pPr marL="0" marR="0" algn="ctr" rtl="0">
                        <a:lnSpc>
                          <a:spcPct val="107000"/>
                        </a:lnSpc>
                        <a:spcBef>
                          <a:spcPts val="0"/>
                        </a:spcBef>
                        <a:spcAft>
                          <a:spcPts val="0"/>
                        </a:spcAft>
                      </a:pPr>
                      <a:r>
                        <a:rPr lang="ar-SA" sz="1600" b="1" dirty="0">
                          <a:effectLst/>
                          <a:latin typeface="+mn-lt"/>
                          <a:cs typeface="Arabic Typesetting" panose="03020402040406030203" pitchFamily="66" charset="-78"/>
                        </a:rPr>
                        <a:t>2,688,000</a:t>
                      </a:r>
                      <a:endParaRPr lang="en-US" sz="1600" b="1" dirty="0">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marL="0" marR="0" algn="ctr" rtl="0">
                        <a:lnSpc>
                          <a:spcPct val="107000"/>
                        </a:lnSpc>
                        <a:spcBef>
                          <a:spcPts val="0"/>
                        </a:spcBef>
                        <a:spcAft>
                          <a:spcPts val="0"/>
                        </a:spcAft>
                      </a:pPr>
                      <a:endParaRPr lang="en-US" sz="1400" b="1">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42188" marR="42188" marT="0" marB="0"/>
                </a:tc>
                <a:tc gridSpan="2">
                  <a:txBody>
                    <a:bodyPr/>
                    <a:lstStyle/>
                    <a:p>
                      <a:pPr marL="0" marR="0" algn="ctr" rtl="0">
                        <a:lnSpc>
                          <a:spcPct val="107000"/>
                        </a:lnSpc>
                        <a:spcBef>
                          <a:spcPts val="0"/>
                        </a:spcBef>
                        <a:spcAft>
                          <a:spcPts val="0"/>
                        </a:spcAft>
                      </a:pPr>
                      <a:r>
                        <a:rPr lang="ar-SA" sz="1600" b="1">
                          <a:effectLst/>
                          <a:latin typeface="+mn-lt"/>
                          <a:cs typeface="Arabic Typesetting" panose="03020402040406030203" pitchFamily="66" charset="-78"/>
                        </a:rPr>
                        <a:t>3,072,000</a:t>
                      </a:r>
                      <a:endParaRPr lang="en-US" sz="1600" b="1">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marL="0" marR="0" algn="ctr" rtl="0">
                        <a:lnSpc>
                          <a:spcPct val="107000"/>
                        </a:lnSpc>
                        <a:spcBef>
                          <a:spcPts val="0"/>
                        </a:spcBef>
                        <a:spcAft>
                          <a:spcPts val="0"/>
                        </a:spcAft>
                      </a:pPr>
                      <a:endParaRPr lang="en-US" sz="180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42188" marR="42188" marT="0" marB="0"/>
                </a:tc>
                <a:tc gridSpan="2">
                  <a:txBody>
                    <a:bodyPr/>
                    <a:lstStyle/>
                    <a:p>
                      <a:pPr marL="0" marR="0" algn="ctr" rtl="0">
                        <a:lnSpc>
                          <a:spcPct val="107000"/>
                        </a:lnSpc>
                        <a:spcBef>
                          <a:spcPts val="0"/>
                        </a:spcBef>
                        <a:spcAft>
                          <a:spcPts val="0"/>
                        </a:spcAft>
                      </a:pPr>
                      <a:r>
                        <a:rPr lang="ar-SA" sz="1600" b="1">
                          <a:effectLst/>
                          <a:latin typeface="+mn-lt"/>
                          <a:cs typeface="Arabic Typesetting" panose="03020402040406030203" pitchFamily="66" charset="-78"/>
                        </a:rPr>
                        <a:t>3,456,000</a:t>
                      </a:r>
                      <a:endParaRPr lang="en-US" sz="1600" b="1">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marL="0" marR="0" algn="ctr" rtl="0">
                        <a:lnSpc>
                          <a:spcPct val="107000"/>
                        </a:lnSpc>
                        <a:spcBef>
                          <a:spcPts val="0"/>
                        </a:spcBef>
                        <a:spcAft>
                          <a:spcPts val="0"/>
                        </a:spcAft>
                      </a:pPr>
                      <a:endParaRPr lang="en-US" sz="180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42188" marR="42188" marT="0" marB="0"/>
                </a:tc>
                <a:tc>
                  <a:txBody>
                    <a:bodyPr/>
                    <a:lstStyle/>
                    <a:p>
                      <a:pPr marL="0" marR="0" algn="ctr" rtl="0">
                        <a:lnSpc>
                          <a:spcPct val="107000"/>
                        </a:lnSpc>
                        <a:spcBef>
                          <a:spcPts val="0"/>
                        </a:spcBef>
                        <a:spcAft>
                          <a:spcPts val="0"/>
                        </a:spcAft>
                      </a:pPr>
                      <a:r>
                        <a:rPr lang="ar-SA" sz="1600" b="1">
                          <a:effectLst/>
                          <a:latin typeface="+mn-lt"/>
                          <a:cs typeface="Arabic Typesetting" panose="03020402040406030203" pitchFamily="66" charset="-78"/>
                        </a:rPr>
                        <a:t>3,840,000</a:t>
                      </a:r>
                      <a:endParaRPr lang="en-US" sz="1600" b="1">
                        <a:effectLst/>
                        <a:latin typeface="+mn-lt"/>
                        <a:ea typeface="Calibri" panose="020F0502020204030204" pitchFamily="34" charset="0"/>
                        <a:cs typeface="Arabic Typesetting" panose="03020402040406030203" pitchFamily="66" charset="-78"/>
                      </a:endParaRPr>
                    </a:p>
                  </a:txBody>
                  <a:tcPr marL="42188" marR="42188" marT="0" marB="0"/>
                </a:tc>
                <a:tc>
                  <a:txBody>
                    <a:bodyPr/>
                    <a:lstStyle/>
                    <a:p>
                      <a:pPr marL="0" marR="0" algn="ctr" rtl="0">
                        <a:lnSpc>
                          <a:spcPct val="107000"/>
                        </a:lnSpc>
                        <a:spcBef>
                          <a:spcPts val="0"/>
                        </a:spcBef>
                        <a:spcAft>
                          <a:spcPts val="0"/>
                        </a:spcAft>
                      </a:pPr>
                      <a:r>
                        <a:rPr lang="ar-SA" sz="1600" b="1">
                          <a:effectLst/>
                          <a:latin typeface="+mn-lt"/>
                          <a:cs typeface="Arabic Typesetting" panose="03020402040406030203" pitchFamily="66" charset="-78"/>
                        </a:rPr>
                        <a:t>3,840,000</a:t>
                      </a:r>
                      <a:endParaRPr lang="en-US" sz="1600" b="1">
                        <a:effectLst/>
                        <a:latin typeface="+mn-lt"/>
                        <a:ea typeface="Calibri" panose="020F0502020204030204" pitchFamily="34" charset="0"/>
                        <a:cs typeface="Arabic Typesetting" panose="03020402040406030203" pitchFamily="66" charset="-78"/>
                      </a:endParaRPr>
                    </a:p>
                  </a:txBody>
                  <a:tcPr marL="42188" marR="42188" marT="0" marB="0"/>
                </a:tc>
                <a:extLst>
                  <a:ext uri="{0D108BD9-81ED-4DB2-BD59-A6C34878D82A}">
                    <a16:rowId xmlns:a16="http://schemas.microsoft.com/office/drawing/2014/main" xmlns="" val="3941203910"/>
                  </a:ext>
                </a:extLst>
              </a:tr>
              <a:tr h="598924">
                <a:tc gridSpan="2">
                  <a:txBody>
                    <a:bodyPr/>
                    <a:lstStyle/>
                    <a:p>
                      <a:pPr marL="0" marR="0" algn="ctr" rtl="0">
                        <a:lnSpc>
                          <a:spcPct val="107000"/>
                        </a:lnSpc>
                        <a:spcBef>
                          <a:spcPts val="0"/>
                        </a:spcBef>
                        <a:spcAft>
                          <a:spcPts val="0"/>
                        </a:spcAft>
                      </a:pPr>
                      <a:r>
                        <a:rPr lang="ar-SA" sz="1600" b="1">
                          <a:effectLst/>
                          <a:latin typeface="+mn-lt"/>
                          <a:cs typeface="Arabic Typesetting" panose="03020402040406030203" pitchFamily="66" charset="-78"/>
                        </a:rPr>
                        <a:t>صافي التدفق النقدي</a:t>
                      </a:r>
                      <a:endParaRPr lang="en-US" sz="1600" b="1">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marL="0" marR="0" algn="ctr" rtl="0">
                        <a:lnSpc>
                          <a:spcPct val="107000"/>
                        </a:lnSpc>
                        <a:spcBef>
                          <a:spcPts val="0"/>
                        </a:spcBef>
                        <a:spcAft>
                          <a:spcPts val="0"/>
                        </a:spcAft>
                      </a:pPr>
                      <a:endParaRPr lang="en-US" sz="180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42188" marR="42188" marT="0" marB="0"/>
                </a:tc>
                <a:tc gridSpan="2">
                  <a:txBody>
                    <a:bodyPr/>
                    <a:lstStyle/>
                    <a:p>
                      <a:pPr marL="0" marR="0" algn="ctr" rtl="0">
                        <a:lnSpc>
                          <a:spcPct val="107000"/>
                        </a:lnSpc>
                        <a:spcBef>
                          <a:spcPts val="0"/>
                        </a:spcBef>
                        <a:spcAft>
                          <a:spcPts val="0"/>
                        </a:spcAft>
                      </a:pPr>
                      <a:r>
                        <a:rPr lang="ar-SA" sz="1600" b="1">
                          <a:effectLst/>
                          <a:latin typeface="+mn-lt"/>
                          <a:cs typeface="Arabic Typesetting" panose="03020402040406030203" pitchFamily="66" charset="-78"/>
                        </a:rPr>
                        <a:t>-787,401</a:t>
                      </a:r>
                      <a:endParaRPr lang="en-US" sz="1600" b="1">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marL="0" marR="0" algn="ctr" rtl="0">
                        <a:lnSpc>
                          <a:spcPct val="107000"/>
                        </a:lnSpc>
                        <a:spcBef>
                          <a:spcPts val="0"/>
                        </a:spcBef>
                        <a:spcAft>
                          <a:spcPts val="0"/>
                        </a:spcAft>
                      </a:pPr>
                      <a:endParaRPr lang="en-US" sz="1400" b="1">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42188" marR="42188" marT="0" marB="0"/>
                </a:tc>
                <a:tc gridSpan="2">
                  <a:txBody>
                    <a:bodyPr/>
                    <a:lstStyle/>
                    <a:p>
                      <a:pPr marL="0" marR="0" algn="ctr" rtl="0">
                        <a:lnSpc>
                          <a:spcPct val="107000"/>
                        </a:lnSpc>
                        <a:spcBef>
                          <a:spcPts val="0"/>
                        </a:spcBef>
                        <a:spcAft>
                          <a:spcPts val="0"/>
                        </a:spcAft>
                      </a:pPr>
                      <a:r>
                        <a:rPr lang="ar-SA" sz="1600" b="1" dirty="0">
                          <a:effectLst/>
                          <a:latin typeface="+mn-lt"/>
                          <a:cs typeface="Arabic Typesetting" panose="03020402040406030203" pitchFamily="66" charset="-78"/>
                        </a:rPr>
                        <a:t>217,070</a:t>
                      </a:r>
                      <a:endParaRPr lang="en-US" sz="1600" b="1" dirty="0">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marL="0" marR="0" algn="ctr" rtl="0">
                        <a:lnSpc>
                          <a:spcPct val="107000"/>
                        </a:lnSpc>
                        <a:spcBef>
                          <a:spcPts val="0"/>
                        </a:spcBef>
                        <a:spcAft>
                          <a:spcPts val="0"/>
                        </a:spcAft>
                      </a:pPr>
                      <a:endParaRPr lang="en-US" sz="1400" b="1">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42188" marR="42188" marT="0" marB="0"/>
                </a:tc>
                <a:tc gridSpan="2">
                  <a:txBody>
                    <a:bodyPr/>
                    <a:lstStyle/>
                    <a:p>
                      <a:pPr marL="0" marR="0" algn="ctr" rtl="0">
                        <a:lnSpc>
                          <a:spcPct val="107000"/>
                        </a:lnSpc>
                        <a:spcBef>
                          <a:spcPts val="0"/>
                        </a:spcBef>
                        <a:spcAft>
                          <a:spcPts val="0"/>
                        </a:spcAft>
                      </a:pPr>
                      <a:r>
                        <a:rPr lang="ar-SA" sz="1600" b="1" dirty="0">
                          <a:effectLst/>
                          <a:latin typeface="+mn-lt"/>
                          <a:cs typeface="Arabic Typesetting" panose="03020402040406030203" pitchFamily="66" charset="-78"/>
                        </a:rPr>
                        <a:t>600,179</a:t>
                      </a:r>
                      <a:endParaRPr lang="en-US" sz="1600" b="1" dirty="0">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marL="0" marR="0" algn="ctr" rtl="0">
                        <a:lnSpc>
                          <a:spcPct val="107000"/>
                        </a:lnSpc>
                        <a:spcBef>
                          <a:spcPts val="0"/>
                        </a:spcBef>
                        <a:spcAft>
                          <a:spcPts val="0"/>
                        </a:spcAft>
                      </a:pPr>
                      <a:endParaRPr lang="en-US" sz="180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42188" marR="42188" marT="0" marB="0"/>
                </a:tc>
                <a:tc gridSpan="2">
                  <a:txBody>
                    <a:bodyPr/>
                    <a:lstStyle/>
                    <a:p>
                      <a:pPr marL="0" marR="0" algn="ctr" rtl="0">
                        <a:lnSpc>
                          <a:spcPct val="107000"/>
                        </a:lnSpc>
                        <a:spcBef>
                          <a:spcPts val="0"/>
                        </a:spcBef>
                        <a:spcAft>
                          <a:spcPts val="0"/>
                        </a:spcAft>
                      </a:pPr>
                      <a:r>
                        <a:rPr lang="ar-SA" sz="1600" b="1" dirty="0">
                          <a:effectLst/>
                          <a:latin typeface="+mn-lt"/>
                          <a:cs typeface="Arabic Typesetting" panose="03020402040406030203" pitchFamily="66" charset="-78"/>
                        </a:rPr>
                        <a:t>983,288</a:t>
                      </a:r>
                      <a:endParaRPr lang="en-US" sz="1600" b="1" dirty="0">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marL="0" marR="0" algn="ctr" rtl="0">
                        <a:lnSpc>
                          <a:spcPct val="107000"/>
                        </a:lnSpc>
                        <a:spcBef>
                          <a:spcPts val="0"/>
                        </a:spcBef>
                        <a:spcAft>
                          <a:spcPts val="0"/>
                        </a:spcAft>
                      </a:pPr>
                      <a:endParaRPr lang="en-US" sz="180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42188" marR="42188" marT="0" marB="0"/>
                </a:tc>
                <a:tc>
                  <a:txBody>
                    <a:bodyPr/>
                    <a:lstStyle/>
                    <a:p>
                      <a:pPr marL="0" marR="0" algn="ctr" rtl="0">
                        <a:lnSpc>
                          <a:spcPct val="107000"/>
                        </a:lnSpc>
                        <a:spcBef>
                          <a:spcPts val="0"/>
                        </a:spcBef>
                        <a:spcAft>
                          <a:spcPts val="0"/>
                        </a:spcAft>
                      </a:pPr>
                      <a:r>
                        <a:rPr lang="ar-SA" sz="1600" b="1" dirty="0">
                          <a:effectLst/>
                          <a:latin typeface="+mn-lt"/>
                          <a:cs typeface="Arabic Typesetting" panose="03020402040406030203" pitchFamily="66" charset="-78"/>
                        </a:rPr>
                        <a:t>1,366,396</a:t>
                      </a:r>
                      <a:endParaRPr lang="en-US" sz="1600" b="1" dirty="0">
                        <a:effectLst/>
                        <a:latin typeface="+mn-lt"/>
                        <a:ea typeface="Calibri" panose="020F0502020204030204" pitchFamily="34" charset="0"/>
                        <a:cs typeface="Arabic Typesetting" panose="03020402040406030203" pitchFamily="66" charset="-78"/>
                      </a:endParaRPr>
                    </a:p>
                  </a:txBody>
                  <a:tcPr marL="42188" marR="42188" marT="0" marB="0"/>
                </a:tc>
                <a:tc>
                  <a:txBody>
                    <a:bodyPr/>
                    <a:lstStyle/>
                    <a:p>
                      <a:pPr marL="0" marR="0" algn="ctr" rtl="0">
                        <a:lnSpc>
                          <a:spcPct val="107000"/>
                        </a:lnSpc>
                        <a:spcBef>
                          <a:spcPts val="0"/>
                        </a:spcBef>
                        <a:spcAft>
                          <a:spcPts val="0"/>
                        </a:spcAft>
                      </a:pPr>
                      <a:r>
                        <a:rPr lang="ar-SA" sz="1600" b="1" dirty="0">
                          <a:effectLst/>
                          <a:latin typeface="+mn-lt"/>
                          <a:cs typeface="Arabic Typesetting" panose="03020402040406030203" pitchFamily="66" charset="-78"/>
                        </a:rPr>
                        <a:t>1,366,396</a:t>
                      </a:r>
                      <a:endParaRPr lang="en-US" sz="1600" b="1" dirty="0">
                        <a:effectLst/>
                        <a:latin typeface="+mn-lt"/>
                        <a:ea typeface="Calibri" panose="020F0502020204030204" pitchFamily="34" charset="0"/>
                        <a:cs typeface="Arabic Typesetting" panose="03020402040406030203" pitchFamily="66" charset="-78"/>
                      </a:endParaRPr>
                    </a:p>
                  </a:txBody>
                  <a:tcPr marL="42188" marR="42188" marT="0" marB="0"/>
                </a:tc>
                <a:extLst>
                  <a:ext uri="{0D108BD9-81ED-4DB2-BD59-A6C34878D82A}">
                    <a16:rowId xmlns:a16="http://schemas.microsoft.com/office/drawing/2014/main" xmlns="" val="2810392098"/>
                  </a:ext>
                </a:extLst>
              </a:tr>
              <a:tr h="260922">
                <a:tc gridSpan="2">
                  <a:txBody>
                    <a:bodyPr/>
                    <a:lstStyle/>
                    <a:p>
                      <a:pPr marL="0" marR="0" algn="ctr" rtl="0">
                        <a:lnSpc>
                          <a:spcPct val="107000"/>
                        </a:lnSpc>
                        <a:spcBef>
                          <a:spcPts val="0"/>
                        </a:spcBef>
                        <a:spcAft>
                          <a:spcPts val="0"/>
                        </a:spcAft>
                      </a:pPr>
                      <a:r>
                        <a:rPr lang="ar-SA" sz="1600" b="1">
                          <a:effectLst/>
                          <a:latin typeface="Algerian" panose="04020705040A02060702" pitchFamily="82" charset="0"/>
                          <a:cs typeface="Arabic Typesetting" panose="03020402040406030203" pitchFamily="66" charset="-78"/>
                        </a:rPr>
                        <a:t>معدل العائد الداخلي </a:t>
                      </a:r>
                      <a:r>
                        <a:rPr lang="en-US" sz="1600" b="1">
                          <a:effectLst/>
                          <a:latin typeface="Algerian" panose="04020705040A02060702" pitchFamily="82" charset="0"/>
                          <a:cs typeface="Arabic Typesetting" panose="03020402040406030203" pitchFamily="66" charset="-78"/>
                        </a:rPr>
                        <a:t>IRR</a:t>
                      </a:r>
                      <a:endParaRPr lang="en-US" sz="1600" b="1">
                        <a:effectLst/>
                        <a:latin typeface="Algerian" panose="04020705040A02060702" pitchFamily="82" charset="0"/>
                        <a:ea typeface="Calibri" panose="020F0502020204030204" pitchFamily="34" charset="0"/>
                        <a:cs typeface="Arabic Typesetting" panose="03020402040406030203" pitchFamily="66" charset="-78"/>
                      </a:endParaRPr>
                    </a:p>
                  </a:txBody>
                  <a:tcPr marL="42188" marR="42188" marT="0" marB="0"/>
                </a:tc>
                <a:tc hMerge="1">
                  <a:txBody>
                    <a:bodyPr/>
                    <a:lstStyle/>
                    <a:p>
                      <a:pPr marL="0" marR="0" algn="ctr" rtl="0">
                        <a:lnSpc>
                          <a:spcPct val="107000"/>
                        </a:lnSpc>
                        <a:spcBef>
                          <a:spcPts val="0"/>
                        </a:spcBef>
                        <a:spcAft>
                          <a:spcPts val="0"/>
                        </a:spcAft>
                      </a:pPr>
                      <a:endParaRPr lang="en-US" sz="180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42188" marR="42188" marT="0" marB="0"/>
                </a:tc>
                <a:tc gridSpan="2">
                  <a:txBody>
                    <a:bodyPr/>
                    <a:lstStyle/>
                    <a:p>
                      <a:pPr marL="0" marR="0" algn="ctr" rtl="0">
                        <a:lnSpc>
                          <a:spcPct val="107000"/>
                        </a:lnSpc>
                        <a:spcBef>
                          <a:spcPts val="0"/>
                        </a:spcBef>
                        <a:spcAft>
                          <a:spcPts val="0"/>
                        </a:spcAft>
                      </a:pPr>
                      <a:r>
                        <a:rPr lang="ar-SA" sz="1600" b="1">
                          <a:effectLst/>
                          <a:latin typeface="+mn-lt"/>
                          <a:cs typeface="Arabic Typesetting" panose="03020402040406030203" pitchFamily="66" charset="-78"/>
                        </a:rPr>
                        <a:t>70.6%</a:t>
                      </a:r>
                      <a:endParaRPr lang="en-US" sz="1600" b="1">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marL="0" marR="0" algn="ctr" rtl="0">
                        <a:lnSpc>
                          <a:spcPct val="107000"/>
                        </a:lnSpc>
                        <a:spcBef>
                          <a:spcPts val="0"/>
                        </a:spcBef>
                        <a:spcAft>
                          <a:spcPts val="0"/>
                        </a:spcAft>
                      </a:pPr>
                      <a:endParaRPr lang="en-US" sz="1400" b="1">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42188" marR="42188" marT="0" marB="0"/>
                </a:tc>
                <a:tc gridSpan="2">
                  <a:txBody>
                    <a:bodyPr/>
                    <a:lstStyle/>
                    <a:p>
                      <a:pPr marL="0" marR="0" algn="ctr" rtl="0">
                        <a:lnSpc>
                          <a:spcPct val="107000"/>
                        </a:lnSpc>
                        <a:spcBef>
                          <a:spcPts val="0"/>
                        </a:spcBef>
                        <a:spcAft>
                          <a:spcPts val="0"/>
                        </a:spcAft>
                      </a:pPr>
                      <a:r>
                        <a:rPr lang="ar-SA" sz="1600" b="1">
                          <a:effectLst/>
                          <a:latin typeface="+mn-lt"/>
                          <a:cs typeface="Arabic Typesetting" panose="03020402040406030203" pitchFamily="66" charset="-78"/>
                        </a:rPr>
                        <a:t>70.6%</a:t>
                      </a:r>
                      <a:endParaRPr lang="en-US" sz="1600" b="1">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algn="r" rtl="1"/>
                      <a:endParaRPr lang="en-US" sz="1400" b="1">
                        <a:effectLst/>
                        <a:latin typeface="Arabic Typesetting" panose="03020402040406030203" pitchFamily="66" charset="-78"/>
                        <a:cs typeface="Arabic Typesetting" panose="03020402040406030203" pitchFamily="66" charset="-78"/>
                      </a:endParaRPr>
                    </a:p>
                  </a:txBody>
                  <a:tcPr marL="42188" marR="42188" marT="0" marB="0"/>
                </a:tc>
                <a:tc gridSpan="2">
                  <a:txBody>
                    <a:bodyPr/>
                    <a:lstStyle/>
                    <a:p>
                      <a:pPr rtl="1"/>
                      <a:endParaRPr lang="ar-SA" sz="1600" b="1" dirty="0">
                        <a:latin typeface="+mn-lt"/>
                      </a:endParaRPr>
                    </a:p>
                  </a:txBody>
                  <a:tcPr marL="42188" marR="42188" marT="0" marB="0"/>
                </a:tc>
                <a:tc hMerge="1">
                  <a:txBody>
                    <a:bodyPr/>
                    <a:lstStyle/>
                    <a:p>
                      <a:pPr algn="r" rtl="1"/>
                      <a:endParaRPr lang="en-US" sz="1800">
                        <a:effectLst/>
                        <a:latin typeface="Arabic Typesetting" panose="03020402040406030203" pitchFamily="66" charset="-78"/>
                        <a:cs typeface="Arabic Typesetting" panose="03020402040406030203" pitchFamily="66" charset="-78"/>
                      </a:endParaRPr>
                    </a:p>
                  </a:txBody>
                  <a:tcPr marL="42188" marR="42188" marT="0" marB="0"/>
                </a:tc>
                <a:tc gridSpan="2">
                  <a:txBody>
                    <a:bodyPr/>
                    <a:lstStyle/>
                    <a:p>
                      <a:pPr rtl="1"/>
                      <a:endParaRPr lang="ar-SA" sz="1600" b="1" dirty="0">
                        <a:latin typeface="+mn-lt"/>
                        <a:cs typeface="Arabic Typesetting" panose="03020402040406030203" pitchFamily="66" charset="-78"/>
                      </a:endParaRPr>
                    </a:p>
                  </a:txBody>
                  <a:tcPr marL="42188" marR="42188" marT="0" marB="0"/>
                </a:tc>
                <a:tc hMerge="1">
                  <a:txBody>
                    <a:bodyPr/>
                    <a:lstStyle/>
                    <a:p>
                      <a:pPr algn="r" rtl="1"/>
                      <a:endParaRPr lang="en-US" sz="1800">
                        <a:effectLst/>
                        <a:latin typeface="Arabic Typesetting" panose="03020402040406030203" pitchFamily="66" charset="-78"/>
                        <a:cs typeface="Arabic Typesetting" panose="03020402040406030203" pitchFamily="66" charset="-78"/>
                      </a:endParaRPr>
                    </a:p>
                  </a:txBody>
                  <a:tcPr marL="42188" marR="42188" marT="0" marB="0"/>
                </a:tc>
                <a:tc>
                  <a:txBody>
                    <a:bodyPr/>
                    <a:lstStyle/>
                    <a:p>
                      <a:pPr rtl="1"/>
                      <a:endParaRPr lang="ar-SA" sz="1600" b="1">
                        <a:latin typeface="+mn-lt"/>
                        <a:cs typeface="Arabic Typesetting" panose="03020402040406030203" pitchFamily="66" charset="-78"/>
                      </a:endParaRPr>
                    </a:p>
                  </a:txBody>
                  <a:tcPr marL="42188" marR="42188" marT="0" marB="0"/>
                </a:tc>
                <a:tc>
                  <a:txBody>
                    <a:bodyPr/>
                    <a:lstStyle/>
                    <a:p>
                      <a:pPr algn="r" rtl="1"/>
                      <a:endParaRPr lang="en-US" sz="1600" b="1">
                        <a:effectLst/>
                        <a:latin typeface="+mn-lt"/>
                        <a:cs typeface="Arabic Typesetting" panose="03020402040406030203" pitchFamily="66" charset="-78"/>
                      </a:endParaRPr>
                    </a:p>
                  </a:txBody>
                  <a:tcPr marL="42188" marR="42188" marT="0" marB="0"/>
                </a:tc>
                <a:extLst>
                  <a:ext uri="{0D108BD9-81ED-4DB2-BD59-A6C34878D82A}">
                    <a16:rowId xmlns:a16="http://schemas.microsoft.com/office/drawing/2014/main" xmlns="" val="3582753975"/>
                  </a:ext>
                </a:extLst>
              </a:tr>
              <a:tr h="260922">
                <a:tc gridSpan="2">
                  <a:txBody>
                    <a:bodyPr/>
                    <a:lstStyle/>
                    <a:p>
                      <a:pPr marL="0" marR="0" algn="ctr" rtl="0">
                        <a:lnSpc>
                          <a:spcPct val="107000"/>
                        </a:lnSpc>
                        <a:spcBef>
                          <a:spcPts val="0"/>
                        </a:spcBef>
                        <a:spcAft>
                          <a:spcPts val="0"/>
                        </a:spcAft>
                      </a:pPr>
                      <a:r>
                        <a:rPr lang="ar-SA" sz="1600" b="1">
                          <a:effectLst/>
                          <a:latin typeface="Algerian" panose="04020705040A02060702" pitchFamily="82" charset="0"/>
                          <a:cs typeface="Arabic Typesetting" panose="03020402040406030203" pitchFamily="66" charset="-78"/>
                        </a:rPr>
                        <a:t>معامل الخصم</a:t>
                      </a:r>
                      <a:endParaRPr lang="en-US" sz="1600" b="1">
                        <a:effectLst/>
                        <a:latin typeface="Algerian" panose="04020705040A02060702" pitchFamily="82" charset="0"/>
                        <a:ea typeface="Calibri" panose="020F0502020204030204" pitchFamily="34" charset="0"/>
                        <a:cs typeface="Arabic Typesetting" panose="03020402040406030203" pitchFamily="66" charset="-78"/>
                      </a:endParaRPr>
                    </a:p>
                  </a:txBody>
                  <a:tcPr marL="42188" marR="42188" marT="0" marB="0"/>
                </a:tc>
                <a:tc hMerge="1">
                  <a:txBody>
                    <a:bodyPr/>
                    <a:lstStyle/>
                    <a:p>
                      <a:pPr marL="0" marR="0" algn="ctr" rtl="1">
                        <a:lnSpc>
                          <a:spcPct val="107000"/>
                        </a:lnSpc>
                        <a:spcBef>
                          <a:spcPts val="0"/>
                        </a:spcBef>
                        <a:spcAft>
                          <a:spcPts val="0"/>
                        </a:spcAft>
                      </a:pPr>
                      <a:endParaRPr lang="en-US" sz="180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42188" marR="42188" marT="0" marB="0"/>
                </a:tc>
                <a:tc gridSpan="2">
                  <a:txBody>
                    <a:bodyPr/>
                    <a:lstStyle/>
                    <a:p>
                      <a:pPr marL="0" marR="0" algn="ctr" rtl="1">
                        <a:lnSpc>
                          <a:spcPct val="107000"/>
                        </a:lnSpc>
                        <a:spcBef>
                          <a:spcPts val="0"/>
                        </a:spcBef>
                        <a:spcAft>
                          <a:spcPts val="0"/>
                        </a:spcAft>
                      </a:pPr>
                      <a:r>
                        <a:rPr lang="ar-SA" sz="1600" b="1">
                          <a:effectLst/>
                          <a:latin typeface="+mn-lt"/>
                          <a:cs typeface="Arabic Typesetting" panose="03020402040406030203" pitchFamily="66" charset="-78"/>
                        </a:rPr>
                        <a:t>10%</a:t>
                      </a:r>
                      <a:endParaRPr lang="en-US" sz="1600" b="1">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algn="r" rtl="1"/>
                      <a:endParaRPr lang="en-US" sz="1400" b="1">
                        <a:effectLst/>
                        <a:latin typeface="Arabic Typesetting" panose="03020402040406030203" pitchFamily="66" charset="-78"/>
                        <a:cs typeface="Arabic Typesetting" panose="03020402040406030203" pitchFamily="66" charset="-78"/>
                      </a:endParaRPr>
                    </a:p>
                  </a:txBody>
                  <a:tcPr marL="42188" marR="42188" marT="0" marB="0"/>
                </a:tc>
                <a:tc gridSpan="2">
                  <a:txBody>
                    <a:bodyPr/>
                    <a:lstStyle/>
                    <a:p>
                      <a:pPr rtl="1"/>
                      <a:endParaRPr lang="ar-SA" sz="1600" b="1">
                        <a:latin typeface="+mn-lt"/>
                      </a:endParaRPr>
                    </a:p>
                  </a:txBody>
                  <a:tcPr marL="42188" marR="42188" marT="0" marB="0"/>
                </a:tc>
                <a:tc hMerge="1">
                  <a:txBody>
                    <a:bodyPr/>
                    <a:lstStyle/>
                    <a:p>
                      <a:pPr algn="r" rtl="1"/>
                      <a:endParaRPr lang="en-US" sz="1400" b="1">
                        <a:effectLst/>
                        <a:latin typeface="Arabic Typesetting" panose="03020402040406030203" pitchFamily="66" charset="-78"/>
                        <a:cs typeface="Arabic Typesetting" panose="03020402040406030203" pitchFamily="66" charset="-78"/>
                      </a:endParaRPr>
                    </a:p>
                  </a:txBody>
                  <a:tcPr marL="42188" marR="42188" marT="0" marB="0"/>
                </a:tc>
                <a:tc gridSpan="2">
                  <a:txBody>
                    <a:bodyPr/>
                    <a:lstStyle/>
                    <a:p>
                      <a:pPr rtl="1"/>
                      <a:endParaRPr lang="ar-SA" sz="1600" b="1">
                        <a:latin typeface="+mn-lt"/>
                      </a:endParaRPr>
                    </a:p>
                  </a:txBody>
                  <a:tcPr marL="42188" marR="42188" marT="0" marB="0"/>
                </a:tc>
                <a:tc hMerge="1">
                  <a:txBody>
                    <a:bodyPr/>
                    <a:lstStyle/>
                    <a:p>
                      <a:pPr algn="r" rtl="1"/>
                      <a:endParaRPr lang="en-US" sz="1800">
                        <a:effectLst/>
                        <a:latin typeface="Arabic Typesetting" panose="03020402040406030203" pitchFamily="66" charset="-78"/>
                        <a:cs typeface="Arabic Typesetting" panose="03020402040406030203" pitchFamily="66" charset="-78"/>
                      </a:endParaRPr>
                    </a:p>
                  </a:txBody>
                  <a:tcPr marL="42188" marR="42188" marT="0" marB="0"/>
                </a:tc>
                <a:tc gridSpan="2">
                  <a:txBody>
                    <a:bodyPr/>
                    <a:lstStyle/>
                    <a:p>
                      <a:pPr rtl="1"/>
                      <a:endParaRPr lang="ar-SA" sz="1600" b="1">
                        <a:latin typeface="+mn-lt"/>
                        <a:cs typeface="Arabic Typesetting" panose="03020402040406030203" pitchFamily="66" charset="-78"/>
                      </a:endParaRPr>
                    </a:p>
                  </a:txBody>
                  <a:tcPr marL="42188" marR="42188" marT="0" marB="0"/>
                </a:tc>
                <a:tc hMerge="1">
                  <a:txBody>
                    <a:bodyPr/>
                    <a:lstStyle/>
                    <a:p>
                      <a:pPr algn="r" rtl="1"/>
                      <a:endParaRPr lang="en-US" sz="1800">
                        <a:effectLst/>
                        <a:latin typeface="Arabic Typesetting" panose="03020402040406030203" pitchFamily="66" charset="-78"/>
                        <a:cs typeface="Arabic Typesetting" panose="03020402040406030203" pitchFamily="66" charset="-78"/>
                      </a:endParaRPr>
                    </a:p>
                  </a:txBody>
                  <a:tcPr marL="42188" marR="42188" marT="0" marB="0"/>
                </a:tc>
                <a:tc>
                  <a:txBody>
                    <a:bodyPr/>
                    <a:lstStyle/>
                    <a:p>
                      <a:pPr rtl="1"/>
                      <a:endParaRPr lang="ar-SA" sz="1600" b="1">
                        <a:latin typeface="+mn-lt"/>
                        <a:cs typeface="Arabic Typesetting" panose="03020402040406030203" pitchFamily="66" charset="-78"/>
                      </a:endParaRPr>
                    </a:p>
                  </a:txBody>
                  <a:tcPr marL="42188" marR="42188" marT="0" marB="0"/>
                </a:tc>
                <a:tc>
                  <a:txBody>
                    <a:bodyPr/>
                    <a:lstStyle/>
                    <a:p>
                      <a:pPr algn="r" rtl="1"/>
                      <a:endParaRPr lang="en-US" sz="1600" b="1">
                        <a:effectLst/>
                        <a:latin typeface="+mn-lt"/>
                        <a:cs typeface="Arabic Typesetting" panose="03020402040406030203" pitchFamily="66" charset="-78"/>
                      </a:endParaRPr>
                    </a:p>
                  </a:txBody>
                  <a:tcPr marL="42188" marR="42188" marT="0" marB="0"/>
                </a:tc>
                <a:extLst>
                  <a:ext uri="{0D108BD9-81ED-4DB2-BD59-A6C34878D82A}">
                    <a16:rowId xmlns:a16="http://schemas.microsoft.com/office/drawing/2014/main" xmlns="" val="345174828"/>
                  </a:ext>
                </a:extLst>
              </a:tr>
              <a:tr h="521843">
                <a:tc gridSpan="2">
                  <a:txBody>
                    <a:bodyPr/>
                    <a:lstStyle/>
                    <a:p>
                      <a:pPr marL="0" marR="0" algn="ctr" rtl="0">
                        <a:lnSpc>
                          <a:spcPct val="107000"/>
                        </a:lnSpc>
                        <a:spcBef>
                          <a:spcPts val="0"/>
                        </a:spcBef>
                        <a:spcAft>
                          <a:spcPts val="0"/>
                        </a:spcAft>
                      </a:pPr>
                      <a:r>
                        <a:rPr lang="ar-SA" sz="1600" b="1" dirty="0">
                          <a:effectLst/>
                          <a:latin typeface="Algerian" panose="04020705040A02060702" pitchFamily="82" charset="0"/>
                          <a:cs typeface="Arabic Typesetting" panose="03020402040406030203" pitchFamily="66" charset="-78"/>
                        </a:rPr>
                        <a:t> </a:t>
                      </a:r>
                      <a:r>
                        <a:rPr lang="en-US" sz="1600" b="1" dirty="0">
                          <a:effectLst/>
                          <a:latin typeface="Algerian" panose="04020705040A02060702" pitchFamily="82" charset="0"/>
                          <a:cs typeface="Arabic Typesetting" panose="03020402040406030203" pitchFamily="66" charset="-78"/>
                        </a:rPr>
                        <a:t>NPV</a:t>
                      </a:r>
                      <a:endParaRPr lang="en-US" sz="1600" b="1" dirty="0">
                        <a:effectLst/>
                        <a:latin typeface="Algerian" panose="04020705040A02060702" pitchFamily="82" charset="0"/>
                        <a:ea typeface="Calibri" panose="020F0502020204030204" pitchFamily="34" charset="0"/>
                        <a:cs typeface="Arabic Typesetting" panose="03020402040406030203" pitchFamily="66" charset="-78"/>
                      </a:endParaRPr>
                    </a:p>
                  </a:txBody>
                  <a:tcPr marL="42188" marR="42188" marT="0" marB="0"/>
                </a:tc>
                <a:tc hMerge="1">
                  <a:txBody>
                    <a:bodyPr/>
                    <a:lstStyle/>
                    <a:p>
                      <a:pPr marL="0" marR="0" algn="ctr" rtl="1">
                        <a:lnSpc>
                          <a:spcPct val="107000"/>
                        </a:lnSpc>
                        <a:spcBef>
                          <a:spcPts val="0"/>
                        </a:spcBef>
                        <a:spcAft>
                          <a:spcPts val="0"/>
                        </a:spcAft>
                      </a:pPr>
                      <a:endParaRPr lang="en-US" sz="180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42188" marR="42188" marT="0" marB="0"/>
                </a:tc>
                <a:tc gridSpan="2">
                  <a:txBody>
                    <a:bodyPr/>
                    <a:lstStyle/>
                    <a:p>
                      <a:pPr marL="0" marR="0" algn="ctr" rtl="1">
                        <a:lnSpc>
                          <a:spcPct val="107000"/>
                        </a:lnSpc>
                        <a:spcBef>
                          <a:spcPts val="0"/>
                        </a:spcBef>
                        <a:spcAft>
                          <a:spcPts val="0"/>
                        </a:spcAft>
                      </a:pPr>
                      <a:r>
                        <a:rPr lang="ar-SA" sz="1600" b="1">
                          <a:solidFill>
                            <a:srgbClr val="FF0000"/>
                          </a:solidFill>
                          <a:effectLst/>
                          <a:latin typeface="+mn-lt"/>
                          <a:cs typeface="Arabic Typesetting" panose="03020402040406030203" pitchFamily="66" charset="-78"/>
                        </a:rPr>
                        <a:t>2,205,819 </a:t>
                      </a:r>
                      <a:endParaRPr lang="en-US" sz="1600" b="1">
                        <a:solidFill>
                          <a:srgbClr val="FF0000"/>
                        </a:solidFill>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marL="0" marR="0" algn="ctr" rtl="0">
                        <a:lnSpc>
                          <a:spcPct val="107000"/>
                        </a:lnSpc>
                        <a:spcBef>
                          <a:spcPts val="0"/>
                        </a:spcBef>
                        <a:spcAft>
                          <a:spcPts val="0"/>
                        </a:spcAft>
                      </a:pPr>
                      <a:endParaRPr lang="en-US" sz="1400" b="1">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42188" marR="42188" marT="0" marB="0"/>
                </a:tc>
                <a:tc gridSpan="2">
                  <a:txBody>
                    <a:bodyPr/>
                    <a:lstStyle/>
                    <a:p>
                      <a:pPr marL="0" marR="0" algn="ctr" rtl="0">
                        <a:lnSpc>
                          <a:spcPct val="107000"/>
                        </a:lnSpc>
                        <a:spcBef>
                          <a:spcPts val="0"/>
                        </a:spcBef>
                        <a:spcAft>
                          <a:spcPts val="0"/>
                        </a:spcAft>
                      </a:pPr>
                      <a:r>
                        <a:rPr lang="ar-SA" sz="1600" b="1">
                          <a:solidFill>
                            <a:srgbClr val="FF0000"/>
                          </a:solidFill>
                          <a:effectLst/>
                          <a:latin typeface="+mn-lt"/>
                          <a:cs typeface="Arabic Typesetting" panose="03020402040406030203" pitchFamily="66" charset="-78"/>
                        </a:rPr>
                        <a:t>ر.س. </a:t>
                      </a:r>
                      <a:endParaRPr lang="en-US" sz="1600" b="1">
                        <a:solidFill>
                          <a:srgbClr val="FF0000"/>
                        </a:solidFill>
                        <a:effectLst/>
                        <a:latin typeface="+mn-lt"/>
                        <a:cs typeface="Arabic Typesetting" panose="03020402040406030203" pitchFamily="66" charset="-78"/>
                      </a:endParaRPr>
                    </a:p>
                    <a:p>
                      <a:pPr marL="0" marR="0" algn="ctr" rtl="0">
                        <a:lnSpc>
                          <a:spcPct val="107000"/>
                        </a:lnSpc>
                        <a:spcBef>
                          <a:spcPts val="0"/>
                        </a:spcBef>
                        <a:spcAft>
                          <a:spcPts val="0"/>
                        </a:spcAft>
                      </a:pPr>
                      <a:r>
                        <a:rPr lang="ar-SA" sz="1600" b="1">
                          <a:solidFill>
                            <a:srgbClr val="FF0000"/>
                          </a:solidFill>
                          <a:effectLst/>
                          <a:latin typeface="+mn-lt"/>
                          <a:cs typeface="Arabic Typesetting" panose="03020402040406030203" pitchFamily="66" charset="-78"/>
                        </a:rPr>
                        <a:t>2,205,819 </a:t>
                      </a:r>
                      <a:endParaRPr lang="en-US" sz="1600" b="1">
                        <a:solidFill>
                          <a:srgbClr val="FF0000"/>
                        </a:solidFill>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algn="r" rtl="1"/>
                      <a:endParaRPr lang="en-US" sz="1400" b="1">
                        <a:effectLst/>
                        <a:latin typeface="Arabic Typesetting" panose="03020402040406030203" pitchFamily="66" charset="-78"/>
                        <a:cs typeface="Arabic Typesetting" panose="03020402040406030203" pitchFamily="66" charset="-78"/>
                      </a:endParaRPr>
                    </a:p>
                  </a:txBody>
                  <a:tcPr marL="42188" marR="42188" marT="0" marB="0"/>
                </a:tc>
                <a:tc gridSpan="2">
                  <a:txBody>
                    <a:bodyPr/>
                    <a:lstStyle/>
                    <a:p>
                      <a:pPr rtl="1"/>
                      <a:endParaRPr lang="ar-SA" sz="1600" b="1">
                        <a:latin typeface="+mn-lt"/>
                      </a:endParaRPr>
                    </a:p>
                  </a:txBody>
                  <a:tcPr marL="42188" marR="42188" marT="0" marB="0"/>
                </a:tc>
                <a:tc hMerge="1">
                  <a:txBody>
                    <a:bodyPr/>
                    <a:lstStyle/>
                    <a:p>
                      <a:pPr algn="r" rtl="1"/>
                      <a:endParaRPr lang="en-US" sz="1800" dirty="0">
                        <a:effectLst/>
                        <a:latin typeface="Arabic Typesetting" panose="03020402040406030203" pitchFamily="66" charset="-78"/>
                        <a:cs typeface="Arabic Typesetting" panose="03020402040406030203" pitchFamily="66" charset="-78"/>
                      </a:endParaRPr>
                    </a:p>
                  </a:txBody>
                  <a:tcPr marL="42188" marR="42188" marT="0" marB="0"/>
                </a:tc>
                <a:tc gridSpan="2">
                  <a:txBody>
                    <a:bodyPr/>
                    <a:lstStyle/>
                    <a:p>
                      <a:pPr rtl="1"/>
                      <a:endParaRPr lang="ar-SA" sz="1600" b="1">
                        <a:latin typeface="+mn-lt"/>
                        <a:cs typeface="Arabic Typesetting" panose="03020402040406030203" pitchFamily="66" charset="-78"/>
                      </a:endParaRPr>
                    </a:p>
                  </a:txBody>
                  <a:tcPr marL="42188" marR="42188" marT="0" marB="0"/>
                </a:tc>
                <a:tc hMerge="1">
                  <a:txBody>
                    <a:bodyPr/>
                    <a:lstStyle/>
                    <a:p>
                      <a:pPr algn="r" rtl="1"/>
                      <a:endParaRPr lang="en-US" sz="1800">
                        <a:effectLst/>
                        <a:latin typeface="Arabic Typesetting" panose="03020402040406030203" pitchFamily="66" charset="-78"/>
                        <a:cs typeface="Arabic Typesetting" panose="03020402040406030203" pitchFamily="66" charset="-78"/>
                      </a:endParaRPr>
                    </a:p>
                  </a:txBody>
                  <a:tcPr marL="42188" marR="42188" marT="0" marB="0"/>
                </a:tc>
                <a:tc>
                  <a:txBody>
                    <a:bodyPr/>
                    <a:lstStyle/>
                    <a:p>
                      <a:pPr rtl="1"/>
                      <a:endParaRPr lang="ar-SA" sz="1600" b="1">
                        <a:latin typeface="+mn-lt"/>
                        <a:cs typeface="Arabic Typesetting" panose="03020402040406030203" pitchFamily="66" charset="-78"/>
                      </a:endParaRPr>
                    </a:p>
                  </a:txBody>
                  <a:tcPr marL="42188" marR="42188" marT="0" marB="0"/>
                </a:tc>
                <a:tc>
                  <a:txBody>
                    <a:bodyPr/>
                    <a:lstStyle/>
                    <a:p>
                      <a:pPr algn="r" rtl="1"/>
                      <a:endParaRPr lang="en-US" sz="1600" b="1" dirty="0">
                        <a:effectLst/>
                        <a:latin typeface="+mn-lt"/>
                        <a:cs typeface="Arabic Typesetting" panose="03020402040406030203" pitchFamily="66" charset="-78"/>
                      </a:endParaRPr>
                    </a:p>
                  </a:txBody>
                  <a:tcPr marL="42188" marR="42188" marT="0" marB="0"/>
                </a:tc>
                <a:extLst>
                  <a:ext uri="{0D108BD9-81ED-4DB2-BD59-A6C34878D82A}">
                    <a16:rowId xmlns:a16="http://schemas.microsoft.com/office/drawing/2014/main" xmlns="" val="125564082"/>
                  </a:ext>
                </a:extLst>
              </a:tr>
              <a:tr h="260922">
                <a:tc gridSpan="2">
                  <a:txBody>
                    <a:bodyPr/>
                    <a:lstStyle/>
                    <a:p>
                      <a:pPr marL="0" marR="0" algn="ctr" rtl="0">
                        <a:lnSpc>
                          <a:spcPct val="107000"/>
                        </a:lnSpc>
                        <a:spcBef>
                          <a:spcPts val="0"/>
                        </a:spcBef>
                        <a:spcAft>
                          <a:spcPts val="0"/>
                        </a:spcAft>
                      </a:pPr>
                      <a:r>
                        <a:rPr lang="en-US" sz="1600" b="1" dirty="0">
                          <a:effectLst/>
                          <a:latin typeface="Algerian" panose="04020705040A02060702" pitchFamily="82" charset="0"/>
                          <a:cs typeface="Arabic Typesetting" panose="03020402040406030203" pitchFamily="66" charset="-78"/>
                        </a:rPr>
                        <a:t>IPV</a:t>
                      </a:r>
                      <a:endParaRPr lang="en-US" sz="1600" b="1" dirty="0">
                        <a:effectLst/>
                        <a:latin typeface="Algerian" panose="04020705040A02060702" pitchFamily="82" charset="0"/>
                        <a:ea typeface="Calibri" panose="020F0502020204030204" pitchFamily="34" charset="0"/>
                        <a:cs typeface="Arabic Typesetting" panose="03020402040406030203" pitchFamily="66" charset="-78"/>
                      </a:endParaRPr>
                    </a:p>
                  </a:txBody>
                  <a:tcPr marL="42188" marR="42188" marT="0" marB="0"/>
                </a:tc>
                <a:tc hMerge="1">
                  <a:txBody>
                    <a:bodyPr/>
                    <a:lstStyle/>
                    <a:p>
                      <a:pPr marL="0" marR="0" algn="ctr" rtl="1">
                        <a:lnSpc>
                          <a:spcPct val="107000"/>
                        </a:lnSpc>
                        <a:spcBef>
                          <a:spcPts val="0"/>
                        </a:spcBef>
                        <a:spcAft>
                          <a:spcPts val="0"/>
                        </a:spcAft>
                      </a:pPr>
                      <a:endParaRPr lang="en-US" sz="1800">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42188" marR="42188" marT="0" marB="0"/>
                </a:tc>
                <a:tc gridSpan="2">
                  <a:txBody>
                    <a:bodyPr/>
                    <a:lstStyle/>
                    <a:p>
                      <a:pPr marL="0" marR="0" algn="ctr" rtl="1">
                        <a:lnSpc>
                          <a:spcPct val="107000"/>
                        </a:lnSpc>
                        <a:spcBef>
                          <a:spcPts val="0"/>
                        </a:spcBef>
                        <a:spcAft>
                          <a:spcPts val="0"/>
                        </a:spcAft>
                      </a:pPr>
                      <a:r>
                        <a:rPr lang="ar-SA" sz="1600" b="1">
                          <a:solidFill>
                            <a:srgbClr val="FF0000"/>
                          </a:solidFill>
                          <a:effectLst/>
                          <a:latin typeface="+mn-lt"/>
                          <a:cs typeface="Arabic Typesetting" panose="03020402040406030203" pitchFamily="66" charset="-78"/>
                        </a:rPr>
                        <a:t>2.1</a:t>
                      </a:r>
                      <a:endParaRPr lang="en-US" sz="1600" b="1">
                        <a:solidFill>
                          <a:srgbClr val="FF0000"/>
                        </a:solidFill>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marL="0" marR="0" algn="ctr" rtl="0">
                        <a:lnSpc>
                          <a:spcPct val="107000"/>
                        </a:lnSpc>
                        <a:spcBef>
                          <a:spcPts val="0"/>
                        </a:spcBef>
                        <a:spcAft>
                          <a:spcPts val="0"/>
                        </a:spcAft>
                      </a:pPr>
                      <a:endParaRPr lang="en-US" sz="1400" b="1">
                        <a:effectLst/>
                        <a:latin typeface="Arabic Typesetting" panose="03020402040406030203" pitchFamily="66" charset="-78"/>
                        <a:ea typeface="Calibri" panose="020F0502020204030204" pitchFamily="34" charset="0"/>
                        <a:cs typeface="Arabic Typesetting" panose="03020402040406030203" pitchFamily="66" charset="-78"/>
                      </a:endParaRPr>
                    </a:p>
                  </a:txBody>
                  <a:tcPr marL="42188" marR="42188" marT="0" marB="0"/>
                </a:tc>
                <a:tc gridSpan="2">
                  <a:txBody>
                    <a:bodyPr/>
                    <a:lstStyle/>
                    <a:p>
                      <a:pPr marL="0" marR="0" algn="ctr" rtl="0">
                        <a:lnSpc>
                          <a:spcPct val="107000"/>
                        </a:lnSpc>
                        <a:spcBef>
                          <a:spcPts val="0"/>
                        </a:spcBef>
                        <a:spcAft>
                          <a:spcPts val="0"/>
                        </a:spcAft>
                      </a:pPr>
                      <a:r>
                        <a:rPr lang="ar-SA" sz="1600" b="1" dirty="0">
                          <a:solidFill>
                            <a:srgbClr val="FF0000"/>
                          </a:solidFill>
                          <a:effectLst/>
                          <a:latin typeface="+mn-lt"/>
                          <a:cs typeface="Arabic Typesetting" panose="03020402040406030203" pitchFamily="66" charset="-78"/>
                        </a:rPr>
                        <a:t>2.1</a:t>
                      </a:r>
                      <a:endParaRPr lang="en-US" sz="1600" b="1" dirty="0">
                        <a:solidFill>
                          <a:srgbClr val="FF0000"/>
                        </a:solidFill>
                        <a:effectLst/>
                        <a:latin typeface="+mn-lt"/>
                        <a:ea typeface="Calibri" panose="020F0502020204030204" pitchFamily="34" charset="0"/>
                        <a:cs typeface="Arabic Typesetting" panose="03020402040406030203" pitchFamily="66" charset="-78"/>
                      </a:endParaRPr>
                    </a:p>
                  </a:txBody>
                  <a:tcPr marL="42188" marR="42188" marT="0" marB="0"/>
                </a:tc>
                <a:tc hMerge="1">
                  <a:txBody>
                    <a:bodyPr/>
                    <a:lstStyle/>
                    <a:p>
                      <a:pPr algn="r" rtl="1"/>
                      <a:endParaRPr lang="en-US" sz="1400" b="1">
                        <a:effectLst/>
                        <a:latin typeface="Arabic Typesetting" panose="03020402040406030203" pitchFamily="66" charset="-78"/>
                        <a:cs typeface="Arabic Typesetting" panose="03020402040406030203" pitchFamily="66" charset="-78"/>
                      </a:endParaRPr>
                    </a:p>
                  </a:txBody>
                  <a:tcPr marL="42188" marR="42188" marT="0" marB="0"/>
                </a:tc>
                <a:tc gridSpan="2">
                  <a:txBody>
                    <a:bodyPr/>
                    <a:lstStyle/>
                    <a:p>
                      <a:pPr rtl="1"/>
                      <a:endParaRPr lang="ar-SA" sz="1600" b="1">
                        <a:latin typeface="+mn-lt"/>
                      </a:endParaRPr>
                    </a:p>
                  </a:txBody>
                  <a:tcPr marL="42188" marR="42188" marT="0" marB="0"/>
                </a:tc>
                <a:tc hMerge="1">
                  <a:txBody>
                    <a:bodyPr/>
                    <a:lstStyle/>
                    <a:p>
                      <a:pPr algn="r" rtl="1"/>
                      <a:endParaRPr lang="en-US" sz="1800">
                        <a:effectLst/>
                        <a:latin typeface="Arabic Typesetting" panose="03020402040406030203" pitchFamily="66" charset="-78"/>
                        <a:cs typeface="Arabic Typesetting" panose="03020402040406030203" pitchFamily="66" charset="-78"/>
                      </a:endParaRPr>
                    </a:p>
                  </a:txBody>
                  <a:tcPr marL="42188" marR="42188" marT="0" marB="0"/>
                </a:tc>
                <a:tc gridSpan="2">
                  <a:txBody>
                    <a:bodyPr/>
                    <a:lstStyle/>
                    <a:p>
                      <a:pPr rtl="1"/>
                      <a:endParaRPr lang="ar-SA" sz="1600" b="1">
                        <a:latin typeface="+mn-lt"/>
                        <a:cs typeface="Arabic Typesetting" panose="03020402040406030203" pitchFamily="66" charset="-78"/>
                      </a:endParaRPr>
                    </a:p>
                  </a:txBody>
                  <a:tcPr marL="42188" marR="42188" marT="0" marB="0"/>
                </a:tc>
                <a:tc hMerge="1">
                  <a:txBody>
                    <a:bodyPr/>
                    <a:lstStyle/>
                    <a:p>
                      <a:pPr algn="r" rtl="1"/>
                      <a:endParaRPr lang="en-US" sz="1800">
                        <a:effectLst/>
                        <a:latin typeface="Arabic Typesetting" panose="03020402040406030203" pitchFamily="66" charset="-78"/>
                        <a:cs typeface="Arabic Typesetting" panose="03020402040406030203" pitchFamily="66" charset="-78"/>
                      </a:endParaRPr>
                    </a:p>
                  </a:txBody>
                  <a:tcPr marL="42188" marR="42188" marT="0" marB="0"/>
                </a:tc>
                <a:tc>
                  <a:txBody>
                    <a:bodyPr/>
                    <a:lstStyle/>
                    <a:p>
                      <a:pPr rtl="1"/>
                      <a:endParaRPr lang="ar-SA" sz="1600" b="1">
                        <a:latin typeface="+mn-lt"/>
                        <a:cs typeface="Arabic Typesetting" panose="03020402040406030203" pitchFamily="66" charset="-78"/>
                      </a:endParaRPr>
                    </a:p>
                  </a:txBody>
                  <a:tcPr marL="42188" marR="42188" marT="0" marB="0"/>
                </a:tc>
                <a:tc>
                  <a:txBody>
                    <a:bodyPr/>
                    <a:lstStyle/>
                    <a:p>
                      <a:pPr algn="r" rtl="1"/>
                      <a:endParaRPr lang="en-US" sz="1600" b="1" dirty="0">
                        <a:effectLst/>
                        <a:latin typeface="+mn-lt"/>
                        <a:cs typeface="Arabic Typesetting" panose="03020402040406030203" pitchFamily="66" charset="-78"/>
                      </a:endParaRPr>
                    </a:p>
                  </a:txBody>
                  <a:tcPr marL="42188" marR="42188" marT="0" marB="0"/>
                </a:tc>
                <a:extLst>
                  <a:ext uri="{0D108BD9-81ED-4DB2-BD59-A6C34878D82A}">
                    <a16:rowId xmlns:a16="http://schemas.microsoft.com/office/drawing/2014/main" xmlns="" val="3806223864"/>
                  </a:ext>
                </a:extLst>
              </a:tr>
            </a:tbl>
          </a:graphicData>
        </a:graphic>
      </p:graphicFrame>
    </p:spTree>
    <p:extLst>
      <p:ext uri="{BB962C8B-B14F-4D97-AF65-F5344CB8AC3E}">
        <p14:creationId xmlns:p14="http://schemas.microsoft.com/office/powerpoint/2010/main" xmlns="" val="876833773"/>
      </p:ext>
    </p:extLst>
  </p:cSld>
  <p:clrMapOvr>
    <a:masterClrMapping/>
  </p:clrMapOvr>
  <p:transition>
    <p:fade thruBlk="1"/>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تحليل الحساسية </a:t>
            </a:r>
          </a:p>
        </p:txBody>
      </p:sp>
      <p:sp>
        <p:nvSpPr>
          <p:cNvPr id="3" name="Content Placeholder 2"/>
          <p:cNvSpPr>
            <a:spLocks noGrp="1"/>
          </p:cNvSpPr>
          <p:nvPr>
            <p:ph idx="1"/>
          </p:nvPr>
        </p:nvSpPr>
        <p:spPr>
          <a:xfrm>
            <a:off x="1376680" y="1343161"/>
            <a:ext cx="7010400" cy="4572000"/>
          </a:xfrm>
        </p:spPr>
        <p:txBody>
          <a:bodyPr/>
          <a:lstStyle/>
          <a:p>
            <a:pPr lvl="0" algn="r" rtl="1"/>
            <a:r>
              <a:rPr lang="ar-SA" sz="1800" dirty="0">
                <a:solidFill>
                  <a:srgbClr val="006666"/>
                </a:solidFill>
                <a:latin typeface="Arabic Typesetting" panose="03020402040406030203" pitchFamily="66" charset="-78"/>
                <a:cs typeface="Arabic Typesetting" panose="03020402040406030203" pitchFamily="66" charset="-78"/>
              </a:rPr>
              <a:t>معدل الخصم :</a:t>
            </a:r>
            <a:endParaRPr lang="en-US" sz="1800" dirty="0">
              <a:solidFill>
                <a:srgbClr val="006666"/>
              </a:solidFill>
              <a:latin typeface="Arabic Typesetting" panose="03020402040406030203" pitchFamily="66" charset="-78"/>
              <a:cs typeface="Arabic Typesetting" panose="03020402040406030203" pitchFamily="66" charset="-78"/>
            </a:endParaRPr>
          </a:p>
          <a:p>
            <a:pPr marL="0" indent="0" algn="r" rtl="1">
              <a:buNone/>
            </a:pPr>
            <a:r>
              <a:rPr lang="ar-SA" sz="1800" dirty="0">
                <a:solidFill>
                  <a:srgbClr val="006666"/>
                </a:solidFill>
                <a:latin typeface="Arabic Typesetting" panose="03020402040406030203" pitchFamily="66" charset="-78"/>
                <a:cs typeface="Arabic Typesetting" panose="03020402040406030203" pitchFamily="66" charset="-78"/>
              </a:rPr>
              <a:t>للمشروع</a:t>
            </a:r>
            <a:r>
              <a:rPr lang="en-US" sz="1800" dirty="0">
                <a:solidFill>
                  <a:srgbClr val="006666"/>
                </a:solidFill>
                <a:latin typeface="Arabic Typesetting" panose="03020402040406030203" pitchFamily="66" charset="-78"/>
                <a:cs typeface="Arabic Typesetting" panose="03020402040406030203" pitchFamily="66" charset="-78"/>
              </a:rPr>
              <a:t> 5 </a:t>
            </a:r>
            <a:r>
              <a:rPr lang="ar-SA" sz="1800" dirty="0">
                <a:solidFill>
                  <a:srgbClr val="006666"/>
                </a:solidFill>
                <a:latin typeface="Arabic Typesetting" panose="03020402040406030203" pitchFamily="66" charset="-78"/>
                <a:cs typeface="Arabic Typesetting" panose="03020402040406030203" pitchFamily="66" charset="-78"/>
              </a:rPr>
              <a:t>شركاء يسهم كل منهم بمبلغ قدره</a:t>
            </a:r>
            <a:r>
              <a:rPr lang="en-US" sz="1800" dirty="0">
                <a:solidFill>
                  <a:srgbClr val="006666"/>
                </a:solidFill>
                <a:latin typeface="Arabic Typesetting" panose="03020402040406030203" pitchFamily="66" charset="-78"/>
                <a:cs typeface="Arabic Typesetting" panose="03020402040406030203" pitchFamily="66" charset="-78"/>
              </a:rPr>
              <a:t> 500000 </a:t>
            </a:r>
            <a:r>
              <a:rPr lang="ar-SA" sz="1800" dirty="0">
                <a:solidFill>
                  <a:srgbClr val="006666"/>
                </a:solidFill>
                <a:latin typeface="Arabic Typesetting" panose="03020402040406030203" pitchFamily="66" charset="-78"/>
                <a:cs typeface="Arabic Typesetting" panose="03020402040406030203" pitchFamily="66" charset="-78"/>
              </a:rPr>
              <a:t>ريال سعودي</a:t>
            </a:r>
            <a:r>
              <a:rPr lang="en-US" sz="1800" dirty="0">
                <a:solidFill>
                  <a:srgbClr val="006666"/>
                </a:solidFill>
                <a:latin typeface="Arabic Typesetting" panose="03020402040406030203" pitchFamily="66" charset="-78"/>
                <a:cs typeface="Arabic Typesetting" panose="03020402040406030203" pitchFamily="66" charset="-78"/>
              </a:rPr>
              <a:t>, </a:t>
            </a:r>
            <a:r>
              <a:rPr lang="ar-SA" sz="1800" dirty="0">
                <a:solidFill>
                  <a:srgbClr val="006666"/>
                </a:solidFill>
                <a:latin typeface="Arabic Typesetting" panose="03020402040406030203" pitchFamily="66" charset="-78"/>
                <a:cs typeface="Arabic Typesetting" panose="03020402040406030203" pitchFamily="66" charset="-78"/>
              </a:rPr>
              <a:t>هذا يعني لا حاجة للقروض</a:t>
            </a:r>
            <a:r>
              <a:rPr lang="en-US" sz="1800" dirty="0">
                <a:solidFill>
                  <a:srgbClr val="006666"/>
                </a:solidFill>
                <a:latin typeface="Arabic Typesetting" panose="03020402040406030203" pitchFamily="66" charset="-78"/>
                <a:cs typeface="Arabic Typesetting" panose="03020402040406030203" pitchFamily="66" charset="-78"/>
              </a:rPr>
              <a:t>.</a:t>
            </a:r>
          </a:p>
          <a:p>
            <a:pPr marL="0" indent="0" algn="r" rtl="1">
              <a:buNone/>
            </a:pPr>
            <a:r>
              <a:rPr lang="ar-SA" sz="1800" dirty="0">
                <a:solidFill>
                  <a:srgbClr val="006666"/>
                </a:solidFill>
                <a:latin typeface="Arabic Typesetting" panose="03020402040406030203" pitchFamily="66" charset="-78"/>
                <a:cs typeface="Arabic Typesetting" panose="03020402040406030203" pitchFamily="66" charset="-78"/>
              </a:rPr>
              <a:t>ولو افترضنا انه تم أخذ قرض وكان العمر الاقتصادي للمشروع</a:t>
            </a:r>
            <a:r>
              <a:rPr lang="en-US" sz="1800" dirty="0">
                <a:solidFill>
                  <a:srgbClr val="006666"/>
                </a:solidFill>
                <a:latin typeface="Arabic Typesetting" panose="03020402040406030203" pitchFamily="66" charset="-78"/>
                <a:cs typeface="Arabic Typesetting" panose="03020402040406030203" pitchFamily="66" charset="-78"/>
              </a:rPr>
              <a:t>, </a:t>
            </a:r>
            <a:r>
              <a:rPr lang="ar-SA" sz="1800" dirty="0">
                <a:solidFill>
                  <a:srgbClr val="006666"/>
                </a:solidFill>
                <a:latin typeface="Arabic Typesetting" panose="03020402040406030203" pitchFamily="66" charset="-78"/>
                <a:cs typeface="Arabic Typesetting" panose="03020402040406030203" pitchFamily="66" charset="-78"/>
              </a:rPr>
              <a:t>وقد ارتفع معدل الخصم من</a:t>
            </a:r>
            <a:r>
              <a:rPr lang="en-US" sz="1800" dirty="0">
                <a:solidFill>
                  <a:srgbClr val="006666"/>
                </a:solidFill>
                <a:latin typeface="Arabic Typesetting" panose="03020402040406030203" pitchFamily="66" charset="-78"/>
                <a:cs typeface="Arabic Typesetting" panose="03020402040406030203" pitchFamily="66" charset="-78"/>
              </a:rPr>
              <a:t> 10% </a:t>
            </a:r>
            <a:r>
              <a:rPr lang="ar-SA" sz="1800" dirty="0">
                <a:solidFill>
                  <a:srgbClr val="006666"/>
                </a:solidFill>
                <a:latin typeface="Arabic Typesetting" panose="03020402040406030203" pitchFamily="66" charset="-78"/>
                <a:cs typeface="Arabic Typesetting" panose="03020402040406030203" pitchFamily="66" charset="-78"/>
              </a:rPr>
              <a:t>الى</a:t>
            </a:r>
            <a:r>
              <a:rPr lang="en-US" sz="1800" dirty="0">
                <a:solidFill>
                  <a:srgbClr val="006666"/>
                </a:solidFill>
                <a:latin typeface="Arabic Typesetting" panose="03020402040406030203" pitchFamily="66" charset="-78"/>
                <a:cs typeface="Arabic Typesetting" panose="03020402040406030203" pitchFamily="66" charset="-78"/>
              </a:rPr>
              <a:t> 25%</a:t>
            </a:r>
          </a:p>
          <a:p>
            <a:pPr algn="r" rtl="1"/>
            <a:endParaRPr lang="ar-SA" sz="1800" dirty="0">
              <a:solidFill>
                <a:srgbClr val="006666"/>
              </a:solidFill>
              <a:latin typeface="Arabic Typesetting" panose="03020402040406030203" pitchFamily="66" charset="-78"/>
              <a:cs typeface="Arabic Typesetting" panose="03020402040406030203" pitchFamily="66" charset="-78"/>
            </a:endParaRPr>
          </a:p>
        </p:txBody>
      </p:sp>
      <p:graphicFrame>
        <p:nvGraphicFramePr>
          <p:cNvPr id="4" name="Table 3"/>
          <p:cNvGraphicFramePr>
            <a:graphicFrameLocks noGrp="1"/>
          </p:cNvGraphicFramePr>
          <p:nvPr>
            <p:extLst>
              <p:ext uri="{D42A27DB-BD31-4B8C-83A1-F6EECF244321}">
                <p14:modId xmlns:p14="http://schemas.microsoft.com/office/powerpoint/2010/main" xmlns="" val="4206394490"/>
              </p:ext>
            </p:extLst>
          </p:nvPr>
        </p:nvGraphicFramePr>
        <p:xfrm>
          <a:off x="635727" y="2708365"/>
          <a:ext cx="8368936" cy="3980070"/>
        </p:xfrm>
        <a:graphic>
          <a:graphicData uri="http://schemas.openxmlformats.org/drawingml/2006/table">
            <a:tbl>
              <a:tblPr firstRow="1" firstCol="1" bandRow="1">
                <a:tableStyleId>{5940675A-B579-460E-94D1-54222C63F5DA}</a:tableStyleId>
              </a:tblPr>
              <a:tblGrid>
                <a:gridCol w="555325">
                  <a:extLst>
                    <a:ext uri="{9D8B030D-6E8A-4147-A177-3AD203B41FA5}">
                      <a16:colId xmlns:a16="http://schemas.microsoft.com/office/drawing/2014/main" xmlns="" val="3761210529"/>
                    </a:ext>
                  </a:extLst>
                </a:gridCol>
                <a:gridCol w="1027436">
                  <a:extLst>
                    <a:ext uri="{9D8B030D-6E8A-4147-A177-3AD203B41FA5}">
                      <a16:colId xmlns:a16="http://schemas.microsoft.com/office/drawing/2014/main" xmlns="" val="1830995729"/>
                    </a:ext>
                  </a:extLst>
                </a:gridCol>
                <a:gridCol w="906862">
                  <a:extLst>
                    <a:ext uri="{9D8B030D-6E8A-4147-A177-3AD203B41FA5}">
                      <a16:colId xmlns:a16="http://schemas.microsoft.com/office/drawing/2014/main" xmlns="" val="3650377491"/>
                    </a:ext>
                  </a:extLst>
                </a:gridCol>
                <a:gridCol w="1027436">
                  <a:extLst>
                    <a:ext uri="{9D8B030D-6E8A-4147-A177-3AD203B41FA5}">
                      <a16:colId xmlns:a16="http://schemas.microsoft.com/office/drawing/2014/main" xmlns="" val="700626827"/>
                    </a:ext>
                  </a:extLst>
                </a:gridCol>
                <a:gridCol w="1043570">
                  <a:extLst>
                    <a:ext uri="{9D8B030D-6E8A-4147-A177-3AD203B41FA5}">
                      <a16:colId xmlns:a16="http://schemas.microsoft.com/office/drawing/2014/main" xmlns="" val="1746957346"/>
                    </a:ext>
                  </a:extLst>
                </a:gridCol>
                <a:gridCol w="911107">
                  <a:extLst>
                    <a:ext uri="{9D8B030D-6E8A-4147-A177-3AD203B41FA5}">
                      <a16:colId xmlns:a16="http://schemas.microsoft.com/office/drawing/2014/main" xmlns="" val="3787513386"/>
                    </a:ext>
                  </a:extLst>
                </a:gridCol>
                <a:gridCol w="1448600">
                  <a:extLst>
                    <a:ext uri="{9D8B030D-6E8A-4147-A177-3AD203B41FA5}">
                      <a16:colId xmlns:a16="http://schemas.microsoft.com/office/drawing/2014/main" xmlns="" val="2868967503"/>
                    </a:ext>
                  </a:extLst>
                </a:gridCol>
                <a:gridCol w="1448600">
                  <a:extLst>
                    <a:ext uri="{9D8B030D-6E8A-4147-A177-3AD203B41FA5}">
                      <a16:colId xmlns:a16="http://schemas.microsoft.com/office/drawing/2014/main" xmlns="" val="23029825"/>
                    </a:ext>
                  </a:extLst>
                </a:gridCol>
              </a:tblGrid>
              <a:tr h="358775">
                <a:tc>
                  <a:txBody>
                    <a:bodyPr/>
                    <a:lstStyle/>
                    <a:p>
                      <a:pPr marL="0" marR="0" algn="r" rtl="1">
                        <a:lnSpc>
                          <a:spcPct val="107000"/>
                        </a:lnSpc>
                        <a:spcBef>
                          <a:spcPts val="0"/>
                        </a:spcBef>
                        <a:spcAft>
                          <a:spcPts val="0"/>
                        </a:spcAft>
                      </a:pPr>
                      <a:r>
                        <a:rPr lang="ar-SA" sz="1100" b="1">
                          <a:effectLst/>
                        </a:rPr>
                        <a:t>السنة</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rtl="1">
                        <a:lnSpc>
                          <a:spcPct val="107000"/>
                        </a:lnSpc>
                        <a:spcBef>
                          <a:spcPts val="0"/>
                        </a:spcBef>
                        <a:spcAft>
                          <a:spcPts val="0"/>
                        </a:spcAft>
                      </a:pPr>
                      <a:r>
                        <a:rPr lang="ar-SA" sz="1100" b="1">
                          <a:effectLst/>
                        </a:rPr>
                        <a:t>الايرادات المتوقعة</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rtl="1">
                        <a:lnSpc>
                          <a:spcPct val="107000"/>
                        </a:lnSpc>
                        <a:spcBef>
                          <a:spcPts val="0"/>
                        </a:spcBef>
                        <a:spcAft>
                          <a:spcPts val="0"/>
                        </a:spcAft>
                      </a:pPr>
                      <a:r>
                        <a:rPr lang="ar-SA" sz="1100" b="1">
                          <a:effectLst/>
                        </a:rPr>
                        <a:t>التكاليف المتوقعة</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rtl="1">
                        <a:lnSpc>
                          <a:spcPct val="107000"/>
                        </a:lnSpc>
                        <a:spcBef>
                          <a:spcPts val="0"/>
                        </a:spcBef>
                        <a:spcAft>
                          <a:spcPts val="0"/>
                        </a:spcAft>
                      </a:pPr>
                      <a:r>
                        <a:rPr lang="ar-SA" sz="1100" b="1">
                          <a:effectLst/>
                        </a:rPr>
                        <a:t>صافي العائد</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rtl="1">
                        <a:lnSpc>
                          <a:spcPct val="107000"/>
                        </a:lnSpc>
                        <a:spcBef>
                          <a:spcPts val="0"/>
                        </a:spcBef>
                        <a:spcAft>
                          <a:spcPts val="0"/>
                        </a:spcAft>
                      </a:pPr>
                      <a:r>
                        <a:rPr lang="ar-SA" sz="1100" b="1">
                          <a:effectLst/>
                        </a:rPr>
                        <a:t>معدل الخصم 10%</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rtl="1">
                        <a:lnSpc>
                          <a:spcPct val="107000"/>
                        </a:lnSpc>
                        <a:spcBef>
                          <a:spcPts val="0"/>
                        </a:spcBef>
                        <a:spcAft>
                          <a:spcPts val="0"/>
                        </a:spcAft>
                      </a:pPr>
                      <a:r>
                        <a:rPr lang="ar-SA" sz="1100" b="1">
                          <a:effectLst/>
                        </a:rPr>
                        <a:t>معدل الخصم 25%</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rtl="1">
                        <a:lnSpc>
                          <a:spcPct val="107000"/>
                        </a:lnSpc>
                        <a:spcBef>
                          <a:spcPts val="0"/>
                        </a:spcBef>
                        <a:spcAft>
                          <a:spcPts val="0"/>
                        </a:spcAft>
                      </a:pPr>
                      <a:r>
                        <a:rPr lang="ar-SA" sz="1100" b="1">
                          <a:effectLst/>
                        </a:rPr>
                        <a:t>صافي القيمة الحالية عند 10%</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rtl="1">
                        <a:lnSpc>
                          <a:spcPct val="107000"/>
                        </a:lnSpc>
                        <a:spcBef>
                          <a:spcPts val="0"/>
                        </a:spcBef>
                        <a:spcAft>
                          <a:spcPts val="0"/>
                        </a:spcAft>
                      </a:pPr>
                      <a:r>
                        <a:rPr lang="ar-SA" sz="1100" b="1">
                          <a:effectLst/>
                        </a:rPr>
                        <a:t>صافي القيمة الحاليه عند 25%</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extLst>
                  <a:ext uri="{0D108BD9-81ED-4DB2-BD59-A6C34878D82A}">
                    <a16:rowId xmlns:a16="http://schemas.microsoft.com/office/drawing/2014/main" xmlns="" val="664579305"/>
                  </a:ext>
                </a:extLst>
              </a:tr>
              <a:tr h="484979">
                <a:tc>
                  <a:txBody>
                    <a:bodyPr/>
                    <a:lstStyle/>
                    <a:p>
                      <a:pPr marL="0" marR="0" algn="r">
                        <a:lnSpc>
                          <a:spcPct val="107000"/>
                        </a:lnSpc>
                        <a:spcBef>
                          <a:spcPts val="0"/>
                        </a:spcBef>
                        <a:spcAft>
                          <a:spcPts val="0"/>
                        </a:spcAft>
                      </a:pPr>
                      <a:r>
                        <a:rPr lang="en-US" sz="1100" b="1">
                          <a:effectLst/>
                        </a:rPr>
                        <a:t>0</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rtl="0">
                        <a:lnSpc>
                          <a:spcPct val="107000"/>
                        </a:lnSpc>
                        <a:spcBef>
                          <a:spcPts val="0"/>
                        </a:spcBef>
                        <a:spcAft>
                          <a:spcPts val="0"/>
                        </a:spcAft>
                      </a:pPr>
                      <a:r>
                        <a:rPr lang="en-US" sz="1100" b="1">
                          <a:effectLst/>
                        </a:rPr>
                        <a:t>0</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a:effectLst/>
                        </a:rPr>
                        <a:t>203380</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a:effectLst/>
                        </a:rPr>
                        <a:t>-203380</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a:effectLst/>
                        </a:rPr>
                        <a:t>1</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a:effectLst/>
                        </a:rPr>
                        <a:t>1</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a:effectLst/>
                        </a:rPr>
                        <a:t>-203380</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a:effectLst/>
                        </a:rPr>
                        <a:t>-203380</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extLst>
                  <a:ext uri="{0D108BD9-81ED-4DB2-BD59-A6C34878D82A}">
                    <a16:rowId xmlns:a16="http://schemas.microsoft.com/office/drawing/2014/main" xmlns="" val="884080654"/>
                  </a:ext>
                </a:extLst>
              </a:tr>
              <a:tr h="481468">
                <a:tc>
                  <a:txBody>
                    <a:bodyPr/>
                    <a:lstStyle/>
                    <a:p>
                      <a:pPr marL="0" marR="0" algn="r">
                        <a:lnSpc>
                          <a:spcPct val="107000"/>
                        </a:lnSpc>
                        <a:spcBef>
                          <a:spcPts val="0"/>
                        </a:spcBef>
                        <a:spcAft>
                          <a:spcPts val="0"/>
                        </a:spcAft>
                      </a:pPr>
                      <a:r>
                        <a:rPr lang="en-US" sz="1100" b="1">
                          <a:effectLst/>
                        </a:rPr>
                        <a:t>1</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a:effectLst/>
                        </a:rPr>
                        <a:t>2688000</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a:effectLst/>
                        </a:rPr>
                        <a:t>341287</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a:effectLst/>
                        </a:rPr>
                        <a:t>2346713</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a:effectLst/>
                        </a:rPr>
                        <a:t>1.1</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a:effectLst/>
                        </a:rPr>
                        <a:t>1.25</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a:effectLst/>
                        </a:rPr>
                        <a:t>2133375.455</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a:effectLst/>
                        </a:rPr>
                        <a:t>1877370.4</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extLst>
                  <a:ext uri="{0D108BD9-81ED-4DB2-BD59-A6C34878D82A}">
                    <a16:rowId xmlns:a16="http://schemas.microsoft.com/office/drawing/2014/main" xmlns="" val="1616096742"/>
                  </a:ext>
                </a:extLst>
              </a:tr>
              <a:tr h="481468">
                <a:tc>
                  <a:txBody>
                    <a:bodyPr/>
                    <a:lstStyle/>
                    <a:p>
                      <a:pPr marL="0" marR="0" algn="r">
                        <a:lnSpc>
                          <a:spcPct val="107000"/>
                        </a:lnSpc>
                        <a:spcBef>
                          <a:spcPts val="0"/>
                        </a:spcBef>
                        <a:spcAft>
                          <a:spcPts val="0"/>
                        </a:spcAft>
                      </a:pPr>
                      <a:r>
                        <a:rPr lang="en-US" sz="1100" b="1">
                          <a:effectLst/>
                        </a:rPr>
                        <a:t>2</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dirty="0">
                          <a:effectLst/>
                        </a:rPr>
                        <a:t>3072000</a:t>
                      </a:r>
                      <a:endParaRPr lang="en-US" sz="1100" b="1" dirty="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a:effectLst/>
                        </a:rPr>
                        <a:t>341825</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a:effectLst/>
                        </a:rPr>
                        <a:t>2730175</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a:effectLst/>
                        </a:rPr>
                        <a:t>1.21</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a:effectLst/>
                        </a:rPr>
                        <a:t>1.5625</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a:effectLst/>
                        </a:rPr>
                        <a:t>2256342.975</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a:effectLst/>
                        </a:rPr>
                        <a:t>1747312</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extLst>
                  <a:ext uri="{0D108BD9-81ED-4DB2-BD59-A6C34878D82A}">
                    <a16:rowId xmlns:a16="http://schemas.microsoft.com/office/drawing/2014/main" xmlns="" val="2542179985"/>
                  </a:ext>
                </a:extLst>
              </a:tr>
              <a:tr h="481468">
                <a:tc>
                  <a:txBody>
                    <a:bodyPr/>
                    <a:lstStyle/>
                    <a:p>
                      <a:pPr marL="0" marR="0" algn="r">
                        <a:lnSpc>
                          <a:spcPct val="107000"/>
                        </a:lnSpc>
                        <a:spcBef>
                          <a:spcPts val="0"/>
                        </a:spcBef>
                        <a:spcAft>
                          <a:spcPts val="0"/>
                        </a:spcAft>
                      </a:pPr>
                      <a:r>
                        <a:rPr lang="en-US" sz="1100" b="1">
                          <a:effectLst/>
                        </a:rPr>
                        <a:t>3</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a:effectLst/>
                        </a:rPr>
                        <a:t>3456000</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a:effectLst/>
                        </a:rPr>
                        <a:t>342363</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a:effectLst/>
                        </a:rPr>
                        <a:t>3113637</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a:effectLst/>
                        </a:rPr>
                        <a:t>1.331</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dirty="0">
                          <a:effectLst/>
                        </a:rPr>
                        <a:t>2</a:t>
                      </a:r>
                      <a:endParaRPr lang="en-US" sz="1100" b="1" dirty="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a:effectLst/>
                        </a:rPr>
                        <a:t>2339321.563</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a:effectLst/>
                        </a:rPr>
                        <a:t>1556818.5</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extLst>
                  <a:ext uri="{0D108BD9-81ED-4DB2-BD59-A6C34878D82A}">
                    <a16:rowId xmlns:a16="http://schemas.microsoft.com/office/drawing/2014/main" xmlns="" val="3264449565"/>
                  </a:ext>
                </a:extLst>
              </a:tr>
              <a:tr h="481468">
                <a:tc>
                  <a:txBody>
                    <a:bodyPr/>
                    <a:lstStyle/>
                    <a:p>
                      <a:pPr marL="0" marR="0" algn="r">
                        <a:lnSpc>
                          <a:spcPct val="107000"/>
                        </a:lnSpc>
                        <a:spcBef>
                          <a:spcPts val="0"/>
                        </a:spcBef>
                        <a:spcAft>
                          <a:spcPts val="0"/>
                        </a:spcAft>
                      </a:pPr>
                      <a:r>
                        <a:rPr lang="en-US" sz="1100" b="1">
                          <a:effectLst/>
                        </a:rPr>
                        <a:t>4</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a:effectLst/>
                        </a:rPr>
                        <a:t>3840000</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a:effectLst/>
                        </a:rPr>
                        <a:t>342901</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a:effectLst/>
                        </a:rPr>
                        <a:t>3497099</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a:effectLst/>
                        </a:rPr>
                        <a:t>1.4641</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a:effectLst/>
                        </a:rPr>
                        <a:t>2.4414</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a:effectLst/>
                        </a:rPr>
                        <a:t>2388565.672</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a:effectLst/>
                        </a:rPr>
                        <a:t>1432415.417</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extLst>
                  <a:ext uri="{0D108BD9-81ED-4DB2-BD59-A6C34878D82A}">
                    <a16:rowId xmlns:a16="http://schemas.microsoft.com/office/drawing/2014/main" xmlns="" val="452694525"/>
                  </a:ext>
                </a:extLst>
              </a:tr>
              <a:tr h="481468">
                <a:tc>
                  <a:txBody>
                    <a:bodyPr/>
                    <a:lstStyle/>
                    <a:p>
                      <a:pPr marL="0" marR="0" algn="r">
                        <a:lnSpc>
                          <a:spcPct val="107000"/>
                        </a:lnSpc>
                        <a:spcBef>
                          <a:spcPts val="0"/>
                        </a:spcBef>
                        <a:spcAft>
                          <a:spcPts val="0"/>
                        </a:spcAft>
                      </a:pPr>
                      <a:r>
                        <a:rPr lang="en-US" sz="1100" b="1">
                          <a:effectLst/>
                        </a:rPr>
                        <a:t>5</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dirty="0">
                          <a:effectLst/>
                        </a:rPr>
                        <a:t>3840000</a:t>
                      </a:r>
                      <a:endParaRPr lang="en-US" sz="1100" b="1" dirty="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a:effectLst/>
                        </a:rPr>
                        <a:t>342901</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a:effectLst/>
                        </a:rPr>
                        <a:t>3497099</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a:effectLst/>
                        </a:rPr>
                        <a:t>1.61051</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a:effectLst/>
                        </a:rPr>
                        <a:t>3.1</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a:effectLst/>
                        </a:rPr>
                        <a:t>2171423.338</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a:effectLst/>
                        </a:rPr>
                        <a:t>1128096.452</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extLst>
                  <a:ext uri="{0D108BD9-81ED-4DB2-BD59-A6C34878D82A}">
                    <a16:rowId xmlns:a16="http://schemas.microsoft.com/office/drawing/2014/main" xmlns="" val="2988908513"/>
                  </a:ext>
                </a:extLst>
              </a:tr>
              <a:tr h="728976">
                <a:tc>
                  <a:txBody>
                    <a:bodyPr/>
                    <a:lstStyle/>
                    <a:p>
                      <a:pPr marL="0" marR="0" algn="r">
                        <a:lnSpc>
                          <a:spcPct val="107000"/>
                        </a:lnSpc>
                        <a:spcBef>
                          <a:spcPts val="0"/>
                        </a:spcBef>
                        <a:spcAft>
                          <a:spcPts val="0"/>
                        </a:spcAft>
                      </a:pPr>
                      <a:r>
                        <a:rPr lang="ar-SA" sz="1100" b="1">
                          <a:effectLst/>
                        </a:rPr>
                        <a:t>المجموع</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a:effectLst/>
                        </a:rPr>
                        <a:t> </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a:effectLst/>
                        </a:rPr>
                        <a:t> </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a:effectLst/>
                        </a:rPr>
                        <a:t> </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a:effectLst/>
                        </a:rPr>
                        <a:t> </a:t>
                      </a:r>
                      <a:endParaRPr lang="en-US" sz="1100" b="1">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dirty="0">
                          <a:effectLst/>
                        </a:rPr>
                        <a:t> </a:t>
                      </a:r>
                      <a:endParaRPr lang="en-US" sz="1100" b="1" dirty="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dirty="0">
                          <a:solidFill>
                            <a:srgbClr val="FF0000"/>
                          </a:solidFill>
                          <a:effectLst/>
                        </a:rPr>
                        <a:t>11085649</a:t>
                      </a:r>
                    </a:p>
                    <a:p>
                      <a:pPr marL="0" marR="0" algn="r">
                        <a:lnSpc>
                          <a:spcPct val="107000"/>
                        </a:lnSpc>
                        <a:spcBef>
                          <a:spcPts val="0"/>
                        </a:spcBef>
                        <a:spcAft>
                          <a:spcPts val="0"/>
                        </a:spcAft>
                      </a:pPr>
                      <a:r>
                        <a:rPr lang="en-US" sz="1100" b="1" dirty="0">
                          <a:solidFill>
                            <a:srgbClr val="FF0000"/>
                          </a:solidFill>
                          <a:effectLst/>
                        </a:rPr>
                        <a:t> </a:t>
                      </a:r>
                      <a:endParaRPr lang="en-US" sz="1100" b="1" dirty="0">
                        <a:solidFill>
                          <a:srgbClr val="FF0000"/>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tc>
                  <a:txBody>
                    <a:bodyPr/>
                    <a:lstStyle/>
                    <a:p>
                      <a:pPr marL="0" marR="0" algn="r">
                        <a:lnSpc>
                          <a:spcPct val="107000"/>
                        </a:lnSpc>
                        <a:spcBef>
                          <a:spcPts val="0"/>
                        </a:spcBef>
                        <a:spcAft>
                          <a:spcPts val="0"/>
                        </a:spcAft>
                      </a:pPr>
                      <a:r>
                        <a:rPr lang="en-US" sz="1100" b="1" dirty="0">
                          <a:solidFill>
                            <a:srgbClr val="FF0000"/>
                          </a:solidFill>
                          <a:effectLst/>
                        </a:rPr>
                        <a:t>7538632.769</a:t>
                      </a:r>
                    </a:p>
                    <a:p>
                      <a:pPr marL="0" marR="0" algn="r">
                        <a:lnSpc>
                          <a:spcPct val="107000"/>
                        </a:lnSpc>
                        <a:spcBef>
                          <a:spcPts val="0"/>
                        </a:spcBef>
                        <a:spcAft>
                          <a:spcPts val="0"/>
                        </a:spcAft>
                      </a:pPr>
                      <a:r>
                        <a:rPr lang="en-US" sz="1100" b="1" dirty="0">
                          <a:solidFill>
                            <a:srgbClr val="FF0000"/>
                          </a:solidFill>
                          <a:effectLst/>
                        </a:rPr>
                        <a:t> </a:t>
                      </a:r>
                      <a:endParaRPr lang="en-US" sz="1100" b="1" dirty="0">
                        <a:solidFill>
                          <a:srgbClr val="FF0000"/>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nchor="b"/>
                </a:tc>
                <a:extLst>
                  <a:ext uri="{0D108BD9-81ED-4DB2-BD59-A6C34878D82A}">
                    <a16:rowId xmlns:a16="http://schemas.microsoft.com/office/drawing/2014/main" xmlns="" val="181531791"/>
                  </a:ext>
                </a:extLst>
              </a:tr>
            </a:tbl>
          </a:graphicData>
        </a:graphic>
      </p:graphicFrame>
    </p:spTree>
    <p:extLst>
      <p:ext uri="{BB962C8B-B14F-4D97-AF65-F5344CB8AC3E}">
        <p14:creationId xmlns:p14="http://schemas.microsoft.com/office/powerpoint/2010/main" xmlns="" val="1310878672"/>
      </p:ext>
    </p:extLst>
  </p:cSld>
  <p:clrMapOvr>
    <a:masterClrMapping/>
  </p:clrMapOvr>
  <p:transition>
    <p:fade thruBlk="1"/>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تحليل الحساسية – معدل الخصم </a:t>
            </a:r>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p:txBody>
              <a:bodyPr/>
              <a:lstStyle/>
              <a:p>
                <a:pPr marL="0" indent="0" algn="r" rtl="1">
                  <a:buNone/>
                </a:pPr>
                <a:r>
                  <a:rPr lang="ar-SA" sz="1800" dirty="0"/>
                  <a:t>بما ان صافي القيمة الحالية عند خصم</a:t>
                </a:r>
                <a:r>
                  <a:rPr lang="en-US" sz="1800" dirty="0"/>
                  <a:t> 10% </a:t>
                </a:r>
                <a:r>
                  <a:rPr lang="ar-SA" sz="1800" dirty="0"/>
                  <a:t>يساوي</a:t>
                </a:r>
                <a:r>
                  <a:rPr lang="en-US" sz="1800" dirty="0"/>
                  <a:t> 11085649 </a:t>
                </a:r>
                <a:r>
                  <a:rPr lang="ar-SA" sz="1800" dirty="0"/>
                  <a:t>وعند خصم</a:t>
                </a:r>
                <a:r>
                  <a:rPr lang="en-US" sz="1800" dirty="0"/>
                  <a:t> 25% </a:t>
                </a:r>
                <a:r>
                  <a:rPr lang="ar-SA" sz="1800" dirty="0"/>
                  <a:t>لا يزال موجب ويساوي</a:t>
                </a:r>
                <a:r>
                  <a:rPr lang="en-US" sz="1800" dirty="0"/>
                  <a:t> 7538633 </a:t>
                </a:r>
                <a:r>
                  <a:rPr lang="ar-SA" sz="1800" dirty="0"/>
                  <a:t>فإن المشروع لا يزال مربح</a:t>
                </a:r>
                <a:endParaRPr lang="en-US" sz="1800" dirty="0"/>
              </a:p>
              <a:p>
                <a:pPr marL="0" indent="0" algn="r" rtl="1">
                  <a:buNone/>
                </a:pPr>
                <a:r>
                  <a:rPr lang="ar-SA" sz="1800" dirty="0"/>
                  <a:t>قياس درجة الحساسية لتغيير معدل الخصم من</a:t>
                </a:r>
                <a:r>
                  <a:rPr lang="en-US" sz="1800" dirty="0"/>
                  <a:t> 10% </a:t>
                </a:r>
                <a:r>
                  <a:rPr lang="ar-SA" sz="1800" dirty="0"/>
                  <a:t>الى</a:t>
                </a:r>
                <a:r>
                  <a:rPr lang="en-US" sz="1800" dirty="0"/>
                  <a:t>% 25 </a:t>
                </a:r>
              </a:p>
              <a:p>
                <a:pPr marL="0" indent="0" algn="r" rtl="1">
                  <a:buNone/>
                </a:pPr>
                <a:r>
                  <a:rPr lang="en-US" sz="1800" dirty="0"/>
                  <a:t> </a:t>
                </a:r>
              </a:p>
              <a:p>
                <a:pPr marL="0" indent="0" algn="r" rtl="1">
                  <a:buNone/>
                </a:pPr>
                <a14:m>
                  <m:oMath xmlns:m="http://schemas.openxmlformats.org/officeDocument/2006/math">
                    <m:f>
                      <m:fPr>
                        <m:ctrlPr>
                          <a:rPr lang="en-US" sz="1800" i="1">
                            <a:latin typeface="Cambria Math" panose="02040503050406030204" pitchFamily="18" charset="0"/>
                          </a:rPr>
                        </m:ctrlPr>
                      </m:fPr>
                      <m:num>
                        <m:r>
                          <a:rPr lang="en-US" sz="1800">
                            <a:latin typeface="Cambria Math" panose="02040503050406030204" pitchFamily="18" charset="0"/>
                          </a:rPr>
                          <m:t>10</m:t>
                        </m:r>
                        <m:r>
                          <a:rPr lang="en-US" sz="1800" i="1">
                            <a:latin typeface="Cambria Math" panose="02040503050406030204" pitchFamily="18" charset="0"/>
                          </a:rPr>
                          <m:t>−</m:t>
                        </m:r>
                        <m:r>
                          <a:rPr lang="en-US" sz="1800">
                            <a:latin typeface="Cambria Math" panose="02040503050406030204" pitchFamily="18" charset="0"/>
                          </a:rPr>
                          <m:t>25</m:t>
                        </m:r>
                      </m:num>
                      <m:den>
                        <m:r>
                          <a:rPr lang="en-US" sz="1800">
                            <a:latin typeface="Cambria Math" panose="02040503050406030204" pitchFamily="18" charset="0"/>
                          </a:rPr>
                          <m:t>10</m:t>
                        </m:r>
                        <m:r>
                          <a:rPr lang="en-US" sz="1800">
                            <a:latin typeface="Cambria Math" panose="02040503050406030204" pitchFamily="18" charset="0"/>
                          </a:rPr>
                          <m:t>+</m:t>
                        </m:r>
                        <m:r>
                          <a:rPr lang="en-US" sz="1800">
                            <a:latin typeface="Cambria Math" panose="02040503050406030204" pitchFamily="18" charset="0"/>
                          </a:rPr>
                          <m:t>25</m:t>
                        </m:r>
                      </m:den>
                    </m:f>
                    <m:r>
                      <a:rPr lang="en-US" sz="1800">
                        <a:latin typeface="Cambria Math" panose="02040503050406030204" pitchFamily="18" charset="0"/>
                      </a:rPr>
                      <m:t>÷</m:t>
                    </m:r>
                    <m:f>
                      <m:fPr>
                        <m:ctrlPr>
                          <a:rPr lang="en-US" sz="1800" i="1">
                            <a:latin typeface="Cambria Math" panose="02040503050406030204" pitchFamily="18" charset="0"/>
                          </a:rPr>
                        </m:ctrlPr>
                      </m:fPr>
                      <m:num>
                        <m:r>
                          <a:rPr lang="en-US" sz="1800">
                            <a:latin typeface="Cambria Math" panose="02040503050406030204" pitchFamily="18" charset="0"/>
                          </a:rPr>
                          <m:t>11085649</m:t>
                        </m:r>
                        <m:r>
                          <a:rPr lang="en-US" sz="1800" i="1">
                            <a:latin typeface="Cambria Math" panose="02040503050406030204" pitchFamily="18" charset="0"/>
                          </a:rPr>
                          <m:t>−</m:t>
                        </m:r>
                        <m:r>
                          <a:rPr lang="en-US" sz="1800">
                            <a:latin typeface="Cambria Math" panose="02040503050406030204" pitchFamily="18" charset="0"/>
                          </a:rPr>
                          <m:t>7538633</m:t>
                        </m:r>
                      </m:num>
                      <m:den>
                        <m:r>
                          <a:rPr lang="en-US" sz="1800">
                            <a:latin typeface="Cambria Math" panose="02040503050406030204" pitchFamily="18" charset="0"/>
                          </a:rPr>
                          <m:t>11085649</m:t>
                        </m:r>
                        <m:r>
                          <a:rPr lang="en-US" sz="1800">
                            <a:latin typeface="Cambria Math" panose="02040503050406030204" pitchFamily="18" charset="0"/>
                          </a:rPr>
                          <m:t>+</m:t>
                        </m:r>
                        <m:r>
                          <a:rPr lang="en-US" sz="1800">
                            <a:latin typeface="Cambria Math" panose="02040503050406030204" pitchFamily="18" charset="0"/>
                          </a:rPr>
                          <m:t>7538632</m:t>
                        </m:r>
                      </m:den>
                    </m:f>
                  </m:oMath>
                </a14:m>
                <a:r>
                  <a:rPr lang="en-US" sz="1800" dirty="0"/>
                  <a:t>=</a:t>
                </a:r>
              </a:p>
              <a:p>
                <a:pPr marL="0" indent="0" algn="r" rtl="1">
                  <a:buNone/>
                </a:pPr>
                <a:r>
                  <a:rPr lang="en-US" sz="1800" dirty="0"/>
                  <a:t> </a:t>
                </a:r>
              </a:p>
              <a:p>
                <a:pPr marL="0" indent="0" algn="r" rtl="1">
                  <a:buNone/>
                </a:pPr>
                <a:r>
                  <a:rPr lang="en-US" sz="1800" dirty="0"/>
                  <a:t>-0.428 </a:t>
                </a:r>
                <a14:m>
                  <m:oMath xmlns:m="http://schemas.openxmlformats.org/officeDocument/2006/math">
                    <m:r>
                      <a:rPr lang="en-US" sz="1800">
                        <a:latin typeface="Cambria Math" panose="02040503050406030204" pitchFamily="18" charset="0"/>
                      </a:rPr>
                      <m:t>÷</m:t>
                    </m:r>
                  </m:oMath>
                </a14:m>
                <a:r>
                  <a:rPr lang="en-US" sz="1800" dirty="0"/>
                  <a:t> 0.19045116426</a:t>
                </a:r>
              </a:p>
              <a:p>
                <a:pPr marL="0" indent="0" algn="r" rtl="1">
                  <a:buNone/>
                </a:pPr>
                <a:r>
                  <a:rPr lang="en-US" sz="1800" dirty="0"/>
                  <a:t>= -6.4</a:t>
                </a:r>
              </a:p>
              <a:p>
                <a:pPr marL="0" indent="0" algn="r" rtl="1">
                  <a:buNone/>
                </a:pPr>
                <a:r>
                  <a:rPr lang="ar-SA" sz="1800" dirty="0"/>
                  <a:t>بما ان المرونة</a:t>
                </a:r>
                <a:r>
                  <a:rPr lang="en-US" sz="1800" dirty="0"/>
                  <a:t> &lt;1 </a:t>
                </a:r>
                <a:r>
                  <a:rPr lang="ar-SA" sz="1800" dirty="0"/>
                  <a:t>هذا يعني أن الحساسية جدا عالية عند زيادة الخصم</a:t>
                </a:r>
                <a:endParaRPr lang="en-US" sz="1800" dirty="0"/>
              </a:p>
              <a:p>
                <a:pPr marL="0" indent="0" algn="r" rtl="1">
                  <a:buNone/>
                </a:pPr>
                <a:r>
                  <a:rPr lang="ar-SA" sz="1800" dirty="0"/>
                  <a:t> </a:t>
                </a:r>
                <a:endParaRPr lang="en-US" sz="1800" dirty="0"/>
              </a:p>
              <a:p>
                <a:pPr marL="0" indent="0" algn="r">
                  <a:buNone/>
                </a:pPr>
                <a:endParaRPr lang="ar-SA" sz="18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cstate="print"/>
                <a:stretch>
                  <a:fillRect l="-1130" t="-800" r="-783"/>
                </a:stretch>
              </a:blipFill>
            </p:spPr>
            <p:txBody>
              <a:bodyPr/>
              <a:lstStyle/>
              <a:p>
                <a:r>
                  <a:rPr lang="ar-SA">
                    <a:noFill/>
                  </a:rPr>
                  <a:t> </a:t>
                </a:r>
              </a:p>
            </p:txBody>
          </p:sp>
        </mc:Fallback>
      </mc:AlternateContent>
    </p:spTree>
    <p:extLst>
      <p:ext uri="{BB962C8B-B14F-4D97-AF65-F5344CB8AC3E}">
        <p14:creationId xmlns:p14="http://schemas.microsoft.com/office/powerpoint/2010/main" xmlns="" val="2115752425"/>
      </p:ext>
    </p:extLst>
  </p:cSld>
  <p:clrMapOvr>
    <a:masterClrMapping/>
  </p:clrMapOvr>
  <p:transition>
    <p:fade thruBlk="1"/>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تحليل الحساسية – أثر التغير على صافي العائد </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xmlns="" val="2563445246"/>
              </p:ext>
            </p:extLst>
          </p:nvPr>
        </p:nvGraphicFramePr>
        <p:xfrm>
          <a:off x="1380392" y="1916723"/>
          <a:ext cx="7382608" cy="4019417"/>
        </p:xfrm>
        <a:graphic>
          <a:graphicData uri="http://schemas.openxmlformats.org/drawingml/2006/table">
            <a:tbl>
              <a:tblPr rtl="1">
                <a:tableStyleId>{616DA210-FB5B-4158-B5E0-FEB733F419BA}</a:tableStyleId>
              </a:tblPr>
              <a:tblGrid>
                <a:gridCol w="567070">
                  <a:extLst>
                    <a:ext uri="{9D8B030D-6E8A-4147-A177-3AD203B41FA5}">
                      <a16:colId xmlns:a16="http://schemas.microsoft.com/office/drawing/2014/main" xmlns="" val="3853538494"/>
                    </a:ext>
                  </a:extLst>
                </a:gridCol>
                <a:gridCol w="813157">
                  <a:extLst>
                    <a:ext uri="{9D8B030D-6E8A-4147-A177-3AD203B41FA5}">
                      <a16:colId xmlns:a16="http://schemas.microsoft.com/office/drawing/2014/main" xmlns="" val="3690749536"/>
                    </a:ext>
                  </a:extLst>
                </a:gridCol>
                <a:gridCol w="1401626">
                  <a:extLst>
                    <a:ext uri="{9D8B030D-6E8A-4147-A177-3AD203B41FA5}">
                      <a16:colId xmlns:a16="http://schemas.microsoft.com/office/drawing/2014/main" xmlns="" val="4003383309"/>
                    </a:ext>
                  </a:extLst>
                </a:gridCol>
                <a:gridCol w="567070">
                  <a:extLst>
                    <a:ext uri="{9D8B030D-6E8A-4147-A177-3AD203B41FA5}">
                      <a16:colId xmlns:a16="http://schemas.microsoft.com/office/drawing/2014/main" xmlns="" val="1987195505"/>
                    </a:ext>
                  </a:extLst>
                </a:gridCol>
                <a:gridCol w="1048544">
                  <a:extLst>
                    <a:ext uri="{9D8B030D-6E8A-4147-A177-3AD203B41FA5}">
                      <a16:colId xmlns:a16="http://schemas.microsoft.com/office/drawing/2014/main" xmlns="" val="3420754468"/>
                    </a:ext>
                  </a:extLst>
                </a:gridCol>
                <a:gridCol w="716862">
                  <a:extLst>
                    <a:ext uri="{9D8B030D-6E8A-4147-A177-3AD203B41FA5}">
                      <a16:colId xmlns:a16="http://schemas.microsoft.com/office/drawing/2014/main" xmlns="" val="4250738869"/>
                    </a:ext>
                  </a:extLst>
                </a:gridCol>
                <a:gridCol w="973648">
                  <a:extLst>
                    <a:ext uri="{9D8B030D-6E8A-4147-A177-3AD203B41FA5}">
                      <a16:colId xmlns:a16="http://schemas.microsoft.com/office/drawing/2014/main" xmlns="" val="1776955369"/>
                    </a:ext>
                  </a:extLst>
                </a:gridCol>
                <a:gridCol w="727561">
                  <a:extLst>
                    <a:ext uri="{9D8B030D-6E8A-4147-A177-3AD203B41FA5}">
                      <a16:colId xmlns:a16="http://schemas.microsoft.com/office/drawing/2014/main" xmlns="" val="1891538449"/>
                    </a:ext>
                  </a:extLst>
                </a:gridCol>
                <a:gridCol w="567070">
                  <a:extLst>
                    <a:ext uri="{9D8B030D-6E8A-4147-A177-3AD203B41FA5}">
                      <a16:colId xmlns:a16="http://schemas.microsoft.com/office/drawing/2014/main" xmlns="" val="3584815657"/>
                    </a:ext>
                  </a:extLst>
                </a:gridCol>
              </a:tblGrid>
              <a:tr h="746603">
                <a:tc>
                  <a:txBody>
                    <a:bodyPr/>
                    <a:lstStyle/>
                    <a:p>
                      <a:pPr algn="ctr" rtl="1" fontAlgn="ctr"/>
                      <a:r>
                        <a:rPr lang="ar-SA" sz="1400" b="1" u="none" strike="noStrike">
                          <a:effectLst/>
                        </a:rPr>
                        <a:t>صافي العائد بعد تغير كليهما </a:t>
                      </a:r>
                      <a:endParaRPr lang="ar-SA" sz="1400" b="1" i="0" u="none" strike="noStrike">
                        <a:solidFill>
                          <a:srgbClr val="000000"/>
                        </a:solidFill>
                        <a:effectLst/>
                        <a:latin typeface="Arial" panose="020B0604020202020204" pitchFamily="34" charset="0"/>
                      </a:endParaRPr>
                    </a:p>
                  </a:txBody>
                  <a:tcPr marL="0" marR="0" marT="0" marB="0" anchor="ctr"/>
                </a:tc>
                <a:tc>
                  <a:txBody>
                    <a:bodyPr/>
                    <a:lstStyle/>
                    <a:p>
                      <a:pPr algn="ctr" rtl="1" fontAlgn="ctr"/>
                      <a:r>
                        <a:rPr lang="ar-SA" sz="1400" b="1" u="none" strike="noStrike">
                          <a:effectLst/>
                        </a:rPr>
                        <a:t>صافي العائد بعد تغير التكاليف </a:t>
                      </a:r>
                      <a:endParaRPr lang="ar-SA" sz="1400" b="1" i="0" u="none" strike="noStrike">
                        <a:solidFill>
                          <a:srgbClr val="000000"/>
                        </a:solidFill>
                        <a:effectLst/>
                        <a:latin typeface="Arial" panose="020B0604020202020204" pitchFamily="34" charset="0"/>
                      </a:endParaRPr>
                    </a:p>
                  </a:txBody>
                  <a:tcPr marL="0" marR="0" marT="0" marB="0" anchor="ctr"/>
                </a:tc>
                <a:tc>
                  <a:txBody>
                    <a:bodyPr/>
                    <a:lstStyle/>
                    <a:p>
                      <a:pPr algn="ctr" rtl="1" fontAlgn="ctr"/>
                      <a:r>
                        <a:rPr lang="ar-SA" sz="1400" b="1" u="none" strike="noStrike">
                          <a:effectLst/>
                        </a:rPr>
                        <a:t>صافي االعائد بعد تغير الايرادات </a:t>
                      </a:r>
                      <a:endParaRPr lang="ar-SA" sz="1400" b="1" i="0" u="none" strike="noStrike">
                        <a:solidFill>
                          <a:srgbClr val="000000"/>
                        </a:solidFill>
                        <a:effectLst/>
                        <a:latin typeface="Arial" panose="020B0604020202020204" pitchFamily="34" charset="0"/>
                      </a:endParaRPr>
                    </a:p>
                  </a:txBody>
                  <a:tcPr marL="0" marR="0" marT="0" marB="0" anchor="ctr"/>
                </a:tc>
                <a:tc>
                  <a:txBody>
                    <a:bodyPr/>
                    <a:lstStyle/>
                    <a:p>
                      <a:pPr algn="ctr" rtl="1" fontAlgn="ctr"/>
                      <a:r>
                        <a:rPr lang="ar-SA" sz="1400" b="1" u="none" strike="noStrike">
                          <a:effectLst/>
                        </a:rPr>
                        <a:t>التغير في التكاليف</a:t>
                      </a:r>
                      <a:endParaRPr lang="ar-SA" sz="1400" b="1" i="0" u="none" strike="noStrike">
                        <a:solidFill>
                          <a:srgbClr val="000000"/>
                        </a:solidFill>
                        <a:effectLst/>
                        <a:latin typeface="Arial" panose="020B0604020202020204" pitchFamily="34" charset="0"/>
                      </a:endParaRPr>
                    </a:p>
                  </a:txBody>
                  <a:tcPr marL="0" marR="0" marT="0" marB="0" anchor="ctr"/>
                </a:tc>
                <a:tc>
                  <a:txBody>
                    <a:bodyPr/>
                    <a:lstStyle/>
                    <a:p>
                      <a:pPr algn="ctr" rtl="1" fontAlgn="ctr"/>
                      <a:r>
                        <a:rPr lang="ar-SA" sz="1400" b="1" u="none" strike="noStrike">
                          <a:effectLst/>
                        </a:rPr>
                        <a:t>التغير في الايرادات </a:t>
                      </a:r>
                      <a:endParaRPr lang="ar-SA" sz="1400" b="1" i="0" u="none" strike="noStrike">
                        <a:solidFill>
                          <a:srgbClr val="000000"/>
                        </a:solidFill>
                        <a:effectLst/>
                        <a:latin typeface="Arial" panose="020B0604020202020204" pitchFamily="34" charset="0"/>
                      </a:endParaRPr>
                    </a:p>
                  </a:txBody>
                  <a:tcPr marL="0" marR="0" marT="0" marB="0" anchor="ctr"/>
                </a:tc>
                <a:tc>
                  <a:txBody>
                    <a:bodyPr/>
                    <a:lstStyle/>
                    <a:p>
                      <a:pPr algn="ctr" rtl="1" fontAlgn="ctr"/>
                      <a:r>
                        <a:rPr lang="ar-SA" sz="1400" b="1" u="none" strike="noStrike">
                          <a:effectLst/>
                        </a:rPr>
                        <a:t>صافي العائد</a:t>
                      </a:r>
                      <a:endParaRPr lang="ar-SA" sz="1400" b="1" i="0" u="none" strike="noStrike">
                        <a:solidFill>
                          <a:srgbClr val="000000"/>
                        </a:solidFill>
                        <a:effectLst/>
                        <a:latin typeface="Arial" panose="020B0604020202020204" pitchFamily="34" charset="0"/>
                      </a:endParaRPr>
                    </a:p>
                  </a:txBody>
                  <a:tcPr marL="0" marR="0" marT="0" marB="0" anchor="ctr"/>
                </a:tc>
                <a:tc>
                  <a:txBody>
                    <a:bodyPr/>
                    <a:lstStyle/>
                    <a:p>
                      <a:pPr algn="ctr" rtl="1" fontAlgn="ctr"/>
                      <a:r>
                        <a:rPr lang="ar-SA" sz="1400" b="1" u="none" strike="noStrike" dirty="0">
                          <a:effectLst/>
                        </a:rPr>
                        <a:t>التكاليف </a:t>
                      </a:r>
                      <a:endParaRPr lang="ar-SA" sz="1400" b="1" i="0" u="none" strike="noStrike" dirty="0">
                        <a:solidFill>
                          <a:srgbClr val="000000"/>
                        </a:solidFill>
                        <a:effectLst/>
                        <a:latin typeface="Arial" panose="020B0604020202020204" pitchFamily="34" charset="0"/>
                      </a:endParaRPr>
                    </a:p>
                  </a:txBody>
                  <a:tcPr marL="0" marR="0" marT="0" marB="0" anchor="ctr"/>
                </a:tc>
                <a:tc>
                  <a:txBody>
                    <a:bodyPr/>
                    <a:lstStyle/>
                    <a:p>
                      <a:pPr algn="ctr" rtl="1" fontAlgn="ctr"/>
                      <a:r>
                        <a:rPr lang="ar-SA" sz="1400" b="1" u="none" strike="noStrike">
                          <a:effectLst/>
                        </a:rPr>
                        <a:t>الايرادات</a:t>
                      </a:r>
                      <a:endParaRPr lang="ar-SA" sz="1400" b="1" i="0" u="none" strike="noStrike">
                        <a:solidFill>
                          <a:srgbClr val="000000"/>
                        </a:solidFill>
                        <a:effectLst/>
                        <a:latin typeface="Arial" panose="020B0604020202020204" pitchFamily="34" charset="0"/>
                      </a:endParaRPr>
                    </a:p>
                  </a:txBody>
                  <a:tcPr marL="0" marR="0" marT="0" marB="0" anchor="ctr"/>
                </a:tc>
                <a:tc>
                  <a:txBody>
                    <a:bodyPr/>
                    <a:lstStyle/>
                    <a:p>
                      <a:pPr algn="ctr" rtl="1" fontAlgn="ctr"/>
                      <a:r>
                        <a:rPr lang="ar-SA" sz="1400" b="1" u="none" strike="noStrike" dirty="0">
                          <a:effectLst/>
                        </a:rPr>
                        <a:t>السنه</a:t>
                      </a:r>
                      <a:endParaRPr lang="ar-SA" sz="1400" b="1"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xmlns="" val="1900033233"/>
                  </a:ext>
                </a:extLst>
              </a:tr>
              <a:tr h="264619">
                <a:tc>
                  <a:txBody>
                    <a:bodyPr/>
                    <a:lstStyle/>
                    <a:p>
                      <a:pPr algn="ctr" rtl="0" fontAlgn="ctr"/>
                      <a:r>
                        <a:rPr lang="ar-SA" sz="1100" u="none" strike="noStrike">
                          <a:effectLst/>
                        </a:rPr>
                        <a:t>-787,401</a:t>
                      </a:r>
                      <a:endParaRPr lang="ar-SA" sz="1100" b="1" i="0" u="none" strike="noStrike">
                        <a:solidFill>
                          <a:srgbClr val="000000"/>
                        </a:solidFill>
                        <a:effectLst/>
                        <a:latin typeface="Arial" panose="020B0604020202020204" pitchFamily="34" charset="0"/>
                      </a:endParaRPr>
                    </a:p>
                  </a:txBody>
                  <a:tcPr marL="0" marR="0" marT="0" marB="0" anchor="ctr"/>
                </a:tc>
                <a:tc>
                  <a:txBody>
                    <a:bodyPr/>
                    <a:lstStyle/>
                    <a:p>
                      <a:pPr algn="ctr" rtl="0" fontAlgn="ctr"/>
                      <a:r>
                        <a:rPr lang="ar-SA" sz="1100" u="none" strike="noStrike">
                          <a:effectLst/>
                        </a:rPr>
                        <a:t>-787,401</a:t>
                      </a:r>
                      <a:endParaRPr lang="ar-SA" sz="1100" b="0" i="0" u="none" strike="noStrike">
                        <a:solidFill>
                          <a:srgbClr val="000000"/>
                        </a:solidFill>
                        <a:effectLst/>
                        <a:latin typeface="Arial" panose="020B0604020202020204" pitchFamily="34" charset="0"/>
                      </a:endParaRPr>
                    </a:p>
                  </a:txBody>
                  <a:tcPr marL="0" marR="0" marT="0" marB="0" anchor="ctr"/>
                </a:tc>
                <a:tc>
                  <a:txBody>
                    <a:bodyPr/>
                    <a:lstStyle/>
                    <a:p>
                      <a:pPr algn="ctr" rtl="0" fontAlgn="ctr"/>
                      <a:r>
                        <a:rPr lang="ar-SA" sz="1100" u="none" strike="noStrike" dirty="0">
                          <a:effectLst/>
                        </a:rPr>
                        <a:t>-787,401</a:t>
                      </a:r>
                      <a:endParaRPr lang="ar-SA" sz="1100" b="0" i="0" u="none" strike="noStrike" dirty="0">
                        <a:solidFill>
                          <a:srgbClr val="000000"/>
                        </a:solidFill>
                        <a:effectLst/>
                        <a:latin typeface="Arial" panose="020B0604020202020204" pitchFamily="34" charset="0"/>
                      </a:endParaRPr>
                    </a:p>
                  </a:txBody>
                  <a:tcPr marL="0" marR="0" marT="0" marB="0" anchor="ctr"/>
                </a:tc>
                <a:tc>
                  <a:txBody>
                    <a:bodyPr/>
                    <a:lstStyle/>
                    <a:p>
                      <a:pPr algn="ctr" rtl="1" fontAlgn="ctr"/>
                      <a:r>
                        <a:rPr lang="ar-SA" sz="1100" u="none" strike="noStrike">
                          <a:effectLst/>
                        </a:rPr>
                        <a:t>787,401</a:t>
                      </a:r>
                      <a:endParaRPr lang="ar-SA" sz="1100" b="0" i="0" u="none" strike="noStrike">
                        <a:solidFill>
                          <a:srgbClr val="0000D4"/>
                        </a:solidFill>
                        <a:effectLst/>
                        <a:latin typeface="Times New Roman" panose="02020603050405020304" pitchFamily="18" charset="0"/>
                      </a:endParaRPr>
                    </a:p>
                  </a:txBody>
                  <a:tcPr marL="0" marR="0" marT="0" marB="0" anchor="ctr"/>
                </a:tc>
                <a:tc>
                  <a:txBody>
                    <a:bodyPr/>
                    <a:lstStyle/>
                    <a:p>
                      <a:pPr algn="ctr" rtl="1" fontAlgn="ctr"/>
                      <a:r>
                        <a:rPr lang="ar-SA" sz="1100" u="none" strike="noStrike">
                          <a:effectLst/>
                        </a:rPr>
                        <a:t>0</a:t>
                      </a:r>
                      <a:endParaRPr lang="ar-SA" sz="1100" b="0" i="0" u="none" strike="noStrike">
                        <a:solidFill>
                          <a:srgbClr val="0000D4"/>
                        </a:solidFill>
                        <a:effectLst/>
                        <a:latin typeface="Times New Roman" panose="02020603050405020304" pitchFamily="18" charset="0"/>
                      </a:endParaRPr>
                    </a:p>
                  </a:txBody>
                  <a:tcPr marL="0" marR="0" marT="0" marB="0" anchor="ctr"/>
                </a:tc>
                <a:tc>
                  <a:txBody>
                    <a:bodyPr/>
                    <a:lstStyle/>
                    <a:p>
                      <a:pPr algn="ctr" rtl="1" fontAlgn="ctr"/>
                      <a:r>
                        <a:rPr lang="ar-SA" sz="1100" u="none" strike="noStrike">
                          <a:effectLst/>
                        </a:rPr>
                        <a:t>787,401</a:t>
                      </a:r>
                      <a:endParaRPr lang="ar-SA" sz="1100" b="0" i="0" u="none" strike="noStrike">
                        <a:solidFill>
                          <a:srgbClr val="0000D4"/>
                        </a:solidFill>
                        <a:effectLst/>
                        <a:latin typeface="Times New Roman" panose="02020603050405020304" pitchFamily="18" charset="0"/>
                      </a:endParaRPr>
                    </a:p>
                  </a:txBody>
                  <a:tcPr marL="0" marR="0" marT="0" marB="0" anchor="ctr"/>
                </a:tc>
                <a:tc>
                  <a:txBody>
                    <a:bodyPr/>
                    <a:lstStyle/>
                    <a:p>
                      <a:pPr algn="ctr" rtl="1" fontAlgn="ctr"/>
                      <a:r>
                        <a:rPr lang="ar-SA" sz="1100" u="none" strike="noStrike">
                          <a:effectLst/>
                        </a:rPr>
                        <a:t>787,401</a:t>
                      </a:r>
                      <a:endParaRPr lang="ar-SA" sz="1100" b="0" i="0" u="none" strike="noStrike">
                        <a:solidFill>
                          <a:srgbClr val="0000D4"/>
                        </a:solidFill>
                        <a:effectLst/>
                        <a:latin typeface="Times New Roman" panose="02020603050405020304" pitchFamily="18" charset="0"/>
                      </a:endParaRPr>
                    </a:p>
                  </a:txBody>
                  <a:tcPr marL="0" marR="0" marT="0" marB="0" anchor="ctr"/>
                </a:tc>
                <a:tc>
                  <a:txBody>
                    <a:bodyPr/>
                    <a:lstStyle/>
                    <a:p>
                      <a:pPr algn="ctr" rtl="0" fontAlgn="ctr"/>
                      <a:r>
                        <a:rPr lang="ar-SA" sz="1100" u="none" strike="noStrike">
                          <a:effectLst/>
                        </a:rPr>
                        <a:t>0</a:t>
                      </a:r>
                      <a:endParaRPr lang="ar-SA" sz="1100" b="0" i="0" u="none" strike="noStrike">
                        <a:solidFill>
                          <a:srgbClr val="000000"/>
                        </a:solidFill>
                        <a:effectLst/>
                        <a:latin typeface="Arial" panose="020B0604020202020204" pitchFamily="34" charset="0"/>
                      </a:endParaRPr>
                    </a:p>
                  </a:txBody>
                  <a:tcPr marL="0" marR="0" marT="0" marB="0" anchor="ctr"/>
                </a:tc>
                <a:tc>
                  <a:txBody>
                    <a:bodyPr/>
                    <a:lstStyle/>
                    <a:p>
                      <a:pPr algn="ctr" rtl="0" fontAlgn="ctr"/>
                      <a:r>
                        <a:rPr lang="ar-SA" sz="1400" b="1" u="none" strike="noStrike" dirty="0">
                          <a:effectLst/>
                        </a:rPr>
                        <a:t>0</a:t>
                      </a:r>
                      <a:endParaRPr lang="ar-SA" sz="1400" b="1"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xmlns="" val="4288079801"/>
                  </a:ext>
                </a:extLst>
              </a:tr>
              <a:tr h="529238">
                <a:tc>
                  <a:txBody>
                    <a:bodyPr/>
                    <a:lstStyle/>
                    <a:p>
                      <a:pPr algn="ctr" rtl="0" fontAlgn="ctr"/>
                      <a:r>
                        <a:rPr lang="en-US" sz="1100" u="none" strike="noStrike" dirty="0">
                          <a:effectLst/>
                        </a:rPr>
                        <a:t>7.211</a:t>
                      </a:r>
                      <a:endParaRPr lang="en-US" sz="1100" b="1" i="0" u="none" strike="noStrike" dirty="0">
                        <a:solidFill>
                          <a:srgbClr val="000000"/>
                        </a:solidFill>
                        <a:effectLst/>
                        <a:latin typeface="Arial" panose="020B0604020202020204" pitchFamily="34" charset="0"/>
                      </a:endParaRPr>
                    </a:p>
                  </a:txBody>
                  <a:tcPr marL="0" marR="0" marT="0" marB="0" anchor="ctr"/>
                </a:tc>
                <a:tc>
                  <a:txBody>
                    <a:bodyPr/>
                    <a:lstStyle/>
                    <a:p>
                      <a:pPr algn="ctr" rtl="0" fontAlgn="ctr"/>
                      <a:r>
                        <a:rPr lang="ar-SA" sz="1100" u="none" strike="noStrike">
                          <a:effectLst/>
                        </a:rPr>
                        <a:t>-30,023</a:t>
                      </a:r>
                      <a:endParaRPr lang="ar-SA" sz="1100" b="0" i="0" u="none" strike="noStrike">
                        <a:solidFill>
                          <a:srgbClr val="000000"/>
                        </a:solidFill>
                        <a:effectLst/>
                        <a:latin typeface="Arial" panose="020B0604020202020204" pitchFamily="34" charset="0"/>
                      </a:endParaRPr>
                    </a:p>
                  </a:txBody>
                  <a:tcPr marL="0" marR="0" marT="0" marB="0" anchor="ctr"/>
                </a:tc>
                <a:tc>
                  <a:txBody>
                    <a:bodyPr/>
                    <a:lstStyle/>
                    <a:p>
                      <a:pPr algn="ctr" rtl="0" fontAlgn="ctr"/>
                      <a:r>
                        <a:rPr lang="ar-SA" sz="1100" u="none" strike="noStrike">
                          <a:effectLst/>
                        </a:rPr>
                        <a:t>722,531,929,070</a:t>
                      </a:r>
                      <a:endParaRPr lang="ar-SA" sz="1100" b="0" i="0" u="none" strike="noStrike">
                        <a:solidFill>
                          <a:srgbClr val="000000"/>
                        </a:solidFill>
                        <a:effectLst/>
                        <a:latin typeface="Arial" panose="020B0604020202020204" pitchFamily="34" charset="0"/>
                      </a:endParaRPr>
                    </a:p>
                  </a:txBody>
                  <a:tcPr marL="0" marR="0" marT="0" marB="0" anchor="ctr"/>
                </a:tc>
                <a:tc>
                  <a:txBody>
                    <a:bodyPr/>
                    <a:lstStyle/>
                    <a:p>
                      <a:pPr algn="ctr" rtl="0" fontAlgn="ctr"/>
                      <a:r>
                        <a:rPr lang="ar-SA" sz="1100" u="none" strike="noStrike">
                          <a:effectLst/>
                        </a:rPr>
                        <a:t>2718023</a:t>
                      </a:r>
                      <a:endParaRPr lang="ar-SA" sz="1100" b="0" i="0" u="none" strike="noStrike">
                        <a:solidFill>
                          <a:srgbClr val="0000D4"/>
                        </a:solidFill>
                        <a:effectLst/>
                        <a:latin typeface="Times" panose="02020603050405020304" pitchFamily="18" charset="0"/>
                      </a:endParaRPr>
                    </a:p>
                  </a:txBody>
                  <a:tcPr marL="0" marR="0" marT="0" marB="0" anchor="ctr"/>
                </a:tc>
                <a:tc>
                  <a:txBody>
                    <a:bodyPr/>
                    <a:lstStyle/>
                    <a:p>
                      <a:pPr algn="ctr" rtl="0" fontAlgn="ctr"/>
                      <a:r>
                        <a:rPr lang="en-US" sz="1100" u="none" strike="noStrike" dirty="0">
                          <a:effectLst/>
                        </a:rPr>
                        <a:t>7.2253411</a:t>
                      </a:r>
                      <a:endParaRPr lang="en-US" sz="1100" b="0" i="0" u="none" strike="noStrike" dirty="0">
                        <a:solidFill>
                          <a:srgbClr val="0000D4"/>
                        </a:solidFill>
                        <a:effectLst/>
                        <a:latin typeface="Times" panose="02020603050405020304" pitchFamily="18" charset="0"/>
                      </a:endParaRPr>
                    </a:p>
                  </a:txBody>
                  <a:tcPr marL="0" marR="0" marT="0" marB="0" anchor="ctr"/>
                </a:tc>
                <a:tc>
                  <a:txBody>
                    <a:bodyPr/>
                    <a:lstStyle/>
                    <a:p>
                      <a:pPr algn="ctr" rtl="0" fontAlgn="ctr"/>
                      <a:r>
                        <a:rPr lang="ar-SA" sz="1100" u="none" strike="noStrike">
                          <a:effectLst/>
                        </a:rPr>
                        <a:t>217070</a:t>
                      </a:r>
                      <a:endParaRPr lang="ar-SA" sz="1100" b="0" i="0" u="none" strike="noStrike">
                        <a:solidFill>
                          <a:srgbClr val="0000D4"/>
                        </a:solidFill>
                        <a:effectLst/>
                        <a:latin typeface="Times" panose="02020603050405020304" pitchFamily="18" charset="0"/>
                      </a:endParaRPr>
                    </a:p>
                  </a:txBody>
                  <a:tcPr marL="0" marR="0" marT="0" marB="0" anchor="ctr"/>
                </a:tc>
                <a:tc>
                  <a:txBody>
                    <a:bodyPr/>
                    <a:lstStyle/>
                    <a:p>
                      <a:pPr algn="ctr" rtl="1" fontAlgn="ctr"/>
                      <a:r>
                        <a:rPr lang="ar-SA" sz="1100" u="none" strike="noStrike">
                          <a:effectLst/>
                        </a:rPr>
                        <a:t>2,470,930</a:t>
                      </a:r>
                      <a:endParaRPr lang="ar-SA" sz="1100" b="0" i="0" u="none" strike="noStrike">
                        <a:solidFill>
                          <a:srgbClr val="0000D4"/>
                        </a:solidFill>
                        <a:effectLst/>
                        <a:latin typeface="Times New Roman" panose="02020603050405020304" pitchFamily="18" charset="0"/>
                      </a:endParaRPr>
                    </a:p>
                  </a:txBody>
                  <a:tcPr marL="0" marR="0" marT="0" marB="0" anchor="ctr"/>
                </a:tc>
                <a:tc>
                  <a:txBody>
                    <a:bodyPr/>
                    <a:lstStyle/>
                    <a:p>
                      <a:pPr algn="ctr" rtl="1" fontAlgn="ctr"/>
                      <a:r>
                        <a:rPr lang="ar-SA" sz="1100" u="none" strike="noStrike">
                          <a:effectLst/>
                        </a:rPr>
                        <a:t>2688000</a:t>
                      </a:r>
                      <a:endParaRPr lang="ar-SA" sz="1100" b="0" i="0" u="none" strike="noStrike">
                        <a:solidFill>
                          <a:srgbClr val="0000D4"/>
                        </a:solidFill>
                        <a:effectLst/>
                        <a:latin typeface="Times" panose="02020603050405020304" pitchFamily="18" charset="0"/>
                      </a:endParaRPr>
                    </a:p>
                  </a:txBody>
                  <a:tcPr marL="0" marR="0" marT="0" marB="0" anchor="ctr"/>
                </a:tc>
                <a:tc>
                  <a:txBody>
                    <a:bodyPr/>
                    <a:lstStyle/>
                    <a:p>
                      <a:pPr algn="ctr" rtl="0" fontAlgn="ctr"/>
                      <a:r>
                        <a:rPr lang="ar-SA" sz="1400" b="1" u="none" strike="noStrike" dirty="0">
                          <a:effectLst/>
                        </a:rPr>
                        <a:t>1</a:t>
                      </a:r>
                      <a:endParaRPr lang="ar-SA" sz="1400" b="1"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xmlns="" val="912263837"/>
                  </a:ext>
                </a:extLst>
              </a:tr>
              <a:tr h="529238">
                <a:tc>
                  <a:txBody>
                    <a:bodyPr/>
                    <a:lstStyle/>
                    <a:p>
                      <a:pPr algn="ctr" rtl="0" fontAlgn="ctr"/>
                      <a:r>
                        <a:rPr lang="en-US" sz="1100" u="none" strike="noStrike" dirty="0">
                          <a:effectLst/>
                        </a:rPr>
                        <a:t>9.411</a:t>
                      </a:r>
                      <a:endParaRPr lang="en-US" sz="1100" b="1" i="0" u="none" strike="noStrike" dirty="0">
                        <a:solidFill>
                          <a:srgbClr val="000000"/>
                        </a:solidFill>
                        <a:effectLst/>
                        <a:latin typeface="Arial" panose="020B0604020202020204" pitchFamily="34" charset="0"/>
                      </a:endParaRPr>
                    </a:p>
                  </a:txBody>
                  <a:tcPr marL="0" marR="0" marT="0" marB="0" anchor="ctr"/>
                </a:tc>
                <a:tc>
                  <a:txBody>
                    <a:bodyPr/>
                    <a:lstStyle/>
                    <a:p>
                      <a:pPr algn="ctr" rtl="0" fontAlgn="ctr"/>
                      <a:r>
                        <a:rPr lang="ar-SA" sz="1100" u="none" strike="noStrike">
                          <a:effectLst/>
                        </a:rPr>
                        <a:t>352,997</a:t>
                      </a:r>
                      <a:endParaRPr lang="ar-SA" sz="1100" b="0" i="0" u="none" strike="noStrike">
                        <a:solidFill>
                          <a:srgbClr val="000000"/>
                        </a:solidFill>
                        <a:effectLst/>
                        <a:latin typeface="Arial" panose="020B0604020202020204" pitchFamily="34" charset="0"/>
                      </a:endParaRPr>
                    </a:p>
                  </a:txBody>
                  <a:tcPr marL="0" marR="0" marT="0" marB="0" anchor="ctr"/>
                </a:tc>
                <a:tc>
                  <a:txBody>
                    <a:bodyPr/>
                    <a:lstStyle/>
                    <a:p>
                      <a:pPr algn="ctr" rtl="0" fontAlgn="ctr"/>
                      <a:r>
                        <a:rPr lang="ar-SA" sz="1100" u="none" strike="noStrike">
                          <a:effectLst/>
                        </a:rPr>
                        <a:t>943,715,928,179</a:t>
                      </a:r>
                      <a:endParaRPr lang="ar-SA" sz="1100" b="0" i="0" u="none" strike="noStrike">
                        <a:solidFill>
                          <a:srgbClr val="000000"/>
                        </a:solidFill>
                        <a:effectLst/>
                        <a:latin typeface="Arial" panose="020B0604020202020204" pitchFamily="34" charset="0"/>
                      </a:endParaRPr>
                    </a:p>
                  </a:txBody>
                  <a:tcPr marL="0" marR="0" marT="0" marB="0" anchor="ctr"/>
                </a:tc>
                <a:tc>
                  <a:txBody>
                    <a:bodyPr/>
                    <a:lstStyle/>
                    <a:p>
                      <a:pPr algn="ctr" rtl="0" fontAlgn="ctr"/>
                      <a:r>
                        <a:rPr lang="ar-SA" sz="1100" u="none" strike="noStrike">
                          <a:effectLst/>
                        </a:rPr>
                        <a:t>2719003</a:t>
                      </a:r>
                      <a:endParaRPr lang="ar-SA" sz="1100" b="0" i="0" u="none" strike="noStrike">
                        <a:solidFill>
                          <a:srgbClr val="0000D4"/>
                        </a:solidFill>
                        <a:effectLst/>
                        <a:latin typeface="Times" panose="02020603050405020304" pitchFamily="18" charset="0"/>
                      </a:endParaRPr>
                    </a:p>
                  </a:txBody>
                  <a:tcPr marL="0" marR="0" marT="0" marB="0" anchor="ctr"/>
                </a:tc>
                <a:tc>
                  <a:txBody>
                    <a:bodyPr/>
                    <a:lstStyle/>
                    <a:p>
                      <a:pPr algn="ctr" rtl="0" fontAlgn="ctr"/>
                      <a:r>
                        <a:rPr lang="en-US" sz="1100" u="none" strike="noStrike" dirty="0">
                          <a:effectLst/>
                        </a:rPr>
                        <a:t>9.4371811</a:t>
                      </a:r>
                      <a:endParaRPr lang="en-US" sz="1100" b="0" i="0" u="none" strike="noStrike" dirty="0">
                        <a:solidFill>
                          <a:srgbClr val="0000D4"/>
                        </a:solidFill>
                        <a:effectLst/>
                        <a:latin typeface="Times" panose="02020603050405020304" pitchFamily="18" charset="0"/>
                      </a:endParaRPr>
                    </a:p>
                  </a:txBody>
                  <a:tcPr marL="0" marR="0" marT="0" marB="0" anchor="ctr"/>
                </a:tc>
                <a:tc>
                  <a:txBody>
                    <a:bodyPr/>
                    <a:lstStyle/>
                    <a:p>
                      <a:pPr algn="ctr" rtl="0" fontAlgn="ctr"/>
                      <a:r>
                        <a:rPr lang="ar-SA" sz="1100" u="none" strike="noStrike">
                          <a:effectLst/>
                        </a:rPr>
                        <a:t>600179</a:t>
                      </a:r>
                      <a:endParaRPr lang="ar-SA" sz="1100" b="0" i="0" u="none" strike="noStrike">
                        <a:solidFill>
                          <a:srgbClr val="0000D4"/>
                        </a:solidFill>
                        <a:effectLst/>
                        <a:latin typeface="Times" panose="02020603050405020304" pitchFamily="18" charset="0"/>
                      </a:endParaRPr>
                    </a:p>
                  </a:txBody>
                  <a:tcPr marL="0" marR="0" marT="0" marB="0" anchor="ctr"/>
                </a:tc>
                <a:tc>
                  <a:txBody>
                    <a:bodyPr/>
                    <a:lstStyle/>
                    <a:p>
                      <a:pPr algn="ctr" rtl="1" fontAlgn="ctr"/>
                      <a:r>
                        <a:rPr lang="ar-SA" sz="1100" u="none" strike="noStrike">
                          <a:effectLst/>
                        </a:rPr>
                        <a:t>2,471,821</a:t>
                      </a:r>
                      <a:endParaRPr lang="ar-SA" sz="1100" b="0" i="0" u="none" strike="noStrike">
                        <a:solidFill>
                          <a:srgbClr val="0000D4"/>
                        </a:solidFill>
                        <a:effectLst/>
                        <a:latin typeface="Times New Roman" panose="02020603050405020304" pitchFamily="18" charset="0"/>
                      </a:endParaRPr>
                    </a:p>
                  </a:txBody>
                  <a:tcPr marL="0" marR="0" marT="0" marB="0" anchor="ctr"/>
                </a:tc>
                <a:tc>
                  <a:txBody>
                    <a:bodyPr/>
                    <a:lstStyle/>
                    <a:p>
                      <a:pPr algn="ctr" rtl="1" fontAlgn="ctr"/>
                      <a:r>
                        <a:rPr lang="ar-SA" sz="1100" u="none" strike="noStrike">
                          <a:effectLst/>
                        </a:rPr>
                        <a:t>3072000</a:t>
                      </a:r>
                      <a:endParaRPr lang="ar-SA" sz="1100" b="0" i="0" u="none" strike="noStrike">
                        <a:solidFill>
                          <a:srgbClr val="0000D4"/>
                        </a:solidFill>
                        <a:effectLst/>
                        <a:latin typeface="Times" panose="02020603050405020304" pitchFamily="18" charset="0"/>
                      </a:endParaRPr>
                    </a:p>
                  </a:txBody>
                  <a:tcPr marL="0" marR="0" marT="0" marB="0" anchor="ctr"/>
                </a:tc>
                <a:tc>
                  <a:txBody>
                    <a:bodyPr/>
                    <a:lstStyle/>
                    <a:p>
                      <a:pPr algn="ctr" rtl="0" fontAlgn="ctr"/>
                      <a:r>
                        <a:rPr lang="ar-SA" sz="1400" b="1" u="none" strike="noStrike" dirty="0">
                          <a:effectLst/>
                        </a:rPr>
                        <a:t>2</a:t>
                      </a:r>
                      <a:endParaRPr lang="ar-SA" sz="1400" b="1"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xmlns="" val="4250421764"/>
                  </a:ext>
                </a:extLst>
              </a:tr>
              <a:tr h="529238">
                <a:tc>
                  <a:txBody>
                    <a:bodyPr/>
                    <a:lstStyle/>
                    <a:p>
                      <a:pPr algn="ctr" rtl="0" fontAlgn="ctr"/>
                      <a:r>
                        <a:rPr lang="en-US" sz="1100" u="none" strike="noStrike" dirty="0">
                          <a:effectLst/>
                        </a:rPr>
                        <a:t>1.212</a:t>
                      </a:r>
                      <a:endParaRPr lang="en-US" sz="1100" b="1" i="0" u="none" strike="noStrike" dirty="0">
                        <a:solidFill>
                          <a:srgbClr val="000000"/>
                        </a:solidFill>
                        <a:effectLst/>
                        <a:latin typeface="Arial" panose="020B0604020202020204" pitchFamily="34" charset="0"/>
                      </a:endParaRPr>
                    </a:p>
                  </a:txBody>
                  <a:tcPr marL="0" marR="0" marT="0" marB="0" anchor="ctr"/>
                </a:tc>
                <a:tc>
                  <a:txBody>
                    <a:bodyPr/>
                    <a:lstStyle/>
                    <a:p>
                      <a:pPr algn="ctr" rtl="0" fontAlgn="ctr"/>
                      <a:r>
                        <a:rPr lang="ar-SA" sz="1100" u="none" strike="noStrike">
                          <a:effectLst/>
                        </a:rPr>
                        <a:t>736,017</a:t>
                      </a:r>
                      <a:endParaRPr lang="ar-SA" sz="1100" b="0" i="0" u="none" strike="noStrike">
                        <a:solidFill>
                          <a:srgbClr val="000000"/>
                        </a:solidFill>
                        <a:effectLst/>
                        <a:latin typeface="Arial" panose="020B0604020202020204" pitchFamily="34" charset="0"/>
                      </a:endParaRPr>
                    </a:p>
                  </a:txBody>
                  <a:tcPr marL="0" marR="0" marT="0" marB="0" anchor="ctr"/>
                </a:tc>
                <a:tc>
                  <a:txBody>
                    <a:bodyPr/>
                    <a:lstStyle/>
                    <a:p>
                      <a:pPr algn="ctr" rtl="0" fontAlgn="ctr"/>
                      <a:r>
                        <a:rPr lang="ar-SA" sz="1100" u="none" strike="noStrike">
                          <a:effectLst/>
                        </a:rPr>
                        <a:t>1,194,391,127,288</a:t>
                      </a:r>
                      <a:endParaRPr lang="ar-SA" sz="1100" b="0" i="0" u="none" strike="noStrike">
                        <a:solidFill>
                          <a:srgbClr val="000000"/>
                        </a:solidFill>
                        <a:effectLst/>
                        <a:latin typeface="Arial" panose="020B0604020202020204" pitchFamily="34" charset="0"/>
                      </a:endParaRPr>
                    </a:p>
                  </a:txBody>
                  <a:tcPr marL="0" marR="0" marT="0" marB="0" anchor="ctr"/>
                </a:tc>
                <a:tc>
                  <a:txBody>
                    <a:bodyPr/>
                    <a:lstStyle/>
                    <a:p>
                      <a:pPr algn="ctr" rtl="0" fontAlgn="ctr"/>
                      <a:r>
                        <a:rPr lang="ar-SA" sz="1100" u="none" strike="noStrike">
                          <a:effectLst/>
                        </a:rPr>
                        <a:t>2719983</a:t>
                      </a:r>
                      <a:endParaRPr lang="ar-SA" sz="1100" b="0" i="0" u="none" strike="noStrike">
                        <a:solidFill>
                          <a:srgbClr val="0000D4"/>
                        </a:solidFill>
                        <a:effectLst/>
                        <a:latin typeface="Times" panose="02020603050405020304" pitchFamily="18" charset="0"/>
                      </a:endParaRPr>
                    </a:p>
                  </a:txBody>
                  <a:tcPr marL="0" marR="0" marT="0" marB="0" anchor="ctr"/>
                </a:tc>
                <a:tc>
                  <a:txBody>
                    <a:bodyPr/>
                    <a:lstStyle/>
                    <a:p>
                      <a:pPr algn="ctr" rtl="0" fontAlgn="ctr"/>
                      <a:r>
                        <a:rPr lang="en-US" sz="1100" u="none" strike="noStrike" dirty="0">
                          <a:effectLst/>
                        </a:rPr>
                        <a:t>1.1943912</a:t>
                      </a:r>
                      <a:endParaRPr lang="en-US" sz="1100" b="0" i="0" u="none" strike="noStrike" dirty="0">
                        <a:solidFill>
                          <a:srgbClr val="0000D4"/>
                        </a:solidFill>
                        <a:effectLst/>
                        <a:latin typeface="Times" panose="02020603050405020304" pitchFamily="18" charset="0"/>
                      </a:endParaRPr>
                    </a:p>
                  </a:txBody>
                  <a:tcPr marL="0" marR="0" marT="0" marB="0" anchor="ctr"/>
                </a:tc>
                <a:tc>
                  <a:txBody>
                    <a:bodyPr/>
                    <a:lstStyle/>
                    <a:p>
                      <a:pPr algn="ctr" rtl="0" fontAlgn="ctr"/>
                      <a:r>
                        <a:rPr lang="ar-SA" sz="1100" u="none" strike="noStrike">
                          <a:effectLst/>
                        </a:rPr>
                        <a:t>983288</a:t>
                      </a:r>
                      <a:endParaRPr lang="ar-SA" sz="1100" b="0" i="0" u="none" strike="noStrike">
                        <a:solidFill>
                          <a:srgbClr val="0000D4"/>
                        </a:solidFill>
                        <a:effectLst/>
                        <a:latin typeface="Times" panose="02020603050405020304" pitchFamily="18" charset="0"/>
                      </a:endParaRPr>
                    </a:p>
                  </a:txBody>
                  <a:tcPr marL="0" marR="0" marT="0" marB="0" anchor="ctr"/>
                </a:tc>
                <a:tc>
                  <a:txBody>
                    <a:bodyPr/>
                    <a:lstStyle/>
                    <a:p>
                      <a:pPr algn="ctr" rtl="1" fontAlgn="ctr"/>
                      <a:r>
                        <a:rPr lang="ar-SA" sz="1100" u="none" strike="noStrike">
                          <a:effectLst/>
                        </a:rPr>
                        <a:t>2,472,712</a:t>
                      </a:r>
                      <a:endParaRPr lang="ar-SA" sz="1100" b="0" i="0" u="none" strike="noStrike">
                        <a:solidFill>
                          <a:srgbClr val="0000D4"/>
                        </a:solidFill>
                        <a:effectLst/>
                        <a:latin typeface="Times New Roman" panose="02020603050405020304" pitchFamily="18" charset="0"/>
                      </a:endParaRPr>
                    </a:p>
                  </a:txBody>
                  <a:tcPr marL="0" marR="0" marT="0" marB="0" anchor="ctr"/>
                </a:tc>
                <a:tc>
                  <a:txBody>
                    <a:bodyPr/>
                    <a:lstStyle/>
                    <a:p>
                      <a:pPr algn="ctr" rtl="1" fontAlgn="ctr"/>
                      <a:r>
                        <a:rPr lang="ar-SA" sz="1100" u="none" strike="noStrike">
                          <a:effectLst/>
                        </a:rPr>
                        <a:t>3456000</a:t>
                      </a:r>
                      <a:endParaRPr lang="ar-SA" sz="1100" b="0" i="0" u="none" strike="noStrike">
                        <a:solidFill>
                          <a:srgbClr val="0000D4"/>
                        </a:solidFill>
                        <a:effectLst/>
                        <a:latin typeface="Times" panose="02020603050405020304" pitchFamily="18" charset="0"/>
                      </a:endParaRPr>
                    </a:p>
                  </a:txBody>
                  <a:tcPr marL="0" marR="0" marT="0" marB="0" anchor="ctr"/>
                </a:tc>
                <a:tc>
                  <a:txBody>
                    <a:bodyPr/>
                    <a:lstStyle/>
                    <a:p>
                      <a:pPr algn="ctr" rtl="0" fontAlgn="ctr"/>
                      <a:r>
                        <a:rPr lang="ar-SA" sz="1400" b="1" u="none" strike="noStrike" dirty="0">
                          <a:effectLst/>
                        </a:rPr>
                        <a:t>3</a:t>
                      </a:r>
                      <a:endParaRPr lang="ar-SA" sz="1400" b="1"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xmlns="" val="2110126645"/>
                  </a:ext>
                </a:extLst>
              </a:tr>
              <a:tr h="529238">
                <a:tc>
                  <a:txBody>
                    <a:bodyPr/>
                    <a:lstStyle/>
                    <a:p>
                      <a:pPr algn="ctr" rtl="0" fontAlgn="ctr"/>
                      <a:r>
                        <a:rPr lang="en-US" sz="1100" u="none" strike="noStrike" dirty="0">
                          <a:effectLst/>
                        </a:rPr>
                        <a:t>1.512</a:t>
                      </a:r>
                      <a:endParaRPr lang="en-US" sz="1100" b="1" i="0" u="none" strike="noStrike" dirty="0">
                        <a:solidFill>
                          <a:srgbClr val="000000"/>
                        </a:solidFill>
                        <a:effectLst/>
                        <a:latin typeface="Arial" panose="020B0604020202020204" pitchFamily="34" charset="0"/>
                      </a:endParaRPr>
                    </a:p>
                  </a:txBody>
                  <a:tcPr marL="0" marR="0" marT="0" marB="0" anchor="ctr"/>
                </a:tc>
                <a:tc>
                  <a:txBody>
                    <a:bodyPr/>
                    <a:lstStyle/>
                    <a:p>
                      <a:pPr algn="ctr" rtl="0" fontAlgn="ctr"/>
                      <a:r>
                        <a:rPr lang="ar-SA" sz="1100" u="none" strike="noStrike">
                          <a:effectLst/>
                        </a:rPr>
                        <a:t>1,119,036</a:t>
                      </a:r>
                      <a:endParaRPr lang="ar-SA" sz="1100" b="0" i="0" u="none" strike="noStrike">
                        <a:solidFill>
                          <a:srgbClr val="000000"/>
                        </a:solidFill>
                        <a:effectLst/>
                        <a:latin typeface="Arial" panose="020B0604020202020204" pitchFamily="34" charset="0"/>
                      </a:endParaRPr>
                    </a:p>
                  </a:txBody>
                  <a:tcPr marL="0" marR="0" marT="0" marB="0" anchor="ctr"/>
                </a:tc>
                <a:tc>
                  <a:txBody>
                    <a:bodyPr/>
                    <a:lstStyle/>
                    <a:p>
                      <a:pPr algn="ctr" rtl="0" fontAlgn="ctr"/>
                      <a:r>
                        <a:rPr lang="ar-SA" sz="1100" u="none" strike="noStrike">
                          <a:effectLst/>
                        </a:rPr>
                        <a:t>1,474,557,526,396</a:t>
                      </a:r>
                      <a:endParaRPr lang="ar-SA" sz="1100" b="0" i="0" u="none" strike="noStrike">
                        <a:solidFill>
                          <a:srgbClr val="000000"/>
                        </a:solidFill>
                        <a:effectLst/>
                        <a:latin typeface="Arial" panose="020B0604020202020204" pitchFamily="34" charset="0"/>
                      </a:endParaRPr>
                    </a:p>
                  </a:txBody>
                  <a:tcPr marL="0" marR="0" marT="0" marB="0" anchor="ctr"/>
                </a:tc>
                <a:tc>
                  <a:txBody>
                    <a:bodyPr/>
                    <a:lstStyle/>
                    <a:p>
                      <a:pPr algn="ctr" rtl="0" fontAlgn="ctr"/>
                      <a:r>
                        <a:rPr lang="ar-SA" sz="1100" u="none" strike="noStrike">
                          <a:effectLst/>
                        </a:rPr>
                        <a:t>2720964</a:t>
                      </a:r>
                      <a:endParaRPr lang="ar-SA" sz="1100" b="0" i="0" u="none" strike="noStrike">
                        <a:solidFill>
                          <a:srgbClr val="0000D4"/>
                        </a:solidFill>
                        <a:effectLst/>
                        <a:latin typeface="Times" panose="02020603050405020304" pitchFamily="18" charset="0"/>
                      </a:endParaRPr>
                    </a:p>
                  </a:txBody>
                  <a:tcPr marL="0" marR="0" marT="0" marB="0" anchor="ctr"/>
                </a:tc>
                <a:tc>
                  <a:txBody>
                    <a:bodyPr/>
                    <a:lstStyle/>
                    <a:p>
                      <a:pPr algn="ctr" rtl="0" fontAlgn="ctr"/>
                      <a:r>
                        <a:rPr lang="en-US" sz="1100" u="none" strike="noStrike" dirty="0">
                          <a:effectLst/>
                        </a:rPr>
                        <a:t>1.4745612</a:t>
                      </a:r>
                      <a:endParaRPr lang="en-US" sz="1100" b="0" i="0" u="none" strike="noStrike" dirty="0">
                        <a:solidFill>
                          <a:srgbClr val="0000D4"/>
                        </a:solidFill>
                        <a:effectLst/>
                        <a:latin typeface="Times" panose="02020603050405020304" pitchFamily="18" charset="0"/>
                      </a:endParaRPr>
                    </a:p>
                  </a:txBody>
                  <a:tcPr marL="0" marR="0" marT="0" marB="0" anchor="ctr"/>
                </a:tc>
                <a:tc>
                  <a:txBody>
                    <a:bodyPr/>
                    <a:lstStyle/>
                    <a:p>
                      <a:pPr algn="ctr" rtl="0" fontAlgn="ctr"/>
                      <a:r>
                        <a:rPr lang="ar-SA" sz="1100" u="none" strike="noStrike">
                          <a:effectLst/>
                        </a:rPr>
                        <a:t>1366396</a:t>
                      </a:r>
                      <a:endParaRPr lang="ar-SA" sz="1100" b="0" i="0" u="none" strike="noStrike">
                        <a:solidFill>
                          <a:srgbClr val="0000D4"/>
                        </a:solidFill>
                        <a:effectLst/>
                        <a:latin typeface="Times" panose="02020603050405020304" pitchFamily="18" charset="0"/>
                      </a:endParaRPr>
                    </a:p>
                  </a:txBody>
                  <a:tcPr marL="0" marR="0" marT="0" marB="0" anchor="ctr"/>
                </a:tc>
                <a:tc>
                  <a:txBody>
                    <a:bodyPr/>
                    <a:lstStyle/>
                    <a:p>
                      <a:pPr algn="ctr" rtl="1" fontAlgn="ctr"/>
                      <a:r>
                        <a:rPr lang="ar-SA" sz="1100" u="none" strike="noStrike">
                          <a:effectLst/>
                        </a:rPr>
                        <a:t>2,473,604</a:t>
                      </a:r>
                      <a:endParaRPr lang="ar-SA" sz="1100" b="0" i="0" u="none" strike="noStrike">
                        <a:solidFill>
                          <a:srgbClr val="0000D4"/>
                        </a:solidFill>
                        <a:effectLst/>
                        <a:latin typeface="Times New Roman" panose="02020603050405020304" pitchFamily="18" charset="0"/>
                      </a:endParaRPr>
                    </a:p>
                  </a:txBody>
                  <a:tcPr marL="0" marR="0" marT="0" marB="0" anchor="ctr"/>
                </a:tc>
                <a:tc>
                  <a:txBody>
                    <a:bodyPr/>
                    <a:lstStyle/>
                    <a:p>
                      <a:pPr algn="ctr" rtl="1" fontAlgn="ctr"/>
                      <a:r>
                        <a:rPr lang="ar-SA" sz="1100" u="none" strike="noStrike">
                          <a:effectLst/>
                        </a:rPr>
                        <a:t>3840000</a:t>
                      </a:r>
                      <a:endParaRPr lang="ar-SA" sz="1100" b="0" i="0" u="none" strike="noStrike">
                        <a:solidFill>
                          <a:srgbClr val="0000D4"/>
                        </a:solidFill>
                        <a:effectLst/>
                        <a:latin typeface="Times" panose="02020603050405020304" pitchFamily="18" charset="0"/>
                      </a:endParaRPr>
                    </a:p>
                  </a:txBody>
                  <a:tcPr marL="0" marR="0" marT="0" marB="0" anchor="ctr"/>
                </a:tc>
                <a:tc>
                  <a:txBody>
                    <a:bodyPr/>
                    <a:lstStyle/>
                    <a:p>
                      <a:pPr algn="ctr" rtl="0" fontAlgn="ctr"/>
                      <a:r>
                        <a:rPr lang="ar-SA" sz="1400" b="1" u="none" strike="noStrike" dirty="0">
                          <a:effectLst/>
                        </a:rPr>
                        <a:t>4</a:t>
                      </a:r>
                      <a:endParaRPr lang="ar-SA" sz="1400" b="1"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xmlns="" val="4222617394"/>
                  </a:ext>
                </a:extLst>
              </a:tr>
              <a:tr h="529238">
                <a:tc>
                  <a:txBody>
                    <a:bodyPr/>
                    <a:lstStyle/>
                    <a:p>
                      <a:pPr algn="ctr" rtl="0" fontAlgn="ctr"/>
                      <a:r>
                        <a:rPr lang="en-US" sz="1100" u="none" strike="noStrike" dirty="0">
                          <a:effectLst/>
                        </a:rPr>
                        <a:t>1.512</a:t>
                      </a:r>
                      <a:endParaRPr lang="en-US" sz="1100" b="1" i="0" u="none" strike="noStrike" dirty="0">
                        <a:solidFill>
                          <a:srgbClr val="000000"/>
                        </a:solidFill>
                        <a:effectLst/>
                        <a:latin typeface="Arial" panose="020B0604020202020204" pitchFamily="34" charset="0"/>
                      </a:endParaRPr>
                    </a:p>
                  </a:txBody>
                  <a:tcPr marL="0" marR="0" marT="0" marB="0" anchor="ctr"/>
                </a:tc>
                <a:tc>
                  <a:txBody>
                    <a:bodyPr/>
                    <a:lstStyle/>
                    <a:p>
                      <a:pPr algn="ctr" rtl="0" fontAlgn="ctr"/>
                      <a:r>
                        <a:rPr lang="ar-SA" sz="1100" u="none" strike="noStrike">
                          <a:effectLst/>
                        </a:rPr>
                        <a:t>1,119,036</a:t>
                      </a:r>
                      <a:endParaRPr lang="ar-SA" sz="1100" b="0" i="0" u="none" strike="noStrike">
                        <a:solidFill>
                          <a:srgbClr val="000000"/>
                        </a:solidFill>
                        <a:effectLst/>
                        <a:latin typeface="Arial" panose="020B0604020202020204" pitchFamily="34" charset="0"/>
                      </a:endParaRPr>
                    </a:p>
                  </a:txBody>
                  <a:tcPr marL="0" marR="0" marT="0" marB="0" anchor="ctr"/>
                </a:tc>
                <a:tc>
                  <a:txBody>
                    <a:bodyPr/>
                    <a:lstStyle/>
                    <a:p>
                      <a:pPr algn="ctr" rtl="0" fontAlgn="ctr"/>
                      <a:r>
                        <a:rPr lang="ar-SA" sz="1100" u="none" strike="noStrike">
                          <a:effectLst/>
                        </a:rPr>
                        <a:t>1,474,557,526,396</a:t>
                      </a:r>
                      <a:endParaRPr lang="ar-SA" sz="1100" b="0" i="0" u="none" strike="noStrike">
                        <a:solidFill>
                          <a:srgbClr val="000000"/>
                        </a:solidFill>
                        <a:effectLst/>
                        <a:latin typeface="Arial" panose="020B0604020202020204" pitchFamily="34" charset="0"/>
                      </a:endParaRPr>
                    </a:p>
                  </a:txBody>
                  <a:tcPr marL="0" marR="0" marT="0" marB="0" anchor="ctr"/>
                </a:tc>
                <a:tc>
                  <a:txBody>
                    <a:bodyPr/>
                    <a:lstStyle/>
                    <a:p>
                      <a:pPr algn="ctr" rtl="0" fontAlgn="ctr"/>
                      <a:r>
                        <a:rPr lang="ar-SA" sz="1100" u="none" strike="noStrike">
                          <a:effectLst/>
                        </a:rPr>
                        <a:t>2720964</a:t>
                      </a:r>
                      <a:endParaRPr lang="ar-SA" sz="1100" b="0" i="0" u="none" strike="noStrike">
                        <a:solidFill>
                          <a:srgbClr val="0000D4"/>
                        </a:solidFill>
                        <a:effectLst/>
                        <a:latin typeface="Times" panose="02020603050405020304" pitchFamily="18" charset="0"/>
                      </a:endParaRPr>
                    </a:p>
                  </a:txBody>
                  <a:tcPr marL="0" marR="0" marT="0" marB="0" anchor="ctr"/>
                </a:tc>
                <a:tc>
                  <a:txBody>
                    <a:bodyPr/>
                    <a:lstStyle/>
                    <a:p>
                      <a:pPr algn="ctr" rtl="0" fontAlgn="ctr"/>
                      <a:r>
                        <a:rPr lang="en-US" sz="1100" u="none" strike="noStrike" dirty="0">
                          <a:effectLst/>
                        </a:rPr>
                        <a:t>1.4745612</a:t>
                      </a:r>
                      <a:endParaRPr lang="en-US" sz="1100" b="0" i="0" u="none" strike="noStrike" dirty="0">
                        <a:solidFill>
                          <a:srgbClr val="0000D4"/>
                        </a:solidFill>
                        <a:effectLst/>
                        <a:latin typeface="Times" panose="02020603050405020304" pitchFamily="18" charset="0"/>
                      </a:endParaRPr>
                    </a:p>
                  </a:txBody>
                  <a:tcPr marL="0" marR="0" marT="0" marB="0" anchor="ctr"/>
                </a:tc>
                <a:tc>
                  <a:txBody>
                    <a:bodyPr/>
                    <a:lstStyle/>
                    <a:p>
                      <a:pPr algn="ctr" rtl="0" fontAlgn="ctr"/>
                      <a:r>
                        <a:rPr lang="ar-SA" sz="1100" u="none" strike="noStrike">
                          <a:effectLst/>
                        </a:rPr>
                        <a:t>1366396</a:t>
                      </a:r>
                      <a:endParaRPr lang="ar-SA" sz="1100" b="0" i="0" u="none" strike="noStrike">
                        <a:solidFill>
                          <a:srgbClr val="0000D4"/>
                        </a:solidFill>
                        <a:effectLst/>
                        <a:latin typeface="Times" panose="02020603050405020304" pitchFamily="18" charset="0"/>
                      </a:endParaRPr>
                    </a:p>
                  </a:txBody>
                  <a:tcPr marL="0" marR="0" marT="0" marB="0" anchor="ctr"/>
                </a:tc>
                <a:tc>
                  <a:txBody>
                    <a:bodyPr/>
                    <a:lstStyle/>
                    <a:p>
                      <a:pPr algn="ctr" rtl="1" fontAlgn="ctr"/>
                      <a:r>
                        <a:rPr lang="ar-SA" sz="1100" u="none" strike="noStrike">
                          <a:effectLst/>
                        </a:rPr>
                        <a:t>2,473,604</a:t>
                      </a:r>
                      <a:endParaRPr lang="ar-SA" sz="1100" b="0" i="0" u="none" strike="noStrike">
                        <a:solidFill>
                          <a:srgbClr val="0000D4"/>
                        </a:solidFill>
                        <a:effectLst/>
                        <a:latin typeface="Times New Roman" panose="02020603050405020304" pitchFamily="18" charset="0"/>
                      </a:endParaRPr>
                    </a:p>
                  </a:txBody>
                  <a:tcPr marL="0" marR="0" marT="0" marB="0" anchor="ctr"/>
                </a:tc>
                <a:tc>
                  <a:txBody>
                    <a:bodyPr/>
                    <a:lstStyle/>
                    <a:p>
                      <a:pPr algn="ctr" rtl="1" fontAlgn="ctr"/>
                      <a:r>
                        <a:rPr lang="ar-SA" sz="1100" u="none" strike="noStrike">
                          <a:effectLst/>
                        </a:rPr>
                        <a:t>3,840,000</a:t>
                      </a:r>
                      <a:endParaRPr lang="ar-SA" sz="1100" b="0" i="0" u="none" strike="noStrike">
                        <a:solidFill>
                          <a:srgbClr val="0000D4"/>
                        </a:solidFill>
                        <a:effectLst/>
                        <a:latin typeface="Times" panose="02020603050405020304" pitchFamily="18" charset="0"/>
                      </a:endParaRPr>
                    </a:p>
                  </a:txBody>
                  <a:tcPr marL="0" marR="0" marT="0" marB="0" anchor="ctr"/>
                </a:tc>
                <a:tc>
                  <a:txBody>
                    <a:bodyPr/>
                    <a:lstStyle/>
                    <a:p>
                      <a:pPr algn="ctr" rtl="0" fontAlgn="ctr"/>
                      <a:r>
                        <a:rPr lang="ar-SA" sz="1400" b="1" u="none" strike="noStrike" dirty="0">
                          <a:effectLst/>
                        </a:rPr>
                        <a:t>5</a:t>
                      </a:r>
                      <a:endParaRPr lang="ar-SA" sz="1400" b="1"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xmlns="" val="824663305"/>
                  </a:ext>
                </a:extLst>
              </a:tr>
              <a:tr h="255168">
                <a:tc>
                  <a:txBody>
                    <a:bodyPr/>
                    <a:lstStyle/>
                    <a:p>
                      <a:pPr algn="ctr" rtl="0" fontAlgn="ctr"/>
                      <a:r>
                        <a:rPr lang="ar-SA" sz="1100" u="none" strike="noStrike">
                          <a:effectLst/>
                        </a:rPr>
                        <a:t> </a:t>
                      </a:r>
                      <a:endParaRPr lang="ar-SA" sz="1100" b="1" i="0" u="none" strike="noStrike">
                        <a:solidFill>
                          <a:srgbClr val="000000"/>
                        </a:solidFill>
                        <a:effectLst/>
                        <a:latin typeface="Arial" panose="020B0604020202020204" pitchFamily="34" charset="0"/>
                      </a:endParaRPr>
                    </a:p>
                  </a:txBody>
                  <a:tcPr marL="0" marR="0" marT="0" marB="0" anchor="ctr"/>
                </a:tc>
                <a:tc>
                  <a:txBody>
                    <a:bodyPr/>
                    <a:lstStyle/>
                    <a:p>
                      <a:pPr algn="ctr" rtl="0" fontAlgn="ctr"/>
                      <a:r>
                        <a:rPr lang="ar-SA" sz="1100" u="none" strike="noStrike">
                          <a:effectLst/>
                        </a:rPr>
                        <a:t> </a:t>
                      </a:r>
                      <a:endParaRPr lang="ar-SA" sz="1100" b="0" i="0" u="none" strike="noStrike">
                        <a:solidFill>
                          <a:srgbClr val="000000"/>
                        </a:solidFill>
                        <a:effectLst/>
                        <a:latin typeface="Arial" panose="020B0604020202020204" pitchFamily="34" charset="0"/>
                      </a:endParaRPr>
                    </a:p>
                  </a:txBody>
                  <a:tcPr marL="0" marR="0" marT="0" marB="0" anchor="ctr"/>
                </a:tc>
                <a:tc>
                  <a:txBody>
                    <a:bodyPr/>
                    <a:lstStyle/>
                    <a:p>
                      <a:pPr algn="ctr" rtl="0" fontAlgn="ctr"/>
                      <a:r>
                        <a:rPr lang="ar-SA" sz="1100" u="none" strike="noStrike">
                          <a:effectLst/>
                        </a:rPr>
                        <a:t> </a:t>
                      </a:r>
                      <a:endParaRPr lang="ar-SA" sz="1100" b="0" i="0" u="none" strike="noStrike">
                        <a:solidFill>
                          <a:srgbClr val="000000"/>
                        </a:solidFill>
                        <a:effectLst/>
                        <a:latin typeface="Arial" panose="020B0604020202020204" pitchFamily="34" charset="0"/>
                      </a:endParaRPr>
                    </a:p>
                  </a:txBody>
                  <a:tcPr marL="0" marR="0" marT="0" marB="0" anchor="ctr"/>
                </a:tc>
                <a:tc>
                  <a:txBody>
                    <a:bodyPr/>
                    <a:lstStyle/>
                    <a:p>
                      <a:pPr algn="ctr" rtl="0" fontAlgn="ctr"/>
                      <a:r>
                        <a:rPr lang="ar-SA" sz="1100" u="none" strike="noStrike">
                          <a:effectLst/>
                        </a:rPr>
                        <a:t> </a:t>
                      </a:r>
                      <a:endParaRPr lang="ar-SA" sz="1100" b="0" i="0" u="none" strike="noStrike">
                        <a:solidFill>
                          <a:srgbClr val="000000"/>
                        </a:solidFill>
                        <a:effectLst/>
                        <a:latin typeface="Arial" panose="020B0604020202020204" pitchFamily="34" charset="0"/>
                      </a:endParaRPr>
                    </a:p>
                  </a:txBody>
                  <a:tcPr marL="0" marR="0" marT="0" marB="0" anchor="ctr"/>
                </a:tc>
                <a:tc>
                  <a:txBody>
                    <a:bodyPr/>
                    <a:lstStyle/>
                    <a:p>
                      <a:pPr algn="ctr" rtl="0" fontAlgn="ctr"/>
                      <a:r>
                        <a:rPr lang="ar-SA" sz="1100" u="none" strike="noStrike">
                          <a:effectLst/>
                        </a:rPr>
                        <a:t> </a:t>
                      </a:r>
                      <a:endParaRPr lang="ar-SA" sz="1100" b="0" i="0" u="none" strike="noStrike">
                        <a:solidFill>
                          <a:srgbClr val="000000"/>
                        </a:solidFill>
                        <a:effectLst/>
                        <a:latin typeface="Arial" panose="020B0604020202020204" pitchFamily="34" charset="0"/>
                      </a:endParaRPr>
                    </a:p>
                  </a:txBody>
                  <a:tcPr marL="0" marR="0" marT="0" marB="0" anchor="ctr"/>
                </a:tc>
                <a:tc>
                  <a:txBody>
                    <a:bodyPr/>
                    <a:lstStyle/>
                    <a:p>
                      <a:pPr algn="ctr" rtl="0" fontAlgn="ctr"/>
                      <a:r>
                        <a:rPr lang="ar-SA" sz="1100" u="none" strike="noStrike" dirty="0">
                          <a:solidFill>
                            <a:srgbClr val="FF0000"/>
                          </a:solidFill>
                          <a:effectLst/>
                        </a:rPr>
                        <a:t>5,320,730</a:t>
                      </a:r>
                      <a:endParaRPr lang="ar-SA" sz="1100" b="0" i="0" u="none" strike="noStrike" dirty="0">
                        <a:solidFill>
                          <a:srgbClr val="FF0000"/>
                        </a:solidFill>
                        <a:effectLst/>
                        <a:latin typeface="Arial" panose="020B0604020202020204" pitchFamily="34" charset="0"/>
                      </a:endParaRPr>
                    </a:p>
                  </a:txBody>
                  <a:tcPr marL="0" marR="0" marT="0" marB="0" anchor="ctr"/>
                </a:tc>
                <a:tc>
                  <a:txBody>
                    <a:bodyPr/>
                    <a:lstStyle/>
                    <a:p>
                      <a:pPr algn="ctr" rtl="0" fontAlgn="ctr"/>
                      <a:r>
                        <a:rPr lang="ar-SA" sz="1100" u="none" strike="noStrike" dirty="0">
                          <a:solidFill>
                            <a:srgbClr val="FF0000"/>
                          </a:solidFill>
                          <a:effectLst/>
                        </a:rPr>
                        <a:t>13,150,072</a:t>
                      </a:r>
                      <a:endParaRPr lang="ar-SA" sz="1100" b="0" i="0" u="none" strike="noStrike" dirty="0">
                        <a:solidFill>
                          <a:srgbClr val="FF0000"/>
                        </a:solidFill>
                        <a:effectLst/>
                        <a:latin typeface="Arial" panose="020B0604020202020204" pitchFamily="34" charset="0"/>
                      </a:endParaRPr>
                    </a:p>
                  </a:txBody>
                  <a:tcPr marL="0" marR="0" marT="0" marB="0" anchor="ctr"/>
                </a:tc>
                <a:tc>
                  <a:txBody>
                    <a:bodyPr/>
                    <a:lstStyle/>
                    <a:p>
                      <a:pPr algn="ctr" rtl="0" fontAlgn="ctr"/>
                      <a:r>
                        <a:rPr lang="ar-SA" sz="1100" u="none" strike="noStrike" dirty="0">
                          <a:solidFill>
                            <a:srgbClr val="FF0000"/>
                          </a:solidFill>
                          <a:effectLst/>
                        </a:rPr>
                        <a:t>16,896,000</a:t>
                      </a:r>
                      <a:endParaRPr lang="ar-SA" sz="1100" b="0" i="0" u="none" strike="noStrike" dirty="0">
                        <a:solidFill>
                          <a:srgbClr val="FF0000"/>
                        </a:solidFill>
                        <a:effectLst/>
                        <a:latin typeface="Arial" panose="020B0604020202020204" pitchFamily="34" charset="0"/>
                      </a:endParaRPr>
                    </a:p>
                  </a:txBody>
                  <a:tcPr marL="0" marR="0" marT="0" marB="0" anchor="ctr"/>
                </a:tc>
                <a:tc>
                  <a:txBody>
                    <a:bodyPr/>
                    <a:lstStyle/>
                    <a:p>
                      <a:pPr algn="ctr" rtl="1" fontAlgn="ctr"/>
                      <a:r>
                        <a:rPr lang="ar-SA" sz="1400" b="1" u="none" strike="noStrike" dirty="0">
                          <a:effectLst/>
                        </a:rPr>
                        <a:t>المجموع</a:t>
                      </a:r>
                      <a:endParaRPr lang="ar-SA" sz="1400" b="1"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xmlns="" val="3611199848"/>
                  </a:ext>
                </a:extLst>
              </a:tr>
            </a:tbl>
          </a:graphicData>
        </a:graphic>
      </p:graphicFrame>
    </p:spTree>
    <p:extLst>
      <p:ext uri="{BB962C8B-B14F-4D97-AF65-F5344CB8AC3E}">
        <p14:creationId xmlns:p14="http://schemas.microsoft.com/office/powerpoint/2010/main" xmlns="" val="3640850928"/>
      </p:ext>
    </p:extLst>
  </p:cSld>
  <p:clrMapOvr>
    <a:masterClrMapping/>
  </p:clrMapOvr>
  <p:transition>
    <p:fade thruBlk="1"/>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تحليل الحساسية – حساب المرونة </a:t>
            </a:r>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p:txBody>
              <a:bodyPr/>
              <a:lstStyle/>
              <a:p>
                <a:pPr marL="0" indent="0" algn="r" rtl="1">
                  <a:buNone/>
                </a:pPr>
                <a:endParaRPr lang="en-US" sz="1600" dirty="0"/>
              </a:p>
              <a:p>
                <a:pPr marL="0" lvl="0" indent="0" algn="r" rtl="1">
                  <a:buNone/>
                </a:pPr>
                <a:r>
                  <a:rPr lang="ar-SA" sz="1600" dirty="0"/>
                  <a:t>المرونة الربحية في تغير الإيرادات</a:t>
                </a:r>
                <a:endParaRPr lang="en-US" sz="1600" dirty="0"/>
              </a:p>
              <a:p>
                <a:pPr marL="0" indent="0" algn="r" rtl="1">
                  <a:buNone/>
                </a:pPr>
                <a14:m>
                  <m:oMathPara xmlns:m="http://schemas.openxmlformats.org/officeDocument/2006/math">
                    <m:oMathParaPr>
                      <m:jc m:val="centerGroup"/>
                    </m:oMathParaPr>
                    <m:oMath xmlns:m="http://schemas.openxmlformats.org/officeDocument/2006/math">
                      <m:r>
                        <a:rPr lang="en-US" sz="1600">
                          <a:latin typeface="Cambria Math" panose="02040503050406030204" pitchFamily="18" charset="0"/>
                        </a:rPr>
                        <m:t>10</m:t>
                      </m:r>
                      <m:r>
                        <a:rPr lang="en-US" sz="1600">
                          <a:latin typeface="Cambria Math" panose="02040503050406030204" pitchFamily="18" charset="0"/>
                        </a:rPr>
                        <m:t> ÷ </m:t>
                      </m:r>
                      <m:f>
                        <m:fPr>
                          <m:ctrlPr>
                            <a:rPr lang="en-US" sz="1600" i="1">
                              <a:latin typeface="Cambria Math" panose="02040503050406030204" pitchFamily="18" charset="0"/>
                            </a:rPr>
                          </m:ctrlPr>
                        </m:fPr>
                        <m:num>
                          <m:r>
                            <a:rPr lang="en-US" sz="1600">
                              <a:latin typeface="Cambria Math" panose="02040503050406030204" pitchFamily="18" charset="0"/>
                            </a:rPr>
                            <m:t>15206400</m:t>
                          </m:r>
                        </m:num>
                        <m:den>
                          <m:r>
                            <a:rPr lang="en-US" sz="1600">
                              <a:latin typeface="Cambria Math" panose="02040503050406030204" pitchFamily="18" charset="0"/>
                            </a:rPr>
                            <m:t>15206400</m:t>
                          </m:r>
                          <m:r>
                            <a:rPr lang="en-US" sz="1600">
                              <a:latin typeface="Cambria Math" panose="02040503050406030204" pitchFamily="18" charset="0"/>
                            </a:rPr>
                            <m:t> </m:t>
                          </m:r>
                          <m:r>
                            <a:rPr lang="en-US" sz="1600" i="1">
                              <a:latin typeface="Cambria Math" panose="02040503050406030204" pitchFamily="18" charset="0"/>
                            </a:rPr>
                            <m:t>−</m:t>
                          </m:r>
                          <m:r>
                            <a:rPr lang="en-US" sz="1600">
                              <a:latin typeface="Cambria Math" panose="02040503050406030204" pitchFamily="18" charset="0"/>
                            </a:rPr>
                            <m:t>10935600</m:t>
                          </m:r>
                          <m:r>
                            <a:rPr lang="en-US" sz="1600">
                              <a:latin typeface="Cambria Math" panose="02040503050406030204" pitchFamily="18" charset="0"/>
                            </a:rPr>
                            <m:t>  </m:t>
                          </m:r>
                        </m:den>
                      </m:f>
                    </m:oMath>
                  </m:oMathPara>
                </a14:m>
                <a:endParaRPr lang="en-US" sz="1600" dirty="0"/>
              </a:p>
              <a:p>
                <a:pPr marL="0" indent="0" algn="r" rtl="1">
                  <a:buNone/>
                </a:pPr>
                <a:r>
                  <a:rPr lang="en-US" sz="1600" dirty="0"/>
                  <a:t>= 1.53 </a:t>
                </a:r>
              </a:p>
              <a:p>
                <a:pPr marL="0" indent="0" algn="r" rtl="1">
                  <a:buNone/>
                </a:pPr>
                <a:r>
                  <a:rPr lang="en-US" sz="1600" dirty="0"/>
                  <a:t> </a:t>
                </a:r>
              </a:p>
              <a:p>
                <a:pPr marL="0" indent="0" algn="r" rtl="1">
                  <a:buNone/>
                </a:pPr>
                <a:r>
                  <a:rPr lang="ar-SA" sz="1600" dirty="0"/>
                  <a:t>وهذا يعني ان اخفاض الإيراد بنسبة</a:t>
                </a:r>
                <a:r>
                  <a:rPr lang="en-US" sz="1600" dirty="0"/>
                  <a:t> 1% </a:t>
                </a:r>
                <a:r>
                  <a:rPr lang="ar-SA" sz="1600" dirty="0"/>
                  <a:t>يؤدي الى انخفاض في ربحية المشروع بنسبة</a:t>
                </a:r>
                <a:r>
                  <a:rPr lang="en-US" sz="1600" dirty="0"/>
                  <a:t> 1.53</a:t>
                </a:r>
              </a:p>
              <a:p>
                <a:pPr marL="0" indent="0" algn="r" rtl="1">
                  <a:buNone/>
                </a:pPr>
                <a:r>
                  <a:rPr lang="ar-SA" sz="1600" dirty="0"/>
                  <a:t> </a:t>
                </a:r>
                <a:endParaRPr lang="en-US" sz="1600" dirty="0"/>
              </a:p>
              <a:p>
                <a:pPr marL="0" indent="0" algn="r" rtl="1">
                  <a:buNone/>
                </a:pPr>
                <a:r>
                  <a:rPr lang="ar-SA" sz="1600" dirty="0"/>
                  <a:t>المرونة الربحية في تغيير التكاليف</a:t>
                </a:r>
                <a:endParaRPr lang="en-US" sz="1600" dirty="0"/>
              </a:p>
              <a:p>
                <a:pPr marL="0" indent="0" algn="r" rtl="1">
                  <a:buNone/>
                </a:pPr>
                <a14:m>
                  <m:oMathPara xmlns:m="http://schemas.openxmlformats.org/officeDocument/2006/math">
                    <m:oMathParaPr>
                      <m:jc m:val="centerGroup"/>
                    </m:oMathParaPr>
                    <m:oMath xmlns:m="http://schemas.openxmlformats.org/officeDocument/2006/math">
                      <m:r>
                        <a:rPr lang="en-US" sz="1600">
                          <a:latin typeface="Cambria Math" panose="02040503050406030204" pitchFamily="18" charset="0"/>
                        </a:rPr>
                        <m:t>10</m:t>
                      </m:r>
                      <m:r>
                        <a:rPr lang="en-US" sz="1600">
                          <a:latin typeface="Cambria Math" panose="02040503050406030204" pitchFamily="18" charset="0"/>
                        </a:rPr>
                        <m:t> ÷ </m:t>
                      </m:r>
                      <m:f>
                        <m:fPr>
                          <m:ctrlPr>
                            <a:rPr lang="en-US" sz="1600" i="1">
                              <a:latin typeface="Cambria Math" panose="02040503050406030204" pitchFamily="18" charset="0"/>
                            </a:rPr>
                          </m:ctrlPr>
                        </m:fPr>
                        <m:num>
                          <m:r>
                            <a:rPr lang="en-US" sz="1600">
                              <a:latin typeface="Cambria Math" panose="02040503050406030204" pitchFamily="18" charset="0"/>
                            </a:rPr>
                            <m:t>1914657</m:t>
                          </m:r>
                        </m:num>
                        <m:den>
                          <m:r>
                            <a:rPr lang="en-US" sz="1600">
                              <a:latin typeface="Cambria Math" panose="02040503050406030204" pitchFamily="18" charset="0"/>
                            </a:rPr>
                            <m:t>1914657</m:t>
                          </m:r>
                          <m:r>
                            <a:rPr lang="en-US" sz="1600" i="1">
                              <a:latin typeface="Cambria Math" panose="02040503050406030204" pitchFamily="18" charset="0"/>
                            </a:rPr>
                            <m:t>−</m:t>
                          </m:r>
                          <m:r>
                            <a:rPr lang="en-US" sz="1600">
                              <a:latin typeface="Cambria Math" panose="02040503050406030204" pitchFamily="18" charset="0"/>
                            </a:rPr>
                            <m:t>9676987</m:t>
                          </m:r>
                          <m:r>
                            <a:rPr lang="en-US" sz="1600">
                              <a:latin typeface="Cambria Math" panose="02040503050406030204" pitchFamily="18" charset="0"/>
                            </a:rPr>
                            <m:t>.</m:t>
                          </m:r>
                          <m:r>
                            <a:rPr lang="en-US" sz="1600">
                              <a:latin typeface="Cambria Math" panose="02040503050406030204" pitchFamily="18" charset="0"/>
                            </a:rPr>
                            <m:t>334</m:t>
                          </m:r>
                        </m:den>
                      </m:f>
                    </m:oMath>
                  </m:oMathPara>
                </a14:m>
                <a:endParaRPr lang="en-US" sz="1600" dirty="0"/>
              </a:p>
              <a:p>
                <a:pPr marL="0" indent="0" algn="r" rtl="1">
                  <a:buNone/>
                </a:pPr>
                <a:r>
                  <a:rPr lang="en-US" sz="1600" dirty="0"/>
                  <a:t>=6.7</a:t>
                </a:r>
              </a:p>
              <a:p>
                <a:pPr marL="0" indent="0" algn="r" rtl="1">
                  <a:buNone/>
                </a:pPr>
                <a:r>
                  <a:rPr lang="ar-SA" sz="1600" dirty="0"/>
                  <a:t>وهذا يعني ان انخفاض التكاليف بنسبة</a:t>
                </a:r>
                <a:r>
                  <a:rPr lang="en-US" sz="1600" dirty="0"/>
                  <a:t> 1% </a:t>
                </a:r>
                <a:r>
                  <a:rPr lang="ar-SA" sz="1600" dirty="0"/>
                  <a:t>سوف يؤدي الى انخفاض في ربحية المشروع بنسبة</a:t>
                </a:r>
                <a:r>
                  <a:rPr lang="en-US" sz="1600" dirty="0"/>
                  <a:t> 6.7 </a:t>
                </a:r>
                <a:r>
                  <a:rPr lang="ar-SA" sz="1600" dirty="0"/>
                  <a:t>وهذا يشير الى نسبة حساسية كبيرة للتغير في التكاليف</a:t>
                </a:r>
                <a:endParaRPr lang="en-US" sz="1600" dirty="0"/>
              </a:p>
              <a:p>
                <a:pPr marL="0" indent="0" algn="r">
                  <a:buNone/>
                </a:pPr>
                <a:endParaRPr lang="ar-SA" sz="16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cstate="print"/>
                <a:stretch>
                  <a:fillRect l="-435" r="-522"/>
                </a:stretch>
              </a:blipFill>
            </p:spPr>
            <p:txBody>
              <a:bodyPr/>
              <a:lstStyle/>
              <a:p>
                <a:r>
                  <a:rPr lang="ar-SA">
                    <a:noFill/>
                  </a:rPr>
                  <a:t> </a:t>
                </a:r>
              </a:p>
            </p:txBody>
          </p:sp>
        </mc:Fallback>
      </mc:AlternateContent>
    </p:spTree>
    <p:extLst>
      <p:ext uri="{BB962C8B-B14F-4D97-AF65-F5344CB8AC3E}">
        <p14:creationId xmlns:p14="http://schemas.microsoft.com/office/powerpoint/2010/main" xmlns="" val="3329512767"/>
      </p:ext>
    </p:extLst>
  </p:cSld>
  <p:clrMapOvr>
    <a:masterClrMapping/>
  </p:clrMapOvr>
  <p:transition>
    <p:fade thruBlk="1"/>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تحليل الحساسية – التغير في فترة الإنشاء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772179660"/>
              </p:ext>
            </p:extLst>
          </p:nvPr>
        </p:nvGraphicFramePr>
        <p:xfrm>
          <a:off x="837191" y="3573986"/>
          <a:ext cx="8148230" cy="2882928"/>
        </p:xfrm>
        <a:graphic>
          <a:graphicData uri="http://schemas.openxmlformats.org/drawingml/2006/table">
            <a:tbl>
              <a:tblPr firstRow="1" firstCol="1" bandRow="1">
                <a:tableStyleId>{5940675A-B579-460E-94D1-54222C63F5DA}</a:tableStyleId>
              </a:tblPr>
              <a:tblGrid>
                <a:gridCol w="687857">
                  <a:extLst>
                    <a:ext uri="{9D8B030D-6E8A-4147-A177-3AD203B41FA5}">
                      <a16:colId xmlns:a16="http://schemas.microsoft.com/office/drawing/2014/main" xmlns="" val="3391538526"/>
                    </a:ext>
                  </a:extLst>
                </a:gridCol>
                <a:gridCol w="931490">
                  <a:extLst>
                    <a:ext uri="{9D8B030D-6E8A-4147-A177-3AD203B41FA5}">
                      <a16:colId xmlns:a16="http://schemas.microsoft.com/office/drawing/2014/main" xmlns="" val="2442244878"/>
                    </a:ext>
                  </a:extLst>
                </a:gridCol>
                <a:gridCol w="823892">
                  <a:extLst>
                    <a:ext uri="{9D8B030D-6E8A-4147-A177-3AD203B41FA5}">
                      <a16:colId xmlns:a16="http://schemas.microsoft.com/office/drawing/2014/main" xmlns="" val="485889872"/>
                    </a:ext>
                  </a:extLst>
                </a:gridCol>
                <a:gridCol w="1318842">
                  <a:extLst>
                    <a:ext uri="{9D8B030D-6E8A-4147-A177-3AD203B41FA5}">
                      <a16:colId xmlns:a16="http://schemas.microsoft.com/office/drawing/2014/main" xmlns="" val="4176489682"/>
                    </a:ext>
                  </a:extLst>
                </a:gridCol>
                <a:gridCol w="945324">
                  <a:extLst>
                    <a:ext uri="{9D8B030D-6E8A-4147-A177-3AD203B41FA5}">
                      <a16:colId xmlns:a16="http://schemas.microsoft.com/office/drawing/2014/main" xmlns="" val="2608351285"/>
                    </a:ext>
                  </a:extLst>
                </a:gridCol>
                <a:gridCol w="827735">
                  <a:extLst>
                    <a:ext uri="{9D8B030D-6E8A-4147-A177-3AD203B41FA5}">
                      <a16:colId xmlns:a16="http://schemas.microsoft.com/office/drawing/2014/main" xmlns="" val="2880806803"/>
                    </a:ext>
                  </a:extLst>
                </a:gridCol>
                <a:gridCol w="1306545">
                  <a:extLst>
                    <a:ext uri="{9D8B030D-6E8A-4147-A177-3AD203B41FA5}">
                      <a16:colId xmlns:a16="http://schemas.microsoft.com/office/drawing/2014/main" xmlns="" val="2554362774"/>
                    </a:ext>
                  </a:extLst>
                </a:gridCol>
                <a:gridCol w="1306545">
                  <a:extLst>
                    <a:ext uri="{9D8B030D-6E8A-4147-A177-3AD203B41FA5}">
                      <a16:colId xmlns:a16="http://schemas.microsoft.com/office/drawing/2014/main" xmlns="" val="1190683170"/>
                    </a:ext>
                  </a:extLst>
                </a:gridCol>
              </a:tblGrid>
              <a:tr h="672402">
                <a:tc>
                  <a:txBody>
                    <a:bodyPr/>
                    <a:lstStyle/>
                    <a:p>
                      <a:pPr marL="0" marR="0" algn="r" rtl="1">
                        <a:lnSpc>
                          <a:spcPct val="107000"/>
                        </a:lnSpc>
                        <a:spcBef>
                          <a:spcPts val="0"/>
                        </a:spcBef>
                        <a:spcAft>
                          <a:spcPts val="0"/>
                        </a:spcAft>
                      </a:pPr>
                      <a:r>
                        <a:rPr lang="ar-SA" sz="1400">
                          <a:effectLst/>
                        </a:rPr>
                        <a:t>السنة</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ar-SA" sz="1400">
                          <a:effectLst/>
                        </a:rPr>
                        <a:t>الايرادات المتوقعة</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ar-SA" sz="1400">
                          <a:effectLst/>
                        </a:rPr>
                        <a:t>التكاليف المتوقعة</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ar-SA" sz="1400" dirty="0">
                          <a:effectLst/>
                        </a:rPr>
                        <a:t>صافي العائد</a:t>
                      </a:r>
                      <a:endParaRPr lang="en-US" sz="1400" dirty="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ar-SA" sz="1400">
                          <a:effectLst/>
                        </a:rPr>
                        <a:t>معدل الخصم 10%</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ar-SA" sz="1400">
                          <a:effectLst/>
                        </a:rPr>
                        <a:t>معدل الخصم 25%</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ar-SA" sz="1400">
                          <a:effectLst/>
                        </a:rPr>
                        <a:t>صافي القيمة الحالية عند 10%</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ar-SA" sz="1400">
                          <a:effectLst/>
                        </a:rPr>
                        <a:t>صافي القيمة الحاليه عند 25%</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2626592166"/>
                  </a:ext>
                </a:extLst>
              </a:tr>
              <a:tr h="360670">
                <a:tc>
                  <a:txBody>
                    <a:bodyPr/>
                    <a:lstStyle/>
                    <a:p>
                      <a:pPr marL="0" marR="0" algn="r" rtl="1">
                        <a:lnSpc>
                          <a:spcPct val="107000"/>
                        </a:lnSpc>
                        <a:spcBef>
                          <a:spcPts val="0"/>
                        </a:spcBef>
                        <a:spcAft>
                          <a:spcPts val="0"/>
                        </a:spcAft>
                      </a:pPr>
                      <a:r>
                        <a:rPr lang="en-US" sz="1400">
                          <a:effectLst/>
                        </a:rPr>
                        <a:t>0</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0">
                        <a:lnSpc>
                          <a:spcPct val="107000"/>
                        </a:lnSpc>
                        <a:spcBef>
                          <a:spcPts val="0"/>
                        </a:spcBef>
                        <a:spcAft>
                          <a:spcPts val="0"/>
                        </a:spcAft>
                      </a:pPr>
                      <a:r>
                        <a:rPr lang="en-US" sz="1400">
                          <a:effectLst/>
                        </a:rPr>
                        <a:t>0</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400">
                          <a:effectLst/>
                        </a:rPr>
                        <a:t>101690</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400" dirty="0">
                          <a:effectLst/>
                        </a:rPr>
                        <a:t>-101690</a:t>
                      </a:r>
                      <a:endParaRPr lang="en-US" sz="1400" dirty="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400" dirty="0">
                          <a:effectLst/>
                        </a:rPr>
                        <a:t>1</a:t>
                      </a:r>
                      <a:endParaRPr lang="en-US" sz="1400" dirty="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400">
                          <a:effectLst/>
                        </a:rPr>
                        <a:t>1</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400">
                          <a:effectLst/>
                        </a:rPr>
                        <a:t>-101690</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400">
                          <a:effectLst/>
                        </a:rPr>
                        <a:t>-101690</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3908093832"/>
                  </a:ext>
                </a:extLst>
              </a:tr>
              <a:tr h="278675">
                <a:tc>
                  <a:txBody>
                    <a:bodyPr/>
                    <a:lstStyle/>
                    <a:p>
                      <a:pPr marL="0" marR="0" algn="r" rtl="1">
                        <a:lnSpc>
                          <a:spcPct val="107000"/>
                        </a:lnSpc>
                        <a:spcBef>
                          <a:spcPts val="0"/>
                        </a:spcBef>
                        <a:spcAft>
                          <a:spcPts val="0"/>
                        </a:spcAft>
                      </a:pPr>
                      <a:r>
                        <a:rPr lang="en-US" sz="1400">
                          <a:effectLst/>
                        </a:rPr>
                        <a:t>1</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400">
                          <a:effectLst/>
                        </a:rPr>
                        <a:t>0</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400">
                          <a:effectLst/>
                        </a:rPr>
                        <a:t>101690</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400" dirty="0">
                          <a:effectLst/>
                        </a:rPr>
                        <a:t>-101690</a:t>
                      </a:r>
                      <a:endParaRPr lang="en-US" sz="1400" dirty="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400">
                          <a:effectLst/>
                        </a:rPr>
                        <a:t>1.1</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400">
                          <a:effectLst/>
                        </a:rPr>
                        <a:t>1.25</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400">
                          <a:effectLst/>
                        </a:rPr>
                        <a:t>-92445.45455</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400">
                          <a:effectLst/>
                        </a:rPr>
                        <a:t>-81352</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2292470549"/>
                  </a:ext>
                </a:extLst>
              </a:tr>
              <a:tr h="243840">
                <a:tc>
                  <a:txBody>
                    <a:bodyPr/>
                    <a:lstStyle/>
                    <a:p>
                      <a:pPr marL="0" marR="0" algn="r" rtl="1">
                        <a:lnSpc>
                          <a:spcPct val="107000"/>
                        </a:lnSpc>
                        <a:spcBef>
                          <a:spcPts val="0"/>
                        </a:spcBef>
                        <a:spcAft>
                          <a:spcPts val="0"/>
                        </a:spcAft>
                      </a:pPr>
                      <a:r>
                        <a:rPr lang="en-US" sz="1400">
                          <a:effectLst/>
                        </a:rPr>
                        <a:t>2</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400">
                          <a:effectLst/>
                        </a:rPr>
                        <a:t>2688000</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400">
                          <a:effectLst/>
                        </a:rPr>
                        <a:t>341287</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400">
                          <a:effectLst/>
                        </a:rPr>
                        <a:t>2346713</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400">
                          <a:effectLst/>
                        </a:rPr>
                        <a:t>1.21</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400">
                          <a:effectLst/>
                        </a:rPr>
                        <a:t>1.5625</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400">
                          <a:effectLst/>
                        </a:rPr>
                        <a:t>1939432.231</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400">
                          <a:effectLst/>
                        </a:rPr>
                        <a:t>1501896.32</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3289325776"/>
                  </a:ext>
                </a:extLst>
              </a:tr>
              <a:tr h="261257">
                <a:tc>
                  <a:txBody>
                    <a:bodyPr/>
                    <a:lstStyle/>
                    <a:p>
                      <a:pPr marL="0" marR="0" algn="r" rtl="1">
                        <a:lnSpc>
                          <a:spcPct val="107000"/>
                        </a:lnSpc>
                        <a:spcBef>
                          <a:spcPts val="0"/>
                        </a:spcBef>
                        <a:spcAft>
                          <a:spcPts val="0"/>
                        </a:spcAft>
                      </a:pPr>
                      <a:r>
                        <a:rPr lang="en-US" sz="1400">
                          <a:effectLst/>
                        </a:rPr>
                        <a:t>3</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400">
                          <a:effectLst/>
                        </a:rPr>
                        <a:t>3072000</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400">
                          <a:effectLst/>
                        </a:rPr>
                        <a:t>341825</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400">
                          <a:effectLst/>
                        </a:rPr>
                        <a:t>2730175</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400">
                          <a:effectLst/>
                        </a:rPr>
                        <a:t>1.331</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400">
                          <a:effectLst/>
                        </a:rPr>
                        <a:t>2</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400">
                          <a:effectLst/>
                        </a:rPr>
                        <a:t>2051220.887</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400">
                          <a:effectLst/>
                        </a:rPr>
                        <a:t>1365087.5</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2796202831"/>
                  </a:ext>
                </a:extLst>
              </a:tr>
              <a:tr h="215837">
                <a:tc>
                  <a:txBody>
                    <a:bodyPr/>
                    <a:lstStyle/>
                    <a:p>
                      <a:pPr marL="0" marR="0" algn="r" rtl="1">
                        <a:lnSpc>
                          <a:spcPct val="107000"/>
                        </a:lnSpc>
                        <a:spcBef>
                          <a:spcPts val="0"/>
                        </a:spcBef>
                        <a:spcAft>
                          <a:spcPts val="0"/>
                        </a:spcAft>
                      </a:pPr>
                      <a:r>
                        <a:rPr lang="en-US" sz="1400">
                          <a:effectLst/>
                        </a:rPr>
                        <a:t>4</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400">
                          <a:effectLst/>
                        </a:rPr>
                        <a:t>3456000</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400">
                          <a:effectLst/>
                        </a:rPr>
                        <a:t>342363</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400">
                          <a:effectLst/>
                        </a:rPr>
                        <a:t>3113637</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400">
                          <a:effectLst/>
                        </a:rPr>
                        <a:t>1.4641</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400">
                          <a:effectLst/>
                        </a:rPr>
                        <a:t>2.4414</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400">
                          <a:effectLst/>
                        </a:rPr>
                        <a:t>2126655.966</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400">
                          <a:effectLst/>
                        </a:rPr>
                        <a:t>1275348.98</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3541306929"/>
                  </a:ext>
                </a:extLst>
              </a:tr>
              <a:tr h="254426">
                <a:tc>
                  <a:txBody>
                    <a:bodyPr/>
                    <a:lstStyle/>
                    <a:p>
                      <a:pPr marL="0" marR="0" algn="r" rtl="1">
                        <a:lnSpc>
                          <a:spcPct val="107000"/>
                        </a:lnSpc>
                        <a:spcBef>
                          <a:spcPts val="0"/>
                        </a:spcBef>
                        <a:spcAft>
                          <a:spcPts val="0"/>
                        </a:spcAft>
                      </a:pPr>
                      <a:r>
                        <a:rPr lang="en-US" sz="1400">
                          <a:effectLst/>
                        </a:rPr>
                        <a:t>5</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400">
                          <a:effectLst/>
                        </a:rPr>
                        <a:t>3840000</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400">
                          <a:effectLst/>
                        </a:rPr>
                        <a:t>342901</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400">
                          <a:effectLst/>
                        </a:rPr>
                        <a:t>3497099</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400">
                          <a:effectLst/>
                        </a:rPr>
                        <a:t>1.61051</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400">
                          <a:effectLst/>
                        </a:rPr>
                        <a:t>2.4414</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400">
                          <a:effectLst/>
                        </a:rPr>
                        <a:t>2171423.338</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400">
                          <a:effectLst/>
                        </a:rPr>
                        <a:t>1432415.417</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2151362086"/>
                  </a:ext>
                </a:extLst>
              </a:tr>
              <a:tr h="570929">
                <a:tc>
                  <a:txBody>
                    <a:bodyPr/>
                    <a:lstStyle/>
                    <a:p>
                      <a:pPr marL="0" marR="0" algn="r" rtl="1">
                        <a:lnSpc>
                          <a:spcPct val="107000"/>
                        </a:lnSpc>
                        <a:spcBef>
                          <a:spcPts val="0"/>
                        </a:spcBef>
                        <a:spcAft>
                          <a:spcPts val="0"/>
                        </a:spcAft>
                      </a:pPr>
                      <a:r>
                        <a:rPr lang="ar-SA" sz="1400">
                          <a:effectLst/>
                        </a:rPr>
                        <a:t>المجموع:</a:t>
                      </a:r>
                      <a:endParaRPr lang="en-US" sz="1400">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endParaRPr lang="en-US" sz="1400">
                        <a:effectLst/>
                        <a:latin typeface="Tw Cen MT" panose="020B0602020104020603" pitchFamily="34" charset="0"/>
                      </a:endParaRPr>
                    </a:p>
                  </a:txBody>
                  <a:tcPr marL="68580" marR="68580" marT="0" marB="0"/>
                </a:tc>
                <a:tc>
                  <a:txBody>
                    <a:bodyPr/>
                    <a:lstStyle/>
                    <a:p>
                      <a:endParaRPr lang="en-US" sz="1400" dirty="0">
                        <a:effectLst/>
                        <a:latin typeface="Tw Cen MT" panose="020B0602020104020603" pitchFamily="34" charset="0"/>
                      </a:endParaRPr>
                    </a:p>
                  </a:txBody>
                  <a:tcPr marL="68580" marR="68580" marT="0" marB="0"/>
                </a:tc>
                <a:tc>
                  <a:txBody>
                    <a:bodyPr/>
                    <a:lstStyle/>
                    <a:p>
                      <a:endParaRPr lang="en-US" sz="1400">
                        <a:effectLst/>
                        <a:latin typeface="Tw Cen MT" panose="020B0602020104020603" pitchFamily="34" charset="0"/>
                      </a:endParaRPr>
                    </a:p>
                  </a:txBody>
                  <a:tcPr marL="68580" marR="68580" marT="0" marB="0"/>
                </a:tc>
                <a:tc>
                  <a:txBody>
                    <a:bodyPr/>
                    <a:lstStyle/>
                    <a:p>
                      <a:endParaRPr lang="en-US" sz="1400">
                        <a:effectLst/>
                        <a:latin typeface="Tw Cen MT" panose="020B0602020104020603" pitchFamily="34" charset="0"/>
                      </a:endParaRPr>
                    </a:p>
                  </a:txBody>
                  <a:tcPr marL="68580" marR="68580" marT="0" marB="0"/>
                </a:tc>
                <a:tc>
                  <a:txBody>
                    <a:bodyPr/>
                    <a:lstStyle/>
                    <a:p>
                      <a:endParaRPr lang="en-US" sz="1400">
                        <a:effectLst/>
                        <a:latin typeface="Tw Cen MT" panose="020B0602020104020603" pitchFamily="34" charset="0"/>
                      </a:endParaRPr>
                    </a:p>
                  </a:txBody>
                  <a:tcPr marL="68580" marR="68580" marT="0" marB="0"/>
                </a:tc>
                <a:tc>
                  <a:txBody>
                    <a:bodyPr/>
                    <a:lstStyle/>
                    <a:p>
                      <a:pPr marL="0" marR="0" algn="r" rtl="1">
                        <a:lnSpc>
                          <a:spcPct val="107000"/>
                        </a:lnSpc>
                        <a:spcBef>
                          <a:spcPts val="0"/>
                        </a:spcBef>
                        <a:spcAft>
                          <a:spcPts val="0"/>
                        </a:spcAft>
                      </a:pPr>
                      <a:r>
                        <a:rPr lang="en-US" sz="1400" dirty="0">
                          <a:solidFill>
                            <a:srgbClr val="FF0000"/>
                          </a:solidFill>
                          <a:effectLst/>
                        </a:rPr>
                        <a:t>8094596.967</a:t>
                      </a:r>
                      <a:endParaRPr lang="en-US" sz="1400" dirty="0">
                        <a:solidFill>
                          <a:srgbClr val="FF0000"/>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400" dirty="0">
                          <a:solidFill>
                            <a:srgbClr val="FF0000"/>
                          </a:solidFill>
                          <a:effectLst/>
                        </a:rPr>
                        <a:t>5391706.217</a:t>
                      </a:r>
                      <a:endParaRPr lang="en-US" sz="1400" dirty="0">
                        <a:solidFill>
                          <a:srgbClr val="FF0000"/>
                        </a:solidFill>
                        <a:effectLst/>
                        <a:latin typeface="Tw Cen MT" panose="020B0602020104020603" pitchFamily="34" charset="0"/>
                        <a:ea typeface="Tw Cen MT" panose="020B0602020104020603" pitchFamily="34" charset="0"/>
                        <a:cs typeface="Arial" panose="020B0604020202020204" pitchFamily="34" charset="0"/>
                      </a:endParaRPr>
                    </a:p>
                  </a:txBody>
                  <a:tcPr marL="68580" marR="68580" marT="0" marB="0"/>
                </a:tc>
                <a:extLst>
                  <a:ext uri="{0D108BD9-81ED-4DB2-BD59-A6C34878D82A}">
                    <a16:rowId xmlns:a16="http://schemas.microsoft.com/office/drawing/2014/main" xmlns="" val="4115196106"/>
                  </a:ext>
                </a:extLst>
              </a:tr>
            </a:tbl>
          </a:graphicData>
        </a:graphic>
      </p:graphicFrame>
      <p:sp>
        <p:nvSpPr>
          <p:cNvPr id="5" name="Rectangle 1"/>
          <p:cNvSpPr>
            <a:spLocks noChangeArrowheads="1"/>
          </p:cNvSpPr>
          <p:nvPr/>
        </p:nvSpPr>
        <p:spPr bwMode="auto">
          <a:xfrm>
            <a:off x="1946197" y="1619829"/>
            <a:ext cx="7197803" cy="14773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ar-SA" i="0" u="none" strike="noStrike" cap="none" normalizeH="0" baseline="0" dirty="0">
                <a:ln>
                  <a:noFill/>
                </a:ln>
                <a:solidFill>
                  <a:schemeClr val="tx1"/>
                </a:solidFill>
                <a:effectLst/>
                <a:latin typeface="Arabic Typesetting" panose="03020402040406030203" pitchFamily="66" charset="-78"/>
                <a:ea typeface="Tw Cen MT" panose="020B0602020104020603" pitchFamily="34" charset="0"/>
                <a:cs typeface="Arabic Typesetting" panose="03020402040406030203" pitchFamily="66" charset="-78"/>
              </a:rPr>
              <a:t>التغير في فترة الإنشاء</a:t>
            </a:r>
            <a:endParaRPr kumimoji="0" lang="en-US" altLang="ar-SA" i="0" u="none" strike="noStrike" cap="none" normalizeH="0" baseline="0" dirty="0">
              <a:ln>
                <a:noFill/>
              </a:ln>
              <a:solidFill>
                <a:schemeClr val="tx1"/>
              </a:solidFill>
              <a:effectLst/>
              <a:latin typeface="Arabic Typesetting" panose="03020402040406030203" pitchFamily="66" charset="-78"/>
              <a:cs typeface="Arabic Typesetting" panose="03020402040406030203" pitchFamily="66"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ar-SA" i="0" u="none" strike="noStrike" cap="none" normalizeH="0" baseline="0" dirty="0">
                <a:ln>
                  <a:noFill/>
                </a:ln>
                <a:solidFill>
                  <a:schemeClr val="tx1"/>
                </a:solidFill>
                <a:effectLst/>
                <a:latin typeface="Arabic Typesetting" panose="03020402040406030203" pitchFamily="66" charset="-78"/>
                <a:ea typeface="Tw Cen MT" panose="020B0602020104020603" pitchFamily="34" charset="0"/>
                <a:cs typeface="Arabic Typesetting" panose="03020402040406030203" pitchFamily="66" charset="-78"/>
              </a:rPr>
              <a:t>نفرض ان الفترة الإنشائية للمشروع تضاعفت بمعدل</a:t>
            </a:r>
            <a:r>
              <a:rPr kumimoji="0" lang="en-US" altLang="ar-SA" i="0" u="none" strike="noStrike" cap="none" normalizeH="0" baseline="0" dirty="0">
                <a:ln>
                  <a:noFill/>
                </a:ln>
                <a:solidFill>
                  <a:schemeClr val="tx1"/>
                </a:solidFill>
                <a:effectLst/>
                <a:latin typeface="Arabic Typesetting" panose="03020402040406030203" pitchFamily="66" charset="-78"/>
                <a:ea typeface="Tw Cen MT" panose="020B0602020104020603" pitchFamily="34" charset="0"/>
                <a:cs typeface="Arabic Typesetting" panose="03020402040406030203" pitchFamily="66" charset="-78"/>
              </a:rPr>
              <a:t> %:100 </a:t>
            </a:r>
            <a:endParaRPr kumimoji="0" lang="en-US" altLang="ar-SA" i="0" u="none" strike="noStrike" cap="none" normalizeH="0" baseline="0" dirty="0">
              <a:ln>
                <a:noFill/>
              </a:ln>
              <a:solidFill>
                <a:schemeClr val="tx1"/>
              </a:solidFill>
              <a:effectLst/>
              <a:latin typeface="Arabic Typesetting" panose="03020402040406030203" pitchFamily="66" charset="-78"/>
              <a:cs typeface="Arabic Typesetting" panose="03020402040406030203" pitchFamily="66"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GB" altLang="ar-SA" i="0" u="none" strike="noStrike" cap="none" normalizeH="0" baseline="0" dirty="0">
                <a:ln>
                  <a:noFill/>
                </a:ln>
                <a:solidFill>
                  <a:schemeClr val="tx1"/>
                </a:solidFill>
                <a:effectLst/>
                <a:latin typeface="Arabic Typesetting" panose="03020402040406030203" pitchFamily="66" charset="-78"/>
                <a:ea typeface="Tw Cen MT" panose="020B0602020104020603" pitchFamily="34" charset="0"/>
                <a:cs typeface="Arabic Typesetting" panose="03020402040406030203" pitchFamily="66" charset="-78"/>
              </a:rPr>
              <a:t> </a:t>
            </a:r>
            <a:endParaRPr kumimoji="0" lang="en-US" altLang="ar-SA" i="0" u="none" strike="noStrike" cap="none" normalizeH="0" baseline="0" dirty="0">
              <a:ln>
                <a:noFill/>
              </a:ln>
              <a:solidFill>
                <a:schemeClr val="tx1"/>
              </a:solidFill>
              <a:effectLst/>
              <a:latin typeface="Arabic Typesetting" panose="03020402040406030203" pitchFamily="66" charset="-78"/>
              <a:cs typeface="Arabic Typesetting" panose="03020402040406030203" pitchFamily="66"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ar-SA" i="0" u="none" strike="noStrike" cap="none" normalizeH="0" baseline="0" dirty="0">
                <a:ln>
                  <a:noFill/>
                </a:ln>
                <a:solidFill>
                  <a:schemeClr val="tx1"/>
                </a:solidFill>
                <a:effectLst/>
                <a:latin typeface="Arabic Typesetting" panose="03020402040406030203" pitchFamily="66" charset="-78"/>
                <a:ea typeface="Tw Cen MT" panose="020B0602020104020603" pitchFamily="34" charset="0"/>
                <a:cs typeface="Arabic Typesetting" panose="03020402040406030203" pitchFamily="66" charset="-78"/>
              </a:rPr>
              <a:t>حتى بعد مضاعفة الفترة الإنشائية</a:t>
            </a:r>
            <a:r>
              <a:rPr kumimoji="0" lang="en-GB" altLang="ar-SA" i="0" u="none" strike="noStrike" cap="none" normalizeH="0" baseline="0" dirty="0">
                <a:ln>
                  <a:noFill/>
                </a:ln>
                <a:solidFill>
                  <a:schemeClr val="tx1"/>
                </a:solidFill>
                <a:effectLst/>
                <a:latin typeface="Arabic Typesetting" panose="03020402040406030203" pitchFamily="66" charset="-78"/>
                <a:ea typeface="Tw Cen MT" panose="020B0602020104020603" pitchFamily="34" charset="0"/>
                <a:cs typeface="Arabic Typesetting" panose="03020402040406030203" pitchFamily="66" charset="-78"/>
              </a:rPr>
              <a:t> 100%  </a:t>
            </a:r>
            <a:r>
              <a:rPr kumimoji="0" lang="ar-SA" altLang="ar-SA" i="0" u="none" strike="noStrike" cap="none" normalizeH="0" baseline="0" dirty="0">
                <a:ln>
                  <a:noFill/>
                </a:ln>
                <a:solidFill>
                  <a:schemeClr val="tx1"/>
                </a:solidFill>
                <a:effectLst/>
                <a:latin typeface="Arabic Typesetting" panose="03020402040406030203" pitchFamily="66" charset="-78"/>
                <a:ea typeface="Tw Cen MT" panose="020B0602020104020603" pitchFamily="34" charset="0"/>
                <a:cs typeface="Arabic Typesetting" panose="03020402040406030203" pitchFamily="66" charset="-78"/>
              </a:rPr>
              <a:t>مجموع صافي القيمة الحالية لا يزال موجب</a:t>
            </a:r>
            <a:r>
              <a:rPr kumimoji="0" lang="en-GB" altLang="ar-SA" i="0" u="none" strike="noStrike" cap="none" normalizeH="0" baseline="0" dirty="0">
                <a:ln>
                  <a:noFill/>
                </a:ln>
                <a:solidFill>
                  <a:schemeClr val="tx1"/>
                </a:solidFill>
                <a:effectLst/>
                <a:latin typeface="Arabic Typesetting" panose="03020402040406030203" pitchFamily="66" charset="-78"/>
                <a:ea typeface="Tw Cen MT" panose="020B0602020104020603" pitchFamily="34" charset="0"/>
                <a:cs typeface="Arabic Typesetting" panose="03020402040406030203" pitchFamily="66" charset="-78"/>
              </a:rPr>
              <a:t>, </a:t>
            </a:r>
            <a:r>
              <a:rPr kumimoji="0" lang="ar-SA" altLang="ar-SA" i="0" u="none" strike="noStrike" cap="none" normalizeH="0" baseline="0" dirty="0">
                <a:ln>
                  <a:noFill/>
                </a:ln>
                <a:solidFill>
                  <a:schemeClr val="tx1"/>
                </a:solidFill>
                <a:effectLst/>
                <a:latin typeface="Arabic Typesetting" panose="03020402040406030203" pitchFamily="66" charset="-78"/>
                <a:ea typeface="Tw Cen MT" panose="020B0602020104020603" pitchFamily="34" charset="0"/>
                <a:cs typeface="Arabic Typesetting" panose="03020402040406030203" pitchFamily="66" charset="-78"/>
              </a:rPr>
              <a:t>إذا ما زال المشروع مربح رغم امتداد فترة الإنشاء الى سنتين</a:t>
            </a:r>
            <a:endParaRPr kumimoji="0" lang="en-US" altLang="ar-SA" i="0" u="none" strike="noStrike" cap="none" normalizeH="0" baseline="0" dirty="0">
              <a:ln>
                <a:noFill/>
              </a:ln>
              <a:solidFill>
                <a:schemeClr val="tx1"/>
              </a:solidFill>
              <a:effectLst/>
              <a:latin typeface="Arabic Typesetting" panose="03020402040406030203" pitchFamily="66" charset="-78"/>
              <a:cs typeface="Arabic Typesetting" panose="03020402040406030203" pitchFamily="66"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GB" altLang="ar-SA" i="0" u="none" strike="noStrike" cap="none" normalizeH="0" baseline="0" dirty="0">
                <a:ln>
                  <a:noFill/>
                </a:ln>
                <a:solidFill>
                  <a:schemeClr val="tx1"/>
                </a:solidFill>
                <a:effectLst/>
                <a:latin typeface="Arabic Typesetting" panose="03020402040406030203" pitchFamily="66" charset="-78"/>
                <a:ea typeface="Tw Cen MT" panose="020B0602020104020603" pitchFamily="34" charset="0"/>
                <a:cs typeface="Arabic Typesetting" panose="03020402040406030203" pitchFamily="66" charset="-78"/>
              </a:rPr>
              <a:t> </a:t>
            </a:r>
            <a:endParaRPr kumimoji="0" lang="en-GB" altLang="ar-SA" i="0" u="none" strike="noStrike" cap="none" normalizeH="0" baseline="0" dirty="0">
              <a:ln>
                <a:noFill/>
              </a:ln>
              <a:solidFill>
                <a:schemeClr val="tx1"/>
              </a:solidFill>
              <a:effectLst/>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xmlns="" val="547163331"/>
      </p:ext>
    </p:extLst>
  </p:cSld>
  <p:clrMapOvr>
    <a:masterClrMapping/>
  </p:clrMapOvr>
  <p:transition>
    <p:fade thruBlk="1"/>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تقدير حدود الحساسية </a:t>
            </a:r>
          </a:p>
        </p:txBody>
      </p:sp>
      <p:sp>
        <p:nvSpPr>
          <p:cNvPr id="3" name="Content Placeholder 2"/>
          <p:cNvSpPr>
            <a:spLocks noGrp="1"/>
          </p:cNvSpPr>
          <p:nvPr>
            <p:ph sz="half" idx="1"/>
          </p:nvPr>
        </p:nvSpPr>
        <p:spPr>
          <a:xfrm>
            <a:off x="5334000" y="1497356"/>
            <a:ext cx="3429000" cy="4572000"/>
          </a:xfrm>
        </p:spPr>
        <p:txBody>
          <a:bodyPr/>
          <a:lstStyle/>
          <a:p>
            <a:pPr marL="0" indent="0" algn="r" rtl="1">
              <a:buNone/>
            </a:pPr>
            <a:r>
              <a:rPr lang="ar-SA" sz="2000" dirty="0">
                <a:latin typeface="Arabic Typesetting" panose="03020402040406030203" pitchFamily="66" charset="-78"/>
                <a:cs typeface="Arabic Typesetting" panose="03020402040406030203" pitchFamily="66" charset="-78"/>
              </a:rPr>
              <a:t>١</a:t>
            </a:r>
            <a:r>
              <a:rPr lang="ar-SA" sz="2000" b="1" dirty="0">
                <a:latin typeface="Arabic Typesetting" panose="03020402040406030203" pitchFamily="66" charset="-78"/>
                <a:cs typeface="Arabic Typesetting" panose="03020402040406030203" pitchFamily="66" charset="-78"/>
              </a:rPr>
              <a:t>-نسبه المنافع الى التكاليف:</a:t>
            </a:r>
            <a:endParaRPr lang="en-US" sz="2000" dirty="0">
              <a:latin typeface="Arabic Typesetting" panose="03020402040406030203" pitchFamily="66" charset="-78"/>
              <a:cs typeface="Arabic Typesetting" panose="03020402040406030203" pitchFamily="66" charset="-78"/>
            </a:endParaRPr>
          </a:p>
          <a:p>
            <a:pPr marL="0" indent="0" algn="r" rtl="1">
              <a:buNone/>
            </a:pPr>
            <a:r>
              <a:rPr lang="ar-SA" sz="2000" dirty="0">
                <a:latin typeface="Arabic Typesetting" panose="03020402040406030203" pitchFamily="66" charset="-78"/>
                <a:cs typeface="Arabic Typesetting" panose="03020402040406030203" pitchFamily="66" charset="-78"/>
              </a:rPr>
              <a:t>الايرادات الكلية:</a:t>
            </a:r>
            <a:endParaRPr lang="en-US" sz="2000" dirty="0">
              <a:latin typeface="Arabic Typesetting" panose="03020402040406030203" pitchFamily="66" charset="-78"/>
              <a:cs typeface="Arabic Typesetting" panose="03020402040406030203" pitchFamily="66" charset="-78"/>
            </a:endParaRPr>
          </a:p>
          <a:p>
            <a:pPr marL="0" indent="0" algn="r" rtl="1">
              <a:buNone/>
            </a:pPr>
            <a:r>
              <a:rPr lang="en-US" sz="2000" dirty="0">
                <a:latin typeface="Arabic Typesetting" panose="03020402040406030203" pitchFamily="66" charset="-78"/>
                <a:cs typeface="Arabic Typesetting" panose="03020402040406030203" pitchFamily="66" charset="-78"/>
              </a:rPr>
              <a:t>16,896,000</a:t>
            </a:r>
          </a:p>
          <a:p>
            <a:pPr marL="0" indent="0" algn="r" rtl="1">
              <a:buNone/>
            </a:pPr>
            <a:r>
              <a:rPr lang="ar-SA" sz="2000" dirty="0">
                <a:latin typeface="Arabic Typesetting" panose="03020402040406030203" pitchFamily="66" charset="-78"/>
                <a:cs typeface="Arabic Typesetting" panose="03020402040406030203" pitchFamily="66" charset="-78"/>
              </a:rPr>
              <a:t>التكاليف الكلية:</a:t>
            </a:r>
            <a:endParaRPr lang="en-US" sz="2000" dirty="0">
              <a:latin typeface="Arabic Typesetting" panose="03020402040406030203" pitchFamily="66" charset="-78"/>
              <a:cs typeface="Arabic Typesetting" panose="03020402040406030203" pitchFamily="66" charset="-78"/>
            </a:endParaRPr>
          </a:p>
          <a:p>
            <a:pPr marL="0" indent="0" algn="r" rtl="1">
              <a:buNone/>
            </a:pPr>
            <a:r>
              <a:rPr lang="en-US" sz="2000" dirty="0">
                <a:latin typeface="Arabic Typesetting" panose="03020402040406030203" pitchFamily="66" charset="-78"/>
                <a:cs typeface="Arabic Typesetting" panose="03020402040406030203" pitchFamily="66" charset="-78"/>
              </a:rPr>
              <a:t>13,150,072</a:t>
            </a:r>
          </a:p>
          <a:p>
            <a:pPr marL="0" indent="0" algn="r" rtl="1">
              <a:buNone/>
            </a:pPr>
            <a:r>
              <a:rPr lang="ar-SA" sz="2000" dirty="0">
                <a:latin typeface="Arabic Typesetting" panose="03020402040406030203" pitchFamily="66" charset="-78"/>
                <a:cs typeface="Arabic Typesetting" panose="03020402040406030203" pitchFamily="66" charset="-78"/>
              </a:rPr>
              <a:t>نسبه المنافع الى التكاليف:</a:t>
            </a:r>
            <a:endParaRPr lang="en-US" sz="2000" dirty="0">
              <a:latin typeface="Arabic Typesetting" panose="03020402040406030203" pitchFamily="66" charset="-78"/>
              <a:cs typeface="Arabic Typesetting" panose="03020402040406030203" pitchFamily="66" charset="-78"/>
            </a:endParaRPr>
          </a:p>
          <a:p>
            <a:pPr marL="0" indent="0" algn="r" rtl="1">
              <a:buNone/>
            </a:pPr>
            <a:r>
              <a:rPr lang="en-US" sz="2000" dirty="0">
                <a:latin typeface="Arabic Typesetting" panose="03020402040406030203" pitchFamily="66" charset="-78"/>
                <a:cs typeface="Arabic Typesetting" panose="03020402040406030203" pitchFamily="66" charset="-78"/>
              </a:rPr>
              <a:t>16896000\13150072</a:t>
            </a:r>
            <a:r>
              <a:rPr lang="ar-SA" sz="2000" dirty="0">
                <a:latin typeface="Arabic Typesetting" panose="03020402040406030203" pitchFamily="66" charset="-78"/>
                <a:cs typeface="Arabic Typesetting" panose="03020402040406030203" pitchFamily="66" charset="-78"/>
              </a:rPr>
              <a:t>=</a:t>
            </a:r>
            <a:endParaRPr lang="en-US" sz="2000" dirty="0">
              <a:latin typeface="Arabic Typesetting" panose="03020402040406030203" pitchFamily="66" charset="-78"/>
              <a:cs typeface="Arabic Typesetting" panose="03020402040406030203" pitchFamily="66" charset="-78"/>
            </a:endParaRPr>
          </a:p>
          <a:p>
            <a:pPr marL="0" indent="0" algn="r" rtl="1">
              <a:buNone/>
            </a:pPr>
            <a:r>
              <a:rPr lang="en-US" sz="2000" dirty="0">
                <a:latin typeface="Arabic Typesetting" panose="03020402040406030203" pitchFamily="66" charset="-78"/>
                <a:cs typeface="Arabic Typesetting" panose="03020402040406030203" pitchFamily="66" charset="-78"/>
              </a:rPr>
              <a:t>1.28</a:t>
            </a:r>
            <a:endParaRPr lang="ar-SA" sz="2000" dirty="0">
              <a:latin typeface="Arabic Typesetting" panose="03020402040406030203" pitchFamily="66" charset="-78"/>
              <a:cs typeface="Arabic Typesetting" panose="03020402040406030203" pitchFamily="66" charset="-78"/>
            </a:endParaRPr>
          </a:p>
          <a:p>
            <a:pPr marL="0" indent="0" algn="r" rtl="1">
              <a:buNone/>
            </a:pPr>
            <a:r>
              <a:rPr lang="ar-SA" sz="2000" b="1" dirty="0">
                <a:latin typeface="Arabic Typesetting" panose="03020402040406030203" pitchFamily="66" charset="-78"/>
                <a:cs typeface="Arabic Typesetting" panose="03020402040406030203" pitchFamily="66" charset="-78"/>
              </a:rPr>
              <a:t>٣-الحد الأقصى لارتفاع معدل الخصم </a:t>
            </a:r>
            <a:r>
              <a:rPr lang="ar-SA" sz="2000" dirty="0">
                <a:latin typeface="Arabic Typesetting" panose="03020402040406030203" pitchFamily="66" charset="-78"/>
                <a:cs typeface="Arabic Typesetting" panose="03020402040406030203" pitchFamily="66" charset="-78"/>
              </a:rPr>
              <a:t>70.6%</a:t>
            </a:r>
            <a:r>
              <a:rPr lang="ar-SA" sz="2000" b="1" dirty="0">
                <a:latin typeface="Arabic Typesetting" panose="03020402040406030203" pitchFamily="66" charset="-78"/>
                <a:cs typeface="Arabic Typesetting" panose="03020402040406030203" pitchFamily="66" charset="-78"/>
              </a:rPr>
              <a:t> (وهو معدل العائد الداخلي)</a:t>
            </a:r>
            <a:endParaRPr lang="en-US" sz="2000" dirty="0">
              <a:latin typeface="Arabic Typesetting" panose="03020402040406030203" pitchFamily="66" charset="-78"/>
              <a:cs typeface="Arabic Typesetting" panose="03020402040406030203" pitchFamily="66" charset="-78"/>
            </a:endParaRPr>
          </a:p>
          <a:p>
            <a:pPr marL="0" indent="0" algn="r" rtl="1">
              <a:buNone/>
            </a:pPr>
            <a:endParaRPr lang="ar-SA" sz="2000" dirty="0">
              <a:latin typeface="Arabic Typesetting" panose="03020402040406030203" pitchFamily="66" charset="-78"/>
              <a:cs typeface="Arabic Typesetting" panose="03020402040406030203" pitchFamily="66" charset="-78"/>
            </a:endParaRPr>
          </a:p>
        </p:txBody>
      </p:sp>
      <p:sp>
        <p:nvSpPr>
          <p:cNvPr id="4" name="Content Placeholder 3"/>
          <p:cNvSpPr>
            <a:spLocks noGrp="1"/>
          </p:cNvSpPr>
          <p:nvPr>
            <p:ph sz="half" idx="2"/>
          </p:nvPr>
        </p:nvSpPr>
        <p:spPr>
          <a:xfrm>
            <a:off x="2081514" y="1494461"/>
            <a:ext cx="3429000" cy="4883189"/>
          </a:xfrm>
        </p:spPr>
        <p:txBody>
          <a:bodyPr/>
          <a:lstStyle/>
          <a:p>
            <a:pPr marL="0" indent="0" algn="r" rtl="1">
              <a:buNone/>
            </a:pPr>
            <a:r>
              <a:rPr lang="ar-SA" sz="2000" b="1" dirty="0">
                <a:latin typeface="Arabic Typesetting" panose="03020402040406030203" pitchFamily="66" charset="-78"/>
                <a:cs typeface="Arabic Typesetting" panose="03020402040406030203" pitchFamily="66" charset="-78"/>
              </a:rPr>
              <a:t>٢-نسبه المنافع الى التكاليف عندما يتحقق التعادل:</a:t>
            </a:r>
            <a:endParaRPr lang="en-US" sz="2000" dirty="0">
              <a:latin typeface="Arabic Typesetting" panose="03020402040406030203" pitchFamily="66" charset="-78"/>
              <a:cs typeface="Arabic Typesetting" panose="03020402040406030203" pitchFamily="66" charset="-78"/>
            </a:endParaRPr>
          </a:p>
          <a:p>
            <a:pPr marL="0" indent="0" algn="r" rtl="1">
              <a:buNone/>
            </a:pPr>
            <a:r>
              <a:rPr lang="en-US" sz="2000" dirty="0">
                <a:latin typeface="Arabic Typesetting" panose="03020402040406030203" pitchFamily="66" charset="-78"/>
                <a:cs typeface="Arabic Typesetting" panose="03020402040406030203" pitchFamily="66" charset="-78"/>
              </a:rPr>
              <a:t>13150072-16896000)</a:t>
            </a:r>
            <a:r>
              <a:rPr lang="ar-SA" sz="2000" dirty="0">
                <a:latin typeface="Arabic Typesetting" panose="03020402040406030203" pitchFamily="66" charset="-78"/>
                <a:cs typeface="Arabic Typesetting" panose="03020402040406030203" pitchFamily="66" charset="-78"/>
              </a:rPr>
              <a:t>)\</a:t>
            </a:r>
            <a:r>
              <a:rPr lang="en-US" sz="2000" dirty="0">
                <a:latin typeface="Arabic Typesetting" panose="03020402040406030203" pitchFamily="66" charset="-78"/>
                <a:cs typeface="Arabic Typesetting" panose="03020402040406030203" pitchFamily="66" charset="-78"/>
              </a:rPr>
              <a:t>13150072</a:t>
            </a:r>
            <a:r>
              <a:rPr lang="ar-SA" sz="2000" dirty="0">
                <a:latin typeface="Arabic Typesetting" panose="03020402040406030203" pitchFamily="66" charset="-78"/>
                <a:cs typeface="Arabic Typesetting" panose="03020402040406030203" pitchFamily="66" charset="-78"/>
              </a:rPr>
              <a:t>=</a:t>
            </a:r>
            <a:endParaRPr lang="en-US" sz="2000" dirty="0">
              <a:latin typeface="Arabic Typesetting" panose="03020402040406030203" pitchFamily="66" charset="-78"/>
              <a:cs typeface="Arabic Typesetting" panose="03020402040406030203" pitchFamily="66" charset="-78"/>
            </a:endParaRPr>
          </a:p>
          <a:p>
            <a:pPr marL="0" indent="0" algn="r" rtl="1">
              <a:buNone/>
            </a:pPr>
            <a:r>
              <a:rPr lang="en-US" sz="2000" dirty="0">
                <a:latin typeface="Arabic Typesetting" panose="03020402040406030203" pitchFamily="66" charset="-78"/>
                <a:cs typeface="Arabic Typesetting" panose="03020402040406030203" pitchFamily="66" charset="-78"/>
              </a:rPr>
              <a:t>0.28=28.48%</a:t>
            </a:r>
            <a:endParaRPr lang="en-US" sz="2000" b="1" u="sng" dirty="0">
              <a:latin typeface="Arabic Typesetting" panose="03020402040406030203" pitchFamily="66" charset="-78"/>
              <a:cs typeface="Arabic Typesetting" panose="03020402040406030203" pitchFamily="66" charset="-78"/>
            </a:endParaRPr>
          </a:p>
          <a:p>
            <a:pPr marL="0" indent="0" algn="r" rtl="1">
              <a:buNone/>
            </a:pPr>
            <a:r>
              <a:rPr lang="ar-SA" sz="2000" b="1" u="sng" dirty="0">
                <a:latin typeface="Arabic Typesetting" panose="03020402040406030203" pitchFamily="66" charset="-78"/>
                <a:cs typeface="Arabic Typesetting" panose="03020402040406030203" pitchFamily="66" charset="-78"/>
              </a:rPr>
              <a:t>أي ان </a:t>
            </a:r>
            <a:r>
              <a:rPr lang="en-US" sz="2000" b="1" u="sng" dirty="0">
                <a:latin typeface="Arabic Typesetting" panose="03020402040406030203" pitchFamily="66" charset="-78"/>
                <a:cs typeface="Arabic Typesetting" panose="03020402040406030203" pitchFamily="66" charset="-78"/>
              </a:rPr>
              <a:t>28.48%</a:t>
            </a:r>
            <a:r>
              <a:rPr lang="ar-SA" sz="2000" b="1" u="sng" dirty="0">
                <a:latin typeface="Arabic Typesetting" panose="03020402040406030203" pitchFamily="66" charset="-78"/>
                <a:cs typeface="Arabic Typesetting" panose="03020402040406030203" pitchFamily="66" charset="-78"/>
              </a:rPr>
              <a:t> هو الحد الأقصى لارتفاع التكاليف قبل ان يتحول المشروع من ربح الى خسارة</a:t>
            </a:r>
            <a:endParaRPr lang="en-US" sz="2000" b="1" u="sng" dirty="0">
              <a:latin typeface="Arabic Typesetting" panose="03020402040406030203" pitchFamily="66" charset="-78"/>
              <a:cs typeface="Arabic Typesetting" panose="03020402040406030203" pitchFamily="66" charset="-78"/>
            </a:endParaRPr>
          </a:p>
          <a:p>
            <a:pPr marL="0" indent="0" algn="r" rtl="1">
              <a:buNone/>
            </a:pPr>
            <a:r>
              <a:rPr lang="ar-SA" sz="2000" dirty="0">
                <a:latin typeface="Arabic Typesetting" panose="03020402040406030203" pitchFamily="66" charset="-78"/>
                <a:cs typeface="Arabic Typesetting" panose="03020402040406030203" pitchFamily="66" charset="-78"/>
              </a:rPr>
              <a:t> </a:t>
            </a:r>
            <a:endParaRPr lang="en-US" sz="2000" dirty="0">
              <a:latin typeface="Arabic Typesetting" panose="03020402040406030203" pitchFamily="66" charset="-78"/>
              <a:cs typeface="Arabic Typesetting" panose="03020402040406030203" pitchFamily="66" charset="-78"/>
            </a:endParaRPr>
          </a:p>
          <a:p>
            <a:pPr marL="0" indent="0" algn="r" rtl="1">
              <a:buNone/>
            </a:pPr>
            <a:r>
              <a:rPr lang="ar-SA" sz="2000" dirty="0">
                <a:latin typeface="Arabic Typesetting" panose="03020402040406030203" pitchFamily="66" charset="-78"/>
                <a:cs typeface="Arabic Typesetting" panose="03020402040406030203" pitchFamily="66" charset="-78"/>
              </a:rPr>
              <a:t>إذا انخفضت الايرادات من </a:t>
            </a:r>
            <a:r>
              <a:rPr lang="en-US" sz="2000" dirty="0">
                <a:latin typeface="Arabic Typesetting" panose="03020402040406030203" pitchFamily="66" charset="-78"/>
                <a:cs typeface="Arabic Typesetting" panose="03020402040406030203" pitchFamily="66" charset="-78"/>
              </a:rPr>
              <a:t>16896000</a:t>
            </a:r>
            <a:r>
              <a:rPr lang="ar-SA" sz="2000" dirty="0">
                <a:latin typeface="Arabic Typesetting" panose="03020402040406030203" pitchFamily="66" charset="-78"/>
                <a:cs typeface="Arabic Typesetting" panose="03020402040406030203" pitchFamily="66" charset="-78"/>
              </a:rPr>
              <a:t> والى 13150072</a:t>
            </a:r>
            <a:endParaRPr lang="en-US" sz="2000" dirty="0">
              <a:latin typeface="Arabic Typesetting" panose="03020402040406030203" pitchFamily="66" charset="-78"/>
              <a:cs typeface="Arabic Typesetting" panose="03020402040406030203" pitchFamily="66" charset="-78"/>
            </a:endParaRPr>
          </a:p>
          <a:p>
            <a:pPr marL="0" indent="0" algn="r" rtl="1">
              <a:buNone/>
            </a:pPr>
            <a:r>
              <a:rPr lang="en-US" sz="2000" dirty="0">
                <a:latin typeface="Arabic Typesetting" panose="03020402040406030203" pitchFamily="66" charset="-78"/>
                <a:cs typeface="Arabic Typesetting" panose="03020402040406030203" pitchFamily="66" charset="-78"/>
              </a:rPr>
              <a:t>(13150072-16896000)\ 16896000</a:t>
            </a:r>
          </a:p>
          <a:p>
            <a:pPr marL="0" indent="0" algn="r" rtl="1">
              <a:buNone/>
            </a:pPr>
            <a:r>
              <a:rPr lang="en-US" sz="2000" dirty="0">
                <a:latin typeface="Arabic Typesetting" panose="03020402040406030203" pitchFamily="66" charset="-78"/>
                <a:cs typeface="Arabic Typesetting" panose="03020402040406030203" pitchFamily="66" charset="-78"/>
              </a:rPr>
              <a:t>=-0.92=92%</a:t>
            </a:r>
          </a:p>
          <a:p>
            <a:pPr marL="0" indent="0" algn="r" rtl="1">
              <a:buNone/>
            </a:pPr>
            <a:r>
              <a:rPr lang="ar-SA" sz="2000" b="1" u="sng" dirty="0">
                <a:latin typeface="Arabic Typesetting" panose="03020402040406030203" pitchFamily="66" charset="-78"/>
                <a:cs typeface="Arabic Typesetting" panose="03020402040406030203" pitchFamily="66" charset="-78"/>
              </a:rPr>
              <a:t>أي ان </a:t>
            </a:r>
            <a:r>
              <a:rPr lang="en-US" sz="2000" b="1" u="sng" dirty="0">
                <a:latin typeface="Arabic Typesetting" panose="03020402040406030203" pitchFamily="66" charset="-78"/>
                <a:cs typeface="Arabic Typesetting" panose="03020402040406030203" pitchFamily="66" charset="-78"/>
              </a:rPr>
              <a:t>92%</a:t>
            </a:r>
            <a:r>
              <a:rPr lang="ar-SA" sz="2000" b="1" u="sng" dirty="0">
                <a:latin typeface="Arabic Typesetting" panose="03020402040406030203" pitchFamily="66" charset="-78"/>
                <a:cs typeface="Arabic Typesetting" panose="03020402040406030203" pitchFamily="66" charset="-78"/>
              </a:rPr>
              <a:t> هو الحد الأدنى لانخفاض الايرادات قبل ان يتحول المشروع من رابح الى خاسر.</a:t>
            </a:r>
            <a:endParaRPr lang="en-US" sz="2000" b="1" u="sng" dirty="0">
              <a:latin typeface="Arabic Typesetting" panose="03020402040406030203" pitchFamily="66" charset="-78"/>
              <a:cs typeface="Arabic Typesetting" panose="03020402040406030203" pitchFamily="66" charset="-78"/>
            </a:endParaRPr>
          </a:p>
          <a:p>
            <a:pPr marL="0" indent="0" algn="r" rtl="1">
              <a:buNone/>
            </a:pPr>
            <a:r>
              <a:rPr lang="ar-SA" sz="2000" dirty="0">
                <a:latin typeface="Arabic Typesetting" panose="03020402040406030203" pitchFamily="66" charset="-78"/>
                <a:cs typeface="Arabic Typesetting" panose="03020402040406030203" pitchFamily="66" charset="-78"/>
              </a:rPr>
              <a:t> </a:t>
            </a:r>
            <a:endParaRPr lang="en-US" sz="2000" dirty="0">
              <a:latin typeface="Arabic Typesetting" panose="03020402040406030203" pitchFamily="66" charset="-78"/>
              <a:cs typeface="Arabic Typesetting" panose="03020402040406030203" pitchFamily="66" charset="-78"/>
            </a:endParaRPr>
          </a:p>
          <a:p>
            <a:endParaRPr lang="ar-SA" sz="20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xmlns="" val="2838674740"/>
      </p:ext>
    </p:extLst>
  </p:cSld>
  <p:clrMapOvr>
    <a:masterClrMapping/>
  </p:clrMapOvr>
  <p:transition>
    <p:fade thruBlk="1"/>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الدراسة الاجتماعية </a:t>
            </a:r>
          </a:p>
        </p:txBody>
      </p:sp>
      <p:sp>
        <p:nvSpPr>
          <p:cNvPr id="3" name="Content Placeholder 2"/>
          <p:cNvSpPr>
            <a:spLocks noGrp="1"/>
          </p:cNvSpPr>
          <p:nvPr>
            <p:ph idx="1"/>
          </p:nvPr>
        </p:nvSpPr>
        <p:spPr>
          <a:xfrm>
            <a:off x="1041722" y="1395413"/>
            <a:ext cx="7721278" cy="5190582"/>
          </a:xfrm>
        </p:spPr>
        <p:txBody>
          <a:bodyPr/>
          <a:lstStyle/>
          <a:p>
            <a:pPr marL="0" indent="0" algn="r" rtl="1">
              <a:buNone/>
            </a:pPr>
            <a:r>
              <a:rPr lang="ar-SA" dirty="0">
                <a:latin typeface="Arabic Typesetting" panose="03020402040406030203" pitchFamily="66" charset="-78"/>
                <a:cs typeface="Arabic Typesetting" panose="03020402040406030203" pitchFamily="66" charset="-78"/>
              </a:rPr>
              <a:t> الربحية الاجتماعية = الربحية الاقتصادية + فائض المستهلك </a:t>
            </a:r>
            <a:endParaRPr lang="en-US" dirty="0">
              <a:latin typeface="Arabic Typesetting" panose="03020402040406030203" pitchFamily="66" charset="-78"/>
              <a:cs typeface="Arabic Typesetting" panose="03020402040406030203" pitchFamily="66" charset="-78"/>
            </a:endParaRPr>
          </a:p>
          <a:p>
            <a:pPr marL="0" indent="0" algn="r" rtl="1">
              <a:buNone/>
            </a:pPr>
            <a:r>
              <a:rPr lang="ar-SA" dirty="0">
                <a:latin typeface="Arabic Typesetting" panose="03020402040406030203" pitchFamily="66" charset="-78"/>
                <a:cs typeface="Arabic Typesetting" panose="03020402040406030203" pitchFamily="66" charset="-78"/>
              </a:rPr>
              <a:t>= 2,205,819 </a:t>
            </a:r>
            <a:endParaRPr lang="en-US" dirty="0">
              <a:latin typeface="Arabic Typesetting" panose="03020402040406030203" pitchFamily="66" charset="-78"/>
              <a:cs typeface="Arabic Typesetting" panose="03020402040406030203" pitchFamily="66" charset="-78"/>
            </a:endParaRPr>
          </a:p>
          <a:p>
            <a:pPr marL="0" indent="0" algn="r" rtl="1">
              <a:buNone/>
            </a:pPr>
            <a:r>
              <a:rPr lang="ar-SA" dirty="0">
                <a:latin typeface="Arabic Typesetting" panose="03020402040406030203" pitchFamily="66" charset="-78"/>
                <a:cs typeface="Arabic Typesetting" panose="03020402040406030203" pitchFamily="66" charset="-78"/>
              </a:rPr>
              <a:t>إذاً المشروع </a:t>
            </a:r>
            <a:r>
              <a:rPr lang="ar-SA" u="sng" dirty="0">
                <a:latin typeface="Arabic Typesetting" panose="03020402040406030203" pitchFamily="66" charset="-78"/>
                <a:cs typeface="Arabic Typesetting" panose="03020402040406030203" pitchFamily="66" charset="-78"/>
              </a:rPr>
              <a:t>مربح اجتماعياً.</a:t>
            </a:r>
            <a:endParaRPr lang="en-US" u="sng" dirty="0">
              <a:latin typeface="Arabic Typesetting" panose="03020402040406030203" pitchFamily="66" charset="-78"/>
              <a:cs typeface="Arabic Typesetting" panose="03020402040406030203" pitchFamily="66" charset="-78"/>
            </a:endParaRPr>
          </a:p>
          <a:p>
            <a:pPr marL="0" indent="0" algn="r" rtl="1">
              <a:buNone/>
            </a:pPr>
            <a:r>
              <a:rPr lang="ar-SA" b="1" dirty="0">
                <a:latin typeface="Arabic Typesetting" panose="03020402040406030203" pitchFamily="66" charset="-78"/>
                <a:cs typeface="Arabic Typesetting" panose="03020402040406030203" pitchFamily="66" charset="-78"/>
              </a:rPr>
              <a:t>الآثار التنموية للمشروع </a:t>
            </a:r>
            <a:endParaRPr lang="en-US" b="1" dirty="0">
              <a:latin typeface="Arabic Typesetting" panose="03020402040406030203" pitchFamily="66" charset="-78"/>
              <a:cs typeface="Arabic Typesetting" panose="03020402040406030203" pitchFamily="66" charset="-78"/>
            </a:endParaRPr>
          </a:p>
          <a:p>
            <a:pPr marL="0" lvl="0" indent="0" algn="r" rtl="1">
              <a:buNone/>
            </a:pPr>
            <a:r>
              <a:rPr lang="ar-SA" dirty="0">
                <a:latin typeface="Arabic Typesetting" panose="03020402040406030203" pitchFamily="66" charset="-78"/>
                <a:cs typeface="Arabic Typesetting" panose="03020402040406030203" pitchFamily="66" charset="-78"/>
              </a:rPr>
              <a:t>النمو المستقر للدخل القومي :</a:t>
            </a:r>
            <a:endParaRPr lang="en-US" dirty="0">
              <a:latin typeface="Arabic Typesetting" panose="03020402040406030203" pitchFamily="66" charset="-78"/>
              <a:cs typeface="Arabic Typesetting" panose="03020402040406030203" pitchFamily="66" charset="-78"/>
            </a:endParaRPr>
          </a:p>
          <a:p>
            <a:pPr marL="0" indent="0" algn="r" rtl="1">
              <a:buNone/>
            </a:pPr>
            <a:r>
              <a:rPr lang="ar-SA" dirty="0">
                <a:latin typeface="Arabic Typesetting" panose="03020402040406030203" pitchFamily="66" charset="-78"/>
                <a:cs typeface="Arabic Typesetting" panose="03020402040406030203" pitchFamily="66" charset="-78"/>
              </a:rPr>
              <a:t>القيمة المضافة = 45276545 ريال سعودي</a:t>
            </a:r>
            <a:endParaRPr lang="en-US" dirty="0">
              <a:latin typeface="Arabic Typesetting" panose="03020402040406030203" pitchFamily="66" charset="-78"/>
              <a:cs typeface="Arabic Typesetting" panose="03020402040406030203" pitchFamily="66" charset="-78"/>
            </a:endParaRPr>
          </a:p>
          <a:p>
            <a:pPr marL="0" lvl="0" indent="0" algn="r" rtl="1">
              <a:buNone/>
            </a:pPr>
            <a:r>
              <a:rPr lang="ar-SA" dirty="0">
                <a:latin typeface="Arabic Typesetting" panose="03020402040406030203" pitchFamily="66" charset="-78"/>
                <a:cs typeface="Arabic Typesetting" panose="03020402040406030203" pitchFamily="66" charset="-78"/>
              </a:rPr>
              <a:t>التوظف : الأثر الكلي للعمالة = عدد الوظائف الجديدة داخل المشروع + عدد الوظائف بالمشاريع المرتبطة. </a:t>
            </a:r>
            <a:endParaRPr lang="en-US" dirty="0">
              <a:latin typeface="Arabic Typesetting" panose="03020402040406030203" pitchFamily="66" charset="-78"/>
              <a:cs typeface="Arabic Typesetting" panose="03020402040406030203" pitchFamily="66" charset="-78"/>
            </a:endParaRPr>
          </a:p>
          <a:p>
            <a:pPr marL="0" indent="0" algn="r" rtl="1">
              <a:buNone/>
            </a:pPr>
            <a:r>
              <a:rPr lang="ar-SA" dirty="0">
                <a:latin typeface="Arabic Typesetting" panose="03020402040406030203" pitchFamily="66" charset="-78"/>
                <a:cs typeface="Arabic Typesetting" panose="03020402040406030203" pitchFamily="66" charset="-78"/>
              </a:rPr>
              <a:t>أثر المشروع على خلق فرص عمل جديدة 80 وظيفة منها بارتباط مباشر و 14 وظيفة بارتباط غير مباشر.</a:t>
            </a:r>
            <a:endParaRPr lang="en-US" dirty="0">
              <a:latin typeface="Arabic Typesetting" panose="03020402040406030203" pitchFamily="66" charset="-78"/>
              <a:cs typeface="Arabic Typesetting" panose="03020402040406030203" pitchFamily="66" charset="-78"/>
            </a:endParaRPr>
          </a:p>
          <a:p>
            <a:pPr marL="0" lvl="0" indent="0" algn="r" rtl="1">
              <a:buNone/>
            </a:pPr>
            <a:r>
              <a:rPr lang="ar-SA" dirty="0">
                <a:latin typeface="Arabic Typesetting" panose="03020402040406030203" pitchFamily="66" charset="-78"/>
                <a:cs typeface="Arabic Typesetting" panose="03020402040406030203" pitchFamily="66" charset="-78"/>
              </a:rPr>
              <a:t>العدالة الاجتماعية في التوزيع : التوظيف 87% من العمالة سعوديين الجنسية و13% من العمالة أجنبية</a:t>
            </a:r>
            <a:r>
              <a:rPr lang="en-US" dirty="0">
                <a:latin typeface="Arabic Typesetting" panose="03020402040406030203" pitchFamily="66" charset="-78"/>
                <a:cs typeface="Arabic Typesetting" panose="03020402040406030203" pitchFamily="66" charset="-78"/>
              </a:rPr>
              <a:t>.</a:t>
            </a:r>
          </a:p>
          <a:p>
            <a:pPr marL="0" indent="0" algn="r">
              <a:buNone/>
            </a:pPr>
            <a:endParaRPr lang="ar-SA"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xmlns="" val="91660411"/>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Rectangle 10"/>
          <p:cNvSpPr>
            <a:spLocks noGrp="1" noChangeArrowheads="1"/>
          </p:cNvSpPr>
          <p:nvPr>
            <p:ph type="title"/>
          </p:nvPr>
        </p:nvSpPr>
        <p:spPr/>
        <p:txBody>
          <a:bodyPr/>
          <a:lstStyle/>
          <a:p>
            <a:r>
              <a:rPr lang="ar-SA" dirty="0"/>
              <a:t>الدراســة التفصيـليـة</a:t>
            </a:r>
            <a:endParaRPr lang="en-US" dirty="0"/>
          </a:p>
        </p:txBody>
      </p:sp>
      <p:sp>
        <p:nvSpPr>
          <p:cNvPr id="3083" name="Rectangle 11"/>
          <p:cNvSpPr>
            <a:spLocks noGrp="1" noChangeArrowheads="1"/>
          </p:cNvSpPr>
          <p:nvPr>
            <p:ph type="body" idx="1"/>
          </p:nvPr>
        </p:nvSpPr>
        <p:spPr/>
        <p:txBody>
          <a:bodyPr/>
          <a:lstStyle/>
          <a:p>
            <a:pPr marL="0" indent="0" algn="r" rtl="1">
              <a:buNone/>
            </a:pPr>
            <a:r>
              <a:rPr lang="ar-SA" sz="2000" dirty="0">
                <a:solidFill>
                  <a:srgbClr val="006666"/>
                </a:solidFill>
              </a:rPr>
              <a:t>الدراسة التسويقية :</a:t>
            </a:r>
          </a:p>
          <a:p>
            <a:pPr algn="r" rtl="1">
              <a:buFont typeface="Wingdings" panose="05000000000000000000" pitchFamily="2" charset="2"/>
              <a:buChar char="q"/>
            </a:pPr>
            <a:r>
              <a:rPr lang="ar-SA" sz="2000" dirty="0">
                <a:solidFill>
                  <a:srgbClr val="006666"/>
                </a:solidFill>
              </a:rPr>
              <a:t>أقسام السوق :</a:t>
            </a:r>
          </a:p>
          <a:p>
            <a:pPr algn="r" rtl="1">
              <a:buFont typeface="Arial" panose="020B0604020202020204" pitchFamily="34" charset="0"/>
              <a:buChar char="•"/>
            </a:pPr>
            <a:r>
              <a:rPr lang="ar-SA" sz="2000" dirty="0">
                <a:solidFill>
                  <a:srgbClr val="006666"/>
                </a:solidFill>
              </a:rPr>
              <a:t>جغرافي – محلي " الرياض"– حضر </a:t>
            </a:r>
          </a:p>
          <a:p>
            <a:pPr algn="r" rtl="1">
              <a:buFont typeface="Arial" panose="020B0604020202020204" pitchFamily="34" charset="0"/>
              <a:buChar char="•"/>
            </a:pPr>
            <a:r>
              <a:rPr lang="ar-SA" sz="2000" dirty="0">
                <a:solidFill>
                  <a:srgbClr val="006666"/>
                </a:solidFill>
              </a:rPr>
              <a:t>ديموجرافي – أطفال – ذكور </a:t>
            </a:r>
          </a:p>
          <a:p>
            <a:pPr algn="r" rtl="1">
              <a:buFont typeface="Arial" panose="020B0604020202020204" pitchFamily="34" charset="0"/>
              <a:buChar char="•"/>
            </a:pPr>
            <a:r>
              <a:rPr lang="ar-SA" sz="2000" dirty="0">
                <a:solidFill>
                  <a:srgbClr val="006666"/>
                </a:solidFill>
              </a:rPr>
              <a:t>اجتماعي – التعليم العالي </a:t>
            </a:r>
          </a:p>
          <a:p>
            <a:pPr algn="r" rtl="1">
              <a:buFont typeface="Arial" panose="020B0604020202020204" pitchFamily="34" charset="0"/>
              <a:buChar char="•"/>
            </a:pPr>
            <a:r>
              <a:rPr lang="ar-SA" sz="2000" dirty="0">
                <a:solidFill>
                  <a:srgbClr val="006666"/>
                </a:solidFill>
              </a:rPr>
              <a:t>اقتصادي – دخل متوسط ومرتفع </a:t>
            </a:r>
          </a:p>
          <a:p>
            <a:pPr marL="0" indent="0" algn="r" rtl="1">
              <a:buNone/>
            </a:pPr>
            <a:endParaRPr lang="ar-SA" sz="2000" dirty="0">
              <a:solidFill>
                <a:srgbClr val="006666"/>
              </a:solidFill>
            </a:endParaRPr>
          </a:p>
        </p:txBody>
      </p:sp>
    </p:spTree>
    <p:extLst>
      <p:ext uri="{BB962C8B-B14F-4D97-AF65-F5344CB8AC3E}">
        <p14:creationId xmlns:p14="http://schemas.microsoft.com/office/powerpoint/2010/main" xmlns="" val="1100624754"/>
      </p:ext>
    </p:extLst>
  </p:cSld>
  <p:clrMapOvr>
    <a:masterClrMapping/>
  </p:clrMapOvr>
  <p:transition>
    <p:fade thruBlk="1"/>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878539" y="775504"/>
            <a:ext cx="7183615" cy="5752618"/>
          </a:xfrm>
          <a:prstGeom prst="rect">
            <a:avLst/>
          </a:prstGeom>
        </p:spPr>
      </p:pic>
      <p:sp>
        <p:nvSpPr>
          <p:cNvPr id="5" name="TextBox 4"/>
          <p:cNvSpPr txBox="1"/>
          <p:nvPr/>
        </p:nvSpPr>
        <p:spPr>
          <a:xfrm>
            <a:off x="3776787" y="421561"/>
            <a:ext cx="5092860" cy="353943"/>
          </a:xfrm>
          <a:prstGeom prst="rect">
            <a:avLst/>
          </a:prstGeom>
          <a:noFill/>
        </p:spPr>
        <p:txBody>
          <a:bodyPr wrap="square" rtlCol="1">
            <a:spAutoFit/>
          </a:bodyPr>
          <a:lstStyle/>
          <a:p>
            <a:pPr algn="r"/>
            <a:r>
              <a:rPr lang="ar-SA" sz="2000" b="1" dirty="0">
                <a:solidFill>
                  <a:schemeClr val="accent2">
                    <a:lumMod val="75000"/>
                  </a:schemeClr>
                </a:solidFill>
                <a:latin typeface="Arabic Typesetting" panose="03020402040406030203" pitchFamily="66" charset="-78"/>
                <a:cs typeface="Arabic Typesetting" panose="03020402040406030203" pitchFamily="66" charset="-78"/>
              </a:rPr>
              <a:t>تم بحمد الله .. شاكرين لكم حسن استماعكم</a:t>
            </a:r>
          </a:p>
        </p:txBody>
      </p:sp>
    </p:spTree>
    <p:extLst>
      <p:ext uri="{BB962C8B-B14F-4D97-AF65-F5344CB8AC3E}">
        <p14:creationId xmlns:p14="http://schemas.microsoft.com/office/powerpoint/2010/main" xmlns="" val="3487262982"/>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Rectangle 10"/>
          <p:cNvSpPr>
            <a:spLocks noGrp="1" noChangeArrowheads="1"/>
          </p:cNvSpPr>
          <p:nvPr>
            <p:ph type="title"/>
          </p:nvPr>
        </p:nvSpPr>
        <p:spPr/>
        <p:txBody>
          <a:bodyPr/>
          <a:lstStyle/>
          <a:p>
            <a:r>
              <a:rPr lang="ar-SA" dirty="0"/>
              <a:t>الدراســة التفصيـليـة</a:t>
            </a:r>
            <a:endParaRPr lang="en-US" dirty="0"/>
          </a:p>
        </p:txBody>
      </p:sp>
      <p:sp>
        <p:nvSpPr>
          <p:cNvPr id="3083" name="Rectangle 11"/>
          <p:cNvSpPr>
            <a:spLocks noGrp="1" noChangeArrowheads="1"/>
          </p:cNvSpPr>
          <p:nvPr>
            <p:ph type="body" idx="1"/>
          </p:nvPr>
        </p:nvSpPr>
        <p:spPr/>
        <p:txBody>
          <a:bodyPr/>
          <a:lstStyle/>
          <a:p>
            <a:pPr marL="0" indent="0" algn="r" rtl="1">
              <a:buNone/>
            </a:pPr>
            <a:r>
              <a:rPr lang="ar-SA" sz="2000" dirty="0">
                <a:solidFill>
                  <a:srgbClr val="006666"/>
                </a:solidFill>
              </a:rPr>
              <a:t>الدراسة التسويقية :</a:t>
            </a:r>
          </a:p>
          <a:p>
            <a:pPr algn="r" rtl="1">
              <a:buFont typeface="Wingdings" panose="05000000000000000000" pitchFamily="2" charset="2"/>
              <a:buChar char="q"/>
            </a:pPr>
            <a:r>
              <a:rPr lang="ar-SA" sz="2000" dirty="0">
                <a:solidFill>
                  <a:srgbClr val="006666"/>
                </a:solidFill>
              </a:rPr>
              <a:t>استراتيجية التسويق :</a:t>
            </a:r>
          </a:p>
          <a:p>
            <a:pPr algn="r" rtl="1">
              <a:buFont typeface="Arial" panose="020B0604020202020204" pitchFamily="34" charset="0"/>
              <a:buChar char="•"/>
            </a:pPr>
            <a:r>
              <a:rPr lang="ar-SA" sz="2000" dirty="0">
                <a:solidFill>
                  <a:srgbClr val="006666"/>
                </a:solidFill>
              </a:rPr>
              <a:t> النصيب النسبي للمشروع 1/888 ،887 مدرسة ابتدائية للبنين بالرياض وفقاً لاحصائيات الهيئة العليا لتطوير الرياض.</a:t>
            </a:r>
          </a:p>
          <a:p>
            <a:pPr algn="r" rtl="1">
              <a:buFont typeface="Arial" panose="020B0604020202020204" pitchFamily="34" charset="0"/>
              <a:buChar char="•"/>
            </a:pPr>
            <a:r>
              <a:rPr lang="ar-SA" sz="2000" dirty="0">
                <a:solidFill>
                  <a:srgbClr val="006666"/>
                </a:solidFill>
              </a:rPr>
              <a:t>علاقة الخدمة بالسوق – أسلوب تطوير السوق وذلك لاختلاف مدرسة الإنجاز المبكر عن باقي المدارس لتقديمها مفهوم جديد معمق بالقيم الإسلامية الراسخة والتي تميز بين مرحلة الطفولة والنضج والبلوغ وتعد الطالب علمياً وعملياً في سن 15 ربيعاً لتعدهم للحياة العملية ودخول الجامعة والتخرج منها بوقت مبكر. </a:t>
            </a:r>
          </a:p>
          <a:p>
            <a:pPr algn="r" rtl="1">
              <a:buFont typeface="Arial" panose="020B0604020202020204" pitchFamily="34" charset="0"/>
              <a:buChar char="•"/>
            </a:pPr>
            <a:r>
              <a:rPr lang="ar-SA" sz="2000" dirty="0">
                <a:solidFill>
                  <a:srgbClr val="006666"/>
                </a:solidFill>
              </a:rPr>
              <a:t>الموقف التنافسي – تقديم الخدمة بأسلوب متميز عن المنافسين وباختيار الموقع في حي الروضة </a:t>
            </a:r>
          </a:p>
        </p:txBody>
      </p:sp>
    </p:spTree>
    <p:extLst>
      <p:ext uri="{BB962C8B-B14F-4D97-AF65-F5344CB8AC3E}">
        <p14:creationId xmlns:p14="http://schemas.microsoft.com/office/powerpoint/2010/main" xmlns="" val="982154400"/>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تحليل الاستبانة</a:t>
            </a:r>
          </a:p>
        </p:txBody>
      </p:sp>
      <p:sp>
        <p:nvSpPr>
          <p:cNvPr id="3" name="Content Placeholder 2"/>
          <p:cNvSpPr>
            <a:spLocks noGrp="1"/>
          </p:cNvSpPr>
          <p:nvPr>
            <p:ph idx="1"/>
          </p:nvPr>
        </p:nvSpPr>
        <p:spPr/>
        <p:txBody>
          <a:bodyPr/>
          <a:lstStyle/>
          <a:p>
            <a:pPr algn="r" rtl="1"/>
            <a:r>
              <a:rPr lang="ar-SA" sz="1600" dirty="0">
                <a:solidFill>
                  <a:srgbClr val="006666"/>
                </a:solidFill>
              </a:rPr>
              <a:t>نظام التعليم يبدا الطفل دراسته من عام ٧ سنوات وكانت أكبر نسبه تتراوح بين ٦-٩ سنوات وبلغت ٣٢.٥٪</a:t>
            </a:r>
            <a:endParaRPr lang="en-US" sz="1600" dirty="0">
              <a:solidFill>
                <a:srgbClr val="006666"/>
              </a:solidFill>
            </a:endParaRPr>
          </a:p>
          <a:p>
            <a:pPr algn="r" rtl="1"/>
            <a:r>
              <a:rPr lang="ar-SA" sz="1600" dirty="0">
                <a:solidFill>
                  <a:srgbClr val="006666"/>
                </a:solidFill>
              </a:rPr>
              <a:t>أكبر نسبه كانت ٤٥.٩٪ وهي نسبه عدد الابناء الذين يتلقون التعليم وأكثر من ٢ في العائلة الواحدة </a:t>
            </a:r>
            <a:endParaRPr lang="en-US" sz="1600" dirty="0">
              <a:solidFill>
                <a:srgbClr val="006666"/>
              </a:solidFill>
            </a:endParaRPr>
          </a:p>
          <a:p>
            <a:pPr algn="r" rtl="1"/>
            <a:r>
              <a:rPr lang="ar-SA" sz="1600" dirty="0">
                <a:solidFill>
                  <a:srgbClr val="006666"/>
                </a:solidFill>
              </a:rPr>
              <a:t>لغة الام هي اللغة الأساسية ومعظم العائلات يتحدثون بها مع أبنائهم وكانت بنسبه ٧٩.٩٪</a:t>
            </a:r>
            <a:endParaRPr lang="en-US" sz="1600" dirty="0">
              <a:solidFill>
                <a:srgbClr val="006666"/>
              </a:solidFill>
            </a:endParaRPr>
          </a:p>
          <a:p>
            <a:pPr algn="r" rtl="1"/>
            <a:r>
              <a:rPr lang="ar-SA" sz="1600" dirty="0">
                <a:solidFill>
                  <a:srgbClr val="006666"/>
                </a:solidFill>
              </a:rPr>
              <a:t>في الغالب يمضي الطالب من ٣٠ دقيقه الى ساعة يوميا لحل فروضه الدراسية وهي الأعلى نسبه ٤٣.٥٪</a:t>
            </a:r>
            <a:endParaRPr lang="en-US" sz="1600" dirty="0">
              <a:solidFill>
                <a:srgbClr val="006666"/>
              </a:solidFill>
            </a:endParaRPr>
          </a:p>
          <a:p>
            <a:pPr algn="r" rtl="1"/>
            <a:r>
              <a:rPr lang="ar-SA" sz="1600" dirty="0">
                <a:solidFill>
                  <a:srgbClr val="006666"/>
                </a:solidFill>
              </a:rPr>
              <a:t>معظم الإجابات توافق على حل الطالب دروسه في المدرسة أيضا نسبه الذين لا يؤيدون مرتفعة وكانت ٣٩.٢٪</a:t>
            </a:r>
            <a:endParaRPr lang="en-US" sz="1600" dirty="0">
              <a:solidFill>
                <a:srgbClr val="006666"/>
              </a:solidFill>
            </a:endParaRPr>
          </a:p>
          <a:p>
            <a:pPr algn="r" rtl="1"/>
            <a:r>
              <a:rPr lang="ar-SA" sz="1600" dirty="0">
                <a:solidFill>
                  <a:srgbClr val="006666"/>
                </a:solidFill>
              </a:rPr>
              <a:t>اعلى نسبه كانت تؤيد تعليم القران الكريم واللغة الإنجليزية ٤٠.٧٪ ثم تليها غرس الاخلاق الحميدة بنسبه ٣٤.٩٪</a:t>
            </a:r>
            <a:endParaRPr lang="en-US" sz="1600" dirty="0">
              <a:solidFill>
                <a:srgbClr val="006666"/>
              </a:solidFill>
            </a:endParaRPr>
          </a:p>
          <a:p>
            <a:pPr algn="r" rtl="1"/>
            <a:r>
              <a:rPr lang="ar-SA" sz="1600" dirty="0">
                <a:solidFill>
                  <a:srgbClr val="006666"/>
                </a:solidFill>
              </a:rPr>
              <a:t>اما المركز الثالث فهي المناهج الدراسية بنسبه ١٦.٧٪</a:t>
            </a:r>
            <a:endParaRPr lang="en-US" sz="1600" dirty="0">
              <a:solidFill>
                <a:srgbClr val="006666"/>
              </a:solidFill>
            </a:endParaRPr>
          </a:p>
          <a:p>
            <a:pPr algn="r" rtl="1"/>
            <a:r>
              <a:rPr lang="ar-SA" sz="1600" dirty="0">
                <a:solidFill>
                  <a:srgbClr val="006666"/>
                </a:solidFill>
              </a:rPr>
              <a:t>٩٨.١ ٪ يشعرون بأهمية غرز القيم الإسلامية لأبنائهم منذ الصغر </a:t>
            </a:r>
            <a:endParaRPr lang="en-US" sz="1600" dirty="0">
              <a:solidFill>
                <a:srgbClr val="006666"/>
              </a:solidFill>
            </a:endParaRPr>
          </a:p>
          <a:p>
            <a:pPr algn="r" rtl="1"/>
            <a:r>
              <a:rPr lang="ar-SA" sz="1600" dirty="0">
                <a:solidFill>
                  <a:srgbClr val="006666"/>
                </a:solidFill>
              </a:rPr>
              <a:t>معظم الإباء والامهات يهتمون بتعليم أبنائهم الرمايه، السباحه، الفروسيه بنسبه ٥٥٪ والاعلى نسبه بينهم كانت السباحة ٣١.٦٪</a:t>
            </a:r>
            <a:endParaRPr lang="en-US" sz="1600" dirty="0">
              <a:solidFill>
                <a:srgbClr val="006666"/>
              </a:solidFill>
            </a:endParaRPr>
          </a:p>
          <a:p>
            <a:pPr algn="r" rtl="1"/>
            <a:r>
              <a:rPr lang="ar-SA" sz="1600" dirty="0">
                <a:solidFill>
                  <a:srgbClr val="006666"/>
                </a:solidFill>
              </a:rPr>
              <a:t>٨٨.٦٪ من العائلات تستخدم السيارات الخاصة </a:t>
            </a:r>
            <a:endParaRPr lang="en-US" sz="1600" dirty="0">
              <a:solidFill>
                <a:srgbClr val="006666"/>
              </a:solidFill>
            </a:endParaRPr>
          </a:p>
          <a:p>
            <a:pPr marL="0" indent="0" algn="r" rtl="1">
              <a:buNone/>
            </a:pPr>
            <a:endParaRPr lang="en-US" sz="1600" dirty="0">
              <a:solidFill>
                <a:srgbClr val="006666"/>
              </a:solidFill>
            </a:endParaRPr>
          </a:p>
        </p:txBody>
      </p:sp>
    </p:spTree>
    <p:extLst>
      <p:ext uri="{BB962C8B-B14F-4D97-AF65-F5344CB8AC3E}">
        <p14:creationId xmlns:p14="http://schemas.microsoft.com/office/powerpoint/2010/main" xmlns="" val="2649867461"/>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تحليل الاستبانة </a:t>
            </a:r>
          </a:p>
        </p:txBody>
      </p:sp>
      <p:sp>
        <p:nvSpPr>
          <p:cNvPr id="3" name="Content Placeholder 2"/>
          <p:cNvSpPr>
            <a:spLocks noGrp="1"/>
          </p:cNvSpPr>
          <p:nvPr>
            <p:ph idx="1"/>
          </p:nvPr>
        </p:nvSpPr>
        <p:spPr>
          <a:xfrm>
            <a:off x="1752600" y="1251284"/>
            <a:ext cx="7010400" cy="5173579"/>
          </a:xfrm>
        </p:spPr>
        <p:txBody>
          <a:bodyPr/>
          <a:lstStyle/>
          <a:p>
            <a:pPr algn="r" rtl="1"/>
            <a:r>
              <a:rPr lang="ar-SA" sz="1400" b="1" dirty="0">
                <a:solidFill>
                  <a:srgbClr val="006666"/>
                </a:solidFill>
              </a:rPr>
              <a:t>أكد الكثير من الناس على ان استخدام اساليب وطرق جديدة وممتعة لأبنائهم ستزيد من رفع محصولهم الدرسي بنسبة87.1% , والبعض الاخر القليل منهم يرى عكس لك.</a:t>
            </a:r>
            <a:endParaRPr lang="en-US" sz="1400" b="1" dirty="0">
              <a:solidFill>
                <a:srgbClr val="006666"/>
              </a:solidFill>
            </a:endParaRPr>
          </a:p>
          <a:p>
            <a:pPr algn="r" rtl="1"/>
            <a:r>
              <a:rPr lang="ar-SA" sz="1400" b="1" dirty="0">
                <a:solidFill>
                  <a:srgbClr val="006666"/>
                </a:solidFill>
              </a:rPr>
              <a:t>يفضل البعض انتساب أبنائهم إلى الجامعة في سن المبكر حيث بلغ عدد المؤيدين 87 شخص</a:t>
            </a:r>
            <a:endParaRPr lang="en-US" sz="1400" b="1" dirty="0">
              <a:solidFill>
                <a:srgbClr val="006666"/>
              </a:solidFill>
            </a:endParaRPr>
          </a:p>
          <a:p>
            <a:pPr algn="r" rtl="1"/>
            <a:r>
              <a:rPr lang="ar-SA" sz="1400" b="1" dirty="0">
                <a:solidFill>
                  <a:srgbClr val="006666"/>
                </a:solidFill>
              </a:rPr>
              <a:t>الاوقات المفضلة لدى الاباء عند خروج ابنائهم من المدرسة  1-12 ظهرا بنسبة 60%</a:t>
            </a:r>
            <a:endParaRPr lang="en-US" sz="1400" b="1" dirty="0">
              <a:solidFill>
                <a:srgbClr val="006666"/>
              </a:solidFill>
            </a:endParaRPr>
          </a:p>
          <a:p>
            <a:pPr algn="r" rtl="1"/>
            <a:r>
              <a:rPr lang="ar-SA" sz="1400" b="1" dirty="0">
                <a:solidFill>
                  <a:srgbClr val="006666"/>
                </a:solidFill>
              </a:rPr>
              <a:t>حازت منطقة شمال الرياض على النصيب الاكبر من الاصوات بنسبة تجاوزت 46% (38 شخص  لا يهتم بموقع المدرسة) ويليها شرق الرياض  ثم وسط الرياض</a:t>
            </a:r>
            <a:endParaRPr lang="en-US" sz="1400" b="1" dirty="0">
              <a:solidFill>
                <a:srgbClr val="006666"/>
              </a:solidFill>
            </a:endParaRPr>
          </a:p>
          <a:p>
            <a:pPr algn="r" rtl="1"/>
            <a:r>
              <a:rPr lang="ar-SA" sz="1400" b="1" dirty="0">
                <a:solidFill>
                  <a:srgbClr val="006666"/>
                </a:solidFill>
              </a:rPr>
              <a:t>اجمع ما يقارب 177 شخص على ان افضل قسط للمدرسة هو ٥</a:t>
            </a:r>
            <a:r>
              <a:rPr lang="en-US" sz="1400" b="1" dirty="0">
                <a:solidFill>
                  <a:srgbClr val="006666"/>
                </a:solidFill>
              </a:rPr>
              <a:t> - </a:t>
            </a:r>
            <a:r>
              <a:rPr lang="ar-SA" sz="1400" b="1" dirty="0">
                <a:solidFill>
                  <a:srgbClr val="006666"/>
                </a:solidFill>
              </a:rPr>
              <a:t>١٠ آلف في السنة الدراسية</a:t>
            </a:r>
            <a:r>
              <a:rPr lang="en-US" sz="1400" b="1" dirty="0">
                <a:solidFill>
                  <a:srgbClr val="006666"/>
                </a:solidFill>
              </a:rPr>
              <a:t>.	</a:t>
            </a:r>
          </a:p>
          <a:p>
            <a:pPr algn="r" rtl="1"/>
            <a:r>
              <a:rPr lang="ar-SA" sz="1400" b="1" dirty="0">
                <a:solidFill>
                  <a:srgbClr val="006666"/>
                </a:solidFill>
              </a:rPr>
              <a:t>كانت من اقل الطرق التي لا يفضلها الناس للاعلان هي الجرائد الاكترونية حيث بلغت نسبها 4.3%</a:t>
            </a:r>
            <a:endParaRPr lang="en-US" sz="1400" b="1" dirty="0">
              <a:solidFill>
                <a:srgbClr val="006666"/>
              </a:solidFill>
            </a:endParaRPr>
          </a:p>
          <a:p>
            <a:pPr algn="r" rtl="1"/>
            <a:r>
              <a:rPr lang="ar-SA" sz="1400" b="1" dirty="0">
                <a:solidFill>
                  <a:srgbClr val="006666"/>
                </a:solidFill>
              </a:rPr>
              <a:t>بينما كانت مواقع التواصل لاجتماعي من افضل الطرق التي يفضلونها بمعدل 165 شخص</a:t>
            </a:r>
            <a:endParaRPr lang="en-US" sz="1400" b="1" dirty="0">
              <a:solidFill>
                <a:srgbClr val="006666"/>
              </a:solidFill>
            </a:endParaRPr>
          </a:p>
          <a:p>
            <a:pPr algn="r" rtl="1"/>
            <a:r>
              <a:rPr lang="ar-SA" sz="1400" b="1" dirty="0">
                <a:solidFill>
                  <a:srgbClr val="006666"/>
                </a:solidFill>
              </a:rPr>
              <a:t>لن يتأثر الرأي في حال تغيير الطريقة المعلنة  53.1% اذا ان الناس لم يفضلون الاعلان بالتلفاز كثيرا , والبعض قال انه سيتاثر رايهم الى حد ما بنسبة28.7%</a:t>
            </a:r>
            <a:endParaRPr lang="en-US" sz="1400" b="1" dirty="0">
              <a:solidFill>
                <a:srgbClr val="006666"/>
              </a:solidFill>
            </a:endParaRPr>
          </a:p>
          <a:p>
            <a:pPr algn="r" rtl="1"/>
            <a:r>
              <a:rPr lang="ar-SA" sz="1400" b="1" dirty="0">
                <a:solidFill>
                  <a:srgbClr val="006666"/>
                </a:solidFill>
              </a:rPr>
              <a:t>النسبة الاكثر قالت انها ستتزيد قليلا في حال الخصم للطفل الثاني بمعدل 50.2% وثم يليها ستزيد كثيرا بمعدل31.1% و الاخر قال لا بمعدل18.7%</a:t>
            </a:r>
            <a:endParaRPr lang="en-US" sz="1400" b="1" dirty="0">
              <a:solidFill>
                <a:srgbClr val="006666"/>
              </a:solidFill>
            </a:endParaRPr>
          </a:p>
          <a:p>
            <a:pPr algn="r" rtl="1"/>
            <a:r>
              <a:rPr lang="ar-SA" sz="1400" b="1" dirty="0">
                <a:solidFill>
                  <a:srgbClr val="006666"/>
                </a:solidFill>
              </a:rPr>
              <a:t>معظم الاجابات كانت لن يتاثروا بنقل ابنهم لمدرسة اهليه عند زيادة دخلهم بنسبة 46.9%</a:t>
            </a:r>
            <a:endParaRPr lang="en-US" sz="1400" b="1" dirty="0">
              <a:solidFill>
                <a:srgbClr val="006666"/>
              </a:solidFill>
            </a:endParaRPr>
          </a:p>
          <a:p>
            <a:pPr algn="r" rtl="1"/>
            <a:r>
              <a:rPr lang="ar-SA" sz="1400" b="1" dirty="0">
                <a:solidFill>
                  <a:srgbClr val="006666"/>
                </a:solidFill>
              </a:rPr>
              <a:t>بنسبة57.4% كانو مؤيدين لنقل ابنهم لمدرسة الانجاز المبكر واجابو بنعم , والبعض الاخر اختار الى حد ما بنسبة31.6%  وكان النصيب الاقل من الجابات بـ( لا) حيث كانت النسبة 11% .</a:t>
            </a:r>
            <a:endParaRPr lang="en-US" sz="1400" b="1" dirty="0">
              <a:solidFill>
                <a:srgbClr val="006666"/>
              </a:solidFill>
            </a:endParaRPr>
          </a:p>
          <a:p>
            <a:pPr algn="r"/>
            <a:endParaRPr lang="ar-SA" sz="1400" b="1" dirty="0">
              <a:solidFill>
                <a:srgbClr val="006666"/>
              </a:solidFill>
            </a:endParaRPr>
          </a:p>
        </p:txBody>
      </p:sp>
    </p:spTree>
    <p:extLst>
      <p:ext uri="{BB962C8B-B14F-4D97-AF65-F5344CB8AC3E}">
        <p14:creationId xmlns:p14="http://schemas.microsoft.com/office/powerpoint/2010/main" xmlns="" val="2893122416"/>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Rectangle 10"/>
          <p:cNvSpPr>
            <a:spLocks noGrp="1" noChangeArrowheads="1"/>
          </p:cNvSpPr>
          <p:nvPr>
            <p:ph type="title"/>
          </p:nvPr>
        </p:nvSpPr>
        <p:spPr/>
        <p:txBody>
          <a:bodyPr/>
          <a:lstStyle/>
          <a:p>
            <a:r>
              <a:rPr lang="ar-SA" dirty="0"/>
              <a:t>الدراســة التفصيـليـة</a:t>
            </a:r>
            <a:endParaRPr lang="en-US" dirty="0"/>
          </a:p>
        </p:txBody>
      </p:sp>
      <p:sp>
        <p:nvSpPr>
          <p:cNvPr id="3083" name="Rectangle 11"/>
          <p:cNvSpPr>
            <a:spLocks noGrp="1" noChangeArrowheads="1"/>
          </p:cNvSpPr>
          <p:nvPr>
            <p:ph type="body" idx="1"/>
          </p:nvPr>
        </p:nvSpPr>
        <p:spPr/>
        <p:txBody>
          <a:bodyPr/>
          <a:lstStyle/>
          <a:p>
            <a:pPr marL="0" indent="0" algn="r" rtl="1">
              <a:buNone/>
            </a:pPr>
            <a:r>
              <a:rPr lang="ar-SA" sz="2000" dirty="0">
                <a:solidFill>
                  <a:srgbClr val="006666"/>
                </a:solidFill>
              </a:rPr>
              <a:t>الدراسة التسويقية :</a:t>
            </a:r>
          </a:p>
          <a:p>
            <a:pPr algn="r" rtl="1">
              <a:buFont typeface="Wingdings" panose="05000000000000000000" pitchFamily="2" charset="2"/>
              <a:buChar char="q"/>
            </a:pPr>
            <a:r>
              <a:rPr lang="ar-SA" sz="2000" dirty="0">
                <a:solidFill>
                  <a:srgbClr val="006666"/>
                </a:solidFill>
              </a:rPr>
              <a:t>التنبؤ بالطلب :</a:t>
            </a:r>
          </a:p>
          <a:p>
            <a:pPr marL="0" indent="0" algn="r" rtl="1">
              <a:buNone/>
            </a:pPr>
            <a:r>
              <a:rPr lang="ar-SA" sz="2000" dirty="0">
                <a:solidFill>
                  <a:srgbClr val="006666"/>
                </a:solidFill>
              </a:rPr>
              <a:t>وفقاً للهيئة العامة للإحصاء </a:t>
            </a:r>
          </a:p>
          <a:p>
            <a:pPr marL="0" indent="0" algn="r" rtl="1">
              <a:buNone/>
            </a:pPr>
            <a:endParaRPr lang="ar-SA" sz="2000" dirty="0">
              <a:solidFill>
                <a:srgbClr val="006666"/>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4044032485"/>
              </p:ext>
            </p:extLst>
          </p:nvPr>
        </p:nvGraphicFramePr>
        <p:xfrm>
          <a:off x="2028401" y="2673410"/>
          <a:ext cx="6096000" cy="4184590"/>
        </p:xfrm>
        <a:graphic>
          <a:graphicData uri="http://schemas.openxmlformats.org/drawingml/2006/table">
            <a:tbl>
              <a:tblPr rtl="1" firstRow="1" bandRow="1">
                <a:tableStyleId>{2D5ABB26-0587-4C30-8999-92F81FD0307C}</a:tableStyleId>
              </a:tblPr>
              <a:tblGrid>
                <a:gridCol w="4607170">
                  <a:extLst>
                    <a:ext uri="{9D8B030D-6E8A-4147-A177-3AD203B41FA5}">
                      <a16:colId xmlns:a16="http://schemas.microsoft.com/office/drawing/2014/main" xmlns="" val="1528660430"/>
                    </a:ext>
                  </a:extLst>
                </a:gridCol>
                <a:gridCol w="1488830">
                  <a:extLst>
                    <a:ext uri="{9D8B030D-6E8A-4147-A177-3AD203B41FA5}">
                      <a16:colId xmlns:a16="http://schemas.microsoft.com/office/drawing/2014/main" xmlns="" val="2923745423"/>
                    </a:ext>
                  </a:extLst>
                </a:gridCol>
              </a:tblGrid>
              <a:tr h="418459">
                <a:tc>
                  <a:txBody>
                    <a:bodyPr/>
                    <a:lstStyle/>
                    <a:p>
                      <a:pPr algn="ctr" rtl="1"/>
                      <a:r>
                        <a:rPr lang="ar-SA" sz="2000" dirty="0">
                          <a:solidFill>
                            <a:srgbClr val="006666"/>
                          </a:solidFill>
                        </a:rPr>
                        <a:t>نمو الطلاب</a:t>
                      </a:r>
                    </a:p>
                  </a:txBody>
                  <a:tcPr/>
                </a:tc>
                <a:tc>
                  <a:txBody>
                    <a:bodyPr/>
                    <a:lstStyle/>
                    <a:p>
                      <a:pPr algn="ctr" rtl="1"/>
                      <a:r>
                        <a:rPr lang="ar-SA" sz="2000" dirty="0">
                          <a:solidFill>
                            <a:srgbClr val="006666"/>
                          </a:solidFill>
                        </a:rPr>
                        <a:t>0.75%</a:t>
                      </a:r>
                    </a:p>
                  </a:txBody>
                  <a:tcPr/>
                </a:tc>
                <a:extLst>
                  <a:ext uri="{0D108BD9-81ED-4DB2-BD59-A6C34878D82A}">
                    <a16:rowId xmlns:a16="http://schemas.microsoft.com/office/drawing/2014/main" xmlns="" val="2527541742"/>
                  </a:ext>
                </a:extLst>
              </a:tr>
              <a:tr h="418459">
                <a:tc>
                  <a:txBody>
                    <a:bodyPr/>
                    <a:lstStyle/>
                    <a:p>
                      <a:pPr algn="ctr" rtl="1"/>
                      <a:r>
                        <a:rPr lang="ar-SA" sz="2000" dirty="0">
                          <a:solidFill>
                            <a:srgbClr val="006666"/>
                          </a:solidFill>
                        </a:rPr>
                        <a:t>عدد الطلاب في السنة  </a:t>
                      </a:r>
                    </a:p>
                  </a:txBody>
                  <a:tcPr/>
                </a:tc>
                <a:tc>
                  <a:txBody>
                    <a:bodyPr/>
                    <a:lstStyle/>
                    <a:p>
                      <a:pPr algn="ctr" rtl="1"/>
                      <a:r>
                        <a:rPr lang="ar-SA" sz="2000" dirty="0">
                          <a:solidFill>
                            <a:srgbClr val="006666"/>
                          </a:solidFill>
                        </a:rPr>
                        <a:t>1942626</a:t>
                      </a:r>
                    </a:p>
                  </a:txBody>
                  <a:tcPr/>
                </a:tc>
                <a:extLst>
                  <a:ext uri="{0D108BD9-81ED-4DB2-BD59-A6C34878D82A}">
                    <a16:rowId xmlns:a16="http://schemas.microsoft.com/office/drawing/2014/main" xmlns="" val="1281425486"/>
                  </a:ext>
                </a:extLst>
              </a:tr>
              <a:tr h="418459">
                <a:tc>
                  <a:txBody>
                    <a:bodyPr/>
                    <a:lstStyle/>
                    <a:p>
                      <a:pPr algn="ctr" rtl="1"/>
                      <a:r>
                        <a:rPr lang="ar-SA" sz="2000" dirty="0">
                          <a:solidFill>
                            <a:srgbClr val="006666"/>
                          </a:solidFill>
                        </a:rPr>
                        <a:t>عدد الذكور</a:t>
                      </a:r>
                    </a:p>
                  </a:txBody>
                  <a:tcPr/>
                </a:tc>
                <a:tc>
                  <a:txBody>
                    <a:bodyPr/>
                    <a:lstStyle/>
                    <a:p>
                      <a:pPr algn="ctr" rtl="1"/>
                      <a:r>
                        <a:rPr lang="ar-SA" sz="2000" dirty="0">
                          <a:solidFill>
                            <a:srgbClr val="006666"/>
                          </a:solidFill>
                        </a:rPr>
                        <a:t>780680</a:t>
                      </a:r>
                    </a:p>
                  </a:txBody>
                  <a:tcPr/>
                </a:tc>
                <a:extLst>
                  <a:ext uri="{0D108BD9-81ED-4DB2-BD59-A6C34878D82A}">
                    <a16:rowId xmlns:a16="http://schemas.microsoft.com/office/drawing/2014/main" xmlns="" val="417958830"/>
                  </a:ext>
                </a:extLst>
              </a:tr>
              <a:tr h="418459">
                <a:tc>
                  <a:txBody>
                    <a:bodyPr/>
                    <a:lstStyle/>
                    <a:p>
                      <a:pPr algn="ctr" rtl="1"/>
                      <a:r>
                        <a:rPr lang="ar-SA" sz="2000" dirty="0">
                          <a:solidFill>
                            <a:srgbClr val="006666"/>
                          </a:solidFill>
                        </a:rPr>
                        <a:t>المعدل العام للاستهلاك</a:t>
                      </a:r>
                    </a:p>
                  </a:txBody>
                  <a:tcPr/>
                </a:tc>
                <a:tc>
                  <a:txBody>
                    <a:bodyPr/>
                    <a:lstStyle/>
                    <a:p>
                      <a:pPr algn="ctr" rtl="1"/>
                      <a:r>
                        <a:rPr lang="ar-SA" sz="2000" dirty="0">
                          <a:solidFill>
                            <a:srgbClr val="006666"/>
                          </a:solidFill>
                        </a:rPr>
                        <a:t>132.9%</a:t>
                      </a:r>
                    </a:p>
                  </a:txBody>
                  <a:tcPr/>
                </a:tc>
                <a:extLst>
                  <a:ext uri="{0D108BD9-81ED-4DB2-BD59-A6C34878D82A}">
                    <a16:rowId xmlns:a16="http://schemas.microsoft.com/office/drawing/2014/main" xmlns="" val="365614628"/>
                  </a:ext>
                </a:extLst>
              </a:tr>
              <a:tr h="418459">
                <a:tc>
                  <a:txBody>
                    <a:bodyPr/>
                    <a:lstStyle/>
                    <a:p>
                      <a:pPr algn="ctr" rtl="1"/>
                      <a:r>
                        <a:rPr lang="ar-SA" sz="2000" dirty="0">
                          <a:solidFill>
                            <a:srgbClr val="006666"/>
                          </a:solidFill>
                        </a:rPr>
                        <a:t>نمو</a:t>
                      </a:r>
                      <a:r>
                        <a:rPr lang="ar-SA" sz="2000" baseline="0" dirty="0">
                          <a:solidFill>
                            <a:srgbClr val="006666"/>
                          </a:solidFill>
                        </a:rPr>
                        <a:t> السكان </a:t>
                      </a:r>
                      <a:endParaRPr lang="ar-SA" sz="2000" dirty="0">
                        <a:solidFill>
                          <a:srgbClr val="006666"/>
                        </a:solidFill>
                      </a:endParaRPr>
                    </a:p>
                  </a:txBody>
                  <a:tcPr/>
                </a:tc>
                <a:tc>
                  <a:txBody>
                    <a:bodyPr/>
                    <a:lstStyle/>
                    <a:p>
                      <a:pPr algn="ctr" rtl="1"/>
                      <a:r>
                        <a:rPr lang="ar-SA" sz="2000" dirty="0">
                          <a:solidFill>
                            <a:srgbClr val="006666"/>
                          </a:solidFill>
                        </a:rPr>
                        <a:t>2.11%</a:t>
                      </a:r>
                    </a:p>
                  </a:txBody>
                  <a:tcPr/>
                </a:tc>
                <a:extLst>
                  <a:ext uri="{0D108BD9-81ED-4DB2-BD59-A6C34878D82A}">
                    <a16:rowId xmlns:a16="http://schemas.microsoft.com/office/drawing/2014/main" xmlns="" val="3390038470"/>
                  </a:ext>
                </a:extLst>
              </a:tr>
              <a:tr h="418459">
                <a:tc>
                  <a:txBody>
                    <a:bodyPr/>
                    <a:lstStyle/>
                    <a:p>
                      <a:pPr algn="ctr" rtl="1"/>
                      <a:r>
                        <a:rPr lang="ar-SA" sz="2000" dirty="0">
                          <a:solidFill>
                            <a:srgbClr val="006666"/>
                          </a:solidFill>
                        </a:rPr>
                        <a:t>إيرادات التعليم </a:t>
                      </a:r>
                    </a:p>
                  </a:txBody>
                  <a:tcPr/>
                </a:tc>
                <a:tc>
                  <a:txBody>
                    <a:bodyPr/>
                    <a:lstStyle/>
                    <a:p>
                      <a:pPr algn="ctr" rtl="1"/>
                      <a:r>
                        <a:rPr lang="ar-SA" sz="2000" dirty="0">
                          <a:solidFill>
                            <a:srgbClr val="006666"/>
                          </a:solidFill>
                        </a:rPr>
                        <a:t>4290435</a:t>
                      </a:r>
                    </a:p>
                  </a:txBody>
                  <a:tcPr/>
                </a:tc>
                <a:extLst>
                  <a:ext uri="{0D108BD9-81ED-4DB2-BD59-A6C34878D82A}">
                    <a16:rowId xmlns:a16="http://schemas.microsoft.com/office/drawing/2014/main" xmlns="" val="3756275575"/>
                  </a:ext>
                </a:extLst>
              </a:tr>
              <a:tr h="418459">
                <a:tc>
                  <a:txBody>
                    <a:bodyPr/>
                    <a:lstStyle/>
                    <a:p>
                      <a:pPr algn="ctr" rtl="1"/>
                      <a:r>
                        <a:rPr lang="ar-SA" sz="2000" dirty="0">
                          <a:solidFill>
                            <a:srgbClr val="006666"/>
                          </a:solidFill>
                        </a:rPr>
                        <a:t>نفقات التعليم</a:t>
                      </a:r>
                    </a:p>
                  </a:txBody>
                  <a:tcPr/>
                </a:tc>
                <a:tc>
                  <a:txBody>
                    <a:bodyPr/>
                    <a:lstStyle/>
                    <a:p>
                      <a:pPr algn="ctr" rtl="1"/>
                      <a:r>
                        <a:rPr lang="ar-SA" sz="2000" dirty="0">
                          <a:solidFill>
                            <a:srgbClr val="006666"/>
                          </a:solidFill>
                        </a:rPr>
                        <a:t>2023634</a:t>
                      </a:r>
                    </a:p>
                  </a:txBody>
                  <a:tcPr/>
                </a:tc>
                <a:extLst>
                  <a:ext uri="{0D108BD9-81ED-4DB2-BD59-A6C34878D82A}">
                    <a16:rowId xmlns:a16="http://schemas.microsoft.com/office/drawing/2014/main" xmlns="" val="2107017478"/>
                  </a:ext>
                </a:extLst>
              </a:tr>
              <a:tr h="418459">
                <a:tc>
                  <a:txBody>
                    <a:bodyPr/>
                    <a:lstStyle/>
                    <a:p>
                      <a:pPr algn="ctr" rtl="1"/>
                      <a:r>
                        <a:rPr lang="ar-SA" sz="2000" dirty="0">
                          <a:solidFill>
                            <a:srgbClr val="006666"/>
                          </a:solidFill>
                        </a:rPr>
                        <a:t>متوسط دخل الفرد </a:t>
                      </a:r>
                    </a:p>
                  </a:txBody>
                  <a:tcPr/>
                </a:tc>
                <a:tc>
                  <a:txBody>
                    <a:bodyPr/>
                    <a:lstStyle/>
                    <a:p>
                      <a:pPr algn="ctr" rtl="1"/>
                      <a:r>
                        <a:rPr lang="ar-SA" sz="2000" dirty="0">
                          <a:solidFill>
                            <a:srgbClr val="006666"/>
                          </a:solidFill>
                        </a:rPr>
                        <a:t>76,853</a:t>
                      </a:r>
                    </a:p>
                  </a:txBody>
                  <a:tcPr/>
                </a:tc>
                <a:extLst>
                  <a:ext uri="{0D108BD9-81ED-4DB2-BD59-A6C34878D82A}">
                    <a16:rowId xmlns:a16="http://schemas.microsoft.com/office/drawing/2014/main" xmlns="" val="3242435511"/>
                  </a:ext>
                </a:extLst>
              </a:tr>
              <a:tr h="418459">
                <a:tc>
                  <a:txBody>
                    <a:bodyPr/>
                    <a:lstStyle/>
                    <a:p>
                      <a:pPr algn="ctr" rtl="1"/>
                      <a:r>
                        <a:rPr lang="ar-SA" sz="2000" dirty="0">
                          <a:solidFill>
                            <a:srgbClr val="006666"/>
                          </a:solidFill>
                        </a:rPr>
                        <a:t>التعليم</a:t>
                      </a:r>
                    </a:p>
                  </a:txBody>
                  <a:tcPr/>
                </a:tc>
                <a:tc>
                  <a:txBody>
                    <a:bodyPr/>
                    <a:lstStyle/>
                    <a:p>
                      <a:pPr algn="ctr" rtl="1"/>
                      <a:r>
                        <a:rPr lang="ar-SA" sz="2000" dirty="0">
                          <a:solidFill>
                            <a:srgbClr val="006666"/>
                          </a:solidFill>
                        </a:rPr>
                        <a:t>117.9</a:t>
                      </a:r>
                    </a:p>
                  </a:txBody>
                  <a:tcPr/>
                </a:tc>
                <a:extLst>
                  <a:ext uri="{0D108BD9-81ED-4DB2-BD59-A6C34878D82A}">
                    <a16:rowId xmlns:a16="http://schemas.microsoft.com/office/drawing/2014/main" xmlns="" val="3100264458"/>
                  </a:ext>
                </a:extLst>
              </a:tr>
              <a:tr h="418459">
                <a:tc>
                  <a:txBody>
                    <a:bodyPr/>
                    <a:lstStyle/>
                    <a:p>
                      <a:pPr algn="ctr" rtl="1"/>
                      <a:r>
                        <a:rPr lang="ar-SA" sz="2000" dirty="0">
                          <a:solidFill>
                            <a:srgbClr val="006666"/>
                          </a:solidFill>
                        </a:rPr>
                        <a:t>التغير في الطلب</a:t>
                      </a:r>
                    </a:p>
                  </a:txBody>
                  <a:tcPr/>
                </a:tc>
                <a:tc>
                  <a:txBody>
                    <a:bodyPr/>
                    <a:lstStyle/>
                    <a:p>
                      <a:pPr algn="ctr" rtl="1"/>
                      <a:r>
                        <a:rPr lang="ar-SA" sz="2000" dirty="0">
                          <a:solidFill>
                            <a:srgbClr val="006666"/>
                          </a:solidFill>
                        </a:rPr>
                        <a:t>58%</a:t>
                      </a:r>
                    </a:p>
                  </a:txBody>
                  <a:tcPr/>
                </a:tc>
                <a:extLst>
                  <a:ext uri="{0D108BD9-81ED-4DB2-BD59-A6C34878D82A}">
                    <a16:rowId xmlns:a16="http://schemas.microsoft.com/office/drawing/2014/main" xmlns="" val="3754629120"/>
                  </a:ext>
                </a:extLst>
              </a:tr>
            </a:tbl>
          </a:graphicData>
        </a:graphic>
      </p:graphicFrame>
    </p:spTree>
    <p:extLst>
      <p:ext uri="{BB962C8B-B14F-4D97-AF65-F5344CB8AC3E}">
        <p14:creationId xmlns:p14="http://schemas.microsoft.com/office/powerpoint/2010/main" xmlns="" val="660475674"/>
      </p:ext>
    </p:extLst>
  </p:cSld>
  <p:clrMapOvr>
    <a:masterClrMapping/>
  </p:clrMapOvr>
  <p:transition>
    <p:fade thruBlk="1"/>
  </p:transition>
</p:sld>
</file>

<file path=ppt/theme/theme1.xml><?xml version="1.0" encoding="utf-8"?>
<a:theme xmlns:a="http://schemas.openxmlformats.org/drawingml/2006/main" name="01158951">
  <a:themeElements>
    <a:clrScheme name="1844_Classroom Expectations_Copyedi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844_Classroom Expectations_Copyedited">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a:noFill/>
        </a:ln>
        <a:effectLst/>
        <a:extLst>
          <a:ext uri="{91240B29-F687-4F45-9708-019B960494DF}">
            <a14:hiddenLine xmlns:a14="http://schemas.microsoft.com/office/drawing/2010/main" xmlns="" w="2857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C0C0C0"/>
        </a:solidFill>
        <a:ln>
          <a:noFill/>
        </a:ln>
        <a:effectLst/>
        <a:extLst>
          <a:ext uri="{91240B29-F687-4F45-9708-019B960494DF}">
            <a14:hiddenLine xmlns:a14="http://schemas.microsoft.com/office/drawing/2010/main" xmlns="" w="2857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844_Classroom Expectations_Copyedi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844_Classroom Expectations_Copyedi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844_Classroom Expectations_Copyedi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844_Classroom Expectations_Copyedi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844_Classroom Expectations_Copyedi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844_Classroom Expectations_Copyedi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844_Classroom Expectations_Copyedi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844_Classroom Expectations_Copyedi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844_Classroom Expectations_Copyedi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844_Classroom Expectations_Copyedi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844_Classroom Expectations_Copyedi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844_Classroom Expectations_Copyedi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844_Classroom Expectations_Copyedited 1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68A5906-F268-4F87-9765-7B21AABD07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Classroom expectations presentation</Template>
  <TotalTime>1774</TotalTime>
  <Words>3265</Words>
  <Application>Microsoft Office PowerPoint</Application>
  <PresentationFormat>عرض على الشاشة (3:4)‏</PresentationFormat>
  <Paragraphs>1397</Paragraphs>
  <Slides>50</Slides>
  <Notes>13</Notes>
  <HiddenSlides>0</HiddenSlides>
  <MMClips>0</MMClips>
  <ScaleCrop>false</ScaleCrop>
  <HeadingPairs>
    <vt:vector size="4" baseType="variant">
      <vt:variant>
        <vt:lpstr>سمة</vt:lpstr>
      </vt:variant>
      <vt:variant>
        <vt:i4>1</vt:i4>
      </vt:variant>
      <vt:variant>
        <vt:lpstr>عناوين الشرائح</vt:lpstr>
      </vt:variant>
      <vt:variant>
        <vt:i4>50</vt:i4>
      </vt:variant>
    </vt:vector>
  </HeadingPairs>
  <TitlesOfParts>
    <vt:vector size="51" baseType="lpstr">
      <vt:lpstr>01158951</vt:lpstr>
      <vt:lpstr>مدرســة الإنجـاز المبكــر</vt:lpstr>
      <vt:lpstr>الدراســة التمهيـديــة </vt:lpstr>
      <vt:lpstr>الشريحة 3</vt:lpstr>
      <vt:lpstr>الدراســة التفصيـليـة</vt:lpstr>
      <vt:lpstr>الدراســة التفصيـليـة</vt:lpstr>
      <vt:lpstr>الدراســة التفصيـليـة</vt:lpstr>
      <vt:lpstr>تحليل الاستبانة</vt:lpstr>
      <vt:lpstr>تحليل الاستبانة </vt:lpstr>
      <vt:lpstr>الدراســة التفصيـليـة</vt:lpstr>
      <vt:lpstr>الدراسة التفصيلية </vt:lpstr>
      <vt:lpstr>الدراســة التفصيـليـة</vt:lpstr>
      <vt:lpstr>تقدير السعر المتوقع</vt:lpstr>
      <vt:lpstr> الدراسة الفنية </vt:lpstr>
      <vt:lpstr>الدراسة الفنية </vt:lpstr>
      <vt:lpstr> الدراسة الفنية </vt:lpstr>
      <vt:lpstr> الدراسة الفنية – مراحل إنشاء المشروع  </vt:lpstr>
      <vt:lpstr> الدراسة الفنية – اختيار الموقع الملائم  </vt:lpstr>
      <vt:lpstr>مرحلة التصفية الأولى </vt:lpstr>
      <vt:lpstr>مرحلة التصفية الثانية </vt:lpstr>
      <vt:lpstr>الدراسة الفنية - اختيار الفن الإنتاجي الملائم </vt:lpstr>
      <vt:lpstr>الدراسة الفنية - اختيار الفن الإنتاجي الملائم </vt:lpstr>
      <vt:lpstr>الدراسة الفنية - اختيار الفن الإنتاجي الملائم </vt:lpstr>
      <vt:lpstr>اختيار الفن الإنتاجي الملائم </vt:lpstr>
      <vt:lpstr>الدراسة الفنية – آلات ومعدات </vt:lpstr>
      <vt:lpstr>الدراسة الفنية – العمالة </vt:lpstr>
      <vt:lpstr>الدراسة الفنية – العمالة </vt:lpstr>
      <vt:lpstr>الدراسة الفنية – موارد وامدادات </vt:lpstr>
      <vt:lpstr>الدراسة الفنية – موارد وامدادات </vt:lpstr>
      <vt:lpstr>الدراسة الفنية – موارد وامدادات </vt:lpstr>
      <vt:lpstr>الدراسة الفنية – أثاث ونقل </vt:lpstr>
      <vt:lpstr>الدراسة الفنية – أثاث ونقل </vt:lpstr>
      <vt:lpstr>التقييم البيئي للمشروع </vt:lpstr>
      <vt:lpstr>العمر الإنتاجي والاقتصادي </vt:lpstr>
      <vt:lpstr>تكاليف التشغيل السنوية </vt:lpstr>
      <vt:lpstr>تكاليف التشغيل السنوية </vt:lpstr>
      <vt:lpstr>تكاليف التشغيل السنوية </vt:lpstr>
      <vt:lpstr>تكاليف التشغيل السنوية </vt:lpstr>
      <vt:lpstr>تكاليف التشغيل السنوية </vt:lpstr>
      <vt:lpstr>تكاليف التشغيل السنوية </vt:lpstr>
      <vt:lpstr>تكاليف التشغيل السنوية </vt:lpstr>
      <vt:lpstr>تكاليف التشغيل السنوية – قائمة الدخل </vt:lpstr>
      <vt:lpstr>تكاليف التشغيل السنوية </vt:lpstr>
      <vt:lpstr>تحليل الحساسية </vt:lpstr>
      <vt:lpstr>تحليل الحساسية – معدل الخصم </vt:lpstr>
      <vt:lpstr>تحليل الحساسية – أثر التغير على صافي العائد </vt:lpstr>
      <vt:lpstr>تحليل الحساسية – حساب المرونة </vt:lpstr>
      <vt:lpstr>تحليل الحساسية – التغير في فترة الإنشاء </vt:lpstr>
      <vt:lpstr>تقدير حدود الحساسية </vt:lpstr>
      <vt:lpstr>الدراسة الاجتماعية </vt:lpstr>
      <vt:lpstr>الشريحة 50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Alyazeed Altassan</dc:creator>
  <cp:keywords/>
  <cp:lastModifiedBy>ksu</cp:lastModifiedBy>
  <cp:revision>50</cp:revision>
  <dcterms:created xsi:type="dcterms:W3CDTF">2016-10-28T17:07:44Z</dcterms:created>
  <dcterms:modified xsi:type="dcterms:W3CDTF">2017-02-05T08:43:36Z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TC011589511033</vt:lpwstr>
  </property>
</Properties>
</file>