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jpg" ContentType="image/jpeg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6"/>
  </p:notesMasterIdLst>
  <p:sldIdLst>
    <p:sldId id="257" r:id="rId3"/>
    <p:sldId id="258" r:id="rId4"/>
    <p:sldId id="472" r:id="rId5"/>
    <p:sldId id="316" r:id="rId6"/>
    <p:sldId id="444" r:id="rId7"/>
    <p:sldId id="491" r:id="rId8"/>
    <p:sldId id="492" r:id="rId9"/>
    <p:sldId id="493" r:id="rId10"/>
    <p:sldId id="494" r:id="rId11"/>
    <p:sldId id="495" r:id="rId12"/>
    <p:sldId id="496" r:id="rId13"/>
    <p:sldId id="516" r:id="rId14"/>
    <p:sldId id="463" r:id="rId15"/>
    <p:sldId id="508" r:id="rId16"/>
    <p:sldId id="510" r:id="rId17"/>
    <p:sldId id="511" r:id="rId18"/>
    <p:sldId id="513" r:id="rId19"/>
    <p:sldId id="514" r:id="rId20"/>
    <p:sldId id="515" r:id="rId21"/>
    <p:sldId id="473" r:id="rId22"/>
    <p:sldId id="476" r:id="rId23"/>
    <p:sldId id="498" r:id="rId24"/>
    <p:sldId id="489" r:id="rId25"/>
    <p:sldId id="490" r:id="rId26"/>
    <p:sldId id="259" r:id="rId27"/>
    <p:sldId id="477" r:id="rId28"/>
    <p:sldId id="478" r:id="rId29"/>
    <p:sldId id="479" r:id="rId30"/>
    <p:sldId id="480" r:id="rId31"/>
    <p:sldId id="481" r:id="rId32"/>
    <p:sldId id="482" r:id="rId33"/>
    <p:sldId id="474" r:id="rId34"/>
    <p:sldId id="484" r:id="rId35"/>
    <p:sldId id="282" r:id="rId36"/>
    <p:sldId id="497" r:id="rId37"/>
    <p:sldId id="333" r:id="rId38"/>
    <p:sldId id="485" r:id="rId39"/>
    <p:sldId id="475" r:id="rId40"/>
    <p:sldId id="487" r:id="rId41"/>
    <p:sldId id="488" r:id="rId42"/>
    <p:sldId id="450" r:id="rId43"/>
    <p:sldId id="451" r:id="rId44"/>
    <p:sldId id="486" r:id="rId45"/>
    <p:sldId id="499" r:id="rId46"/>
    <p:sldId id="500" r:id="rId47"/>
    <p:sldId id="502" r:id="rId48"/>
    <p:sldId id="503" r:id="rId49"/>
    <p:sldId id="504" r:id="rId50"/>
    <p:sldId id="501" r:id="rId51"/>
    <p:sldId id="505" r:id="rId52"/>
    <p:sldId id="506" r:id="rId53"/>
    <p:sldId id="507" r:id="rId54"/>
    <p:sldId id="31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59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image" Target="../media/image68.jpeg"/><Relationship Id="rId4" Type="http://schemas.openxmlformats.org/officeDocument/2006/relationships/image" Target="../media/image7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image" Target="../media/image65.jpg"/><Relationship Id="rId4" Type="http://schemas.openxmlformats.org/officeDocument/2006/relationships/image" Target="../media/image68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D7631A-9619-4E9B-A55A-D75C5B89E5DA}" type="doc">
      <dgm:prSet loTypeId="urn:microsoft.com/office/officeart/2005/8/layout/matrix1" loCatId="matrix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6EB0FFDB-5EDE-4EA1-8CFB-D7E379031791}">
      <dgm:prSet phldrT="[Text]" custT="1"/>
      <dgm:spPr>
        <a:xfrm>
          <a:off x="3286129" y="2571746"/>
          <a:ext cx="1666865" cy="638181"/>
        </a:xfrm>
        <a:prstGeom prst="roundRect">
          <a:avLst/>
        </a:prstGeom>
        <a:gradFill rotWithShape="0">
          <a:gsLst>
            <a:gs pos="0">
              <a:srgbClr val="C0504D">
                <a:tint val="4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tint val="4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tint val="4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ar-SA" sz="1800" b="1">
              <a:solidFill>
                <a:srgbClr val="9BBB59"/>
              </a:solidFill>
              <a:latin typeface="Calibri"/>
              <a:ea typeface="+mn-ea"/>
              <a:cs typeface="Arial"/>
            </a:rPr>
            <a:t>مطابقة الأشكال المختلفة للفواكه</a:t>
          </a:r>
          <a:endParaRPr lang="en-US" sz="1800" b="1" dirty="0">
            <a:solidFill>
              <a:srgbClr val="9BBB59"/>
            </a:solidFill>
            <a:latin typeface="Calibri"/>
            <a:ea typeface="+mn-ea"/>
            <a:cs typeface="+mn-cs"/>
          </a:endParaRPr>
        </a:p>
      </dgm:t>
    </dgm:pt>
    <dgm:pt modelId="{6E43841C-246C-4598-99CD-CC6B0BE64EB6}" type="parTrans" cxnId="{5B4DC50A-50BA-4DE0-9CEA-9A6AF4DD6594}">
      <dgm:prSet/>
      <dgm:spPr/>
      <dgm:t>
        <a:bodyPr/>
        <a:lstStyle/>
        <a:p>
          <a:endParaRPr lang="en-US"/>
        </a:p>
      </dgm:t>
    </dgm:pt>
    <dgm:pt modelId="{CF675886-1263-413C-B9CD-6E3CE8DB3AF8}" type="sibTrans" cxnId="{5B4DC50A-50BA-4DE0-9CEA-9A6AF4DD6594}">
      <dgm:prSet/>
      <dgm:spPr/>
      <dgm:t>
        <a:bodyPr/>
        <a:lstStyle/>
        <a:p>
          <a:endParaRPr lang="en-US"/>
        </a:p>
      </dgm:t>
    </dgm:pt>
    <dgm:pt modelId="{FE4111E2-424E-4415-9D71-549890F3113B}">
      <dgm:prSet phldrT="[Text]" custT="1"/>
      <dgm:spPr>
        <a:xfrm rot="16200000">
          <a:off x="614362" y="-614362"/>
          <a:ext cx="2890837" cy="4119562"/>
        </a:xfrm>
        <a:prstGeom prst="round1Rect">
          <a:avLst/>
        </a:prstGeom>
        <a:blipFill dpi="0" rotWithShape="0">
          <a:blip xmlns:r="http://schemas.openxmlformats.org/officeDocument/2006/relationships" r:embed="rId1">
            <a:alphaModFix amt="50000"/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ar-SA" sz="2800">
              <a:solidFill>
                <a:srgbClr val="FFC000"/>
              </a:solidFill>
              <a:latin typeface="Calibri"/>
              <a:ea typeface="+mn-ea"/>
              <a:cs typeface="Arial"/>
            </a:rPr>
            <a:t>موز</a:t>
          </a:r>
          <a:endParaRPr lang="en-US" sz="2800" dirty="0">
            <a:solidFill>
              <a:srgbClr val="FFC000"/>
            </a:solidFill>
            <a:latin typeface="Calibri"/>
            <a:ea typeface="+mn-ea"/>
            <a:cs typeface="+mn-cs"/>
          </a:endParaRPr>
        </a:p>
      </dgm:t>
    </dgm:pt>
    <dgm:pt modelId="{2F717554-A1D3-49A6-84CF-8936B96939C5}" type="parTrans" cxnId="{5B3DE3FC-03BD-4185-AB3F-D68683D47425}">
      <dgm:prSet/>
      <dgm:spPr/>
      <dgm:t>
        <a:bodyPr/>
        <a:lstStyle/>
        <a:p>
          <a:endParaRPr lang="en-US"/>
        </a:p>
      </dgm:t>
    </dgm:pt>
    <dgm:pt modelId="{5C35AA86-3B18-4C41-8F9D-2B736F59AB5A}" type="sibTrans" cxnId="{5B3DE3FC-03BD-4185-AB3F-D68683D47425}">
      <dgm:prSet/>
      <dgm:spPr/>
      <dgm:t>
        <a:bodyPr/>
        <a:lstStyle/>
        <a:p>
          <a:endParaRPr lang="en-US"/>
        </a:p>
      </dgm:t>
    </dgm:pt>
    <dgm:pt modelId="{94D2F4D2-5858-4248-B707-DCC810744556}">
      <dgm:prSet phldrT="[Text]" custT="1"/>
      <dgm:spPr>
        <a:xfrm>
          <a:off x="4119562" y="0"/>
          <a:ext cx="4119562" cy="2890837"/>
        </a:xfrm>
        <a:prstGeom prst="round1Rect">
          <a:avLst/>
        </a:prstGeom>
        <a:blipFill dpi="0" rotWithShape="0">
          <a:blip xmlns:r="http://schemas.openxmlformats.org/officeDocument/2006/relationships" r:embed="rId2">
            <a:alphaModFix amt="50000"/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ar-SA" sz="2800">
              <a:solidFill>
                <a:srgbClr val="C00000"/>
              </a:solidFill>
              <a:latin typeface="Calibri"/>
              <a:ea typeface="+mn-ea"/>
              <a:cs typeface="Arial"/>
            </a:rPr>
            <a:t>تفاح</a:t>
          </a:r>
          <a:endParaRPr lang="en-US" sz="2800" dirty="0">
            <a:solidFill>
              <a:srgbClr val="C00000"/>
            </a:solidFill>
            <a:latin typeface="Calibri"/>
            <a:ea typeface="+mn-ea"/>
            <a:cs typeface="+mn-cs"/>
          </a:endParaRPr>
        </a:p>
      </dgm:t>
    </dgm:pt>
    <dgm:pt modelId="{3A31243F-DCA6-43D1-9CC6-56365CB37F09}" type="parTrans" cxnId="{9B7461B0-92DB-4F46-9437-E97E85FF4D19}">
      <dgm:prSet/>
      <dgm:spPr/>
      <dgm:t>
        <a:bodyPr/>
        <a:lstStyle/>
        <a:p>
          <a:endParaRPr lang="en-US"/>
        </a:p>
      </dgm:t>
    </dgm:pt>
    <dgm:pt modelId="{C869F22C-FF9A-4036-910C-38B5AF0DD6A9}" type="sibTrans" cxnId="{9B7461B0-92DB-4F46-9437-E97E85FF4D19}">
      <dgm:prSet/>
      <dgm:spPr/>
      <dgm:t>
        <a:bodyPr/>
        <a:lstStyle/>
        <a:p>
          <a:endParaRPr lang="en-US"/>
        </a:p>
      </dgm:t>
    </dgm:pt>
    <dgm:pt modelId="{EC258454-3BE4-43B2-AA73-3DAB80D7F7A8}">
      <dgm:prSet phldrT="[Text]" custT="1"/>
      <dgm:spPr>
        <a:xfrm rot="10800000">
          <a:off x="0" y="2890837"/>
          <a:ext cx="4119562" cy="2890837"/>
        </a:xfrm>
        <a:prstGeom prst="round1Rect">
          <a:avLst/>
        </a:prstGeom>
        <a:blipFill dpi="0" rotWithShape="0">
          <a:blip xmlns:r="http://schemas.openxmlformats.org/officeDocument/2006/relationships" r:embed="rId3">
            <a:alphaModFix amt="50000"/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ar-SA" sz="2800">
              <a:solidFill>
                <a:srgbClr val="8064A2">
                  <a:lumMod val="75000"/>
                </a:srgbClr>
              </a:solidFill>
              <a:latin typeface="Calibri"/>
              <a:ea typeface="+mn-ea"/>
              <a:cs typeface="Arial"/>
            </a:rPr>
            <a:t>عنب</a:t>
          </a:r>
          <a:endParaRPr lang="en-US" sz="2800" dirty="0">
            <a:solidFill>
              <a:srgbClr val="8064A2">
                <a:lumMod val="75000"/>
              </a:srgbClr>
            </a:solidFill>
            <a:latin typeface="Calibri"/>
            <a:ea typeface="+mn-ea"/>
            <a:cs typeface="+mn-cs"/>
          </a:endParaRPr>
        </a:p>
      </dgm:t>
    </dgm:pt>
    <dgm:pt modelId="{840DA02F-C7A4-4576-8428-FC37268F46CB}" type="parTrans" cxnId="{D628DBEB-DDBB-41CA-8239-52DEB1E63B2B}">
      <dgm:prSet/>
      <dgm:spPr/>
      <dgm:t>
        <a:bodyPr/>
        <a:lstStyle/>
        <a:p>
          <a:endParaRPr lang="en-US"/>
        </a:p>
      </dgm:t>
    </dgm:pt>
    <dgm:pt modelId="{1C2D5FBB-720E-44AC-8117-D6B636463A40}" type="sibTrans" cxnId="{D628DBEB-DDBB-41CA-8239-52DEB1E63B2B}">
      <dgm:prSet/>
      <dgm:spPr/>
      <dgm:t>
        <a:bodyPr/>
        <a:lstStyle/>
        <a:p>
          <a:endParaRPr lang="en-US"/>
        </a:p>
      </dgm:t>
    </dgm:pt>
    <dgm:pt modelId="{FC6639C5-F4BD-49C0-8226-780928DA28D0}">
      <dgm:prSet phldrT="[Text]" custT="1"/>
      <dgm:spPr>
        <a:xfrm rot="5400000">
          <a:off x="4733925" y="2276474"/>
          <a:ext cx="2890837" cy="4119562"/>
        </a:xfrm>
        <a:prstGeom prst="round1Rect">
          <a:avLst/>
        </a:prstGeom>
        <a:blipFill dpi="0" rotWithShape="0">
          <a:blip xmlns:r="http://schemas.openxmlformats.org/officeDocument/2006/relationships" r:embed="rId4">
            <a:alphaModFix amt="50000"/>
          </a:blip>
          <a:srcRect/>
          <a:stretch>
            <a:fillRect b="-6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ar-SA" sz="2800">
              <a:solidFill>
                <a:srgbClr val="F79646">
                  <a:lumMod val="75000"/>
                </a:srgbClr>
              </a:solidFill>
              <a:latin typeface="Calibri"/>
              <a:ea typeface="+mn-ea"/>
              <a:cs typeface="Arial"/>
            </a:rPr>
            <a:t>برتقال</a:t>
          </a:r>
          <a:endParaRPr lang="en-US" sz="2800" dirty="0">
            <a:solidFill>
              <a:srgbClr val="F79646">
                <a:lumMod val="75000"/>
              </a:srgbClr>
            </a:solidFill>
            <a:latin typeface="Calibri"/>
            <a:ea typeface="+mn-ea"/>
            <a:cs typeface="+mn-cs"/>
          </a:endParaRPr>
        </a:p>
      </dgm:t>
    </dgm:pt>
    <dgm:pt modelId="{D89FEF5B-A8CF-4446-8269-1645CA69AD6F}" type="parTrans" cxnId="{C049349D-3DCC-4AC6-B6C0-2E3B7E9C8136}">
      <dgm:prSet/>
      <dgm:spPr/>
      <dgm:t>
        <a:bodyPr/>
        <a:lstStyle/>
        <a:p>
          <a:endParaRPr lang="en-US"/>
        </a:p>
      </dgm:t>
    </dgm:pt>
    <dgm:pt modelId="{AC2AFF41-9592-49D9-87AF-7FE834BEA8DE}" type="sibTrans" cxnId="{C049349D-3DCC-4AC6-B6C0-2E3B7E9C8136}">
      <dgm:prSet/>
      <dgm:spPr/>
      <dgm:t>
        <a:bodyPr/>
        <a:lstStyle/>
        <a:p>
          <a:endParaRPr lang="en-US"/>
        </a:p>
      </dgm:t>
    </dgm:pt>
    <dgm:pt modelId="{5FCB0129-B372-4DD9-851F-471D99F5D4C0}" type="pres">
      <dgm:prSet presAssocID="{82D7631A-9619-4E9B-A55A-D75C5B89E5D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2633D-4295-4616-B10B-D567D105AA57}" type="pres">
      <dgm:prSet presAssocID="{82D7631A-9619-4E9B-A55A-D75C5B89E5DA}" presName="matrix" presStyleCnt="0"/>
      <dgm:spPr/>
    </dgm:pt>
    <dgm:pt modelId="{8F455D70-A317-4443-BF50-862CF307F55F}" type="pres">
      <dgm:prSet presAssocID="{82D7631A-9619-4E9B-A55A-D75C5B89E5DA}" presName="tile1" presStyleLbl="node1" presStyleIdx="0" presStyleCnt="4"/>
      <dgm:spPr/>
      <dgm:t>
        <a:bodyPr/>
        <a:lstStyle/>
        <a:p>
          <a:endParaRPr lang="en-US"/>
        </a:p>
      </dgm:t>
    </dgm:pt>
    <dgm:pt modelId="{68416FDB-D1F0-42AE-95A9-389E90AB806D}" type="pres">
      <dgm:prSet presAssocID="{82D7631A-9619-4E9B-A55A-D75C5B89E5D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AAE786-06FD-4CA7-B28C-F093F52656D9}" type="pres">
      <dgm:prSet presAssocID="{82D7631A-9619-4E9B-A55A-D75C5B89E5DA}" presName="tile2" presStyleLbl="node1" presStyleIdx="1" presStyleCnt="4"/>
      <dgm:spPr/>
      <dgm:t>
        <a:bodyPr/>
        <a:lstStyle/>
        <a:p>
          <a:endParaRPr lang="en-US"/>
        </a:p>
      </dgm:t>
    </dgm:pt>
    <dgm:pt modelId="{4EBFED4C-6182-41F7-9F8C-589EFE4D1AC6}" type="pres">
      <dgm:prSet presAssocID="{82D7631A-9619-4E9B-A55A-D75C5B89E5D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18F799-7026-415D-9A9F-C696B7A476D3}" type="pres">
      <dgm:prSet presAssocID="{82D7631A-9619-4E9B-A55A-D75C5B89E5DA}" presName="tile3" presStyleLbl="node1" presStyleIdx="2" presStyleCnt="4"/>
      <dgm:spPr/>
      <dgm:t>
        <a:bodyPr/>
        <a:lstStyle/>
        <a:p>
          <a:endParaRPr lang="en-US"/>
        </a:p>
      </dgm:t>
    </dgm:pt>
    <dgm:pt modelId="{A4B43C43-2F92-494F-8BEA-C3DA5FC7C747}" type="pres">
      <dgm:prSet presAssocID="{82D7631A-9619-4E9B-A55A-D75C5B89E5D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2D4E4-8037-46F5-B925-AF611E30D11D}" type="pres">
      <dgm:prSet presAssocID="{82D7631A-9619-4E9B-A55A-D75C5B89E5DA}" presName="tile4" presStyleLbl="node1" presStyleIdx="3" presStyleCnt="4"/>
      <dgm:spPr/>
      <dgm:t>
        <a:bodyPr/>
        <a:lstStyle/>
        <a:p>
          <a:endParaRPr lang="en-US"/>
        </a:p>
      </dgm:t>
    </dgm:pt>
    <dgm:pt modelId="{A232BA9E-9327-4A3D-A1A9-10A0BA9B32E3}" type="pres">
      <dgm:prSet presAssocID="{82D7631A-9619-4E9B-A55A-D75C5B89E5D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E2FBED-8683-485F-A3CE-615FEE5862C8}" type="pres">
      <dgm:prSet presAssocID="{82D7631A-9619-4E9B-A55A-D75C5B89E5DA}" presName="centerTile" presStyleLbl="fgShp" presStyleIdx="0" presStyleCnt="1" custScaleX="67437" custScaleY="4415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243BF1D9-F14A-43F6-B7CF-786CCBD7C629}" type="presOf" srcId="{FE4111E2-424E-4415-9D71-549890F3113B}" destId="{68416FDB-D1F0-42AE-95A9-389E90AB806D}" srcOrd="1" destOrd="0" presId="urn:microsoft.com/office/officeart/2005/8/layout/matrix1"/>
    <dgm:cxn modelId="{E9A2B94F-8A1A-4060-A128-DB31282299A6}" type="presOf" srcId="{FC6639C5-F4BD-49C0-8226-780928DA28D0}" destId="{A232BA9E-9327-4A3D-A1A9-10A0BA9B32E3}" srcOrd="1" destOrd="0" presId="urn:microsoft.com/office/officeart/2005/8/layout/matrix1"/>
    <dgm:cxn modelId="{D628DBEB-DDBB-41CA-8239-52DEB1E63B2B}" srcId="{6EB0FFDB-5EDE-4EA1-8CFB-D7E379031791}" destId="{EC258454-3BE4-43B2-AA73-3DAB80D7F7A8}" srcOrd="2" destOrd="0" parTransId="{840DA02F-C7A4-4576-8428-FC37268F46CB}" sibTransId="{1C2D5FBB-720E-44AC-8117-D6B636463A40}"/>
    <dgm:cxn modelId="{3322A411-C0FE-49D9-863E-2AAC36E39D59}" type="presOf" srcId="{6EB0FFDB-5EDE-4EA1-8CFB-D7E379031791}" destId="{80E2FBED-8683-485F-A3CE-615FEE5862C8}" srcOrd="0" destOrd="0" presId="urn:microsoft.com/office/officeart/2005/8/layout/matrix1"/>
    <dgm:cxn modelId="{9B7461B0-92DB-4F46-9437-E97E85FF4D19}" srcId="{6EB0FFDB-5EDE-4EA1-8CFB-D7E379031791}" destId="{94D2F4D2-5858-4248-B707-DCC810744556}" srcOrd="1" destOrd="0" parTransId="{3A31243F-DCA6-43D1-9CC6-56365CB37F09}" sibTransId="{C869F22C-FF9A-4036-910C-38B5AF0DD6A9}"/>
    <dgm:cxn modelId="{C860D7C3-93DF-4B89-8BEF-5C52E31F0100}" type="presOf" srcId="{FE4111E2-424E-4415-9D71-549890F3113B}" destId="{8F455D70-A317-4443-BF50-862CF307F55F}" srcOrd="0" destOrd="0" presId="urn:microsoft.com/office/officeart/2005/8/layout/matrix1"/>
    <dgm:cxn modelId="{C049349D-3DCC-4AC6-B6C0-2E3B7E9C8136}" srcId="{6EB0FFDB-5EDE-4EA1-8CFB-D7E379031791}" destId="{FC6639C5-F4BD-49C0-8226-780928DA28D0}" srcOrd="3" destOrd="0" parTransId="{D89FEF5B-A8CF-4446-8269-1645CA69AD6F}" sibTransId="{AC2AFF41-9592-49D9-87AF-7FE834BEA8DE}"/>
    <dgm:cxn modelId="{5B4DC50A-50BA-4DE0-9CEA-9A6AF4DD6594}" srcId="{82D7631A-9619-4E9B-A55A-D75C5B89E5DA}" destId="{6EB0FFDB-5EDE-4EA1-8CFB-D7E379031791}" srcOrd="0" destOrd="0" parTransId="{6E43841C-246C-4598-99CD-CC6B0BE64EB6}" sibTransId="{CF675886-1263-413C-B9CD-6E3CE8DB3AF8}"/>
    <dgm:cxn modelId="{D9D48499-F839-4DA8-A757-8C0E43B123F4}" type="presOf" srcId="{EC258454-3BE4-43B2-AA73-3DAB80D7F7A8}" destId="{DF18F799-7026-415D-9A9F-C696B7A476D3}" srcOrd="0" destOrd="0" presId="urn:microsoft.com/office/officeart/2005/8/layout/matrix1"/>
    <dgm:cxn modelId="{48B5963F-E338-47CE-B21D-AF11CA1F80DF}" type="presOf" srcId="{94D2F4D2-5858-4248-B707-DCC810744556}" destId="{4EBFED4C-6182-41F7-9F8C-589EFE4D1AC6}" srcOrd="1" destOrd="0" presId="urn:microsoft.com/office/officeart/2005/8/layout/matrix1"/>
    <dgm:cxn modelId="{92A8BC83-4622-4B31-8488-DE5A7AA94558}" type="presOf" srcId="{82D7631A-9619-4E9B-A55A-D75C5B89E5DA}" destId="{5FCB0129-B372-4DD9-851F-471D99F5D4C0}" srcOrd="0" destOrd="0" presId="urn:microsoft.com/office/officeart/2005/8/layout/matrix1"/>
    <dgm:cxn modelId="{5B3DE3FC-03BD-4185-AB3F-D68683D47425}" srcId="{6EB0FFDB-5EDE-4EA1-8CFB-D7E379031791}" destId="{FE4111E2-424E-4415-9D71-549890F3113B}" srcOrd="0" destOrd="0" parTransId="{2F717554-A1D3-49A6-84CF-8936B96939C5}" sibTransId="{5C35AA86-3B18-4C41-8F9D-2B736F59AB5A}"/>
    <dgm:cxn modelId="{47C9084F-5F72-4286-85F1-6DCDAACF9760}" type="presOf" srcId="{FC6639C5-F4BD-49C0-8226-780928DA28D0}" destId="{14C2D4E4-8037-46F5-B925-AF611E30D11D}" srcOrd="0" destOrd="0" presId="urn:microsoft.com/office/officeart/2005/8/layout/matrix1"/>
    <dgm:cxn modelId="{33E43884-3E41-4D62-AE29-019A65DE255E}" type="presOf" srcId="{EC258454-3BE4-43B2-AA73-3DAB80D7F7A8}" destId="{A4B43C43-2F92-494F-8BEA-C3DA5FC7C747}" srcOrd="1" destOrd="0" presId="urn:microsoft.com/office/officeart/2005/8/layout/matrix1"/>
    <dgm:cxn modelId="{56A91436-B3C8-403A-AA87-898900CE2CAF}" type="presOf" srcId="{94D2F4D2-5858-4248-B707-DCC810744556}" destId="{82AAE786-06FD-4CA7-B28C-F093F52656D9}" srcOrd="0" destOrd="0" presId="urn:microsoft.com/office/officeart/2005/8/layout/matrix1"/>
    <dgm:cxn modelId="{4DC0D5FB-9396-459B-946E-52593A54C0D9}" type="presParOf" srcId="{5FCB0129-B372-4DD9-851F-471D99F5D4C0}" destId="{1CD2633D-4295-4616-B10B-D567D105AA57}" srcOrd="0" destOrd="0" presId="urn:microsoft.com/office/officeart/2005/8/layout/matrix1"/>
    <dgm:cxn modelId="{EB5CB228-54C6-4F9B-BA8E-729359E3C72F}" type="presParOf" srcId="{1CD2633D-4295-4616-B10B-D567D105AA57}" destId="{8F455D70-A317-4443-BF50-862CF307F55F}" srcOrd="0" destOrd="0" presId="urn:microsoft.com/office/officeart/2005/8/layout/matrix1"/>
    <dgm:cxn modelId="{5741980A-60EF-424A-8E89-4817E4B89059}" type="presParOf" srcId="{1CD2633D-4295-4616-B10B-D567D105AA57}" destId="{68416FDB-D1F0-42AE-95A9-389E90AB806D}" srcOrd="1" destOrd="0" presId="urn:microsoft.com/office/officeart/2005/8/layout/matrix1"/>
    <dgm:cxn modelId="{D36766CB-8E40-4F59-95E2-C8DF85B1100F}" type="presParOf" srcId="{1CD2633D-4295-4616-B10B-D567D105AA57}" destId="{82AAE786-06FD-4CA7-B28C-F093F52656D9}" srcOrd="2" destOrd="0" presId="urn:microsoft.com/office/officeart/2005/8/layout/matrix1"/>
    <dgm:cxn modelId="{D87DA1B4-05D3-42AB-AA3D-9A33F90E5C3D}" type="presParOf" srcId="{1CD2633D-4295-4616-B10B-D567D105AA57}" destId="{4EBFED4C-6182-41F7-9F8C-589EFE4D1AC6}" srcOrd="3" destOrd="0" presId="urn:microsoft.com/office/officeart/2005/8/layout/matrix1"/>
    <dgm:cxn modelId="{3C2FE898-A43E-4DFA-B23D-3E9C10A34FA6}" type="presParOf" srcId="{1CD2633D-4295-4616-B10B-D567D105AA57}" destId="{DF18F799-7026-415D-9A9F-C696B7A476D3}" srcOrd="4" destOrd="0" presId="urn:microsoft.com/office/officeart/2005/8/layout/matrix1"/>
    <dgm:cxn modelId="{38A29EEE-EDC1-4294-86EB-A98EFDE3DAFF}" type="presParOf" srcId="{1CD2633D-4295-4616-B10B-D567D105AA57}" destId="{A4B43C43-2F92-494F-8BEA-C3DA5FC7C747}" srcOrd="5" destOrd="0" presId="urn:microsoft.com/office/officeart/2005/8/layout/matrix1"/>
    <dgm:cxn modelId="{1C3FE9C3-59AE-4913-9C7A-8F5E047766C9}" type="presParOf" srcId="{1CD2633D-4295-4616-B10B-D567D105AA57}" destId="{14C2D4E4-8037-46F5-B925-AF611E30D11D}" srcOrd="6" destOrd="0" presId="urn:microsoft.com/office/officeart/2005/8/layout/matrix1"/>
    <dgm:cxn modelId="{4B869844-292C-4E5F-84AB-C8053AC7C7E0}" type="presParOf" srcId="{1CD2633D-4295-4616-B10B-D567D105AA57}" destId="{A232BA9E-9327-4A3D-A1A9-10A0BA9B32E3}" srcOrd="7" destOrd="0" presId="urn:microsoft.com/office/officeart/2005/8/layout/matrix1"/>
    <dgm:cxn modelId="{92823821-735F-426C-9832-181C22EE2FA9}" type="presParOf" srcId="{5FCB0129-B372-4DD9-851F-471D99F5D4C0}" destId="{80E2FBED-8683-485F-A3CE-615FEE5862C8}" srcOrd="1" destOrd="0" presId="urn:microsoft.com/office/officeart/2005/8/layout/matrix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455D70-A317-4443-BF50-862CF307F55F}">
      <dsp:nvSpPr>
        <dsp:cNvPr id="0" name=""/>
        <dsp:cNvSpPr/>
      </dsp:nvSpPr>
      <dsp:spPr>
        <a:xfrm rot="16200000">
          <a:off x="855947" y="-855947"/>
          <a:ext cx="2284549" cy="3996444"/>
        </a:xfrm>
        <a:prstGeom prst="round1Rect">
          <a:avLst/>
        </a:prstGeom>
        <a:blipFill dpi="0" rotWithShape="0">
          <a:blip xmlns:r="http://schemas.openxmlformats.org/officeDocument/2006/relationships" r:embed="rId1">
            <a:alphaModFix amt="50000"/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>
              <a:solidFill>
                <a:srgbClr val="FFC000"/>
              </a:solidFill>
              <a:latin typeface="Calibri"/>
              <a:ea typeface="+mn-ea"/>
              <a:cs typeface="Arial"/>
            </a:rPr>
            <a:t>موز</a:t>
          </a:r>
          <a:endParaRPr lang="en-US" sz="2800" kern="1200" dirty="0">
            <a:solidFill>
              <a:srgbClr val="FFC000"/>
            </a:solidFill>
            <a:latin typeface="Calibri"/>
            <a:ea typeface="+mn-ea"/>
            <a:cs typeface="+mn-cs"/>
          </a:endParaRPr>
        </a:p>
      </dsp:txBody>
      <dsp:txXfrm rot="5400000">
        <a:off x="0" y="83642"/>
        <a:ext cx="3996444" cy="1629769"/>
      </dsp:txXfrm>
    </dsp:sp>
    <dsp:sp modelId="{82AAE786-06FD-4CA7-B28C-F093F52656D9}">
      <dsp:nvSpPr>
        <dsp:cNvPr id="0" name=""/>
        <dsp:cNvSpPr/>
      </dsp:nvSpPr>
      <dsp:spPr>
        <a:xfrm>
          <a:off x="3996444" y="0"/>
          <a:ext cx="3996444" cy="2284549"/>
        </a:xfrm>
        <a:prstGeom prst="round1Rect">
          <a:avLst/>
        </a:prstGeom>
        <a:blipFill dpi="0" rotWithShape="0">
          <a:blip xmlns:r="http://schemas.openxmlformats.org/officeDocument/2006/relationships" r:embed="rId2">
            <a:alphaModFix amt="50000"/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>
              <a:solidFill>
                <a:srgbClr val="C00000"/>
              </a:solidFill>
              <a:latin typeface="Calibri"/>
              <a:ea typeface="+mn-ea"/>
              <a:cs typeface="Arial"/>
            </a:rPr>
            <a:t>تفاح</a:t>
          </a:r>
          <a:endParaRPr lang="en-US" sz="2800" kern="1200" dirty="0">
            <a:solidFill>
              <a:srgbClr val="C00000"/>
            </a:solidFill>
            <a:latin typeface="Calibri"/>
            <a:ea typeface="+mn-ea"/>
            <a:cs typeface="+mn-cs"/>
          </a:endParaRPr>
        </a:p>
      </dsp:txBody>
      <dsp:txXfrm>
        <a:off x="3996444" y="0"/>
        <a:ext cx="3912802" cy="1713411"/>
      </dsp:txXfrm>
    </dsp:sp>
    <dsp:sp modelId="{DF18F799-7026-415D-9A9F-C696B7A476D3}">
      <dsp:nvSpPr>
        <dsp:cNvPr id="0" name=""/>
        <dsp:cNvSpPr/>
      </dsp:nvSpPr>
      <dsp:spPr>
        <a:xfrm rot="10800000">
          <a:off x="0" y="2284549"/>
          <a:ext cx="3996444" cy="2284549"/>
        </a:xfrm>
        <a:prstGeom prst="round1Rect">
          <a:avLst/>
        </a:prstGeom>
        <a:blipFill dpi="0" rotWithShape="0">
          <a:blip xmlns:r="http://schemas.openxmlformats.org/officeDocument/2006/relationships" r:embed="rId3">
            <a:alphaModFix amt="50000"/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>
              <a:solidFill>
                <a:srgbClr val="8064A2">
                  <a:lumMod val="75000"/>
                </a:srgbClr>
              </a:solidFill>
              <a:latin typeface="Calibri"/>
              <a:ea typeface="+mn-ea"/>
              <a:cs typeface="Arial"/>
            </a:rPr>
            <a:t>عنب</a:t>
          </a:r>
          <a:endParaRPr lang="en-US" sz="2800" kern="1200" dirty="0">
            <a:solidFill>
              <a:srgbClr val="8064A2">
                <a:lumMod val="75000"/>
              </a:srgbClr>
            </a:solidFill>
            <a:latin typeface="Calibri"/>
            <a:ea typeface="+mn-ea"/>
            <a:cs typeface="+mn-cs"/>
          </a:endParaRPr>
        </a:p>
      </dsp:txBody>
      <dsp:txXfrm rot="10800000">
        <a:off x="83642" y="2855686"/>
        <a:ext cx="3912802" cy="1713411"/>
      </dsp:txXfrm>
    </dsp:sp>
    <dsp:sp modelId="{14C2D4E4-8037-46F5-B925-AF611E30D11D}">
      <dsp:nvSpPr>
        <dsp:cNvPr id="0" name=""/>
        <dsp:cNvSpPr/>
      </dsp:nvSpPr>
      <dsp:spPr>
        <a:xfrm rot="5400000">
          <a:off x="4852391" y="1428601"/>
          <a:ext cx="2284549" cy="3996444"/>
        </a:xfrm>
        <a:prstGeom prst="round1Rect">
          <a:avLst/>
        </a:prstGeom>
        <a:blipFill dpi="0" rotWithShape="0">
          <a:blip xmlns:r="http://schemas.openxmlformats.org/officeDocument/2006/relationships" r:embed="rId4">
            <a:alphaModFix amt="50000"/>
          </a:blip>
          <a:srcRect/>
          <a:stretch>
            <a:fillRect b="-6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kern="1200">
              <a:solidFill>
                <a:srgbClr val="F79646">
                  <a:lumMod val="75000"/>
                </a:srgbClr>
              </a:solidFill>
              <a:latin typeface="Calibri"/>
              <a:ea typeface="+mn-ea"/>
              <a:cs typeface="Arial"/>
            </a:rPr>
            <a:t>برتقال</a:t>
          </a:r>
          <a:endParaRPr lang="en-US" sz="2800" kern="1200" dirty="0">
            <a:solidFill>
              <a:srgbClr val="F79646">
                <a:lumMod val="75000"/>
              </a:srgbClr>
            </a:solidFill>
            <a:latin typeface="Calibri"/>
            <a:ea typeface="+mn-ea"/>
            <a:cs typeface="+mn-cs"/>
          </a:endParaRPr>
        </a:p>
      </dsp:txBody>
      <dsp:txXfrm rot="-5400000">
        <a:off x="3996444" y="2855686"/>
        <a:ext cx="3996444" cy="1629769"/>
      </dsp:txXfrm>
    </dsp:sp>
    <dsp:sp modelId="{80E2FBED-8683-485F-A3CE-615FEE5862C8}">
      <dsp:nvSpPr>
        <dsp:cNvPr id="0" name=""/>
        <dsp:cNvSpPr/>
      </dsp:nvSpPr>
      <dsp:spPr>
        <a:xfrm>
          <a:off x="3187919" y="2032380"/>
          <a:ext cx="1617049" cy="504337"/>
        </a:xfrm>
        <a:prstGeom prst="roundRect">
          <a:avLst/>
        </a:prstGeom>
        <a:gradFill rotWithShape="0">
          <a:gsLst>
            <a:gs pos="0">
              <a:srgbClr val="C0504D">
                <a:tint val="40000"/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C0504D">
                <a:tint val="40000"/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C0504D">
                <a:tint val="40000"/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>
              <a:solidFill>
                <a:srgbClr val="9BBB59"/>
              </a:solidFill>
              <a:latin typeface="Calibri"/>
              <a:ea typeface="+mn-ea"/>
              <a:cs typeface="Arial"/>
            </a:rPr>
            <a:t>مطابقة الأشكال المختلفة للفواكه</a:t>
          </a:r>
          <a:endParaRPr lang="en-US" sz="1800" b="1" kern="1200" dirty="0">
            <a:solidFill>
              <a:srgbClr val="9BBB59"/>
            </a:solidFill>
            <a:latin typeface="Calibri"/>
            <a:ea typeface="+mn-ea"/>
            <a:cs typeface="+mn-cs"/>
          </a:endParaRPr>
        </a:p>
      </dsp:txBody>
      <dsp:txXfrm>
        <a:off x="3212539" y="2057000"/>
        <a:ext cx="1567809" cy="455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F4265-1ED5-4073-97D9-5609D7FF6B79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5578D-FBF3-4D40-9E14-59A7FD7811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04563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5578D-FBF3-4D40-9E14-59A7FD78112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2805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5578D-FBF3-4D40-9E14-59A7FD78112B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2805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5578D-FBF3-4D40-9E14-59A7FD78112B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2805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5578D-FBF3-4D40-9E14-59A7FD78112B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46690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1589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9194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64676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9807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488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2874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286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4872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026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288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2158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808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239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4501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0309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03399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93590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702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0742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03719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88130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92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85A0D-77EC-4AA9-8C96-55409445AF2C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533D9-39A1-457F-A32C-85CEDB0E3E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4813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2C03A389-EF99-4E92-903B-4B2FE5B1206A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28/05/37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B7404E25-9A31-45E3-94F1-F9B870082FA2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609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0.jpeg"/><Relationship Id="rId4" Type="http://schemas.openxmlformats.org/officeDocument/2006/relationships/image" Target="../media/image37.jpeg"/><Relationship Id="rId9" Type="http://schemas.openxmlformats.org/officeDocument/2006/relationships/image" Target="../media/image41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43.jpeg"/><Relationship Id="rId7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0.jpeg"/><Relationship Id="rId4" Type="http://schemas.openxmlformats.org/officeDocument/2006/relationships/image" Target="../media/image36.jpeg"/><Relationship Id="rId9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&#1575;&#1594;&#1606;&#1610;&#1577;%20&#1575;&#1604;&#1582;&#1590;&#1575;&#1585;.wmv.mp4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587;&#1608;&#1585;&#1607;%20&#1575;&#1604;&#1605;&#1587;&#1583;%20&#1576;&#1589;&#1608;&#1578;%20&#1575;&#1604;&#1588;&#1610;&#1582;%20&#1605;&#1588;&#1575;&#1585;&#1610;%20&#1575;&#1604;&#1593;&#1601;&#1575;&#1587;&#1610;.wmv.mp4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&#1571;&#1606;&#1588;&#1608;&#1583;&#1577;%20&#1575;&#1604;&#1601;&#1608;&#1575;&#1603;&#1577;%20&#1581;&#1604;&#1608;&#1577;%20&#1603;&#1578;&#1610;&#1585;%20,%20&#1576;&#1583;&#1608;&#1606;%20&#1573;&#1610;&#1602;&#1575;&#1593;%20-%20YouTube.mp4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15.jpeg"/><Relationship Id="rId4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jpeg"/><Relationship Id="rId3" Type="http://schemas.openxmlformats.org/officeDocument/2006/relationships/diagramData" Target="../diagrams/data1.xml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1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6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80.png"/><Relationship Id="rId10" Type="http://schemas.openxmlformats.org/officeDocument/2006/relationships/image" Target="../media/image7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74.jpeg"/><Relationship Id="rId14" Type="http://schemas.openxmlformats.org/officeDocument/2006/relationships/image" Target="../media/image7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15.jpeg"/><Relationship Id="rId4" Type="http://schemas.openxmlformats.org/officeDocument/2006/relationships/image" Target="../media/image8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6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openxmlformats.org/officeDocument/2006/relationships/image" Target="../media/image65.jpeg"/><Relationship Id="rId17" Type="http://schemas.openxmlformats.org/officeDocument/2006/relationships/image" Target="../media/image100.jpeg"/><Relationship Id="rId2" Type="http://schemas.openxmlformats.org/officeDocument/2006/relationships/image" Target="../media/image46.jpeg"/><Relationship Id="rId16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5" Type="http://schemas.openxmlformats.org/officeDocument/2006/relationships/image" Target="../media/image98.jpeg"/><Relationship Id="rId10" Type="http://schemas.openxmlformats.org/officeDocument/2006/relationships/image" Target="../media/image94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Relationship Id="rId14" Type="http://schemas.openxmlformats.org/officeDocument/2006/relationships/image" Target="../media/image9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13" Type="http://schemas.openxmlformats.org/officeDocument/2006/relationships/image" Target="../media/image111.jpeg"/><Relationship Id="rId3" Type="http://schemas.openxmlformats.org/officeDocument/2006/relationships/image" Target="../media/image102.jpeg"/><Relationship Id="rId7" Type="http://schemas.openxmlformats.org/officeDocument/2006/relationships/image" Target="../media/image105.gif"/><Relationship Id="rId12" Type="http://schemas.openxmlformats.org/officeDocument/2006/relationships/image" Target="../media/image110.jpeg"/><Relationship Id="rId2" Type="http://schemas.openxmlformats.org/officeDocument/2006/relationships/image" Target="../media/image101.jpeg"/><Relationship Id="rId16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11" Type="http://schemas.openxmlformats.org/officeDocument/2006/relationships/image" Target="../media/image109.jpeg"/><Relationship Id="rId5" Type="http://schemas.openxmlformats.org/officeDocument/2006/relationships/image" Target="../media/image104.jpeg"/><Relationship Id="rId15" Type="http://schemas.openxmlformats.org/officeDocument/2006/relationships/image" Target="../media/image113.jpeg"/><Relationship Id="rId10" Type="http://schemas.openxmlformats.org/officeDocument/2006/relationships/image" Target="../media/image108.png"/><Relationship Id="rId4" Type="http://schemas.openxmlformats.org/officeDocument/2006/relationships/image" Target="../media/image103.jpeg"/><Relationship Id="rId9" Type="http://schemas.openxmlformats.org/officeDocument/2006/relationships/image" Target="../media/image107.jpeg"/><Relationship Id="rId14" Type="http://schemas.openxmlformats.org/officeDocument/2006/relationships/image" Target="../media/image112.jpe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2.wdp"/><Relationship Id="rId4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openxmlformats.org/officeDocument/2006/relationships/image" Target="../media/image124.jpeg"/><Relationship Id="rId3" Type="http://schemas.microsoft.com/office/2007/relationships/hdphoto" Target="../media/hdphoto2.wdp"/><Relationship Id="rId7" Type="http://schemas.openxmlformats.org/officeDocument/2006/relationships/image" Target="../media/image118.jpeg"/><Relationship Id="rId12" Type="http://schemas.openxmlformats.org/officeDocument/2006/relationships/image" Target="../media/image123.jpeg"/><Relationship Id="rId17" Type="http://schemas.openxmlformats.org/officeDocument/2006/relationships/image" Target="../media/image128.jpeg"/><Relationship Id="rId2" Type="http://schemas.openxmlformats.org/officeDocument/2006/relationships/image" Target="../media/image116.png"/><Relationship Id="rId16" Type="http://schemas.openxmlformats.org/officeDocument/2006/relationships/image" Target="../media/image1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7.jpeg"/><Relationship Id="rId11" Type="http://schemas.openxmlformats.org/officeDocument/2006/relationships/image" Target="../media/image122.jpeg"/><Relationship Id="rId5" Type="http://schemas.microsoft.com/office/2007/relationships/hdphoto" Target="../media/hdphoto1.wdp"/><Relationship Id="rId15" Type="http://schemas.openxmlformats.org/officeDocument/2006/relationships/image" Target="../media/image126.jpeg"/><Relationship Id="rId10" Type="http://schemas.openxmlformats.org/officeDocument/2006/relationships/image" Target="../media/image121.jpeg"/><Relationship Id="rId4" Type="http://schemas.openxmlformats.org/officeDocument/2006/relationships/image" Target="../media/image115.png"/><Relationship Id="rId9" Type="http://schemas.openxmlformats.org/officeDocument/2006/relationships/image" Target="../media/image120.jpeg"/><Relationship Id="rId14" Type="http://schemas.openxmlformats.org/officeDocument/2006/relationships/image" Target="../media/image125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13" Type="http://schemas.openxmlformats.org/officeDocument/2006/relationships/image" Target="../media/image124.jpeg"/><Relationship Id="rId3" Type="http://schemas.microsoft.com/office/2007/relationships/hdphoto" Target="../media/hdphoto2.wdp"/><Relationship Id="rId7" Type="http://schemas.openxmlformats.org/officeDocument/2006/relationships/image" Target="../media/image118.jpeg"/><Relationship Id="rId12" Type="http://schemas.openxmlformats.org/officeDocument/2006/relationships/image" Target="../media/image123.jpeg"/><Relationship Id="rId17" Type="http://schemas.openxmlformats.org/officeDocument/2006/relationships/image" Target="../media/image128.jpeg"/><Relationship Id="rId2" Type="http://schemas.openxmlformats.org/officeDocument/2006/relationships/image" Target="../media/image116.png"/><Relationship Id="rId16" Type="http://schemas.openxmlformats.org/officeDocument/2006/relationships/image" Target="../media/image1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7.jpeg"/><Relationship Id="rId11" Type="http://schemas.openxmlformats.org/officeDocument/2006/relationships/image" Target="../media/image122.jpeg"/><Relationship Id="rId5" Type="http://schemas.microsoft.com/office/2007/relationships/hdphoto" Target="../media/hdphoto1.wdp"/><Relationship Id="rId15" Type="http://schemas.openxmlformats.org/officeDocument/2006/relationships/image" Target="../media/image126.jpeg"/><Relationship Id="rId10" Type="http://schemas.openxmlformats.org/officeDocument/2006/relationships/image" Target="../media/image121.jpeg"/><Relationship Id="rId4" Type="http://schemas.openxmlformats.org/officeDocument/2006/relationships/image" Target="../media/image115.png"/><Relationship Id="rId9" Type="http://schemas.openxmlformats.org/officeDocument/2006/relationships/image" Target="../media/image120.jpeg"/><Relationship Id="rId14" Type="http://schemas.openxmlformats.org/officeDocument/2006/relationships/image" Target="../media/image12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5.jpeg"/><Relationship Id="rId4" Type="http://schemas.openxmlformats.org/officeDocument/2006/relationships/image" Target="../media/image1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5.jpeg"/><Relationship Id="rId4" Type="http://schemas.openxmlformats.org/officeDocument/2006/relationships/image" Target="../media/image13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5.jpeg"/><Relationship Id="rId4" Type="http://schemas.openxmlformats.org/officeDocument/2006/relationships/image" Target="../media/image13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5.jpeg"/><Relationship Id="rId4" Type="http://schemas.openxmlformats.org/officeDocument/2006/relationships/image" Target="../media/image131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0"/>
            <a:ext cx="7216422" cy="3896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28716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01270"/>
            <a:ext cx="8784976" cy="5255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21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90614"/>
            <a:ext cx="8676456" cy="5255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21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6191"/>
            <a:ext cx="8676456" cy="49643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5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30847866"/>
              </p:ext>
            </p:extLst>
          </p:nvPr>
        </p:nvGraphicFramePr>
        <p:xfrm>
          <a:off x="-1" y="692696"/>
          <a:ext cx="9144000" cy="317758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1224136"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ر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ذ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د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خ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ح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ج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ث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ت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ب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أ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3448"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519" y="4890626"/>
            <a:ext cx="950209" cy="1800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956055"/>
            <a:ext cx="864096" cy="18002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409" y="4963966"/>
            <a:ext cx="885487" cy="1800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535" b="19739"/>
          <a:stretch/>
        </p:blipFill>
        <p:spPr>
          <a:xfrm>
            <a:off x="755577" y="5027827"/>
            <a:ext cx="936104" cy="18001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258" b="21337"/>
          <a:stretch/>
        </p:blipFill>
        <p:spPr>
          <a:xfrm>
            <a:off x="3635896" y="3990524"/>
            <a:ext cx="936104" cy="18002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023" b="8864"/>
          <a:stretch/>
        </p:blipFill>
        <p:spPr>
          <a:xfrm>
            <a:off x="5721422" y="3918749"/>
            <a:ext cx="864097" cy="18002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29" r="8163"/>
          <a:stretch/>
        </p:blipFill>
        <p:spPr>
          <a:xfrm>
            <a:off x="1" y="3940104"/>
            <a:ext cx="899592" cy="18002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792" t="7065" r="22572" b="8467"/>
          <a:stretch/>
        </p:blipFill>
        <p:spPr>
          <a:xfrm>
            <a:off x="1691681" y="3940061"/>
            <a:ext cx="936103" cy="1800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918752"/>
            <a:ext cx="936102" cy="1800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415" b="7031"/>
          <a:stretch/>
        </p:blipFill>
        <p:spPr>
          <a:xfrm>
            <a:off x="4785317" y="4869161"/>
            <a:ext cx="936105" cy="1800204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120516" y="116632"/>
            <a:ext cx="4824536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dirty="0" smtClean="0">
                <a:solidFill>
                  <a:schemeClr val="accent4"/>
                </a:solidFill>
              </a:rPr>
              <a:t>صنف ياصغيري الأشياء حسب حروفها :</a:t>
            </a:r>
            <a:endParaRPr lang="en-US" sz="2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162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0.17673 -0.428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37" y="-2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51979 -0.437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0" y="-2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-0.20191 -0.439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2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0.5158 -0.448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1" y="-2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10643 -0.297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1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1217 -0.425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-2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32257 -0.2865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8" y="-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62587 -0.2865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02" y="-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L -0.09045 -0.2898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0.0059 -0.2898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86584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337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87824" y="332656"/>
            <a:ext cx="3456384" cy="6480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رتب يا صغيري اليوم السابق و الاحق: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31816565"/>
              </p:ext>
            </p:extLst>
          </p:nvPr>
        </p:nvGraphicFramePr>
        <p:xfrm>
          <a:off x="611560" y="1397000"/>
          <a:ext cx="7992888" cy="28960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64296"/>
                <a:gridCol w="2664296"/>
                <a:gridCol w="2664296"/>
              </a:tblGrid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الاحق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رقم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السابق</a:t>
                      </a:r>
                      <a:endParaRPr lang="en-US" sz="4400" dirty="0"/>
                    </a:p>
                  </a:txBody>
                  <a:tcPr/>
                </a:tc>
              </a:tr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>
            <a:off x="5508104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10800000">
            <a:off x="2699792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4067944" y="3140968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٢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745452" y="576727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804248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06536" y="57444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067944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483223" y="49443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٣</a:t>
            </a:r>
            <a:endParaRPr lang="en-US" sz="3200" dirty="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683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0.17934 -0.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0.00087 -0.258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87824" y="332656"/>
            <a:ext cx="3456384" cy="6480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رتب يا صغيري اليوم السابق و الاحق: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7305633"/>
              </p:ext>
            </p:extLst>
          </p:nvPr>
        </p:nvGraphicFramePr>
        <p:xfrm>
          <a:off x="611560" y="1397000"/>
          <a:ext cx="7992888" cy="28960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64296"/>
                <a:gridCol w="2664296"/>
                <a:gridCol w="2664296"/>
              </a:tblGrid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الاحق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رقم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السابق</a:t>
                      </a:r>
                      <a:endParaRPr lang="en-US" sz="4400" dirty="0"/>
                    </a:p>
                  </a:txBody>
                  <a:tcPr/>
                </a:tc>
              </a:tr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>
            <a:off x="5508104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10800000">
            <a:off x="2699792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2745452" y="576727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804248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009059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067943" y="321297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402895" y="576727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٦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59632" y="4831484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٨</a:t>
            </a:r>
            <a:endParaRPr lang="en-US" sz="3200" dirty="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71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16111 -0.367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56" y="-1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0.02361 -0.2416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87824" y="332656"/>
            <a:ext cx="3456384" cy="6480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رتب يا صغيري اليوم السابق و الاحق: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4690320"/>
              </p:ext>
            </p:extLst>
          </p:nvPr>
        </p:nvGraphicFramePr>
        <p:xfrm>
          <a:off x="611560" y="1397000"/>
          <a:ext cx="7992888" cy="28960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64296"/>
                <a:gridCol w="2664296"/>
                <a:gridCol w="2664296"/>
              </a:tblGrid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الاحق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رقم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السابق</a:t>
                      </a:r>
                      <a:endParaRPr lang="en-US" sz="4400" dirty="0"/>
                    </a:p>
                  </a:txBody>
                  <a:tcPr/>
                </a:tc>
              </a:tr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>
            <a:off x="5508104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10800000">
            <a:off x="2699792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4067944" y="3140968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٢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745452" y="576727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804248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06536" y="57444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067944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483223" y="49443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٣</a:t>
            </a:r>
            <a:endParaRPr lang="en-US" sz="3200" dirty="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71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0.17934 -0.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0.00087 -0.258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87824" y="332656"/>
            <a:ext cx="3456384" cy="6480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رتب يا صغيري اليوم السابق و الاحق: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4690320"/>
              </p:ext>
            </p:extLst>
          </p:nvPr>
        </p:nvGraphicFramePr>
        <p:xfrm>
          <a:off x="611560" y="1397000"/>
          <a:ext cx="7992888" cy="28960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64296"/>
                <a:gridCol w="2664296"/>
                <a:gridCol w="2664296"/>
              </a:tblGrid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الاحق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رقم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السابق</a:t>
                      </a:r>
                      <a:endParaRPr lang="en-US" sz="4400" dirty="0"/>
                    </a:p>
                  </a:txBody>
                  <a:tcPr/>
                </a:tc>
              </a:tr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>
            <a:off x="5508104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10800000">
            <a:off x="2699792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4068728" y="3284984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804248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06536" y="57444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067944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483223" y="49443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٣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28743" y="5768039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٦</a:t>
            </a:r>
            <a:endParaRPr lang="en-US" sz="320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71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0.58195 -0.247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97" y="-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-0.59063 -0.236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-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87824" y="332656"/>
            <a:ext cx="3456384" cy="648072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رتب يا صغيري اليوم السابق و الاحق: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4690320"/>
              </p:ext>
            </p:extLst>
          </p:nvPr>
        </p:nvGraphicFramePr>
        <p:xfrm>
          <a:off x="611560" y="1397000"/>
          <a:ext cx="7992888" cy="28960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64296"/>
                <a:gridCol w="2664296"/>
                <a:gridCol w="2664296"/>
              </a:tblGrid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الاحق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رقم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ar-SA" sz="4400" dirty="0" smtClean="0"/>
                        <a:t>السابق</a:t>
                      </a:r>
                      <a:endParaRPr lang="en-US" sz="4400" dirty="0"/>
                    </a:p>
                  </a:txBody>
                  <a:tcPr/>
                </a:tc>
              </a:tr>
              <a:tr h="1448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>
            <a:off x="5508104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10800000">
            <a:off x="2699792" y="1844824"/>
            <a:ext cx="936104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1404416" y="49443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804248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06536" y="5744415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 smtClean="0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067944" y="486882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067944" y="3284984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٨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699791" y="5744415"/>
            <a:ext cx="1009650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٩</a:t>
            </a:r>
            <a:endParaRPr lang="en-US" sz="3200" dirty="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71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.29931 -0.236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5" y="-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-0.14983 -0.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Administrator\My Documents\20131123_1529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11019790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11505" y="482998"/>
            <a:ext cx="29209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cap="all" spc="0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</a:t>
            </a:r>
            <a:r>
              <a:rPr lang="ar-SA" sz="72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ـمواصـــلات</a:t>
            </a:r>
            <a:r>
              <a:rPr lang="ar-SA" sz="7200" b="1" cap="all" spc="0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 </a:t>
            </a:r>
            <a:endParaRPr lang="en-US" sz="7200" b="1" cap="all" spc="0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20" r="6364" b="4343"/>
          <a:stretch/>
        </p:blipFill>
        <p:spPr>
          <a:xfrm>
            <a:off x="658091" y="1676400"/>
            <a:ext cx="7910945" cy="4920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859806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120516" y="116632"/>
            <a:ext cx="4824536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dirty="0" smtClean="0">
                <a:solidFill>
                  <a:schemeClr val="accent4"/>
                </a:solidFill>
              </a:rPr>
              <a:t>ضع ياصغيري العدد مع مدلوله :</a:t>
            </a:r>
            <a:endParaRPr lang="en-US" sz="2400" dirty="0">
              <a:solidFill>
                <a:schemeClr val="accent4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0451685"/>
              </p:ext>
            </p:extLst>
          </p:nvPr>
        </p:nvGraphicFramePr>
        <p:xfrm>
          <a:off x="533400" y="838199"/>
          <a:ext cx="8229600" cy="3429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2189203"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</a:tr>
              <a:tr h="1239798"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331" y="1564642"/>
            <a:ext cx="734845" cy="7348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941" y="1195442"/>
            <a:ext cx="780801" cy="6194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374" y="1230285"/>
            <a:ext cx="1380070" cy="147308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76" y="999680"/>
            <a:ext cx="1100295" cy="65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Rounded Rectangle 21"/>
          <p:cNvSpPr/>
          <p:nvPr/>
        </p:nvSpPr>
        <p:spPr>
          <a:xfrm>
            <a:off x="352772" y="573679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989175" y="457200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732548" y="460663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534584" y="5676541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024772" y="4599709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٦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034423" y="561628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٨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859350" y="561628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٢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466807" y="4610099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٣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99" y="889791"/>
            <a:ext cx="1178801" cy="104185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99" y="1896213"/>
            <a:ext cx="1178801" cy="104185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35" y="1580689"/>
            <a:ext cx="734845" cy="73484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204" y="978896"/>
            <a:ext cx="734845" cy="73484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779" y="999680"/>
            <a:ext cx="734845" cy="73484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331" y="2208872"/>
            <a:ext cx="734845" cy="73484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35" y="2203221"/>
            <a:ext cx="734845" cy="73484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660" y="883929"/>
            <a:ext cx="780801" cy="61941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61" y="1964119"/>
            <a:ext cx="780801" cy="61941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139" y="1626615"/>
            <a:ext cx="780801" cy="61941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140" y="2379855"/>
            <a:ext cx="780801" cy="61941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4" y="1681722"/>
            <a:ext cx="1100295" cy="65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3" y="2379855"/>
            <a:ext cx="1100295" cy="65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9319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0.28004 -0.35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-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03073 -0.2067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022E-16 L -0.42066 -0.191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42" y="-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-0.13837 -0.196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-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-0.06563 -0.197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-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3478397"/>
              </p:ext>
            </p:extLst>
          </p:nvPr>
        </p:nvGraphicFramePr>
        <p:xfrm>
          <a:off x="1397646" y="914400"/>
          <a:ext cx="6270275" cy="300435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254055"/>
                <a:gridCol w="1254055"/>
                <a:gridCol w="1254055"/>
                <a:gridCol w="1254055"/>
                <a:gridCol w="1254055"/>
              </a:tblGrid>
              <a:tr h="1050905"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ق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ط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س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د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ب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3448"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4724589"/>
            <a:ext cx="1203884" cy="152438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120516" y="116632"/>
            <a:ext cx="4824536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dirty="0" smtClean="0">
                <a:solidFill>
                  <a:schemeClr val="accent4"/>
                </a:solidFill>
              </a:rPr>
              <a:t>صنف ياصغيري الأشياء حسب حروفها :</a:t>
            </a:r>
            <a:endParaRPr lang="en-US" sz="2400" dirty="0">
              <a:solidFill>
                <a:schemeClr val="accent4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4752299"/>
            <a:ext cx="1203884" cy="1496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752299"/>
            <a:ext cx="1203884" cy="14966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752299"/>
            <a:ext cx="1203884" cy="149666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752298"/>
            <a:ext cx="1203884" cy="14966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19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 L -0.1158 -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9" y="-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1092 -0.379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1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0.36753 -0.379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8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-0.35747 -0.379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2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-0.10747 -0.379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2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483768" y="1196752"/>
            <a:ext cx="4104456" cy="3960440"/>
          </a:xfrm>
          <a:prstGeom prst="ellipse">
            <a:avLst/>
          </a:prstGeom>
          <a:blipFill dpi="0" rotWithShape="1">
            <a:blip r:embed="rId2">
              <a:alphaModFix amt="20000"/>
            </a:blip>
            <a:srcRect/>
            <a:stretch>
              <a:fillRect l="8000" t="16000" r="3000" b="1000"/>
            </a:stretch>
          </a:blip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979712" y="332656"/>
            <a:ext cx="532229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2400" b="1" cap="all" spc="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أصنف وسائل المواصلات المختلفة حسب الصورة : </a:t>
            </a:r>
            <a:endParaRPr lang="en-US" sz="2400" b="1" cap="all" spc="0" dirty="0">
              <a:ln w="0"/>
              <a:solidFill>
                <a:schemeClr val="accent5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9293" y="2715307"/>
            <a:ext cx="1433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طيارة</a:t>
            </a:r>
            <a:endParaRPr lang="en-US" sz="5400" b="1" cap="all" spc="0" dirty="0">
              <a:ln w="0"/>
              <a:solidFill>
                <a:schemeClr val="accent5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559" y="3963450"/>
            <a:ext cx="1155505" cy="1080120"/>
          </a:xfrm>
          <a:prstGeom prst="rect">
            <a:avLst/>
          </a:prstGeom>
          <a:blipFill>
            <a:blip r:embed="rId3" cstate="print"/>
            <a:stretch>
              <a:fillRect l="8000" t="16000" r="3000" b="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10471" y="5028704"/>
            <a:ext cx="1155505" cy="108012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l="-1000" t="7000" r="-4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0352" y="5527200"/>
            <a:ext cx="1155505" cy="1080120"/>
          </a:xfrm>
          <a:prstGeom prst="rect">
            <a:avLst/>
          </a:prstGeom>
          <a:blipFill dpi="0" rotWithShape="1">
            <a:blip r:embed="rId5"/>
            <a:srcRect/>
            <a:stretch>
              <a:fillRect l="-2000" t="2000" r="-1000" b="-2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596336" y="3948851"/>
            <a:ext cx="1155505" cy="108012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l="-1000" t="-1000" r="-1000" b="-3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3959" y="5513231"/>
            <a:ext cx="1155505" cy="1080120"/>
          </a:xfrm>
          <a:prstGeom prst="rect">
            <a:avLst/>
          </a:prstGeom>
          <a:blipFill dpi="0" rotWithShape="1">
            <a:blip r:embed="rId7"/>
            <a:srcRect/>
            <a:stretch>
              <a:fillRect l="8000" t="2000" r="3000" b="-8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98462" y="5157192"/>
            <a:ext cx="1155505" cy="1080120"/>
          </a:xfrm>
          <a:prstGeom prst="rect">
            <a:avLst/>
          </a:prstGeom>
          <a:blipFill>
            <a:blip r:embed="rId8" cstate="print"/>
            <a:stretch>
              <a:fillRect l="8000" t="16000" r="3000" b="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283968" y="5555291"/>
            <a:ext cx="1155505" cy="1080120"/>
          </a:xfrm>
          <a:prstGeom prst="rect">
            <a:avLst/>
          </a:prstGeom>
          <a:blipFill dpi="0" rotWithShape="1">
            <a:blip r:embed="rId9"/>
            <a:srcRect/>
            <a:stretch>
              <a:fillRect l="-10000" t="-16000" r="-6000" b="-2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49212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23612 -0.13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3375 -0.246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-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3 L -0.0316 -0.5567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5185E-6 L -0.29149 -0.080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483768" y="1196752"/>
            <a:ext cx="4104456" cy="3960440"/>
          </a:xfrm>
          <a:prstGeom prst="ellipse">
            <a:avLst/>
          </a:prstGeom>
          <a:blipFill dpi="0" rotWithShape="1">
            <a:blip r:embed="rId2">
              <a:alphaModFix amt="20000"/>
            </a:blip>
            <a:srcRect/>
            <a:stretch>
              <a:fillRect l="8000" t="16000" r="3000" b="1000"/>
            </a:stretch>
          </a:blipFill>
          <a:ln w="38100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979712" y="332656"/>
            <a:ext cx="532229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2400" b="1" cap="all" spc="0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أصنف وسائل المواصلات المختلفة حسب الصورة : </a:t>
            </a:r>
            <a:endParaRPr lang="en-US" sz="2400" b="1" cap="all" spc="0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89638" y="2715307"/>
            <a:ext cx="1492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س</a:t>
            </a:r>
            <a:r>
              <a:rPr lang="ar-SA" sz="5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يارة</a:t>
            </a:r>
            <a:endParaRPr lang="en-US" sz="5400" b="1" cap="all" spc="0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559" y="3963450"/>
            <a:ext cx="1155505" cy="108012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l="4000" t="4000" r="3000" b="1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10471" y="5028704"/>
            <a:ext cx="1155505" cy="108012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l="3000" t="7000" r="6000" b="-1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0352" y="5527200"/>
            <a:ext cx="1155505" cy="1080120"/>
          </a:xfrm>
          <a:prstGeom prst="rect">
            <a:avLst/>
          </a:prstGeom>
          <a:blipFill dpi="0" rotWithShape="1">
            <a:blip r:embed="rId5"/>
            <a:srcRect/>
            <a:stretch>
              <a:fillRect l="-2000" t="2000" r="-1000" b="-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596336" y="3948851"/>
            <a:ext cx="1155505" cy="108012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l="-1000" t="-1000" r="-1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3959" y="5513231"/>
            <a:ext cx="1155505" cy="108012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 l="-1000" t="-3000" r="-5000" b="-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98462" y="5157192"/>
            <a:ext cx="1155505" cy="108012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 l="6000" t="8000" r="3000" b="3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283968" y="5555291"/>
            <a:ext cx="1155505" cy="1080120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 l="-10000" t="-16000" r="-6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45337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23612 -0.13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3375 -0.246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-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23 L -0.0316 -0.5567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5185E-6 L -0.29149 -0.080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27" y="697652"/>
            <a:ext cx="7654945" cy="5741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3093170" y="235987"/>
            <a:ext cx="27574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الخضراوات</a:t>
            </a:r>
            <a:endParaRPr lang="en-US" sz="5400" b="1" cap="all" spc="0" dirty="0">
              <a:ln w="0"/>
              <a:solidFill>
                <a:schemeClr val="accent3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96125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367270"/>
            <a:ext cx="1993404" cy="141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498452"/>
            <a:ext cx="1680858" cy="1680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074306"/>
            <a:ext cx="2314259" cy="17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583" y="4627837"/>
            <a:ext cx="2026915" cy="1720171"/>
          </a:xfrm>
          <a:prstGeom prst="rect">
            <a:avLst/>
          </a:prstGeom>
        </p:spPr>
      </p:pic>
      <p:sp>
        <p:nvSpPr>
          <p:cNvPr id="8" name="مستطيل مستدير الزوايا 9"/>
          <p:cNvSpPr/>
          <p:nvPr/>
        </p:nvSpPr>
        <p:spPr>
          <a:xfrm>
            <a:off x="4932041" y="357188"/>
            <a:ext cx="3426148" cy="57150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/>
              <a:t>استخرج يا صغيري الطماطم :</a:t>
            </a:r>
            <a:endParaRPr lang="ar-SA" b="1" dirty="0"/>
          </a:p>
        </p:txBody>
      </p:sp>
    </p:spTree>
    <p:extLst>
      <p:ext uri="{BB962C8B-B14F-4D97-AF65-F5344CB8AC3E}">
        <p14:creationId xmlns="" xmlns:p14="http://schemas.microsoft.com/office/powerpoint/2010/main" val="419109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58573"/>
            <a:ext cx="1993404" cy="141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659796"/>
            <a:ext cx="1680858" cy="1680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014" y="2165155"/>
            <a:ext cx="2314259" cy="17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228" y="4659796"/>
            <a:ext cx="2026915" cy="1720171"/>
          </a:xfrm>
          <a:prstGeom prst="rect">
            <a:avLst/>
          </a:prstGeom>
        </p:spPr>
      </p:pic>
      <p:sp>
        <p:nvSpPr>
          <p:cNvPr id="8" name="مستطيل مستدير الزوايا 9"/>
          <p:cNvSpPr/>
          <p:nvPr/>
        </p:nvSpPr>
        <p:spPr>
          <a:xfrm>
            <a:off x="4932041" y="357188"/>
            <a:ext cx="3426148" cy="57150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/>
              <a:t>استخرج يا صغيري الجزر :</a:t>
            </a:r>
            <a:endParaRPr lang="ar-SA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16"/>
          <a:stretch/>
        </p:blipFill>
        <p:spPr>
          <a:xfrm>
            <a:off x="251520" y="2420888"/>
            <a:ext cx="2348051" cy="1773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4469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539071"/>
            <a:ext cx="1993404" cy="141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115" y="4683263"/>
            <a:ext cx="1979994" cy="14602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344901"/>
            <a:ext cx="2314259" cy="17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30540"/>
            <a:ext cx="2026915" cy="1720171"/>
          </a:xfrm>
          <a:prstGeom prst="rect">
            <a:avLst/>
          </a:prstGeom>
        </p:spPr>
      </p:pic>
      <p:sp>
        <p:nvSpPr>
          <p:cNvPr id="8" name="مستطيل مستدير الزوايا 9"/>
          <p:cNvSpPr/>
          <p:nvPr/>
        </p:nvSpPr>
        <p:spPr>
          <a:xfrm>
            <a:off x="4932041" y="357188"/>
            <a:ext cx="3426148" cy="57150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/>
              <a:t>استخرج يا صغيري البصل :</a:t>
            </a:r>
            <a:endParaRPr lang="ar-SA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726"/>
          <a:stretch/>
        </p:blipFill>
        <p:spPr>
          <a:xfrm>
            <a:off x="3217833" y="4653136"/>
            <a:ext cx="2557981" cy="1897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82790"/>
            <a:ext cx="2139216" cy="23183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796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367270"/>
            <a:ext cx="1993404" cy="141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498452"/>
            <a:ext cx="1680858" cy="1680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074306"/>
            <a:ext cx="2314259" cy="17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583" y="4627837"/>
            <a:ext cx="2026915" cy="1720171"/>
          </a:xfrm>
          <a:prstGeom prst="rect">
            <a:avLst/>
          </a:prstGeom>
        </p:spPr>
      </p:pic>
      <p:sp>
        <p:nvSpPr>
          <p:cNvPr id="8" name="مستطيل مستدير الزوايا 9"/>
          <p:cNvSpPr/>
          <p:nvPr/>
        </p:nvSpPr>
        <p:spPr>
          <a:xfrm>
            <a:off x="4932041" y="357188"/>
            <a:ext cx="3426148" cy="57150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/>
              <a:t>استخرج يا صغيري البطاطا:</a:t>
            </a:r>
            <a:endParaRPr lang="ar-SA" b="1" dirty="0"/>
          </a:p>
        </p:txBody>
      </p:sp>
    </p:spTree>
    <p:extLst>
      <p:ext uri="{BB962C8B-B14F-4D97-AF65-F5344CB8AC3E}">
        <p14:creationId xmlns="" xmlns:p14="http://schemas.microsoft.com/office/powerpoint/2010/main" val="248142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182" y="1905000"/>
            <a:ext cx="6553199" cy="481088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381000"/>
            <a:ext cx="6477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8000" b="1" cap="all" spc="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قــــرآن كـــريـــــم </a:t>
            </a:r>
            <a:endParaRPr lang="en-US" sz="8000" b="1" cap="all" spc="0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70394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45388"/>
            <a:ext cx="1993404" cy="141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988840"/>
            <a:ext cx="1680858" cy="1680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166786"/>
            <a:ext cx="2314259" cy="1571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784707"/>
            <a:ext cx="2023730" cy="1720171"/>
          </a:xfrm>
          <a:prstGeom prst="rect">
            <a:avLst/>
          </a:prstGeom>
        </p:spPr>
      </p:pic>
      <p:sp>
        <p:nvSpPr>
          <p:cNvPr id="8" name="مستطيل مستدير الزوايا 9"/>
          <p:cNvSpPr/>
          <p:nvPr/>
        </p:nvSpPr>
        <p:spPr>
          <a:xfrm>
            <a:off x="4932041" y="357188"/>
            <a:ext cx="3426148" cy="57150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/>
              <a:t>استخرج يا صغيري الخيار :</a:t>
            </a:r>
            <a:endParaRPr lang="ar-SA" b="1" dirty="0"/>
          </a:p>
        </p:txBody>
      </p:sp>
    </p:spTree>
    <p:extLst>
      <p:ext uri="{BB962C8B-B14F-4D97-AF65-F5344CB8AC3E}">
        <p14:creationId xmlns="" xmlns:p14="http://schemas.microsoft.com/office/powerpoint/2010/main" val="394249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659457"/>
            <a:ext cx="1993404" cy="1414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736" y="2023045"/>
            <a:ext cx="1680858" cy="1680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4488375"/>
            <a:ext cx="2314259" cy="175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107335"/>
            <a:ext cx="2026915" cy="1720171"/>
          </a:xfrm>
          <a:prstGeom prst="rect">
            <a:avLst/>
          </a:prstGeom>
        </p:spPr>
      </p:pic>
      <p:sp>
        <p:nvSpPr>
          <p:cNvPr id="8" name="مستطيل مستدير الزوايا 9"/>
          <p:cNvSpPr/>
          <p:nvPr/>
        </p:nvSpPr>
        <p:spPr>
          <a:xfrm>
            <a:off x="4932041" y="357188"/>
            <a:ext cx="3426148" cy="57150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/>
              <a:t>استخرج يا صغيري الخس:</a:t>
            </a:r>
            <a:endParaRPr lang="ar-SA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726"/>
          <a:stretch/>
        </p:blipFill>
        <p:spPr>
          <a:xfrm>
            <a:off x="395536" y="1914687"/>
            <a:ext cx="2557981" cy="1897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07319"/>
            <a:ext cx="2139216" cy="23183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556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9333"/>
          <a:stretch/>
        </p:blipFill>
        <p:spPr>
          <a:xfrm>
            <a:off x="1642160" y="1556792"/>
            <a:ext cx="6151832" cy="4916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3706477" y="260648"/>
            <a:ext cx="16594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الطيور</a:t>
            </a:r>
            <a:endParaRPr lang="en-US" sz="5400" b="1" cap="all" spc="0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14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2909283"/>
              </p:ext>
            </p:extLst>
          </p:nvPr>
        </p:nvGraphicFramePr>
        <p:xfrm>
          <a:off x="179513" y="558716"/>
          <a:ext cx="8784972" cy="367733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254996"/>
                <a:gridCol w="1254996"/>
                <a:gridCol w="1254996"/>
                <a:gridCol w="1254996"/>
                <a:gridCol w="1254996"/>
                <a:gridCol w="1254996"/>
                <a:gridCol w="1254996"/>
              </a:tblGrid>
              <a:tr h="1111050"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جا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ـعا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فو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ما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ديـ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ـغا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طا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697"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د</a:t>
                      </a:r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جا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جة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ن</a:t>
                      </a:r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عا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مة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عص</a:t>
                      </a:r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فو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ر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ح</a:t>
                      </a:r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ما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مة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دي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ك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بب</a:t>
                      </a:r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غا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ء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b="0" dirty="0" smtClean="0">
                          <a:solidFill>
                            <a:srgbClr val="FF0000"/>
                          </a:solidFill>
                        </a:rPr>
                        <a:t>طا</a:t>
                      </a:r>
                      <a:r>
                        <a:rPr lang="ar-SA" sz="3200" b="0" dirty="0" smtClean="0">
                          <a:solidFill>
                            <a:schemeClr val="accent4"/>
                          </a:solidFill>
                        </a:rPr>
                        <a:t>ووس</a:t>
                      </a:r>
                      <a:endParaRPr lang="en-US" sz="3200" b="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587"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2120514" y="122828"/>
            <a:ext cx="4824536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dirty="0" smtClean="0">
                <a:solidFill>
                  <a:schemeClr val="accent4"/>
                </a:solidFill>
              </a:rPr>
              <a:t>صنفي ياصغيرتي الكلمات حسب مايلي:</a:t>
            </a:r>
            <a:endParaRPr lang="en-US" sz="2400" dirty="0">
              <a:solidFill>
                <a:schemeClr val="accent4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30" y="4941168"/>
            <a:ext cx="1230638" cy="16817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028" y="4355791"/>
            <a:ext cx="1286916" cy="16941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499185"/>
            <a:ext cx="1242128" cy="16985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30764" y="5086236"/>
            <a:ext cx="1204036" cy="17118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228" y="5048090"/>
            <a:ext cx="1234480" cy="16872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6" y="4355791"/>
            <a:ext cx="1206632" cy="166954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287949"/>
            <a:ext cx="1283416" cy="16541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694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0.27083 -0.290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2" y="-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0.28003 -0.376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-1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-0.15434 -0.353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6" y="-1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42344 -0.26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0.14826 -0.369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3" y="-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-0.11753 -0.256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-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-0.84427 -0.279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22" y="-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03251" y="685800"/>
            <a:ext cx="23374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cap="all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الفواكــــــة </a:t>
            </a:r>
            <a:endParaRPr lang="en-US" sz="7200" b="1" cap="all" spc="0" dirty="0">
              <a:ln w="0"/>
              <a:solidFill>
                <a:schemeClr val="accent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3" name="Picture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56" y="1916832"/>
            <a:ext cx="6692660" cy="443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5028918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55827471"/>
              </p:ext>
            </p:extLst>
          </p:nvPr>
        </p:nvGraphicFramePr>
        <p:xfrm>
          <a:off x="711447" y="741168"/>
          <a:ext cx="7524330" cy="317758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254055"/>
                <a:gridCol w="1254055"/>
                <a:gridCol w="1254055"/>
                <a:gridCol w="1254055"/>
                <a:gridCol w="1254055"/>
                <a:gridCol w="1254055"/>
              </a:tblGrid>
              <a:tr h="1224136"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ش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ر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خ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ت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ب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6000" dirty="0" smtClean="0">
                          <a:solidFill>
                            <a:schemeClr val="accent4"/>
                          </a:solidFill>
                        </a:rPr>
                        <a:t>أ</a:t>
                      </a:r>
                      <a:endParaRPr lang="en-US" sz="6000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3448"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4114800"/>
            <a:ext cx="1288568" cy="18002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391" y="4902200"/>
            <a:ext cx="1223630" cy="1800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716" y="4876800"/>
            <a:ext cx="1319965" cy="18002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856" y="4111388"/>
            <a:ext cx="1215753" cy="18002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29" r="8163"/>
          <a:stretch/>
        </p:blipFill>
        <p:spPr>
          <a:xfrm>
            <a:off x="1922849" y="4002098"/>
            <a:ext cx="1222648" cy="18002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800600"/>
            <a:ext cx="1225623" cy="1800527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2120516" y="116632"/>
            <a:ext cx="4824536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dirty="0" smtClean="0">
                <a:solidFill>
                  <a:schemeClr val="accent4"/>
                </a:solidFill>
              </a:rPr>
              <a:t>صنف ياصغيري الأشياء حسب حروفها :</a:t>
            </a:r>
            <a:endParaRPr lang="en-US" sz="2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4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62428E-6 L -0.07049 -0.297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-148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2948E-6 L 0.23767 -0.412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20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71676E-6 L -0.19045 -0.408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-204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19653E-6 L -0.18108 -0.2971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-14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56069E-6 L 0.00625 -0.281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140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9.82659E-7 L 0.03299 -0.397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1128756600"/>
              </p:ext>
            </p:extLst>
          </p:nvPr>
        </p:nvGraphicFramePr>
        <p:xfrm>
          <a:off x="593457" y="335788"/>
          <a:ext cx="7992888" cy="4569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1322316" y="5570256"/>
            <a:ext cx="1104900" cy="1295400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928995" y="5561678"/>
            <a:ext cx="1104900" cy="1295400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0" y="4257186"/>
            <a:ext cx="1104900" cy="1295400"/>
          </a:xfrm>
          <a:prstGeom prst="roundRect">
            <a:avLst/>
          </a:prstGeom>
          <a:blipFill dpi="0" rotWithShape="1">
            <a:blip r:embed="rId9"/>
            <a:srcRect/>
            <a:stretch>
              <a:fillRect t="-10000" b="-4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613055" y="5588496"/>
            <a:ext cx="1104900" cy="1295400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8038234" y="5561678"/>
            <a:ext cx="1104900" cy="1295400"/>
          </a:xfrm>
          <a:prstGeom prst="roundRect">
            <a:avLst/>
          </a:prstGeom>
          <a:blipFill dpi="0" rotWithShape="1">
            <a:blip r:embed="rId11"/>
            <a:srcRect/>
            <a:stretch>
              <a:fillRect t="-1000" r="-8000" b="-9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5800966" y="5562600"/>
            <a:ext cx="1104900" cy="1295400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8033895" y="4257186"/>
            <a:ext cx="1104900" cy="1295400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4696066" y="5552586"/>
            <a:ext cx="1104900" cy="1295400"/>
          </a:xfrm>
          <a:prstGeom prst="roundRect">
            <a:avLst/>
          </a:prstGeom>
          <a:blipFill>
            <a:blip r:embed="rId14" cstate="print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2495191" y="5588496"/>
            <a:ext cx="1104900" cy="1295400"/>
          </a:xfrm>
          <a:prstGeom prst="roundRect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07504" y="5552586"/>
            <a:ext cx="1104900" cy="1295400"/>
          </a:xfrm>
          <a:prstGeom prst="roundRect">
            <a:avLst/>
          </a:prstGeom>
          <a:blipFill>
            <a:blip r:embed="rId16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016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-0.06146 -0.646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-3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14653 -0.740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-3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2375 -0.661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39097 -0.356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9" y="-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54982 -0.1523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83" y="-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50208 -0.477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4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41528 -0.7206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64" y="-3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0.07344 -0.677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3" y="-3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42066 -0.3423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42" y="-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01996 -0.3226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-1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120516" y="116632"/>
            <a:ext cx="4824536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2400" dirty="0" smtClean="0">
                <a:solidFill>
                  <a:schemeClr val="accent4"/>
                </a:solidFill>
              </a:rPr>
              <a:t>ضع ياصغيري العدد مع مدلوله :</a:t>
            </a:r>
            <a:endParaRPr lang="en-US" sz="2400" dirty="0">
              <a:solidFill>
                <a:schemeClr val="accent4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3675956"/>
              </p:ext>
            </p:extLst>
          </p:nvPr>
        </p:nvGraphicFramePr>
        <p:xfrm>
          <a:off x="533400" y="838199"/>
          <a:ext cx="8229600" cy="3429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2189203"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8800" dirty="0"/>
                    </a:p>
                  </a:txBody>
                  <a:tcPr/>
                </a:tc>
              </a:tr>
              <a:tr h="1239798"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22" t="5233" r="7045" b="13714"/>
          <a:stretch/>
        </p:blipFill>
        <p:spPr>
          <a:xfrm>
            <a:off x="7162800" y="865909"/>
            <a:ext cx="1568508" cy="21335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96" t="10485" r="7819" b="11939"/>
          <a:stretch/>
        </p:blipFill>
        <p:spPr>
          <a:xfrm>
            <a:off x="5562599" y="1046728"/>
            <a:ext cx="612803" cy="5906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96" t="10485" r="7819" b="11939"/>
          <a:stretch/>
        </p:blipFill>
        <p:spPr>
          <a:xfrm>
            <a:off x="5992648" y="1637381"/>
            <a:ext cx="612803" cy="5906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96" t="10485" r="7819" b="11939"/>
          <a:stretch/>
        </p:blipFill>
        <p:spPr>
          <a:xfrm>
            <a:off x="6464229" y="1052025"/>
            <a:ext cx="612803" cy="5906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96" t="10485" r="7819" b="11939"/>
          <a:stretch/>
        </p:blipFill>
        <p:spPr>
          <a:xfrm>
            <a:off x="6421620" y="2311162"/>
            <a:ext cx="612803" cy="5906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96" t="10485" r="7819" b="11939"/>
          <a:stretch/>
        </p:blipFill>
        <p:spPr>
          <a:xfrm>
            <a:off x="5562600" y="2286000"/>
            <a:ext cx="612803" cy="590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4618275" y="1160110"/>
            <a:ext cx="669570" cy="4772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3902589" y="2468087"/>
            <a:ext cx="669570" cy="4772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4618275" y="1694071"/>
            <a:ext cx="669570" cy="4772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3902589" y="1859969"/>
            <a:ext cx="669570" cy="4772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3930226" y="1382698"/>
            <a:ext cx="669570" cy="4772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3930226" y="870080"/>
            <a:ext cx="669570" cy="4772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79" b="13806"/>
          <a:stretch/>
        </p:blipFill>
        <p:spPr>
          <a:xfrm>
            <a:off x="4618275" y="2188662"/>
            <a:ext cx="669570" cy="4772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521" t="3476" r="12909" b="2130"/>
          <a:stretch/>
        </p:blipFill>
        <p:spPr>
          <a:xfrm>
            <a:off x="2349375" y="1295007"/>
            <a:ext cx="1380070" cy="120354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13" y="904154"/>
            <a:ext cx="685801" cy="10274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97" y="883929"/>
            <a:ext cx="685801" cy="102749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28" y="1936522"/>
            <a:ext cx="685801" cy="102749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12" y="1932706"/>
            <a:ext cx="685801" cy="1027490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352772" y="573679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٤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989175" y="4572000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٥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732548" y="460663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١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534584" y="5676541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٧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024772" y="4599709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٦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034423" y="561628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>
                <a:solidFill>
                  <a:srgbClr val="948A54"/>
                </a:solidFill>
                <a:effectLst/>
                <a:ea typeface="Calibri"/>
                <a:cs typeface="Arial"/>
              </a:rPr>
              <a:t>٨</a:t>
            </a:r>
            <a:endParaRPr lang="en-US" sz="3200">
              <a:effectLst/>
              <a:ea typeface="Calibri"/>
              <a:cs typeface="Arial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859350" y="5616286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٢</a:t>
            </a:r>
            <a:endParaRPr lang="en-US" sz="3200" dirty="0">
              <a:effectLst/>
              <a:ea typeface="Calibri"/>
              <a:cs typeface="Arial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466807" y="4610099"/>
            <a:ext cx="1009651" cy="800100"/>
          </a:xfrm>
          <a:prstGeom prst="round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5400" b="1" dirty="0">
                <a:solidFill>
                  <a:srgbClr val="948A54"/>
                </a:solidFill>
                <a:effectLst/>
                <a:ea typeface="Calibri"/>
                <a:cs typeface="Arial"/>
              </a:rPr>
              <a:t>٣</a:t>
            </a:r>
            <a:endParaRPr lang="en-US" sz="3200" dirty="0">
              <a:effectLst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269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65105 -0.19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2" y="-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022E-16 L -0.24566 -0.1916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-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0.17586 -0.352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5" y="-1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2533 -0.33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4" y="-1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2.59259E-6 L 0.05625 -0.361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-1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28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54480"/>
            <a:ext cx="6120680" cy="4901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3524887" y="332656"/>
            <a:ext cx="23102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spc="0" dirty="0" smtClean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الحيوانات</a:t>
            </a:r>
            <a:endParaRPr lang="en-US" sz="5400" b="1" cap="all" spc="0" dirty="0">
              <a:ln w="0"/>
              <a:solidFill>
                <a:schemeClr val="accent3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235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4725" y="225977"/>
            <a:ext cx="4330144" cy="4117898"/>
            <a:chOff x="0" y="0"/>
            <a:chExt cx="4638675" cy="4924425"/>
          </a:xfr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4638675" cy="492442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Text Box 6"/>
            <p:cNvSpPr txBox="1"/>
            <p:nvPr/>
          </p:nvSpPr>
          <p:spPr>
            <a:xfrm>
              <a:off x="1672167" y="133350"/>
              <a:ext cx="1315085" cy="62166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ar-SA" sz="2400" b="1">
                  <a:ln>
                    <a:noFill/>
                  </a:ln>
                  <a:solidFill>
                    <a:srgbClr val="76923C"/>
                  </a:solidFill>
                  <a:effectLst>
                    <a:outerShdw blurRad="69850" dist="43180" dir="5400000" sx="0" sy="0">
                      <a:srgbClr val="000000">
                        <a:alpha val="65000"/>
                      </a:srgbClr>
                    </a:outerShdw>
                  </a:effectLst>
                  <a:latin typeface="Calibri"/>
                  <a:ea typeface="Calibri"/>
                  <a:cs typeface="Arial"/>
                </a:rPr>
                <a:t>الخضراوات</a:t>
              </a:r>
              <a:endParaRPr lang="en-US" sz="1100">
                <a:effectLst/>
                <a:latin typeface="Calibri"/>
                <a:ea typeface="Calibri"/>
                <a:cs typeface="Arial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44008" y="225977"/>
            <a:ext cx="4330144" cy="4117898"/>
            <a:chOff x="0" y="0"/>
            <a:chExt cx="4638675" cy="4924425"/>
          </a:xfr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</p:grpSpPr>
        <p:sp>
          <p:nvSpPr>
            <p:cNvPr id="10" name="Rounded Rectangle 9"/>
            <p:cNvSpPr/>
            <p:nvPr/>
          </p:nvSpPr>
          <p:spPr>
            <a:xfrm>
              <a:off x="0" y="0"/>
              <a:ext cx="4638675" cy="4924425"/>
            </a:xfrm>
            <a:prstGeom prst="roundRect">
              <a:avLst/>
            </a:prstGeom>
            <a:blipFill dpi="0" rotWithShape="1">
              <a:blip r:embed="rId3">
                <a:alphaModFix amt="50000"/>
              </a:blip>
              <a:srcRect/>
              <a:stretch>
                <a:fillRect t="9000" b="-5000"/>
              </a:stretch>
            </a:blip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Text Box 11"/>
            <p:cNvSpPr txBox="1"/>
            <p:nvPr/>
          </p:nvSpPr>
          <p:spPr>
            <a:xfrm>
              <a:off x="1943100" y="133350"/>
              <a:ext cx="859790" cy="6216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ar-SA" sz="2400" b="1">
                  <a:ln>
                    <a:noFill/>
                  </a:ln>
                  <a:solidFill>
                    <a:srgbClr val="C0504D"/>
                  </a:solidFill>
                  <a:effectLst>
                    <a:outerShdw blurRad="69850" dist="43180" dir="5400000" sx="0" sy="0">
                      <a:srgbClr val="000000">
                        <a:alpha val="65000"/>
                      </a:srgbClr>
                    </a:outerShdw>
                  </a:effectLst>
                  <a:latin typeface="Calibri"/>
                  <a:ea typeface="Calibri"/>
                  <a:cs typeface="Arial"/>
                </a:rPr>
                <a:t>الفواكه</a:t>
              </a:r>
              <a:endParaRPr lang="en-US" sz="1100">
                <a:effectLst/>
                <a:latin typeface="Calibri"/>
                <a:ea typeface="Calibri"/>
                <a:cs typeface="Arial"/>
              </a:endParaRP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7983221" y="4509120"/>
            <a:ext cx="990931" cy="1109668"/>
          </a:xfrm>
          <a:prstGeom prst="round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355976" y="4509120"/>
            <a:ext cx="990931" cy="1109668"/>
          </a:xfrm>
          <a:prstGeom prst="round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131840" y="5704233"/>
            <a:ext cx="990931" cy="1109668"/>
          </a:xfrm>
          <a:prstGeom prst="round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6781800" y="5656370"/>
            <a:ext cx="990931" cy="1109668"/>
          </a:xfrm>
          <a:prstGeom prst="round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5580112" y="4509120"/>
            <a:ext cx="990931" cy="1109668"/>
          </a:xfrm>
          <a:prstGeom prst="round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5580111" y="5704233"/>
            <a:ext cx="990931" cy="1109668"/>
          </a:xfrm>
          <a:prstGeom prst="round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7973269" y="5656370"/>
            <a:ext cx="990931" cy="1109668"/>
          </a:xfrm>
          <a:prstGeom prst="roundRect">
            <a:avLst/>
          </a:prstGeom>
          <a:blipFill dpi="0" rotWithShape="1">
            <a:blip r:embed="rId10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4292558" y="5721456"/>
            <a:ext cx="990931" cy="1109668"/>
          </a:xfrm>
          <a:prstGeom prst="roundRect">
            <a:avLst/>
          </a:prstGeom>
          <a:blipFill dpi="0" rotWithShape="1">
            <a:blip r:embed="rId11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3131840" y="4509120"/>
            <a:ext cx="990931" cy="1109668"/>
          </a:xfrm>
          <a:prstGeom prst="roundRect">
            <a:avLst/>
          </a:prstGeom>
          <a:blipFill dpi="0" rotWithShape="1">
            <a:blip r:embed="rId12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6809080" y="4509120"/>
            <a:ext cx="990931" cy="1109668"/>
          </a:xfrm>
          <a:prstGeom prst="round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1785672" y="4482914"/>
            <a:ext cx="990931" cy="1109668"/>
          </a:xfrm>
          <a:prstGeom prst="roundRect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561536" y="5678027"/>
            <a:ext cx="990931" cy="1109668"/>
          </a:xfrm>
          <a:prstGeom prst="roundRect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1722254" y="5695250"/>
            <a:ext cx="990931" cy="1109668"/>
          </a:xfrm>
          <a:prstGeom prst="roundRect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561536" y="4482914"/>
            <a:ext cx="990931" cy="1109668"/>
          </a:xfrm>
          <a:prstGeom prst="roundRect">
            <a:avLst/>
          </a:prstGeom>
          <a:blipFill dpi="0" rotWithShape="1">
            <a:blip r:embed="rId17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123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50608 -0.595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13" y="-2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02466 -0.76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-3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-0.19635 -0.595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26" y="-2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67378 -0.741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98" y="-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-0.37708 -0.4481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54" y="-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022E-16 L 0.09549 -0.664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4" y="-3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-0.10139 -0.406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9" y="-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6 L 0.06302 -0.5094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2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0.33958 -0.2696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022E-16 L -0.28264 -0.5384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32" y="-2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15608 -0.2449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1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00243 -0.3798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0.80174 -0.3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87" y="-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73872 -0.3562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27" y="-1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57" t="2828" b="5859"/>
          <a:stretch/>
        </p:blipFill>
        <p:spPr>
          <a:xfrm>
            <a:off x="27709" y="381000"/>
            <a:ext cx="6132368" cy="626225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87786" y="2362200"/>
            <a:ext cx="25474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الحــروف </a:t>
            </a:r>
          </a:p>
          <a:p>
            <a:pPr algn="ctr"/>
            <a:r>
              <a:rPr lang="ar-S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الهـجائــيـة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4434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3711" y="260648"/>
            <a:ext cx="4398484" cy="4176464"/>
            <a:chOff x="0" y="0"/>
            <a:chExt cx="4638675" cy="4924425"/>
          </a:xfr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</p:grpSpPr>
        <p:sp>
          <p:nvSpPr>
            <p:cNvPr id="3" name="Rounded Rectangle 2"/>
            <p:cNvSpPr/>
            <p:nvPr/>
          </p:nvSpPr>
          <p:spPr>
            <a:xfrm>
              <a:off x="0" y="0"/>
              <a:ext cx="4638675" cy="492442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" name="Text Box 8"/>
            <p:cNvSpPr txBox="1"/>
            <p:nvPr/>
          </p:nvSpPr>
          <p:spPr>
            <a:xfrm>
              <a:off x="1943100" y="133350"/>
              <a:ext cx="1118870" cy="6216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ar-SA" sz="2400" b="1">
                  <a:ln>
                    <a:noFill/>
                  </a:ln>
                  <a:solidFill>
                    <a:srgbClr val="4F81BD"/>
                  </a:solidFill>
                  <a:effectLst>
                    <a:outerShdw blurRad="69850" dist="43180" dir="5400000" sx="0" sy="0">
                      <a:srgbClr val="000000">
                        <a:alpha val="65000"/>
                      </a:srgbClr>
                    </a:outerShdw>
                  </a:effectLst>
                  <a:latin typeface="Calibri"/>
                  <a:ea typeface="Calibri"/>
                  <a:cs typeface="Arial"/>
                </a:rPr>
                <a:t>الحيوانات</a:t>
              </a:r>
              <a:endParaRPr lang="en-US" sz="1100">
                <a:effectLst/>
                <a:latin typeface="Calibri"/>
                <a:ea typeface="Calibri"/>
                <a:cs typeface="Arial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644008" y="260649"/>
            <a:ext cx="4398484" cy="4176464"/>
            <a:chOff x="0" y="0"/>
            <a:chExt cx="4638675" cy="4924425"/>
          </a:xfr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4638675" cy="4924425"/>
            </a:xfrm>
            <a:prstGeom prst="roundRect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Text Box 14"/>
            <p:cNvSpPr txBox="1"/>
            <p:nvPr/>
          </p:nvSpPr>
          <p:spPr>
            <a:xfrm>
              <a:off x="1943100" y="133350"/>
              <a:ext cx="832485" cy="62166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ar-SA" sz="2400" b="1">
                  <a:ln>
                    <a:noFill/>
                  </a:ln>
                  <a:solidFill>
                    <a:srgbClr val="7F7F7F"/>
                  </a:solidFill>
                  <a:effectLst>
                    <a:outerShdw blurRad="69850" dist="43180" dir="5400000" sx="0" sy="0">
                      <a:srgbClr val="000000">
                        <a:alpha val="65000"/>
                      </a:srgbClr>
                    </a:outerShdw>
                  </a:effectLst>
                  <a:latin typeface="Calibri"/>
                  <a:ea typeface="Calibri"/>
                  <a:cs typeface="Arial"/>
                </a:rPr>
                <a:t>الطيور</a:t>
              </a:r>
              <a:endParaRPr lang="en-US" sz="1100">
                <a:effectLst/>
                <a:latin typeface="Calibri"/>
                <a:ea typeface="Calibri"/>
                <a:cs typeface="Arial"/>
              </a:endParaRP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6751505" y="4518043"/>
            <a:ext cx="1029602" cy="1143848"/>
          </a:xfrm>
          <a:prstGeom prst="round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7451987" y="5741928"/>
            <a:ext cx="1029602" cy="1143848"/>
          </a:xfrm>
          <a:prstGeom prst="round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747890" y="5734970"/>
            <a:ext cx="1029602" cy="1143848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525273" y="5732504"/>
            <a:ext cx="1029602" cy="1143848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915816" y="4507533"/>
            <a:ext cx="1029602" cy="1143848"/>
          </a:xfrm>
          <a:prstGeom prst="round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012890" y="4507726"/>
            <a:ext cx="1029602" cy="1143848"/>
          </a:xfrm>
          <a:prstGeom prst="round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129207" y="4515326"/>
            <a:ext cx="1029602" cy="1143848"/>
          </a:xfrm>
          <a:prstGeom prst="roundRect">
            <a:avLst/>
          </a:prstGeom>
          <a:blipFill dpi="0" rotWithShape="1">
            <a:blip r:embed="rId10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5456892" y="4507533"/>
            <a:ext cx="1029602" cy="1143848"/>
          </a:xfrm>
          <a:prstGeom prst="roundRect">
            <a:avLst/>
          </a:prstGeom>
          <a:blipFill dpi="0" rotWithShape="1">
            <a:blip r:embed="rId11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6026907" y="5714152"/>
            <a:ext cx="1029602" cy="1143848"/>
          </a:xfrm>
          <a:prstGeom prst="roundRect">
            <a:avLst/>
          </a:prstGeom>
          <a:blipFill dpi="0" rotWithShape="1">
            <a:blip r:embed="rId12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2195124" y="5731180"/>
            <a:ext cx="1029602" cy="1143848"/>
          </a:xfrm>
          <a:prstGeom prst="roundRect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1580018" y="4507340"/>
            <a:ext cx="1029602" cy="1143848"/>
          </a:xfrm>
          <a:prstGeom prst="roundRect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951963" y="5731180"/>
            <a:ext cx="1029602" cy="1143848"/>
          </a:xfrm>
          <a:prstGeom prst="roundRect">
            <a:avLst/>
          </a:prstGeom>
          <a:blipFill dpi="0" rotWithShape="1">
            <a:blip r:embed="rId15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215368" y="4545209"/>
            <a:ext cx="1029602" cy="1143848"/>
          </a:xfrm>
          <a:prstGeom prst="roundRect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81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-0.5191 -0.555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2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7 L 0.11493 -0.578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-2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5185E-6 L -0.27674 -0.746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-3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-0.5467 -0.5659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-0.44358 -0.6263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87" y="-3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10225 -0.30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9219 -0.6611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1" y="-3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0.52639 -0.3770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19" y="-1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1684 -0.5347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2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-0.11493 -0.3664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7" y="-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01684 -0.42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0.78247 -0.1935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15" y="-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57586 -0.4715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5" y="-2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8" grpId="0" animBg="1"/>
      <p:bldP spid="29" grpId="0" animBg="1"/>
      <p:bldP spid="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-1"/>
            <a:ext cx="4716016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4427984" cy="68579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45072" y="2090172"/>
            <a:ext cx="59490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all" spc="0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مفهوم</a:t>
            </a:r>
          </a:p>
          <a:p>
            <a:pPr algn="ctr"/>
            <a:r>
              <a:rPr lang="ar-SA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حــــار </a:t>
            </a:r>
            <a:r>
              <a:rPr lang="ar-S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ar-SA" sz="5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و</a:t>
            </a:r>
            <a:r>
              <a:rPr lang="ar-S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ar-SA" sz="5400" b="1" cap="all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بـــــارد</a:t>
            </a:r>
            <a:endParaRPr lang="en-US" sz="5400" b="1" cap="all" spc="0" dirty="0">
              <a:ln w="0"/>
              <a:solidFill>
                <a:schemeClr val="accent5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918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16569" y="1092466"/>
            <a:ext cx="3816424" cy="4100264"/>
          </a:xfrm>
          <a:prstGeom prst="ellipse">
            <a:avLst/>
          </a:prstGeom>
          <a:blipFill dpi="0" rotWithShape="1">
            <a:blip r:embed="rId2">
              <a:alphaModFix amt="6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9000" r="-7000" b="-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accent5">
                    <a:lumMod val="75000"/>
                  </a:schemeClr>
                </a:solidFill>
              </a:rPr>
              <a:t>بـــارد</a:t>
            </a:r>
            <a:endParaRPr lang="en-US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837049" y="1092466"/>
            <a:ext cx="3816424" cy="4100264"/>
          </a:xfrm>
          <a:prstGeom prst="ellipse">
            <a:avLst/>
          </a:prstGeom>
          <a:blipFill dpi="0" rotWithShape="1">
            <a:blip r:embed="rId4">
              <a:alphaModFix amt="60000"/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9000" r="-7000" b="-1000"/>
            </a:stretch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حـــار 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مستطيل مستدير الزوايا 9"/>
          <p:cNvSpPr/>
          <p:nvPr/>
        </p:nvSpPr>
        <p:spPr>
          <a:xfrm>
            <a:off x="5148064" y="260648"/>
            <a:ext cx="3718174" cy="571500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أصنف ياصغيري الأشياء إلى حار و بارد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090372" y="5806485"/>
            <a:ext cx="1008112" cy="1008112"/>
          </a:xfrm>
          <a:prstGeom prst="roundRect">
            <a:avLst/>
          </a:prstGeom>
          <a:blipFill dpi="0" rotWithShape="1">
            <a:blip r:embed="rId6" cstate="print"/>
            <a:srcRect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3540696" y="5849888"/>
            <a:ext cx="1008112" cy="1008112"/>
          </a:xfrm>
          <a:prstGeom prst="roundRect">
            <a:avLst/>
          </a:prstGeom>
          <a:blipFill>
            <a:blip r:embed="rId7" cstate="print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4644008" y="5849888"/>
            <a:ext cx="1008112" cy="1008112"/>
          </a:xfrm>
          <a:prstGeom prst="roundRect">
            <a:avLst/>
          </a:prstGeom>
          <a:blipFill>
            <a:blip r:embed="rId8"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2424781" y="5816195"/>
            <a:ext cx="1008112" cy="1008112"/>
          </a:xfrm>
          <a:prstGeom prst="roundRect">
            <a:avLst/>
          </a:prstGeom>
          <a:blipFill>
            <a:blip r:embed="rId9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5825790" y="5789780"/>
            <a:ext cx="1008112" cy="1008112"/>
          </a:xfrm>
          <a:prstGeom prst="roundRect">
            <a:avLst/>
          </a:prstGeom>
          <a:blipFill>
            <a:blip r:embed="rId10" cstate="print"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7002990" y="5785918"/>
            <a:ext cx="1008112" cy="1008112"/>
          </a:xfrm>
          <a:prstGeom prst="roundRect">
            <a:avLst/>
          </a:prstGeom>
          <a:blipFill>
            <a:blip r:embed="rId11" cstate="print"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8119685" y="4581128"/>
            <a:ext cx="1008112" cy="1008112"/>
          </a:xfrm>
          <a:prstGeom prst="roundRect">
            <a:avLst/>
          </a:prstGeom>
          <a:blipFill>
            <a:blip r:embed="rId12" cstate="print"/>
            <a:stretch>
              <a:fillRect l="-9000" r="-7000"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4644008" y="4777806"/>
            <a:ext cx="1008112" cy="1008112"/>
          </a:xfrm>
          <a:prstGeom prst="roundRect">
            <a:avLst/>
          </a:prstGeom>
          <a:blipFill dpi="0" rotWithShape="1">
            <a:blip r:embed="rId13"/>
            <a:srcRect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107504" y="4688674"/>
            <a:ext cx="1008112" cy="1008112"/>
          </a:xfrm>
          <a:prstGeom prst="roundRect">
            <a:avLst/>
          </a:prstGeom>
          <a:blipFill>
            <a:blip r:embed="rId14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/>
          <p:cNvSpPr/>
          <p:nvPr/>
        </p:nvSpPr>
        <p:spPr>
          <a:xfrm>
            <a:off x="1295841" y="5806485"/>
            <a:ext cx="1008112" cy="1008112"/>
          </a:xfrm>
          <a:prstGeom prst="roundRect">
            <a:avLst/>
          </a:prstGeom>
          <a:blipFill>
            <a:blip r:embed="rId15" cstate="print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3540696" y="4756637"/>
            <a:ext cx="1008112" cy="1008112"/>
          </a:xfrm>
          <a:prstGeom prst="roundRect">
            <a:avLst/>
          </a:prstGeom>
          <a:blipFill dpi="0" rotWithShape="1">
            <a:blip r:embed="rId16" cstate="print"/>
            <a:srcRect/>
            <a:stretch>
              <a:fillRect l="-5000"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107504" y="5785918"/>
            <a:ext cx="1008112" cy="1008112"/>
          </a:xfrm>
          <a:prstGeom prst="roundRect">
            <a:avLst/>
          </a:prstGeom>
          <a:blipFill dpi="0" rotWithShape="1">
            <a:blip r:embed="rId17" cstate="print"/>
            <a:srcRect/>
            <a:stretch>
              <a:fillRect l="-5000" r="-59000"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3307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-0.65573 -0.493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95" y="-2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-0.18768 -0.661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92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43107 -0.52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63" y="-2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31025 -0.343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21" y="-1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07882 -0.4486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2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05521 -0.436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2783 -0.1409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6" y="-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17847 -0.2898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52639 -0.337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19" y="-1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-0.06684 -0.399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-1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8033 -0.5115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-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10243 -0.4356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-2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16569" y="1092466"/>
            <a:ext cx="3816424" cy="4100264"/>
          </a:xfrm>
          <a:prstGeom prst="ellipse">
            <a:avLst/>
          </a:prstGeom>
          <a:blipFill dpi="0" rotWithShape="1">
            <a:blip r:embed="rId2">
              <a:alphaModFix amt="60000"/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9000" r="-7000" b="-1000"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accent5">
                    <a:lumMod val="75000"/>
                  </a:schemeClr>
                </a:solidFill>
              </a:rPr>
              <a:t>بـــارد</a:t>
            </a:r>
            <a:endParaRPr lang="en-US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837049" y="1092466"/>
            <a:ext cx="3816424" cy="4100264"/>
          </a:xfrm>
          <a:prstGeom prst="ellipse">
            <a:avLst/>
          </a:prstGeom>
          <a:blipFill dpi="0" rotWithShape="1">
            <a:blip r:embed="rId4">
              <a:alphaModFix amt="60000"/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9000" r="-7000" b="-1000"/>
            </a:stretch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accent2">
                    <a:lumMod val="75000"/>
                  </a:schemeClr>
                </a:solidFill>
              </a:rPr>
              <a:t>حـــار 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مستطيل مستدير الزوايا 9"/>
          <p:cNvSpPr/>
          <p:nvPr/>
        </p:nvSpPr>
        <p:spPr>
          <a:xfrm>
            <a:off x="5148064" y="260648"/>
            <a:ext cx="3718174" cy="571500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أصنف ياصغيري الأشياء إلى حار و بارد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090372" y="5806485"/>
            <a:ext cx="1008112" cy="1008112"/>
          </a:xfrm>
          <a:prstGeom prst="roundRect">
            <a:avLst/>
          </a:prstGeom>
          <a:blipFill dpi="0" rotWithShape="1">
            <a:blip r:embed="rId6" cstate="print"/>
            <a:srcRect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3540696" y="5849888"/>
            <a:ext cx="1008112" cy="1008112"/>
          </a:xfrm>
          <a:prstGeom prst="roundRect">
            <a:avLst/>
          </a:prstGeom>
          <a:blipFill>
            <a:blip r:embed="rId7" cstate="print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4644008" y="5849888"/>
            <a:ext cx="1008112" cy="1008112"/>
          </a:xfrm>
          <a:prstGeom prst="roundRect">
            <a:avLst/>
          </a:prstGeom>
          <a:blipFill>
            <a:blip r:embed="rId8"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2424781" y="5816195"/>
            <a:ext cx="1008112" cy="1008112"/>
          </a:xfrm>
          <a:prstGeom prst="roundRect">
            <a:avLst/>
          </a:prstGeom>
          <a:blipFill>
            <a:blip r:embed="rId9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5825790" y="5789780"/>
            <a:ext cx="1008112" cy="1008112"/>
          </a:xfrm>
          <a:prstGeom prst="roundRect">
            <a:avLst/>
          </a:prstGeom>
          <a:blipFill>
            <a:blip r:embed="rId10" cstate="print"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7002990" y="5785918"/>
            <a:ext cx="1008112" cy="1008112"/>
          </a:xfrm>
          <a:prstGeom prst="roundRect">
            <a:avLst/>
          </a:prstGeom>
          <a:blipFill>
            <a:blip r:embed="rId11" cstate="print"/>
            <a:stretch>
              <a:fillRect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8119685" y="4581128"/>
            <a:ext cx="1008112" cy="1008112"/>
          </a:xfrm>
          <a:prstGeom prst="roundRect">
            <a:avLst/>
          </a:prstGeom>
          <a:blipFill>
            <a:blip r:embed="rId12" cstate="print"/>
            <a:stretch>
              <a:fillRect l="-9000" r="-7000"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4644008" y="4777806"/>
            <a:ext cx="1008112" cy="1008112"/>
          </a:xfrm>
          <a:prstGeom prst="roundRect">
            <a:avLst/>
          </a:prstGeom>
          <a:blipFill dpi="0" rotWithShape="1">
            <a:blip r:embed="rId13"/>
            <a:srcRect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107504" y="4688674"/>
            <a:ext cx="1008112" cy="1008112"/>
          </a:xfrm>
          <a:prstGeom prst="roundRect">
            <a:avLst/>
          </a:prstGeom>
          <a:blipFill>
            <a:blip r:embed="rId14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/>
          <p:cNvSpPr/>
          <p:nvPr/>
        </p:nvSpPr>
        <p:spPr>
          <a:xfrm>
            <a:off x="1295841" y="5806485"/>
            <a:ext cx="1008112" cy="1008112"/>
          </a:xfrm>
          <a:prstGeom prst="roundRect">
            <a:avLst/>
          </a:prstGeom>
          <a:blipFill>
            <a:blip r:embed="rId15" cstate="print"/>
            <a:stretch>
              <a:fillRect l="-5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3540696" y="4756637"/>
            <a:ext cx="1008112" cy="1008112"/>
          </a:xfrm>
          <a:prstGeom prst="roundRect">
            <a:avLst/>
          </a:prstGeom>
          <a:blipFill dpi="0" rotWithShape="1">
            <a:blip r:embed="rId16" cstate="print"/>
            <a:srcRect/>
            <a:stretch>
              <a:fillRect l="-5000"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107504" y="5785918"/>
            <a:ext cx="1008112" cy="1008112"/>
          </a:xfrm>
          <a:prstGeom prst="roundRect">
            <a:avLst/>
          </a:prstGeom>
          <a:blipFill dpi="0" rotWithShape="1">
            <a:blip r:embed="rId17" cstate="print"/>
            <a:srcRect/>
            <a:stretch>
              <a:fillRect l="-5000" r="-59000" b="-1000"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074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-0.65573 -0.493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95" y="-2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-0.18768 -0.661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92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43107 -0.52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63" y="-2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31025 -0.343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21" y="-1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07882 -0.4486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2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111E-6 L 0.05521 -0.436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2783 -0.1409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6" y="-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17847 -0.2898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52639 -0.337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19" y="-1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-0.06684 -0.399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-1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8033 -0.5115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-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10243 -0.4356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2" y="-2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040560" cy="4473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3309602" y="404664"/>
            <a:ext cx="23807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4000" b="1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</a:rPr>
              <a:t>فصول السنة </a:t>
            </a:r>
            <a:endParaRPr lang="en-US" sz="4000" b="1" cap="all" spc="0" dirty="0">
              <a:ln w="0"/>
              <a:solidFill>
                <a:schemeClr val="accent4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27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39752" y="980728"/>
            <a:ext cx="4824536" cy="4104456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75557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الصيف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91581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الشتاء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04616" y="5558328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الربيع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161232" y="5564832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الخريف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7" name="مستطيل مستدير الزوايا 9"/>
          <p:cNvSpPr/>
          <p:nvPr/>
        </p:nvSpPr>
        <p:spPr>
          <a:xfrm>
            <a:off x="5302145" y="164292"/>
            <a:ext cx="3718174" cy="571500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الكلمة الدالة على الفصل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41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0.33872 -0.426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2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39752" y="1052736"/>
            <a:ext cx="4824536" cy="4104456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75557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الصيف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91581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الشتاء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079744" y="5536584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الربيع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07605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الخريف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7" name="مستطيل مستدير الزوايا 9"/>
          <p:cNvSpPr/>
          <p:nvPr/>
        </p:nvSpPr>
        <p:spPr>
          <a:xfrm>
            <a:off x="5302145" y="164292"/>
            <a:ext cx="3718174" cy="571500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الكلمة الدالة على الفصل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486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11024 -0.384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15384" y="1052736"/>
            <a:ext cx="4824536" cy="4104456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75557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الصيف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91581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الشتاء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04616" y="5558328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الربيع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161232" y="5564832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الخريف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7" name="مستطيل مستدير الزوايا 9"/>
          <p:cNvSpPr/>
          <p:nvPr/>
        </p:nvSpPr>
        <p:spPr>
          <a:xfrm>
            <a:off x="5302145" y="164292"/>
            <a:ext cx="3718174" cy="571500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الكلمة الدالة على الفصل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486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0.11024 -0.39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-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39752" y="1052736"/>
            <a:ext cx="4824536" cy="4104456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75557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الصيف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915816" y="5525616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الشتاء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104616" y="5558328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الربيع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161232" y="5564832"/>
            <a:ext cx="1440160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dirty="0" smtClean="0">
                <a:solidFill>
                  <a:schemeClr val="accent5"/>
                </a:solidFill>
              </a:rPr>
              <a:t>الخريف</a:t>
            </a:r>
            <a:endParaRPr lang="en-US" sz="3200" dirty="0">
              <a:solidFill>
                <a:schemeClr val="accent5"/>
              </a:solidFill>
            </a:endParaRPr>
          </a:p>
        </p:txBody>
      </p:sp>
      <p:sp>
        <p:nvSpPr>
          <p:cNvPr id="7" name="مستطيل مستدير الزوايا 9"/>
          <p:cNvSpPr/>
          <p:nvPr/>
        </p:nvSpPr>
        <p:spPr>
          <a:xfrm>
            <a:off x="5302145" y="164292"/>
            <a:ext cx="3718174" cy="571500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الكلمة الدالة على الفصل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486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11337 -0.41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2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9"/>
          <p:cNvSpPr/>
          <p:nvPr/>
        </p:nvSpPr>
        <p:spPr>
          <a:xfrm>
            <a:off x="5076056" y="332656"/>
            <a:ext cx="3718174" cy="792088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الصورة الدالة على فصل الخريف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67544" y="3755308"/>
            <a:ext cx="2412268" cy="2647528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303748" y="1555068"/>
            <a:ext cx="2412268" cy="264752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5956" y="3755308"/>
            <a:ext cx="2412268" cy="2647528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264188" y="1722316"/>
            <a:ext cx="2412268" cy="2647528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38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26" y="0"/>
            <a:ext cx="918532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51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9"/>
          <p:cNvSpPr/>
          <p:nvPr/>
        </p:nvSpPr>
        <p:spPr>
          <a:xfrm>
            <a:off x="5076056" y="332656"/>
            <a:ext cx="3718174" cy="792088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الصورة الدالة على فصل الشتاء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67544" y="3755308"/>
            <a:ext cx="2412268" cy="2647528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303748" y="1555068"/>
            <a:ext cx="2412268" cy="264752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5956" y="3755308"/>
            <a:ext cx="2412268" cy="2647528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264188" y="1722316"/>
            <a:ext cx="2412268" cy="2647528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913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9"/>
          <p:cNvSpPr/>
          <p:nvPr/>
        </p:nvSpPr>
        <p:spPr>
          <a:xfrm>
            <a:off x="5076056" y="332656"/>
            <a:ext cx="3718174" cy="792088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الصورة الدالة على فصل الربيع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67544" y="3755308"/>
            <a:ext cx="2412268" cy="2647528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303748" y="1555068"/>
            <a:ext cx="2412268" cy="264752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5956" y="3755308"/>
            <a:ext cx="2412268" cy="2647528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264188" y="1722316"/>
            <a:ext cx="2412268" cy="2647528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913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9"/>
          <p:cNvSpPr/>
          <p:nvPr/>
        </p:nvSpPr>
        <p:spPr>
          <a:xfrm>
            <a:off x="5076056" y="332656"/>
            <a:ext cx="3718174" cy="792088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b="1" dirty="0" smtClean="0">
                <a:solidFill>
                  <a:schemeClr val="accent2">
                    <a:lumMod val="75000"/>
                  </a:schemeClr>
                </a:solidFill>
              </a:rPr>
              <a:t>استخرج ياصغيري الصورة الدالة على فصل الصيف :</a:t>
            </a:r>
            <a:endParaRPr lang="ar-S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67544" y="3755308"/>
            <a:ext cx="2412268" cy="2647528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303748" y="1555068"/>
            <a:ext cx="2412268" cy="2647528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5956" y="3755308"/>
            <a:ext cx="2412268" cy="2647528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264188" y="1722316"/>
            <a:ext cx="2412268" cy="2647528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913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23899" y="228600"/>
            <a:ext cx="7772400" cy="936625"/>
          </a:xfrm>
        </p:spPr>
        <p:txBody>
          <a:bodyPr/>
          <a:lstStyle/>
          <a:p>
            <a:r>
              <a:rPr lang="ar-SA" sz="4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DecoType Naskh" panose="02010400000000000000" pitchFamily="2" charset="-78"/>
              </a:rPr>
              <a:t>خلاص خلصنا درس جماعي </a:t>
            </a:r>
            <a:endParaRPr lang="ar-SA" sz="4800" dirty="0">
              <a:solidFill>
                <a:schemeClr val="tx1">
                  <a:lumMod val="75000"/>
                  <a:lumOff val="25000"/>
                </a:schemeClr>
              </a:solidFill>
              <a:cs typeface="DecoType Naskh" panose="02010400000000000000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600200"/>
            <a:ext cx="8305801" cy="5025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851446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26" y="0"/>
            <a:ext cx="918532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21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26" y="134706"/>
            <a:ext cx="9185326" cy="65885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21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26" y="134706"/>
            <a:ext cx="9185326" cy="65885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21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01270"/>
            <a:ext cx="8784976" cy="5255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218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</TotalTime>
  <Words>347</Words>
  <Application>Microsoft Office PowerPoint</Application>
  <PresentationFormat>عرض على الشاشة (3:4)‏</PresentationFormat>
  <Paragraphs>172</Paragraphs>
  <Slides>53</Slides>
  <Notes>4</Notes>
  <HiddenSlides>0</HiddenSlides>
  <MMClips>0</MMClips>
  <ScaleCrop>false</ScaleCrop>
  <HeadingPairs>
    <vt:vector size="4" baseType="variant">
      <vt:variant>
        <vt:lpstr>سمة</vt:lpstr>
      </vt:variant>
      <vt:variant>
        <vt:i4>2</vt:i4>
      </vt:variant>
      <vt:variant>
        <vt:lpstr>عناوين الشرائح</vt:lpstr>
      </vt:variant>
      <vt:variant>
        <vt:i4>53</vt:i4>
      </vt:variant>
    </vt:vector>
  </HeadingPairs>
  <TitlesOfParts>
    <vt:vector size="55" baseType="lpstr">
      <vt:lpstr>Office Theme</vt:lpstr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خلاص خلصنا درس جماعي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sweet girls</dc:creator>
  <cp:lastModifiedBy>auti56</cp:lastModifiedBy>
  <cp:revision>58</cp:revision>
  <dcterms:created xsi:type="dcterms:W3CDTF">2015-10-10T09:33:51Z</dcterms:created>
  <dcterms:modified xsi:type="dcterms:W3CDTF">2016-03-07T06:03:18Z</dcterms:modified>
</cp:coreProperties>
</file>