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2"/>
  </p:notesMasterIdLst>
  <p:sldIdLst>
    <p:sldId id="300" r:id="rId2"/>
    <p:sldId id="290" r:id="rId3"/>
    <p:sldId id="258" r:id="rId4"/>
    <p:sldId id="301" r:id="rId5"/>
    <p:sldId id="259" r:id="rId6"/>
    <p:sldId id="288" r:id="rId7"/>
    <p:sldId id="257" r:id="rId8"/>
    <p:sldId id="297" r:id="rId9"/>
    <p:sldId id="262" r:id="rId10"/>
    <p:sldId id="303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644"/>
    <a:srgbClr val="00A44A"/>
    <a:srgbClr val="FFFF99"/>
    <a:srgbClr val="0066FF"/>
    <a:srgbClr val="FF00FF"/>
    <a:srgbClr val="FFCCFF"/>
    <a:srgbClr val="FF33CC"/>
    <a:srgbClr val="0000FF"/>
    <a:srgbClr val="009242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0698" autoAdjust="0"/>
  </p:normalViewPr>
  <p:slideViewPr>
    <p:cSldViewPr>
      <p:cViewPr varScale="1">
        <p:scale>
          <a:sx n="62" d="100"/>
          <a:sy n="62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ED3451-98B8-419B-BC1F-86A5B0F2503E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730C6B3-76F6-44F6-8DDF-22AF2BD6204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0C6B3-76F6-44F6-8DDF-22AF2BD62040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2740-3DD4-4BDE-A5B8-3447FD27B637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C574F-84F7-41F1-85A8-96868BF843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2740-3DD4-4BDE-A5B8-3447FD27B637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C574F-84F7-41F1-85A8-96868BF843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2740-3DD4-4BDE-A5B8-3447FD27B637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C574F-84F7-41F1-85A8-96868BF843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2740-3DD4-4BDE-A5B8-3447FD27B637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C574F-84F7-41F1-85A8-96868BF843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2740-3DD4-4BDE-A5B8-3447FD27B637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C574F-84F7-41F1-85A8-96868BF843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2740-3DD4-4BDE-A5B8-3447FD27B637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C574F-84F7-41F1-85A8-96868BF843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2740-3DD4-4BDE-A5B8-3447FD27B637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C574F-84F7-41F1-85A8-96868BF843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2740-3DD4-4BDE-A5B8-3447FD27B637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C574F-84F7-41F1-85A8-96868BF843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2740-3DD4-4BDE-A5B8-3447FD27B637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C574F-84F7-41F1-85A8-96868BF843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2740-3DD4-4BDE-A5B8-3447FD27B637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C574F-84F7-41F1-85A8-96868BF843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2740-3DD4-4BDE-A5B8-3447FD27B637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C574F-84F7-41F1-85A8-96868BF843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B2740-3DD4-4BDE-A5B8-3447FD27B637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C574F-84F7-41F1-85A8-96868BF8431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 descr="551988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مستطيل 8"/>
          <p:cNvSpPr/>
          <p:nvPr/>
        </p:nvSpPr>
        <p:spPr>
          <a:xfrm>
            <a:off x="0" y="1714489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9600" dirty="0" smtClean="0">
                <a:ln w="24500" cmpd="dbl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FFCC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haroni" pitchFamily="2" charset="-79"/>
                <a:cs typeface="Old Antic Outline Shaded" pitchFamily="2" charset="-78"/>
              </a:rPr>
              <a:t>التحلل الحيوي </a:t>
            </a:r>
          </a:p>
          <a:p>
            <a:pPr algn="ctr"/>
            <a:r>
              <a:rPr lang="en-US" sz="6600" b="1" dirty="0" smtClean="0">
                <a:ln w="24500" cmpd="dbl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FFCC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cs typeface="+mj-cs"/>
              </a:rPr>
              <a:t>Biodegradation</a:t>
            </a:r>
            <a:endParaRPr lang="ar-SA" sz="6600" b="1" dirty="0">
              <a:ln w="24500" cmpd="dbl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rgbClr val="FFCC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  <a:cs typeface="+mj-cs"/>
            </a:endParaRPr>
          </a:p>
        </p:txBody>
      </p:sp>
      <p:pic>
        <p:nvPicPr>
          <p:cNvPr id="7" name="صورة 6" descr="princess-do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768" y="2786058"/>
            <a:ext cx="2000232" cy="3643338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5" name="Picture 2" descr="F:\صور تحلل مواد غير عضوية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6" name="مستطيل 5"/>
          <p:cNvSpPr/>
          <p:nvPr/>
        </p:nvSpPr>
        <p:spPr>
          <a:xfrm>
            <a:off x="1071538" y="1428736"/>
            <a:ext cx="694856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7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cs typeface="PT Bold Heading" pitchFamily="2" charset="-78"/>
              </a:rPr>
              <a:t>أ.منيرة </a:t>
            </a:r>
            <a:r>
              <a:rPr lang="ar-SA" sz="72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cs typeface="PT Bold Heading" pitchFamily="2" charset="-78"/>
              </a:rPr>
              <a:t>الدوسري</a:t>
            </a:r>
            <a:endParaRPr lang="ar-SA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blipFill>
                <a:blip r:embed="rId3"/>
                <a:stretch>
                  <a:fillRect/>
                </a:stretch>
              </a:blip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cs typeface="PT Bold Heading" pitchFamily="2" charset="-78"/>
            </a:endParaRPr>
          </a:p>
        </p:txBody>
      </p:sp>
      <p:pic>
        <p:nvPicPr>
          <p:cNvPr id="1027" name="Picture 3" descr="C:\Users\DAR\Pictures\صور للعرض\603961nrd2aegp1vdi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2624138"/>
            <a:ext cx="5072098" cy="3590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 descr="551988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مستطيل 9"/>
          <p:cNvSpPr/>
          <p:nvPr/>
        </p:nvSpPr>
        <p:spPr>
          <a:xfrm>
            <a:off x="0" y="1000108"/>
            <a:ext cx="91440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6600" b="1" dirty="0" smtClean="0">
                <a:ln>
                  <a:solidFill>
                    <a:schemeClr val="accent4">
                      <a:lumMod val="40000"/>
                      <a:lumOff val="6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4">
                      <a:lumMod val="40000"/>
                      <a:lumOff val="60000"/>
                      <a:alpha val="40000"/>
                    </a:schemeClr>
                  </a:glow>
                </a:effectLst>
                <a:cs typeface="Old Antic Outline Shaded" pitchFamily="2" charset="-78"/>
              </a:rPr>
              <a:t>دراسة قدرة بعض الأحياء الدقيقة في التربة على تحلل مواد غير عضوية</a:t>
            </a:r>
          </a:p>
          <a:p>
            <a:pPr algn="ctr"/>
            <a:endParaRPr lang="ar-SA" sz="4800" b="1" dirty="0" smtClean="0"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  <a:solidFill>
                <a:srgbClr val="FFFF99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cs typeface="Old Antic Outline Shaded" pitchFamily="2" charset="-78"/>
            </a:endParaRPr>
          </a:p>
          <a:p>
            <a:pPr algn="ctr"/>
            <a:r>
              <a:rPr lang="ar-SA" sz="4800" b="1" dirty="0" smtClean="0">
                <a:ln>
                  <a:solidFill>
                    <a:schemeClr val="accent4">
                      <a:lumMod val="40000"/>
                      <a:lumOff val="60000"/>
                    </a:schemeClr>
                  </a:solidFill>
                </a:ln>
                <a:solidFill>
                  <a:srgbClr val="FFFF99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cs typeface="Old Antic Outline Shaded" pitchFamily="2" charset="-78"/>
              </a:rPr>
              <a:t>الدرس العملي الخامس</a:t>
            </a:r>
            <a:endParaRPr lang="ar-SA" sz="4800" dirty="0"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  <a:solidFill>
                <a:srgbClr val="FFFF99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cs typeface="Old Antic Outline Shaded" pitchFamily="2" charset="-78"/>
            </a:endParaRPr>
          </a:p>
        </p:txBody>
      </p:sp>
      <p:pic>
        <p:nvPicPr>
          <p:cNvPr id="7" name="صورة 6" descr="princess-do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768" y="2786058"/>
            <a:ext cx="2000232" cy="3643338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 descr="F:\صور تحلل مواد غير عضوية\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1928802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rgbClr val="FF00FF">
                      <a:alpha val="60000"/>
                    </a:srgbClr>
                  </a:glow>
                </a:effectLst>
                <a:latin typeface="Calibri" pitchFamily="34" charset="0"/>
                <a:ea typeface="Calibri" pitchFamily="34" charset="0"/>
                <a:cs typeface="Old Antic Outline Shaded" pitchFamily="2" charset="-78"/>
              </a:rPr>
              <a:t>كيف نفرق بين المواد  العضوية والغير عضوية ؟؟</a:t>
            </a:r>
            <a:endParaRPr kumimoji="0" lang="ar-SA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rgbClr val="FF00FF">
                    <a:alpha val="60000"/>
                  </a:srgbClr>
                </a:glow>
              </a:effectLst>
              <a:latin typeface="Arial" pitchFamily="34" charset="0"/>
              <a:cs typeface="Old Antic Outline Shaded" pitchFamily="2" charset="-7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 descr="F:\صور تحلل مواد غير عضوية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 flipV="1">
            <a:off x="357158" y="3643314"/>
            <a:ext cx="842965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ar-SA" sz="4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>
                <a:glow rad="101600">
                  <a:schemeClr val="accent6">
                    <a:lumMod val="75000"/>
                    <a:alpha val="40000"/>
                  </a:schemeClr>
                </a:glow>
              </a:effectLst>
              <a:latin typeface="Arial" pitchFamily="34" charset="0"/>
              <a:cs typeface="PT Bold Heading" pitchFamily="2" charset="-78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289439"/>
            <a:ext cx="8964488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tabLst/>
            </a:pPr>
            <a:r>
              <a:rPr kumimoji="0" lang="ar-SA" sz="5400" b="1" i="0" u="none" strike="noStrike" cap="none" normalizeH="0" baseline="0" dirty="0" smtClean="0">
                <a:ln>
                  <a:solidFill>
                    <a:srgbClr val="009644"/>
                  </a:solidFill>
                </a:ln>
                <a:solidFill>
                  <a:srgbClr val="00A44A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PT Bold Broken" pitchFamily="2" charset="-78"/>
              </a:rPr>
              <a:t>المواد العضوية</a:t>
            </a:r>
            <a:r>
              <a:rPr kumimoji="0" lang="en-US" sz="5400" b="1" i="0" u="none" strike="noStrike" cap="none" normalizeH="0" baseline="0" dirty="0" smtClean="0">
                <a:ln>
                  <a:solidFill>
                    <a:srgbClr val="009644"/>
                  </a:solidFill>
                </a:ln>
                <a:solidFill>
                  <a:srgbClr val="00A44A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PT Bold Broken" pitchFamily="2" charset="-78"/>
              </a:rPr>
              <a:t>:</a:t>
            </a:r>
            <a:r>
              <a:rPr kumimoji="0" lang="en-US" sz="5400" b="0" i="0" u="none" strike="noStrike" cap="none" normalizeH="0" baseline="0" dirty="0" smtClean="0">
                <a:ln>
                  <a:solidFill>
                    <a:srgbClr val="009644"/>
                  </a:solidFill>
                </a:ln>
                <a:solidFill>
                  <a:srgbClr val="00A44A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PT Bold Broken" pitchFamily="2" charset="-78"/>
              </a:rPr>
              <a:t> </a:t>
            </a:r>
            <a:endParaRPr lang="en-US" sz="5400" dirty="0" smtClean="0">
              <a:ln>
                <a:solidFill>
                  <a:srgbClr val="009644"/>
                </a:solidFill>
              </a:ln>
              <a:solidFill>
                <a:srgbClr val="00A44A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Calibri" pitchFamily="34" charset="0"/>
              <a:ea typeface="Calibri" pitchFamily="34" charset="0"/>
              <a:cs typeface="PT Bold Broken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 2" pitchFamily="18" charset="2"/>
              <a:buChar char=""/>
              <a:tabLst/>
            </a:pPr>
            <a:r>
              <a:rPr kumimoji="0" lang="ar-SA" sz="32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الكربون عنصر أساسي في تركيبها</a:t>
            </a:r>
            <a:r>
              <a:rPr kumimoji="0" lang="en-US" sz="32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.</a:t>
            </a:r>
            <a:endParaRPr lang="en-US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  <a:ea typeface="Calibri" pitchFamily="34" charset="0"/>
              <a:cs typeface="DecoType Naskh Extensions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 2" pitchFamily="18" charset="2"/>
              <a:buChar char=""/>
              <a:tabLst/>
            </a:pPr>
            <a:r>
              <a:rPr kumimoji="0" lang="ar-SA" sz="32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الروابط فيها </a:t>
            </a:r>
            <a:r>
              <a:rPr kumimoji="0" lang="ar-SA" sz="32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تساهمية</a:t>
            </a:r>
            <a:r>
              <a:rPr kumimoji="0" lang="en-US" sz="32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.</a:t>
            </a:r>
            <a:endParaRPr lang="en-US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  <a:ea typeface="Calibri" pitchFamily="34" charset="0"/>
              <a:cs typeface="DecoType Naskh Extensions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 2" pitchFamily="18" charset="2"/>
              <a:buChar char=""/>
              <a:tabLst/>
            </a:pPr>
            <a:r>
              <a:rPr kumimoji="0" lang="ar-SA" sz="32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معظم درجات انصهارها وغليانها قليلة</a:t>
            </a:r>
            <a:r>
              <a:rPr kumimoji="0" lang="en-US" sz="32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.</a:t>
            </a:r>
            <a:endParaRPr lang="en-US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  <a:ea typeface="Calibri" pitchFamily="34" charset="0"/>
              <a:cs typeface="DecoType Naskh Extensions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 2" pitchFamily="18" charset="2"/>
              <a:buChar char=""/>
              <a:tabLst/>
            </a:pPr>
            <a:r>
              <a:rPr kumimoji="0" lang="ar-SA" sz="32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 قليلة التوصيل للتيار الكهربائي</a:t>
            </a:r>
            <a:r>
              <a:rPr kumimoji="0" lang="en-US" sz="32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.</a:t>
            </a:r>
            <a:endParaRPr lang="en-US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  <a:ea typeface="Calibri" pitchFamily="34" charset="0"/>
              <a:cs typeface="DecoType Naskh Extensions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 2" pitchFamily="18" charset="2"/>
              <a:buChar char=""/>
              <a:tabLst/>
            </a:pPr>
            <a:r>
              <a:rPr kumimoji="0" lang="ar-SA" sz="32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المواد التي لا تذوب في الماء تذوب في المذيبات العضوية مثل البنزين </a:t>
            </a:r>
            <a:r>
              <a:rPr kumimoji="0" lang="ar-SA" sz="32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والايثر</a:t>
            </a:r>
            <a:r>
              <a:rPr kumimoji="0" lang="en-US" sz="32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.</a:t>
            </a:r>
            <a:endParaRPr lang="en-US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  <a:ea typeface="Calibri" pitchFamily="34" charset="0"/>
              <a:cs typeface="DecoType Naskh Extensions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 2" pitchFamily="18" charset="2"/>
              <a:buChar char=""/>
              <a:tabLst/>
            </a:pPr>
            <a:r>
              <a:rPr kumimoji="0" lang="ar-SA" sz="32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المركب العضوي هو الذي مشتقاته نباتية وحيوانية. (يتألف من مواد ذات أصل حيواني أو نباتي)</a:t>
            </a:r>
            <a:endParaRPr kumimoji="0" lang="en-US" sz="32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DecoType Naskh Extensions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 2" pitchFamily="18" charset="2"/>
              <a:buChar char=""/>
              <a:tabLst/>
            </a:pPr>
            <a:r>
              <a:rPr kumimoji="0" lang="ar-SA" sz="32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المركب العضوي يحتوي على بروتينات </a:t>
            </a:r>
            <a:r>
              <a:rPr kumimoji="0" lang="ar-SA" sz="32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و</a:t>
            </a:r>
            <a:r>
              <a:rPr kumimoji="0" lang="ar-SA" sz="32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 </a:t>
            </a:r>
            <a:r>
              <a:rPr kumimoji="0" lang="ar-SA" sz="32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كربوهيدرات</a:t>
            </a:r>
            <a:r>
              <a:rPr kumimoji="0" lang="ar-SA" sz="32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 ودهون</a:t>
            </a:r>
            <a:endParaRPr kumimoji="0" lang="en-US" sz="32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DecoType Naskh Extensions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 2" pitchFamily="18" charset="2"/>
              <a:buChar char=""/>
              <a:tabLst/>
            </a:pPr>
            <a:r>
              <a:rPr kumimoji="0" lang="ar-SA" sz="32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المواد العضوية قابلة للاحتراق.</a:t>
            </a:r>
            <a:endParaRPr kumimoji="0" lang="ar-SA" sz="32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DecoType Naskh Extensions" pitchFamily="2" charset="-7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  <p:bldP spid="8195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F:\صور تحلل مواد غير عضوية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63543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Tx/>
              <a:tabLst/>
            </a:pPr>
            <a:r>
              <a:rPr kumimoji="0" lang="ar-SA" sz="3600" b="1" i="0" u="none" strike="noStrike" cap="none" normalizeH="0" baseline="0" dirty="0" smtClean="0">
                <a:ln>
                  <a:solidFill>
                    <a:srgbClr val="FFFF99"/>
                  </a:solidFill>
                </a:ln>
                <a:solidFill>
                  <a:srgbClr val="00A44A"/>
                </a:solidFill>
                <a:effectLst>
                  <a:glow rad="139700">
                    <a:srgbClr val="009644">
                      <a:alpha val="40000"/>
                    </a:srgbClr>
                  </a:glo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المواد غير العضوية</a:t>
            </a:r>
            <a:r>
              <a:rPr kumimoji="0" lang="en-US" sz="3600" b="1" i="0" u="none" strike="noStrike" cap="none" normalizeH="0" baseline="0" dirty="0" smtClean="0">
                <a:ln>
                  <a:solidFill>
                    <a:srgbClr val="FFFF99"/>
                  </a:solidFill>
                </a:ln>
                <a:solidFill>
                  <a:srgbClr val="00A44A"/>
                </a:solidFill>
                <a:effectLst>
                  <a:glow rad="139700">
                    <a:srgbClr val="009644">
                      <a:alpha val="40000"/>
                    </a:srgbClr>
                  </a:glo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:</a:t>
            </a:r>
            <a:endParaRPr lang="en-US" sz="3600" dirty="0" smtClean="0">
              <a:ln>
                <a:solidFill>
                  <a:srgbClr val="FFFF99"/>
                </a:solidFill>
              </a:ln>
              <a:solidFill>
                <a:srgbClr val="00A44A"/>
              </a:solidFill>
              <a:effectLst>
                <a:glow rad="139700">
                  <a:srgbClr val="009644">
                    <a:alpha val="40000"/>
                  </a:srgbClr>
                </a:glow>
              </a:effectLst>
              <a:latin typeface="Calibri" pitchFamily="34" charset="0"/>
              <a:ea typeface="Calibri" pitchFamily="34" charset="0"/>
              <a:cs typeface="DecoType Naskh Extensions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Tx/>
              <a:buFont typeface="Wingdings 2" pitchFamily="18" charset="2"/>
              <a:buChar char="ä"/>
              <a:tabLst/>
            </a:pP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الكربون ليس عنصرا أساسيا في تركيبها فمعظمها لا يحتوي عليه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.</a:t>
            </a:r>
            <a:endParaRPr lang="en-US" sz="3600" dirty="0" smtClean="0">
              <a:solidFill>
                <a:srgbClr val="00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Calibri" pitchFamily="34" charset="0"/>
              <a:ea typeface="Calibri" pitchFamily="34" charset="0"/>
              <a:cs typeface="DecoType Naskh Extensions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Tx/>
              <a:buFont typeface="Wingdings 2" pitchFamily="18" charset="2"/>
              <a:buChar char="ä"/>
              <a:tabLst/>
            </a:pP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معظم روابطها أيونية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 .</a:t>
            </a:r>
            <a:endParaRPr lang="en-US" sz="3600" dirty="0" smtClean="0">
              <a:solidFill>
                <a:srgbClr val="00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Calibri" pitchFamily="34" charset="0"/>
              <a:ea typeface="Calibri" pitchFamily="34" charset="0"/>
              <a:cs typeface="DecoType Naskh Extensions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Tx/>
              <a:buFont typeface="Wingdings 2" pitchFamily="18" charset="2"/>
              <a:buChar char="ä"/>
              <a:tabLst/>
            </a:pP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المواد الصلبة درجات انصهارها وغليانها عالية نسبيًا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.</a:t>
            </a:r>
            <a:endParaRPr lang="en-US" sz="3600" dirty="0" smtClean="0">
              <a:solidFill>
                <a:srgbClr val="00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Calibri" pitchFamily="34" charset="0"/>
              <a:ea typeface="Calibri" pitchFamily="34" charset="0"/>
              <a:cs typeface="DecoType Naskh Extensions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Tx/>
              <a:buFont typeface="Wingdings 2" pitchFamily="18" charset="2"/>
              <a:buChar char="ä"/>
              <a:tabLst/>
            </a:pP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معظمها يوصل التيار الكهربائي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.</a:t>
            </a:r>
            <a:endParaRPr lang="en-US" sz="3600" dirty="0" smtClean="0">
              <a:solidFill>
                <a:srgbClr val="00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Calibri" pitchFamily="34" charset="0"/>
              <a:ea typeface="Calibri" pitchFamily="34" charset="0"/>
              <a:cs typeface="DecoType Naskh Extensions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Tx/>
              <a:buFont typeface="Wingdings 2" pitchFamily="18" charset="2"/>
              <a:buChar char="ä"/>
              <a:tabLst/>
            </a:pP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 معظمها يذوب في الماء أو المذيبات القطبية الأخرى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DecoType Naskh Extensions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Tx/>
              <a:buFont typeface="Wingdings 2" pitchFamily="18" charset="2"/>
              <a:buChar char="ä"/>
              <a:tabLst/>
            </a:pP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المركب غير العضوي يتألف من مواد معدنية كالأملاح المعدنية ومركباته خاملة ، البعض منها قد يكون غير قابل للتحلل إلا في جزء بسيط منها تحت ظروف معينة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DecoType Naskh Extensions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Tx/>
              <a:buFont typeface="Wingdings 2" pitchFamily="18" charset="2"/>
              <a:buChar char="ä"/>
              <a:tabLst/>
            </a:pP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المواد </a:t>
            </a:r>
            <a:r>
              <a:rPr kumimoji="0" lang="ar-SA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اللاعضوية</a:t>
            </a: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 : القلويات ، المعادن الثقيلة ، الفسفور ، الكبريت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DecoType Naskh Extensions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Tx/>
              <a:buFont typeface="Wingdings 2" pitchFamily="18" charset="2"/>
              <a:buChar char="ä"/>
              <a:tabLst/>
            </a:pP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DecoType Naskh Extensions" pitchFamily="2" charset="-78"/>
              </a:rPr>
              <a:t>المواد غير العضوية غير قابلة للاحتراق.</a:t>
            </a:r>
            <a:endParaRPr kumimoji="0" lang="ar-S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DecoType Naskh Extensions" pitchFamily="2" charset="-78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7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7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71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71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71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1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71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F:\صور تحلل مواد غير عضوية\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صورة 6" descr="صورة تمثل ماسورة مصنوعة من الحديد صدئة (تحول لونها الى البني المحمر) و ايضا متأكله (الجزء ذو اللون الاسود) بفعل نشاط الميكروبات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60648"/>
            <a:ext cx="5040560" cy="6336704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5364088" y="1916832"/>
            <a:ext cx="3600400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صورة تمثل ماسورة مصنوعة من الحديد </a:t>
            </a:r>
            <a:r>
              <a:rPr lang="ar-SA" sz="3200" b="1" dirty="0" err="1" smtClean="0"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صدئة </a:t>
            </a:r>
            <a:r>
              <a:rPr lang="ar-SA" sz="3200" b="1" dirty="0" smtClean="0"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(تحول لونها الى البني المحمر) وأيضاً </a:t>
            </a:r>
            <a:r>
              <a:rPr lang="ar-SA" sz="3200" b="1" dirty="0" err="1" smtClean="0"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متآكلة </a:t>
            </a:r>
            <a:r>
              <a:rPr lang="ar-SA" sz="3200" b="1" dirty="0" smtClean="0"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(الجزء ذو اللون الاسود) </a:t>
            </a:r>
            <a:r>
              <a:rPr lang="ar-SA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بفعل نشاط الميكروبات</a:t>
            </a:r>
            <a:endParaRPr lang="ar-SA" sz="3200" b="1" dirty="0">
              <a:solidFill>
                <a:srgbClr val="FFC0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 descr="F:\صور تحلل مواد غير عضوية\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51520" y="201019"/>
            <a:ext cx="867816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0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متطلبات </a:t>
            </a:r>
            <a:r>
              <a:rPr kumimoji="0" lang="ar-SA" sz="4000" b="1" i="0" u="none" strike="noStrike" cap="none" normalizeH="0" baseline="0" dirty="0" err="1" smtClean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العمل :</a:t>
            </a:r>
            <a:endParaRPr kumimoji="0" lang="ar-SA" sz="4000" b="1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accent2">
                  <a:lumMod val="20000"/>
                  <a:lumOff val="8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Times New Roman" pitchFamily="18" charset="0"/>
              <a:cs typeface="PT Bold Heading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6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rgbClr val="A5002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</a:t>
            </a:r>
            <a:endParaRPr kumimoji="0" lang="en-US" sz="36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PT Bold Heading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☺"/>
            </a:pP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3 أنابيب لكل مجموعة تحتوي على بيئة مناسبة لكل من (البكتيريا-الفطريات</a:t>
            </a:r>
            <a:r>
              <a:rPr kumimoji="0" lang="ar-SA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)</a:t>
            </a:r>
            <a:r>
              <a:rPr lang="ar-SA" sz="3600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PT Bold Heading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 typeface="Arial" pitchFamily="34" charset="0"/>
              <a:buChar char="☺"/>
              <a:tabLst/>
            </a:pP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مسامير.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 typeface="Arial" pitchFamily="34" charset="0"/>
              <a:buChar char="☺"/>
              <a:tabLst/>
            </a:pP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كحول للتعقيم.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PT Bold Heading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☺"/>
            </a:pP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مزرعة نقية من (بكتيريا – فطريات</a:t>
            </a:r>
            <a:r>
              <a:rPr lang="ar-SA" sz="3600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) </a:t>
            </a:r>
            <a:r>
              <a:rPr lang="ar-SA" sz="36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،مزرعة </a:t>
            </a:r>
            <a:r>
              <a:rPr lang="ar-SA" sz="3600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مختلطة (بكتيريا </a:t>
            </a:r>
            <a:r>
              <a:rPr lang="ar-SA" sz="36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+ فطر</a:t>
            </a:r>
            <a:r>
              <a:rPr lang="ar-SA" sz="3600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).</a:t>
            </a:r>
            <a:r>
              <a:rPr lang="ar-SA" sz="36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PT Bold Heading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 typeface="Arial" pitchFamily="34" charset="0"/>
              <a:buChar char="☺"/>
              <a:tabLst/>
            </a:pP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إبرة تلقيح.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PT Bold Heading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 typeface="Arial" pitchFamily="34" charset="0"/>
              <a:buChar char="☺"/>
              <a:tabLst/>
            </a:pP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(يتم العمل تحت ظروف التعقيم).</a:t>
            </a:r>
            <a:endParaRPr kumimoji="0" lang="ar-S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PT Bold Heading" pitchFamily="2" charset="-78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F:\صور تحلل مواد غير عضوية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85720" y="724239"/>
            <a:ext cx="857256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None/>
              <a:tabLst/>
            </a:pPr>
            <a:r>
              <a:rPr kumimoji="0" lang="ar-SA" sz="36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طريقة العمل </a:t>
            </a:r>
            <a:r>
              <a:rPr kumimoji="0" lang="ar-SA" sz="3600" b="1" i="0" u="none" strike="noStrike" spc="50" normalizeH="0" baseline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:</a:t>
            </a:r>
            <a:r>
              <a:rPr kumimoji="0" lang="ar-SA" sz="36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</a:t>
            </a: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None/>
              <a:tabLst/>
            </a:pPr>
            <a:endParaRPr kumimoji="0" lang="ar-SA" sz="28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rgbClr val="FFFF00">
                    <a:alpha val="6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ea typeface="Times New Roman" pitchFamily="18" charset="0"/>
              <a:cs typeface="PT Bold Heading" pitchFamily="2" charset="-7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</a:pPr>
            <a:r>
              <a:rPr kumimoji="0" lang="ar-SA" sz="28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  <a:sym typeface="AGA Arabesque"/>
              </a:rPr>
              <a:t> </a:t>
            </a:r>
            <a:r>
              <a:rPr lang="ar-SA" sz="2800" b="1" spc="50" dirty="0" smtClean="0">
                <a:ln w="11430"/>
                <a:solidFill>
                  <a:srgbClr val="0000FF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  <a:sym typeface="AGA Arabesque"/>
              </a:rPr>
              <a:t>كل مجموعة لديها 3 أنابيب محتوية على بيئة مناسبة </a:t>
            </a:r>
            <a:r>
              <a:rPr lang="ar-SA" sz="2800" b="1" spc="50" dirty="0" err="1" smtClean="0">
                <a:ln w="11430"/>
                <a:solidFill>
                  <a:srgbClr val="0000FF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  <a:sym typeface="AGA Arabesque"/>
              </a:rPr>
              <a:t>بها</a:t>
            </a:r>
            <a:r>
              <a:rPr lang="ar-SA" sz="2800" b="1" spc="50" dirty="0" smtClean="0">
                <a:ln w="11430"/>
                <a:solidFill>
                  <a:srgbClr val="0000FF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  <a:sym typeface="AGA Arabesque"/>
              </a:rPr>
              <a:t> مسمار معقم.</a:t>
            </a:r>
            <a:endParaRPr kumimoji="0" lang="ar-SA" sz="28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rgbClr val="FFFF00">
                    <a:alpha val="6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ea typeface="Times New Roman" pitchFamily="18" charset="0"/>
              <a:cs typeface="PT Bold Heading" pitchFamily="2" charset="-78"/>
            </a:endParaRP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GA Arabesque" pitchFamily="2" charset="2"/>
              <a:buChar char="!"/>
              <a:tabLst/>
            </a:pPr>
            <a:r>
              <a:rPr lang="ar-SA" sz="2800" b="1" spc="50" dirty="0" smtClean="0">
                <a:ln w="11430"/>
                <a:solidFill>
                  <a:srgbClr val="0000FF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تحت ظروف التعقيم وباستخدام إبرة التلقيح المعقمة باللهب تلقح كل أنبوبة بكمية من المزرعة النقية كل على حده (بكتيريا- فطريات</a:t>
            </a:r>
            <a:r>
              <a:rPr lang="ar-SA" sz="2800" b="1" spc="50" dirty="0" err="1" smtClean="0">
                <a:ln w="11430"/>
                <a:solidFill>
                  <a:srgbClr val="0000FF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) </a:t>
            </a:r>
            <a:r>
              <a:rPr lang="ar-SA" sz="2800" b="1" spc="50" dirty="0" smtClean="0">
                <a:ln w="11430"/>
                <a:solidFill>
                  <a:srgbClr val="0000FF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، ثم المزرعة المختلطة في الانبوبة الثالثة.</a:t>
            </a:r>
            <a:endParaRPr kumimoji="0" lang="en-US" sz="2800" b="1" i="0" u="none" strike="noStrike" spc="50" normalizeH="0" baseline="0" dirty="0" smtClean="0">
              <a:ln w="11430"/>
              <a:solidFill>
                <a:srgbClr val="0000FF"/>
              </a:solidFill>
              <a:effectLst>
                <a:glow rad="101600">
                  <a:srgbClr val="FFFF00">
                    <a:alpha val="6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PT Bold Heading" pitchFamily="2" charset="-78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tabLst/>
            </a:pPr>
            <a:r>
              <a:rPr kumimoji="0" lang="ar-SA" sz="2800" b="1" i="0" u="none" strike="noStrike" spc="50" normalizeH="0" baseline="0" dirty="0" smtClean="0">
                <a:ln w="11430"/>
                <a:solidFill>
                  <a:srgbClr val="0000FF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بعد ذلك تحضن الأنابيب الملقحة في </a:t>
            </a:r>
            <a:r>
              <a:rPr kumimoji="0" lang="ar-SA" sz="2800" b="1" i="0" u="none" strike="noStrike" spc="50" normalizeH="0" baseline="0" dirty="0" err="1" smtClean="0">
                <a:ln w="11430"/>
                <a:solidFill>
                  <a:srgbClr val="0000FF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الحضان</a:t>
            </a:r>
            <a:r>
              <a:rPr kumimoji="0" lang="ar-SA" sz="2800" b="1" i="0" u="none" strike="noStrike" spc="50" normalizeH="0" baseline="0" dirty="0" smtClean="0">
                <a:ln w="11430"/>
                <a:solidFill>
                  <a:srgbClr val="0000FF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لمدة أسبوع عند درجة حرارة مناسبة .</a:t>
            </a:r>
            <a:endParaRPr kumimoji="0" lang="en-US" sz="2800" b="1" i="0" u="none" strike="noStrike" spc="50" normalizeH="0" baseline="0" dirty="0" smtClean="0">
              <a:ln w="11430"/>
              <a:solidFill>
                <a:srgbClr val="0000FF"/>
              </a:solidFill>
              <a:effectLst>
                <a:glow rad="101600">
                  <a:srgbClr val="FFFF00">
                    <a:alpha val="6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PT Bold Heading" pitchFamily="2" charset="-78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GA Arabesque" pitchFamily="2" charset="2"/>
              <a:buChar char="!"/>
              <a:tabLst/>
            </a:pPr>
            <a:r>
              <a:rPr kumimoji="0" lang="ar-SA" sz="2800" b="1" i="0" u="none" strike="noStrike" spc="50" normalizeH="0" dirty="0" smtClean="0">
                <a:ln w="11430"/>
                <a:solidFill>
                  <a:srgbClr val="0000FF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</a:t>
            </a:r>
            <a:r>
              <a:rPr kumimoji="0" lang="ar-SA" sz="2800" b="1" i="0" u="none" strike="noStrike" spc="50" normalizeH="0" baseline="0" dirty="0" smtClean="0">
                <a:ln w="11430"/>
                <a:solidFill>
                  <a:srgbClr val="0000FF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يلاحظ بعد ذلك ما إذا كان هناك تحلل للمسمار وسط البيئة أو تغير في لون</a:t>
            </a:r>
            <a:r>
              <a:rPr kumimoji="0" lang="ar-SA" sz="2800" b="1" i="0" u="none" strike="noStrike" spc="50" normalizeH="0" dirty="0" smtClean="0">
                <a:ln w="11430"/>
                <a:solidFill>
                  <a:srgbClr val="0000FF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البيئة </a:t>
            </a:r>
            <a:r>
              <a:rPr kumimoji="0" lang="ar-SA" sz="2800" b="1" i="0" u="none" strike="noStrike" spc="50" normalizeH="0" baseline="0" dirty="0" smtClean="0">
                <a:ln w="11430"/>
                <a:solidFill>
                  <a:srgbClr val="0000FF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بعد فترة من الزمن.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GA Arabesque" pitchFamily="2" charset="2"/>
              <a:buChar char="!"/>
              <a:tabLst/>
            </a:pPr>
            <a:r>
              <a:rPr lang="ar-SA" sz="2800" b="1" spc="50" dirty="0" smtClean="0">
                <a:ln w="11430"/>
                <a:solidFill>
                  <a:srgbClr val="0000FF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PT Bold Heading" pitchFamily="2" charset="-78"/>
              </a:rPr>
              <a:t> بعد ذلك تسجل النتائج للتجربة.</a:t>
            </a:r>
            <a:endParaRPr kumimoji="0" lang="en-US" sz="2800" b="1" i="0" u="none" strike="noStrike" spc="50" normalizeH="0" baseline="0" dirty="0" smtClean="0">
              <a:ln w="11430"/>
              <a:solidFill>
                <a:srgbClr val="0000FF"/>
              </a:solidFill>
              <a:effectLst>
                <a:glow rad="101600">
                  <a:srgbClr val="FFFF00">
                    <a:alpha val="6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PT Bold Heading" pitchFamily="2" charset="-78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8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6" dur="5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1266" name="Picture 2" descr="F:\صور تحلل مواد غير عضوية\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0" y="2420888"/>
            <a:ext cx="9144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Clr>
                <a:srgbClr val="FFFF00"/>
              </a:buClr>
            </a:pPr>
            <a:r>
              <a:rPr lang="ar-SA" sz="4400" b="1" spc="50" dirty="0" smtClean="0">
                <a:ln w="11430"/>
                <a:solidFill>
                  <a:srgbClr val="FFFF00"/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PT Bold Heading" pitchFamily="2" charset="-78"/>
                <a:sym typeface="AGA Arabesque"/>
              </a:rPr>
              <a:t></a:t>
            </a:r>
            <a:r>
              <a:rPr lang="ar-SA" sz="44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PT Bold Heading" pitchFamily="2" charset="-78"/>
                <a:sym typeface="AGA Arabesque"/>
              </a:rPr>
              <a:t> كتابة تقرير للتجربة بعد ظهور </a:t>
            </a:r>
            <a:r>
              <a:rPr lang="ar-SA" sz="4400" b="1" spc="5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PT Bold Heading" pitchFamily="2" charset="-78"/>
                <a:sym typeface="AGA Arabesque"/>
              </a:rPr>
              <a:t>نتيجة للتجربة</a:t>
            </a:r>
            <a:r>
              <a:rPr lang="ar-SA" sz="4400" b="1" spc="50" smtClean="0">
                <a:ln w="11430"/>
                <a:solidFill>
                  <a:srgbClr val="FFFF00"/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PT Bold Heading" pitchFamily="2" charset="-78"/>
              </a:rPr>
              <a:t>؟</a:t>
            </a:r>
            <a:endParaRPr lang="ar-SA" sz="4400" b="1" spc="50" dirty="0" smtClean="0">
              <a:ln w="11430"/>
              <a:solidFill>
                <a:srgbClr val="FFFF00"/>
              </a:solidFill>
              <a:effectLst>
                <a:glow rad="228600">
                  <a:srgbClr val="FFFF00">
                    <a:alpha val="4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PT Bold Heading" pitchFamily="2" charset="-78"/>
            </a:endParaRPr>
          </a:p>
          <a:p>
            <a:pPr algn="ctr">
              <a:buClr>
                <a:srgbClr val="FFFF00"/>
              </a:buClr>
            </a:pPr>
            <a:endParaRPr lang="ar-SA" sz="4400" b="1" cap="none" spc="50" dirty="0">
              <a:ln w="11430"/>
              <a:solidFill>
                <a:srgbClr val="FFFF00"/>
              </a:solidFill>
              <a:effectLst>
                <a:glow rad="228600">
                  <a:srgbClr val="FFFF00">
                    <a:alpha val="4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PT Bold Heading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643438" y="1000108"/>
            <a:ext cx="252665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7200" b="1" cap="none" spc="50" dirty="0" smtClean="0">
                <a:ln w="11430"/>
                <a:blipFill>
                  <a:blip r:embed="rId4"/>
                  <a:stretch>
                    <a:fillRect/>
                  </a:stretch>
                </a:blip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PT Bold Heading" pitchFamily="2" charset="-78"/>
              </a:rPr>
              <a:t>أجيبي</a:t>
            </a:r>
            <a:endParaRPr lang="ar-SA" sz="7200" b="1" cap="none" spc="50" dirty="0">
              <a:ln w="11430"/>
              <a:blipFill>
                <a:blip r:embed="rId4"/>
                <a:stretch>
                  <a:fillRect/>
                </a:stretch>
              </a:blipFill>
              <a:effectLst>
                <a:glow rad="101600">
                  <a:srgbClr val="FFFF00">
                    <a:alpha val="6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PT Bold Heading" pitchFamily="2" charset="-78"/>
            </a:endParaRPr>
          </a:p>
        </p:txBody>
      </p:sp>
      <p:pic>
        <p:nvPicPr>
          <p:cNvPr id="7" name="صورة 6" descr="question-mark9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1857356" y="285728"/>
            <a:ext cx="2357454" cy="2071702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3872</TotalTime>
  <Words>363</Words>
  <Application>Microsoft Office PowerPoint</Application>
  <PresentationFormat>عرض على الشاشة (3:4)‏</PresentationFormat>
  <Paragraphs>44</Paragraphs>
  <Slides>10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A1</dc:creator>
  <cp:lastModifiedBy>win7</cp:lastModifiedBy>
  <cp:revision>279</cp:revision>
  <dcterms:created xsi:type="dcterms:W3CDTF">2011-09-30T08:08:21Z</dcterms:created>
  <dcterms:modified xsi:type="dcterms:W3CDTF">2014-03-06T14:16:50Z</dcterms:modified>
</cp:coreProperties>
</file>