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92" r:id="rId24"/>
    <p:sldId id="291" r:id="rId25"/>
    <p:sldId id="288" r:id="rId26"/>
    <p:sldId id="278" r:id="rId27"/>
    <p:sldId id="289" r:id="rId28"/>
    <p:sldId id="290" r:id="rId29"/>
    <p:sldId id="280" r:id="rId30"/>
    <p:sldId id="281" r:id="rId31"/>
    <p:sldId id="282" r:id="rId32"/>
    <p:sldId id="283" r:id="rId33"/>
    <p:sldId id="284" r:id="rId34"/>
    <p:sldId id="285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28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15" autoAdjust="0"/>
    <p:restoredTop sz="94660"/>
  </p:normalViewPr>
  <p:slideViewPr>
    <p:cSldViewPr>
      <p:cViewPr>
        <p:scale>
          <a:sx n="60" d="100"/>
          <a:sy n="60" d="100"/>
        </p:scale>
        <p:origin x="-1842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ورقة1!$B$1</c:f>
              <c:strCache>
                <c:ptCount val="1"/>
                <c:pt idx="0">
                  <c:v>قيم ص</c:v>
                </c:pt>
              </c:strCache>
            </c:strRef>
          </c:tx>
          <c:marker>
            <c:symbol val="none"/>
          </c:marker>
          <c:xVal>
            <c:numRef>
              <c:f>ورقة1!$A$2:$A$4</c:f>
              <c:numCache>
                <c:formatCode>General</c:formatCode>
                <c:ptCount val="3"/>
                <c:pt idx="0">
                  <c:v>0</c:v>
                </c:pt>
                <c:pt idx="1">
                  <c:v>1.8</c:v>
                </c:pt>
                <c:pt idx="2">
                  <c:v>3</c:v>
                </c:pt>
              </c:numCache>
            </c:numRef>
          </c:xVal>
          <c:yVal>
            <c:numRef>
              <c:f>ورقة1!$B$2:$B$4</c:f>
              <c:numCache>
                <c:formatCode>General</c:formatCode>
                <c:ptCount val="3"/>
                <c:pt idx="0">
                  <c:v>0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55A-428E-A68A-BCBC30D18DA4}"/>
            </c:ext>
          </c:extLst>
        </c:ser>
        <c:dLbls/>
        <c:axId val="83552512"/>
        <c:axId val="119143424"/>
      </c:scatterChart>
      <c:valAx>
        <c:axId val="83552512"/>
        <c:scaling>
          <c:orientation val="minMax"/>
        </c:scaling>
        <c:delete val="1"/>
        <c:axPos val="b"/>
        <c:numFmt formatCode="General" sourceLinked="1"/>
        <c:tickLblPos val="none"/>
        <c:crossAx val="119143424"/>
        <c:crosses val="autoZero"/>
        <c:crossBetween val="midCat"/>
      </c:valAx>
      <c:valAx>
        <c:axId val="1191434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3552512"/>
        <c:crosses val="autoZero"/>
        <c:crossBetween val="midCat"/>
      </c:valAx>
    </c:plotArea>
    <c:plotVisOnly val="1"/>
    <c:dispBlanksAs val="gap"/>
  </c:chart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0.23619</cdr:x>
      <cdr:y>0.08333</cdr:y>
    </cdr:from>
    <cdr:to>
      <cdr:x>0.23619</cdr:x>
      <cdr:y>0.93519</cdr:y>
    </cdr:to>
    <cdr:sp macro="" textlink="">
      <cdr:nvSpPr>
        <cdr:cNvPr id="3" name="رابط مستقيم 2"/>
        <cdr:cNvSpPr/>
      </cdr:nvSpPr>
      <cdr:spPr>
        <a:xfrm xmlns:a="http://schemas.openxmlformats.org/drawingml/2006/main" flipH="1">
          <a:off x="1047750" y="171450"/>
          <a:ext cx="0" cy="1752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ar-SA" sz="1400" b="1"/>
        </a:p>
      </cdr:txBody>
    </cdr:sp>
  </cdr:relSizeAnchor>
  <cdr:relSizeAnchor xmlns:cdr="http://schemas.openxmlformats.org/drawingml/2006/chartDrawing">
    <cdr:from>
      <cdr:x>0.04509</cdr:x>
      <cdr:y>0.0787</cdr:y>
    </cdr:from>
    <cdr:to>
      <cdr:x>0.04509</cdr:x>
      <cdr:y>0.93981</cdr:y>
    </cdr:to>
    <cdr:sp macro="" textlink="">
      <cdr:nvSpPr>
        <cdr:cNvPr id="5" name="رابط مستقيم 4"/>
        <cdr:cNvSpPr/>
      </cdr:nvSpPr>
      <cdr:spPr>
        <a:xfrm xmlns:a="http://schemas.openxmlformats.org/drawingml/2006/main" flipV="1">
          <a:off x="200025" y="161925"/>
          <a:ext cx="0" cy="17716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ar-SA" b="1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FE58CF0-355D-4B4E-AED3-1E8B7522A504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B516E8-9E45-4BAB-BC16-BC16B4408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rabic.alibaba.com/supplier_wc4BAAJcdUm6BzGoFFaYo50P4W4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382000" cy="1793167"/>
          </a:xfrm>
        </p:spPr>
        <p:txBody>
          <a:bodyPr/>
          <a:lstStyle/>
          <a:p>
            <a:pPr algn="ctr" rtl="1"/>
            <a:r>
              <a:rPr lang="ar-SA" dirty="0">
                <a:effectLst/>
              </a:rPr>
              <a:t>الاساور الطبية المعرفة </a:t>
            </a:r>
            <a:r>
              <a:rPr lang="en-US" dirty="0">
                <a:effectLst/>
              </a:rPr>
              <a:t>(MIB)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452342"/>
            <a:ext cx="4528218" cy="201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278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295400"/>
            <a:ext cx="6400800" cy="41148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400" b="1" dirty="0">
                <a:solidFill>
                  <a:srgbClr val="1F497D"/>
                </a:solidFill>
                <a:latin typeface="Calibri"/>
                <a:ea typeface="Calibri"/>
              </a:rPr>
              <a:t>الترويج:</a:t>
            </a:r>
          </a:p>
          <a:p>
            <a:pPr algn="r" rtl="1"/>
            <a:r>
              <a:rPr lang="ar-SA" sz="2400" dirty="0"/>
              <a:t>سياسة الاعلان الاكثر تأثيرا حسب ما جاء بالاستبيان الموزع كانت عن طريق وسائل التواصل الاجتماعي و هذا ما سوف نتبعه في الاعلان لمنتجنا.</a:t>
            </a:r>
          </a:p>
          <a:p>
            <a:pPr algn="r" rtl="1">
              <a:lnSpc>
                <a:spcPct val="80000"/>
              </a:lnSpc>
            </a:pPr>
            <a:r>
              <a:rPr lang="ar-SA" sz="2400" b="1" dirty="0">
                <a:solidFill>
                  <a:srgbClr val="1F497D"/>
                </a:solidFill>
                <a:latin typeface="Calibri"/>
                <a:ea typeface="Calibri"/>
              </a:rPr>
              <a:t>المكان و الموقع :</a:t>
            </a:r>
          </a:p>
          <a:p>
            <a:pPr marL="45720" indent="0" algn="r" rtl="1">
              <a:buNone/>
            </a:pPr>
            <a:r>
              <a:rPr lang="ar-SA" sz="2400" dirty="0"/>
              <a:t>سيتم بيع المنتج بشكل مفرق و جملة و طريقة البيع ستكون الكترونية و التوصيل من قبل شركات التوصيل الموجودة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704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7010400" cy="5516880"/>
          </a:xfrm>
        </p:spPr>
        <p:txBody>
          <a:bodyPr>
            <a:normAutofit fontScale="85000" lnSpcReduction="20000"/>
          </a:bodyPr>
          <a:lstStyle/>
          <a:p>
            <a:pPr marL="45720" indent="0" algn="ctr" rtl="1">
              <a:buNone/>
            </a:pPr>
            <a:r>
              <a:rPr lang="ar-SA" sz="50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أقسام السوق </a:t>
            </a:r>
          </a:p>
          <a:p>
            <a:pPr algn="r" rtl="1"/>
            <a:endParaRPr lang="ar-SA" dirty="0"/>
          </a:p>
          <a:p>
            <a:pPr algn="r" rtl="1"/>
            <a:r>
              <a:rPr lang="ar-SA" sz="2600" b="1" dirty="0">
                <a:solidFill>
                  <a:srgbClr val="1F497D"/>
                </a:solidFill>
                <a:latin typeface="Calibri"/>
                <a:ea typeface="Calibri"/>
              </a:rPr>
              <a:t>معايير جغرافية :</a:t>
            </a:r>
          </a:p>
          <a:p>
            <a:pPr marL="45720" indent="0" algn="r" rtl="1">
              <a:buNone/>
            </a:pPr>
            <a:r>
              <a:rPr lang="ar-SA" sz="2600" dirty="0"/>
              <a:t>الـموطن سيكــون في الرياض </a:t>
            </a:r>
          </a:p>
          <a:p>
            <a:pPr algn="r" rtl="1"/>
            <a:r>
              <a:rPr lang="ar-SA" sz="2600" b="1" dirty="0">
                <a:solidFill>
                  <a:srgbClr val="1F497D"/>
                </a:solidFill>
                <a:latin typeface="Calibri"/>
                <a:ea typeface="Calibri"/>
              </a:rPr>
              <a:t>معايير ديموغرافية :</a:t>
            </a:r>
          </a:p>
          <a:p>
            <a:pPr marL="45720" indent="0" algn="r" rtl="1">
              <a:buNone/>
            </a:pPr>
            <a:r>
              <a:rPr lang="ar-SA" sz="2600" dirty="0"/>
              <a:t>الفئــة المستهدفـــة ذكور وإناث , شيوخ وشباب وأطفال (من لديهم امراض مزمنة او حساسية) </a:t>
            </a:r>
          </a:p>
          <a:p>
            <a:pPr algn="r" rtl="1"/>
            <a:r>
              <a:rPr lang="ar-SA" sz="2600" b="1" dirty="0">
                <a:solidFill>
                  <a:srgbClr val="1F497D"/>
                </a:solidFill>
                <a:latin typeface="Calibri"/>
                <a:ea typeface="Calibri"/>
              </a:rPr>
              <a:t>معايير اجتماعية :</a:t>
            </a:r>
          </a:p>
          <a:p>
            <a:pPr marL="45720" indent="0" algn="r" rtl="1">
              <a:buNone/>
            </a:pPr>
            <a:r>
              <a:rPr lang="ar-SA" sz="2600" dirty="0"/>
              <a:t>مشروع يسهل معرفة نوعية مرض الفرد وكيفية التعامل معه ويقلص الوقت في معرفه العلاج المناسب في الحالات الطارئة</a:t>
            </a:r>
          </a:p>
          <a:p>
            <a:pPr algn="r" rtl="1"/>
            <a:r>
              <a:rPr lang="ar-SA" sz="2600" b="1" dirty="0">
                <a:solidFill>
                  <a:srgbClr val="1F497D"/>
                </a:solidFill>
                <a:latin typeface="Calibri"/>
                <a:ea typeface="Calibri"/>
              </a:rPr>
              <a:t>معايير اقتصادية :</a:t>
            </a:r>
          </a:p>
          <a:p>
            <a:pPr marL="45720" indent="0" algn="r" rtl="1">
              <a:buNone/>
            </a:pPr>
            <a:r>
              <a:rPr lang="ar-SA" sz="2600" dirty="0"/>
              <a:t>سنقوم باستهداف ذوي الدخول المرتفعة والمنخفضة بوجود فئات متعددة من المنتج ابتداء من الذهب او الفضة او مواد اخر اقل تكلفه وذات جوده ممتازة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7476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58000" cy="5212080"/>
          </a:xfrm>
        </p:spPr>
        <p:txBody>
          <a:bodyPr/>
          <a:lstStyle/>
          <a:p>
            <a:pPr algn="r" rtl="1"/>
            <a:r>
              <a:rPr lang="ar-SA" dirty="0"/>
              <a:t>مرحلة البدء المنتج:</a:t>
            </a:r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endParaRPr lang="ar-SA" dirty="0"/>
          </a:p>
          <a:p>
            <a:pPr marL="45720" indent="0" algn="ctr" rtl="1">
              <a:buNone/>
            </a:pPr>
            <a:r>
              <a:rPr lang="ar-SA" dirty="0"/>
              <a:t>يقع منتجنا في مرحلة البدء باعتباره منتج جديد بفكره مبتكره في السوق ونتوقع أن تحقق نجاح عالي.</a:t>
            </a:r>
          </a:p>
        </p:txBody>
      </p:sp>
      <p:graphicFrame>
        <p:nvGraphicFramePr>
          <p:cNvPr id="5" name="مخطط 1"/>
          <p:cNvGraphicFramePr/>
          <p:nvPr>
            <p:extLst>
              <p:ext uri="{D42A27DB-BD31-4B8C-83A1-F6EECF244321}">
                <p14:modId xmlns:p14="http://schemas.microsoft.com/office/powerpoint/2010/main" xmlns="" val="3605065470"/>
              </p:ext>
            </p:extLst>
          </p:nvPr>
        </p:nvGraphicFramePr>
        <p:xfrm>
          <a:off x="1981200" y="1676400"/>
          <a:ext cx="5334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6697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915400" cy="65532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sz="61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استراتيجيات</a:t>
            </a:r>
            <a:r>
              <a:rPr lang="ar-SA" dirty="0"/>
              <a:t> </a:t>
            </a:r>
            <a:r>
              <a:rPr lang="ar-SA" sz="55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التسويق</a:t>
            </a:r>
            <a:r>
              <a:rPr lang="ar-SA" dirty="0"/>
              <a:t>:</a:t>
            </a:r>
          </a:p>
          <a:p>
            <a:pPr marL="45720" indent="0" algn="r" rtl="1">
              <a:buNone/>
            </a:pPr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1.تحديد النصيب النسبي للمشروع في السوق:</a:t>
            </a:r>
          </a:p>
          <a:p>
            <a:pPr algn="r" rtl="1"/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قيادة التكاليف:</a:t>
            </a:r>
          </a:p>
          <a:p>
            <a:pPr marL="45720" indent="0" algn="r" rtl="1">
              <a:buNone/>
            </a:pPr>
            <a:r>
              <a:rPr lang="ar-SA" sz="2600" dirty="0"/>
              <a:t>سيكون العمل على وتيرة بسيطة و مصغر مؤقتا في البداية فيتم مراقبة العمال بشكل دقيق، وسيتم التركيز بالبيع بطريقة الجملة لتحقيق وفرات الحجم.</a:t>
            </a:r>
          </a:p>
          <a:p>
            <a:pPr algn="r" rtl="1"/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تمييز المنتج:</a:t>
            </a:r>
          </a:p>
          <a:p>
            <a:pPr marL="45720" indent="0" algn="r" rtl="1">
              <a:buNone/>
            </a:pPr>
            <a:r>
              <a:rPr lang="ar-SA" sz="2600" dirty="0"/>
              <a:t>سيتم من خلال تكثيف الاعلانات و محاولة تقديمة باقل سعر ممكن و ايضا التعريف بالمنتج في الاماكن العامة و المستشفيات غيرها بالإضافة الى الصفات المتوفرة في المنتج من تناسبه مع كل فئات الاعمار و الاجناس .</a:t>
            </a:r>
          </a:p>
          <a:p>
            <a:pPr algn="r" rtl="1"/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التركيز:</a:t>
            </a:r>
          </a:p>
          <a:p>
            <a:pPr marL="45720" indent="0" algn="r" rtl="1">
              <a:buNone/>
            </a:pPr>
            <a:r>
              <a:rPr lang="ar-SA" sz="2600" dirty="0"/>
              <a:t>التركيز سيتم مبدا على منطقة الرياض و تدريجيا للمدن الرئيسية و طبعا فئات المجتمع ستكون المرضى.</a:t>
            </a:r>
          </a:p>
          <a:p>
            <a:pPr marL="45720" indent="0" algn="r" rtl="1">
              <a:buNone/>
            </a:pPr>
            <a:endParaRPr lang="ar-SA" sz="2600" dirty="0"/>
          </a:p>
          <a:p>
            <a:pPr marL="4572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260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76200" y="228600"/>
            <a:ext cx="8991600" cy="6553200"/>
          </a:xfrm>
        </p:spPr>
        <p:txBody>
          <a:bodyPr>
            <a:normAutofit/>
          </a:bodyPr>
          <a:lstStyle/>
          <a:p>
            <a:pPr marL="45720" indent="0" algn="r" rtl="1">
              <a:buNone/>
            </a:pPr>
            <a:r>
              <a:rPr lang="ar-SA" sz="2000" b="1" dirty="0">
                <a:solidFill>
                  <a:srgbClr val="1F497D"/>
                </a:solidFill>
                <a:latin typeface="Calibri"/>
                <a:ea typeface="Calibri"/>
              </a:rPr>
              <a:t>2.تحديد علاقة السلعة او الخدمة بالسوق:</a:t>
            </a:r>
          </a:p>
          <a:p>
            <a:pPr algn="r" rtl="1"/>
            <a:r>
              <a:rPr lang="ar-SA" sz="2000" b="1" dirty="0">
                <a:solidFill>
                  <a:srgbClr val="1F497D"/>
                </a:solidFill>
                <a:latin typeface="Calibri"/>
                <a:ea typeface="Calibri"/>
              </a:rPr>
              <a:t>اسلوب تقديم المنتج للسوق</a:t>
            </a:r>
            <a:r>
              <a:rPr lang="ar-SA" sz="2000" dirty="0"/>
              <a:t>:</a:t>
            </a:r>
          </a:p>
          <a:p>
            <a:pPr marL="45720" indent="0" algn="r" rtl="1">
              <a:buNone/>
            </a:pPr>
            <a:r>
              <a:rPr lang="ar-SA" sz="2000" dirty="0"/>
              <a:t>الاختراق و كما ذكرنا سيتم من خلال الاعلانات و الحملات التعريفية و تقديم المنتج باقل الاسعار الممكنة.</a:t>
            </a:r>
          </a:p>
          <a:p>
            <a:pPr marL="45720" indent="0" algn="r" rtl="1">
              <a:buNone/>
            </a:pPr>
            <a:r>
              <a:rPr lang="ar-SA" sz="2000" dirty="0"/>
              <a:t>تطوير السوق سيتم من خلال تقديم اكثر من نوع و اكثر من شكل للمنتج مناسبة لكل الفئات و الاعمار، و ايضا يتميز المنتج بفكرته الجديدة على المناطق التي سيقدم فيها.</a:t>
            </a:r>
          </a:p>
          <a:p>
            <a:pPr marL="45720" indent="0" algn="r" rtl="1">
              <a:buNone/>
            </a:pPr>
            <a:r>
              <a:rPr lang="ar-SA" sz="2000" dirty="0"/>
              <a:t>تطوير المنتج ايضا كما ذكرنا سيتم تنويعة بحيث تناسب جميع الاذواق و الاعمار و الاجناس.</a:t>
            </a:r>
            <a:endParaRPr lang="ar-SA" sz="2000" b="1" dirty="0">
              <a:solidFill>
                <a:srgbClr val="1F497D"/>
              </a:solidFill>
              <a:latin typeface="Calibri"/>
            </a:endParaRPr>
          </a:p>
          <a:p>
            <a:pPr marL="45720" indent="0" algn="r" rtl="1">
              <a:buNone/>
            </a:pPr>
            <a:endParaRPr lang="ar-SA" sz="2000" b="1" dirty="0">
              <a:solidFill>
                <a:srgbClr val="1F497D"/>
              </a:solidFill>
              <a:latin typeface="Calibri"/>
              <a:ea typeface="Calibri"/>
            </a:endParaRPr>
          </a:p>
          <a:p>
            <a:pPr marL="45720" lvl="0" indent="0" algn="r" rtl="1">
              <a:buNone/>
            </a:pPr>
            <a:r>
              <a:rPr lang="ar-SA" sz="2000" b="1" dirty="0">
                <a:solidFill>
                  <a:srgbClr val="1F497D"/>
                </a:solidFill>
                <a:latin typeface="Calibri"/>
                <a:ea typeface="Calibri"/>
              </a:rPr>
              <a:t>3.تحديد الموقف التنافسي للمشروع :</a:t>
            </a:r>
            <a:endParaRPr lang="en-US" sz="2100" b="1" dirty="0">
              <a:solidFill>
                <a:srgbClr val="1F497D"/>
              </a:solidFill>
              <a:latin typeface="Calibri"/>
              <a:ea typeface="Calibri"/>
            </a:endParaRPr>
          </a:p>
          <a:p>
            <a:pPr lvl="0" algn="r" rtl="1"/>
            <a:r>
              <a:rPr lang="ar-SA" sz="2100" b="1" dirty="0">
                <a:solidFill>
                  <a:srgbClr val="1F497D"/>
                </a:solidFill>
                <a:latin typeface="Calibri"/>
                <a:ea typeface="Calibri"/>
              </a:rPr>
              <a:t>مشروعنا قائم على استراتيجية </a:t>
            </a:r>
            <a:r>
              <a:rPr lang="ar-SA" sz="2100" b="1" dirty="0" err="1">
                <a:solidFill>
                  <a:srgbClr val="1F497D"/>
                </a:solidFill>
                <a:latin typeface="Calibri"/>
                <a:ea typeface="Calibri"/>
              </a:rPr>
              <a:t>المنافسه</a:t>
            </a:r>
            <a:r>
              <a:rPr lang="ar-SA" sz="2100" b="1" dirty="0">
                <a:solidFill>
                  <a:srgbClr val="1F497D"/>
                </a:solidFill>
                <a:latin typeface="Calibri"/>
                <a:ea typeface="Calibri"/>
              </a:rPr>
              <a:t> – </a:t>
            </a:r>
          </a:p>
          <a:p>
            <a:pPr marL="45720" lvl="0" indent="0" algn="r" rtl="1">
              <a:buNone/>
            </a:pPr>
            <a:r>
              <a:rPr lang="ar-SA" dirty="0"/>
              <a:t> يعتبر المشروع  الاول من نوعه في </a:t>
            </a:r>
            <a:r>
              <a:rPr lang="ar-SA" dirty="0" err="1"/>
              <a:t>المنطقه</a:t>
            </a:r>
            <a:r>
              <a:rPr lang="ar-SA" dirty="0"/>
              <a:t> ولا يوجد له مثيل </a:t>
            </a:r>
            <a:r>
              <a:rPr lang="ar-SA" dirty="0" err="1"/>
              <a:t>بالفكره</a:t>
            </a:r>
            <a:r>
              <a:rPr lang="ar-SA" dirty="0"/>
              <a:t> والتطبيق بالتالي نتوقع انجاز ونجاح مستمر بأذن الله </a:t>
            </a:r>
            <a:r>
              <a:rPr lang="ar-SA" dirty="0" err="1"/>
              <a:t>والقدره</a:t>
            </a:r>
            <a:r>
              <a:rPr lang="ar-SA" dirty="0"/>
              <a:t> على </a:t>
            </a:r>
            <a:r>
              <a:rPr lang="ar-SA" dirty="0" err="1"/>
              <a:t>المنافسه</a:t>
            </a:r>
            <a:r>
              <a:rPr lang="ar-SA" dirty="0"/>
              <a:t> في السوق.</a:t>
            </a:r>
            <a:endParaRPr lang="en-US" dirty="0"/>
          </a:p>
          <a:p>
            <a:pPr marL="45720" indent="0" rtl="1">
              <a:buNone/>
            </a:pPr>
            <a:r>
              <a:rPr lang="ar-SA" dirty="0"/>
              <a:t> 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51875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pPr algn="ctr" rtl="1"/>
            <a:r>
              <a:rPr lang="ar-SA" dirty="0"/>
              <a:t>تقدير حجم الطلب المتوقع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524000"/>
            <a:ext cx="6400800" cy="3474720"/>
          </a:xfrm>
        </p:spPr>
        <p:txBody>
          <a:bodyPr/>
          <a:lstStyle/>
          <a:p>
            <a:pPr algn="r" rtl="1"/>
            <a:r>
              <a:rPr lang="ar-SA" dirty="0"/>
              <a:t>وفقا للاستبيان الذي تم توزيعه على عينة من 148 شخص، تبين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2" t="16364" r="4617" b="28282"/>
          <a:stretch/>
        </p:blipFill>
        <p:spPr>
          <a:xfrm>
            <a:off x="0" y="3061854"/>
            <a:ext cx="3006434" cy="37961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1700" y="3591791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44" t="15049" r="4212" b="28284"/>
          <a:stretch/>
        </p:blipFill>
        <p:spPr>
          <a:xfrm>
            <a:off x="6220688" y="3061854"/>
            <a:ext cx="2957947" cy="37822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78536" y="4114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79" t="33535" r="4017" b="22828"/>
          <a:stretch/>
        </p:blipFill>
        <p:spPr>
          <a:xfrm>
            <a:off x="3006434" y="3061854"/>
            <a:ext cx="3214254" cy="378229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78969"/>
            <a:ext cx="706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934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22" b="32564"/>
          <a:stretch/>
        </p:blipFill>
        <p:spPr>
          <a:xfrm>
            <a:off x="4565806" y="6782"/>
            <a:ext cx="4572000" cy="31311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15" b="23536"/>
          <a:stretch/>
        </p:blipFill>
        <p:spPr>
          <a:xfrm>
            <a:off x="20782" y="0"/>
            <a:ext cx="4551218" cy="3768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1524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85800"/>
            <a:ext cx="7064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76" t="20606" r="1076" b="23233"/>
          <a:stretch/>
        </p:blipFill>
        <p:spPr>
          <a:xfrm>
            <a:off x="0" y="3020291"/>
            <a:ext cx="4572000" cy="385156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799"/>
            <a:ext cx="789419" cy="27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96" b="24646"/>
          <a:stretch/>
        </p:blipFill>
        <p:spPr>
          <a:xfrm>
            <a:off x="4572000" y="3124200"/>
            <a:ext cx="4566756" cy="3747655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14799"/>
            <a:ext cx="701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32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92" b="36364"/>
          <a:stretch/>
        </p:blipFill>
        <p:spPr>
          <a:xfrm>
            <a:off x="0" y="0"/>
            <a:ext cx="3863662" cy="304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127"/>
            <a:ext cx="701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56" b="12930"/>
          <a:stretch/>
        </p:blipFill>
        <p:spPr>
          <a:xfrm>
            <a:off x="0" y="2895600"/>
            <a:ext cx="3863662" cy="3948545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701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53" b="24041"/>
          <a:stretch/>
        </p:blipFill>
        <p:spPr>
          <a:xfrm>
            <a:off x="3863662" y="0"/>
            <a:ext cx="5259556" cy="3477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273" b="21414"/>
          <a:stretch/>
        </p:blipFill>
        <p:spPr>
          <a:xfrm>
            <a:off x="3863662" y="3477492"/>
            <a:ext cx="5259556" cy="3380508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6482" y="652513"/>
            <a:ext cx="930275" cy="330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6482" y="4151311"/>
            <a:ext cx="9334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620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31520"/>
            <a:ext cx="7772400" cy="5669280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تبين من الإحصاءات الآتي :</a:t>
            </a:r>
          </a:p>
          <a:p>
            <a:pPr marL="45720" indent="0" algn="r" rtl="1">
              <a:buNone/>
            </a:pPr>
            <a:endParaRPr lang="ar-SA" dirty="0"/>
          </a:p>
          <a:p>
            <a:pPr algn="r" rtl="1"/>
            <a:r>
              <a:rPr lang="ar-SA" dirty="0"/>
              <a:t>وكانت الأغلبية لديه شخص إلى ثلاث أشخاص مصاب بمرض مزمن بنسبة .</a:t>
            </a:r>
          </a:p>
          <a:p>
            <a:pPr algn="r" rtl="1"/>
            <a:r>
              <a:rPr lang="ar-SA" dirty="0"/>
              <a:t>وكانت الفئة الأكبر من المجتمع يحتاج للمنتج بنسبة مرتفع الي متوسط وكذلك جودة المنتج كانت مهم لدي المجتمع.</a:t>
            </a:r>
          </a:p>
          <a:p>
            <a:pPr algn="r" rtl="1"/>
            <a:r>
              <a:rPr lang="ar-SA" dirty="0"/>
              <a:t>الكثير تؤثر بهم الدعاية على وسائل التواصل الاجتماعي ثم التلفاز ويعتبر منتجنا الأول من نوعه .</a:t>
            </a:r>
          </a:p>
          <a:p>
            <a:pPr algn="r" rtl="1"/>
            <a:r>
              <a:rPr lang="ar-SA" dirty="0"/>
              <a:t>حيث ان المجتمع سوف يزيد من طلبة للمنتج مع اعطائهم خصم بنسه 10% وهذا يدل على ان المنتج يهم المجتمع.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23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7127" y="1828800"/>
            <a:ext cx="6400800" cy="3474720"/>
          </a:xfrm>
        </p:spPr>
        <p:txBody>
          <a:bodyPr/>
          <a:lstStyle/>
          <a:p>
            <a:pPr algn="r" rtl="1"/>
            <a:r>
              <a:rPr lang="en-US" dirty="0" err="1"/>
              <a:t>Dt</a:t>
            </a:r>
            <a:r>
              <a:rPr lang="ar-SA" dirty="0"/>
              <a:t>= نسبة الراغبين بهذا المنتج*عدد المرضى</a:t>
            </a:r>
          </a:p>
          <a:p>
            <a:pPr algn="r" rtl="1"/>
            <a:r>
              <a:rPr lang="en-US" dirty="0" err="1"/>
              <a:t>Dt</a:t>
            </a:r>
            <a:r>
              <a:rPr lang="ar-SA" dirty="0"/>
              <a:t>= 58.1% *</a:t>
            </a:r>
            <a:r>
              <a:rPr lang="en-US" dirty="0"/>
              <a:t>1,000,100 </a:t>
            </a:r>
            <a:r>
              <a:rPr lang="ar-SA" dirty="0"/>
              <a:t>=</a:t>
            </a:r>
            <a:r>
              <a:rPr lang="en-US" dirty="0"/>
              <a:t>581,058.1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43162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82880" algn="r" rtl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تم تقدير فجوة الطلب وفقاً لبيانات الاستبيان حيث أن :</a:t>
            </a:r>
          </a:p>
        </p:txBody>
      </p:sp>
    </p:spTree>
    <p:extLst>
      <p:ext uri="{BB962C8B-B14F-4D97-AF65-F5344CB8AC3E}">
        <p14:creationId xmlns:p14="http://schemas.microsoft.com/office/powerpoint/2010/main" xmlns="" val="297590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924800" cy="11430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/>
              <a:t>دراسة الجدوى التمهيدية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7467600" cy="347472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3200" dirty="0"/>
              <a:t>المشاريع المقترحة:</a:t>
            </a:r>
          </a:p>
          <a:p>
            <a:pPr marL="274320" indent="-4572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أحبال الليف من النخيل :</a:t>
            </a:r>
            <a:endParaRPr lang="en-US" sz="2800" dirty="0">
              <a:latin typeface="Calibri"/>
              <a:ea typeface="Calibri"/>
            </a:endParaRPr>
          </a:p>
          <a:p>
            <a:pPr mar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3200" dirty="0">
                <a:latin typeface="Calibri"/>
                <a:ea typeface="Calibri"/>
              </a:rPr>
              <a:t>تعتبر نخيل مصدرا هاما للعديد من المواد الخام ومن اهمها الليف وتعتبر صناعة الحبال الليف من الصناعات القائمة علي مخلفات النخيل وذللك للاستفادة منها . </a:t>
            </a:r>
            <a:endParaRPr lang="en-US" sz="3200" dirty="0">
              <a:latin typeface="Calibri"/>
              <a:ea typeface="Calibri"/>
            </a:endParaRPr>
          </a:p>
          <a:p>
            <a:pPr marL="502920" indent="-457200" algn="r" rtl="1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2599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2511" cy="1143000"/>
          </a:xfrm>
        </p:spPr>
        <p:txBody>
          <a:bodyPr/>
          <a:lstStyle/>
          <a:p>
            <a:pPr rtl="1"/>
            <a:r>
              <a:rPr lang="ar-SA" dirty="0"/>
              <a:t>في حال تم تنفيذ المشروع: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4114800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سيتم بيع 448 سواره طبية بالسنة الواحدة بحسب ما جاء في الاستبيان:</a:t>
            </a:r>
          </a:p>
          <a:p>
            <a:pPr algn="r" rtl="1"/>
            <a:r>
              <a:rPr lang="ar-SA" dirty="0"/>
              <a:t>معدل النمو السكاني </a:t>
            </a:r>
            <a:r>
              <a:rPr lang="en-US" dirty="0"/>
              <a:t>(r ) =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0.0313</a:t>
            </a:r>
          </a:p>
          <a:p>
            <a:pPr algn="r" rtl="1"/>
            <a:r>
              <a:rPr lang="ar-SA" dirty="0"/>
              <a:t>مرونة الطلب لإعلانية </a:t>
            </a:r>
            <a:r>
              <a:rPr lang="en-US" dirty="0"/>
              <a:t>=</a:t>
            </a:r>
            <a:r>
              <a:rPr lang="ar-SA" dirty="0"/>
              <a:t> 1</a:t>
            </a:r>
          </a:p>
          <a:p>
            <a:pPr algn="r" rtl="1"/>
            <a:r>
              <a:rPr lang="ar-SA" dirty="0"/>
              <a:t>التغير النسبي في الانفاق الإعلاني = صفر</a:t>
            </a:r>
          </a:p>
          <a:p>
            <a:pPr algn="r" rtl="1"/>
            <a:r>
              <a:rPr lang="ar-SA" dirty="0"/>
              <a:t>معدل النمو الراجع لتغير الدخل</a:t>
            </a:r>
            <a:r>
              <a:rPr lang="en-US" dirty="0"/>
              <a:t>:</a:t>
            </a:r>
            <a:r>
              <a:rPr lang="ar-SA" dirty="0"/>
              <a:t> </a:t>
            </a:r>
            <a:r>
              <a:rPr lang="en-US" dirty="0"/>
              <a:t>(Xi)</a:t>
            </a:r>
          </a:p>
          <a:p>
            <a:pPr algn="r" rtl="1"/>
            <a:r>
              <a:rPr lang="ar-SA" dirty="0"/>
              <a:t>مرونة الطلب </a:t>
            </a:r>
            <a:r>
              <a:rPr lang="ar-SA" dirty="0" err="1"/>
              <a:t>الدخلية</a:t>
            </a:r>
            <a:r>
              <a:rPr lang="ar-SA" dirty="0"/>
              <a:t> : يعتبر مرن حيث تكون قيمته صفر</a:t>
            </a:r>
          </a:p>
          <a:p>
            <a:pPr algn="r" rtl="1"/>
            <a:r>
              <a:rPr lang="ar-SA" dirty="0"/>
              <a:t>(</a:t>
            </a:r>
            <a:r>
              <a:rPr lang="en-US" dirty="0" err="1"/>
              <a:t>Xp</a:t>
            </a:r>
            <a:r>
              <a:rPr lang="ar-SA" dirty="0"/>
              <a:t>)= 1*10%=0.1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991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0" y="609600"/>
            <a:ext cx="6400800" cy="2209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حجم الطلب المتوقع</a:t>
            </a:r>
          </a:p>
          <a:p>
            <a:pPr algn="r" rtl="1"/>
            <a:r>
              <a:rPr lang="ar-SA" b="1" dirty="0"/>
              <a:t>حجم الطلب المتوقع</a:t>
            </a:r>
            <a:r>
              <a:rPr lang="en-US" b="1" dirty="0"/>
              <a:t>Dt+1  </a:t>
            </a:r>
            <a:r>
              <a:rPr lang="ar-SA" b="1" dirty="0"/>
              <a:t> =  </a:t>
            </a:r>
            <a:r>
              <a:rPr lang="en-US" b="1" dirty="0" err="1"/>
              <a:t>Dt</a:t>
            </a:r>
            <a:r>
              <a:rPr lang="ar-SA" b="1" dirty="0"/>
              <a:t> ( 1+</a:t>
            </a:r>
            <a:r>
              <a:rPr lang="en-US" b="1" dirty="0"/>
              <a:t> F </a:t>
            </a:r>
            <a:r>
              <a:rPr lang="ar-SA" b="1" dirty="0"/>
              <a:t>)</a:t>
            </a:r>
          </a:p>
          <a:p>
            <a:pPr algn="r" rtl="1"/>
            <a:r>
              <a:rPr lang="en-US" b="1" dirty="0"/>
              <a:t>581,058.1</a:t>
            </a:r>
            <a:r>
              <a:rPr lang="ar-SA" b="1" dirty="0"/>
              <a:t> (1+ </a:t>
            </a:r>
            <a:r>
              <a:rPr lang="en-US" b="1" dirty="0" err="1"/>
              <a:t>Xa</a:t>
            </a:r>
            <a:r>
              <a:rPr lang="ar-SA" b="1" dirty="0"/>
              <a:t> + </a:t>
            </a:r>
            <a:r>
              <a:rPr lang="en-US" b="1" dirty="0" err="1"/>
              <a:t>Xp</a:t>
            </a:r>
            <a:r>
              <a:rPr lang="ar-SA" b="1" dirty="0"/>
              <a:t> + </a:t>
            </a:r>
            <a:r>
              <a:rPr lang="en-US" b="1" dirty="0"/>
              <a:t>Xi</a:t>
            </a:r>
            <a:r>
              <a:rPr lang="ar-SA" b="1" dirty="0"/>
              <a:t> + </a:t>
            </a:r>
            <a:r>
              <a:rPr lang="en-US" b="1" dirty="0"/>
              <a:t>r</a:t>
            </a:r>
            <a:r>
              <a:rPr lang="ar-SA" b="1" dirty="0"/>
              <a:t> )</a:t>
            </a:r>
            <a:endParaRPr lang="en-US" b="1" dirty="0"/>
          </a:p>
          <a:p>
            <a:pPr algn="r" rtl="1"/>
            <a:r>
              <a:rPr lang="ar-SA" b="1" dirty="0"/>
              <a:t>581,058.1 (1+0+0.1+0+0.0313)</a:t>
            </a:r>
          </a:p>
          <a:p>
            <a:pPr algn="r" rtl="1"/>
            <a:r>
              <a:rPr lang="ar-SA" b="1" dirty="0"/>
              <a:t>=</a:t>
            </a:r>
            <a:r>
              <a:rPr lang="en-US" b="1" dirty="0"/>
              <a:t>657,351.029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00399"/>
            <a:ext cx="6858000" cy="212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82880" algn="r" rtl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تقدير حجم المبيعات المتوقعة</a:t>
            </a:r>
          </a:p>
          <a:p>
            <a:pPr marL="228600" indent="-182880" algn="r" rtl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ar-S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حجم المبيعات المتوقع = 1/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 × </a:t>
            </a:r>
            <a:r>
              <a:rPr lang="ar-S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حجم الطلب المتوقع </a:t>
            </a:r>
          </a:p>
          <a:p>
            <a:pPr marL="228600" indent="-182880" algn="r" rtl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ar-SA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1\1 *657,351.029 =657,351.029</a:t>
            </a:r>
          </a:p>
          <a:p>
            <a:pPr marL="228600" indent="-182880" algn="r" rtl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408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199" cy="66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990600" y="990600"/>
            <a:ext cx="5181600" cy="3061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SA" sz="1400" b="1" dirty="0" err="1">
                <a:latin typeface="Calibri"/>
                <a:ea typeface="Calibri"/>
                <a:cs typeface="Arial"/>
              </a:rPr>
              <a:t>المدينه</a:t>
            </a:r>
            <a:r>
              <a:rPr lang="ar-SA" sz="1400" b="1" dirty="0">
                <a:latin typeface="Calibri"/>
                <a:ea typeface="Calibri"/>
                <a:cs typeface="Arial"/>
              </a:rPr>
              <a:t> </a:t>
            </a:r>
            <a:r>
              <a:rPr lang="ar-SA" sz="1400" b="1" dirty="0" err="1">
                <a:latin typeface="Calibri"/>
                <a:ea typeface="Calibri"/>
                <a:cs typeface="Arial"/>
              </a:rPr>
              <a:t>الصناعيه</a:t>
            </a:r>
            <a:r>
              <a:rPr lang="ar-SA" sz="1400" b="1" dirty="0">
                <a:latin typeface="Calibri"/>
                <a:ea typeface="Calibri"/>
                <a:cs typeface="Arial"/>
              </a:rPr>
              <a:t> </a:t>
            </a:r>
            <a:r>
              <a:rPr lang="ar-SA" sz="1400" b="1" dirty="0" err="1">
                <a:latin typeface="Calibri"/>
                <a:ea typeface="Calibri"/>
                <a:cs typeface="Arial"/>
              </a:rPr>
              <a:t>الثانيه</a:t>
            </a:r>
            <a:r>
              <a:rPr lang="ar-SA" sz="1400" b="1" dirty="0">
                <a:latin typeface="Calibri"/>
                <a:ea typeface="Calibri"/>
                <a:cs typeface="Arial"/>
              </a:rPr>
              <a:t> بالرياض  (ب</a:t>
            </a:r>
            <a:r>
              <a:rPr lang="ar-SA" sz="1200" b="1" dirty="0">
                <a:latin typeface="Calibri"/>
                <a:ea typeface="Calibri"/>
                <a:cs typeface="Arial"/>
              </a:rPr>
              <a:t>)</a:t>
            </a:r>
            <a:endParaRPr lang="en-US" sz="1100" b="1" dirty="0">
              <a:latin typeface="Calibri"/>
              <a:ea typeface="Calibri"/>
              <a:cs typeface="Aria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00200" y="5334000"/>
            <a:ext cx="685800" cy="304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1600200" y="5257800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50000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0" y="5715000"/>
            <a:ext cx="7620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300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24000" y="6019800"/>
            <a:ext cx="76200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200</a:t>
            </a:r>
            <a:endParaRPr lang="ar-S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715000"/>
            <a:ext cx="9067800" cy="9906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01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61957167"/>
              </p:ext>
            </p:extLst>
          </p:nvPr>
        </p:nvGraphicFramePr>
        <p:xfrm>
          <a:off x="1371600" y="2590800"/>
          <a:ext cx="6400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حصة التأسيس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الاسم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جنسية الشريك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en-US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اثير</a:t>
                      </a:r>
                      <a:r>
                        <a:rPr lang="ar-SA" baseline="0" dirty="0"/>
                        <a:t> </a:t>
                      </a:r>
                      <a:r>
                        <a:rPr lang="ar-SA" baseline="0" dirty="0" err="1"/>
                        <a:t>الخثلان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سعودي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وعد </a:t>
                      </a:r>
                      <a:r>
                        <a:rPr lang="ar-SA" dirty="0" err="1"/>
                        <a:t>الفايزي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سعودي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نورة العتيبي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سعودي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نورة </a:t>
                      </a:r>
                      <a:r>
                        <a:rPr lang="ar-SA" dirty="0" err="1"/>
                        <a:t>الجويزع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سعودي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  <a:r>
                        <a:rPr lang="en-US"/>
                        <a:t>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وهايب بن</a:t>
                      </a:r>
                      <a:r>
                        <a:rPr lang="ar-SA" baseline="0" dirty="0"/>
                        <a:t> جريس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سعودي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16441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الشركاء المؤسسون: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334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6512511" cy="838200"/>
          </a:xfrm>
        </p:spPr>
        <p:txBody>
          <a:bodyPr/>
          <a:lstStyle/>
          <a:p>
            <a:pPr marL="0" indent="0">
              <a:buNone/>
            </a:pPr>
            <a:r>
              <a:rPr lang="ar-SA" dirty="0"/>
              <a:t>مراحل انشاء المشروع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81000" y="2514600"/>
            <a:ext cx="8458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990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6200" y="60435"/>
            <a:ext cx="8991600" cy="673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498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99428468"/>
              </p:ext>
            </p:extLst>
          </p:nvPr>
        </p:nvGraphicFramePr>
        <p:xfrm>
          <a:off x="990600" y="1295400"/>
          <a:ext cx="7315201" cy="5029200"/>
        </p:xfrm>
        <a:graphic>
          <a:graphicData uri="http://schemas.openxmlformats.org/drawingml/2006/table">
            <a:tbl>
              <a:tblPr rtl="1" firstRow="1" firstCol="1" bandRow="1"/>
              <a:tblGrid>
                <a:gridCol w="3585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8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8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74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74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81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8801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المعايير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الموقع المتاحة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59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 حي الغدير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غرفه في المنزل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المدينه</a:t>
                      </a: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الصناعيه</a:t>
                      </a: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dirty="0" err="1">
                          <a:effectLst/>
                          <a:latin typeface="Calibri"/>
                          <a:ea typeface="Calibri"/>
                          <a:cs typeface="Arial"/>
                        </a:rPr>
                        <a:t>الثانيه</a:t>
                      </a: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 بالرياض  (ب)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بجانب الفرع الرئيسي لشركة التوصيل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صناعية السلي (د)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21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المرافق العامة ( مياة وكهرباء 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70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الطرق والموصلات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21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مدي توفر القوى العاملة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27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الخدمات الاجتماعية ( المدارس , المستشفيات ...)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39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الصناعات المكملة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036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شبكات الصرف الصحي وإمكانية صرف المخلفات فيها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6329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المجموع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Calibri"/>
                          <a:ea typeface="Calibri"/>
                          <a:cs typeface="Arial"/>
                        </a:rPr>
                        <a:t>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682" marR="6168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05000" y="685800"/>
            <a:ext cx="5715000" cy="83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182880" algn="r" rtl="1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</a:pPr>
            <a:r>
              <a:rPr lang="ar-SA" altLang="en-US" sz="2800" b="1" dirty="0">
                <a:solidFill>
                  <a:srgbClr val="1F497D"/>
                </a:solidFill>
                <a:latin typeface="Calibri"/>
                <a:ea typeface="Calibri"/>
              </a:rPr>
              <a:t>مرحلة </a:t>
            </a:r>
            <a:r>
              <a:rPr lang="ar-SA" altLang="en-US" sz="2800" b="1" dirty="0" err="1">
                <a:solidFill>
                  <a:srgbClr val="1F497D"/>
                </a:solidFill>
                <a:latin typeface="Calibri"/>
                <a:ea typeface="Calibri"/>
              </a:rPr>
              <a:t>التصفيه</a:t>
            </a:r>
            <a:r>
              <a:rPr lang="ar-SA" altLang="en-US" sz="2800" b="1" dirty="0">
                <a:solidFill>
                  <a:srgbClr val="1F497D"/>
                </a:solidFill>
                <a:latin typeface="Calibri"/>
                <a:ea typeface="Calibri"/>
              </a:rPr>
              <a:t> الاولى للموقع</a:t>
            </a:r>
            <a:r>
              <a:rPr lang="en-US" altLang="en-US" sz="2800" b="1" dirty="0">
                <a:solidFill>
                  <a:srgbClr val="1F497D"/>
                </a:solidFill>
                <a:latin typeface="Calibri"/>
                <a:ea typeface="Calibri"/>
              </a:rPr>
              <a:t>: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196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28600" y="76200"/>
            <a:ext cx="8839200" cy="6553200"/>
          </a:xfrm>
        </p:spPr>
        <p:txBody>
          <a:bodyPr>
            <a:normAutofit fontScale="92500" lnSpcReduction="10000"/>
          </a:bodyPr>
          <a:lstStyle/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>تم اختيار موقع </a:t>
            </a:r>
            <a:r>
              <a:rPr lang="ar-SA" sz="2400" dirty="0">
                <a:latin typeface="Calibri"/>
                <a:ea typeface="Calibri"/>
                <a:cs typeface="Arial"/>
              </a:rPr>
              <a:t>المدينة الصناعية الثانية بالرياض  (ب) لان تكاليفه اقل </a:t>
            </a:r>
          </a:p>
          <a:p>
            <a:pPr marL="45720" indent="0" algn="r" rtl="1">
              <a:buNone/>
            </a:pPr>
            <a:endParaRPr lang="ar-SA" sz="2400" dirty="0">
              <a:latin typeface="Calibri"/>
              <a:ea typeface="Calibri"/>
              <a:cs typeface="Arial"/>
            </a:endParaRPr>
          </a:p>
          <a:p>
            <a:pPr marL="45720" indent="0" algn="r" rtl="1">
              <a:buNone/>
            </a:pPr>
            <a:endParaRPr lang="ar-SA" sz="2400" dirty="0">
              <a:latin typeface="Calibri"/>
              <a:ea typeface="Calibri"/>
              <a:cs typeface="Arial"/>
            </a:endParaRPr>
          </a:p>
          <a:p>
            <a:pPr marL="45720" indent="0" algn="r" rtl="1">
              <a:buNone/>
            </a:pPr>
            <a:endParaRPr lang="en-US" sz="2400" dirty="0">
              <a:latin typeface="Calibri"/>
              <a:ea typeface="Calibri"/>
              <a:cs typeface="Arial"/>
            </a:endParaRPr>
          </a:p>
          <a:p>
            <a:pPr marL="45720" indent="0" algn="r" rtl="1">
              <a:buNone/>
            </a:pPr>
            <a:r>
              <a:rPr lang="ar-SA" dirty="0"/>
              <a:t>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21766" y="4712731"/>
            <a:ext cx="1023256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ar-SA" sz="2100" b="1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ar-SA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altLang="ar-SA" sz="12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JannaLT-Bold" charset="0"/>
                <a:ea typeface="Times New Roman" panose="02020603050405020304" pitchFamily="18" charset="0"/>
              </a:rPr>
              <a:t> </a:t>
            </a:r>
            <a:endParaRPr kumimoji="0" lang="en-US" altLang="ar-SA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ar-SA" altLang="ar-SA" sz="1200" b="1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JannaLT-Bold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1553"/>
            <a:ext cx="7848600" cy="221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0523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304800" y="152400"/>
            <a:ext cx="8839200" cy="6553200"/>
          </a:xfrm>
        </p:spPr>
        <p:txBody>
          <a:bodyPr>
            <a:normAutofit/>
          </a:bodyPr>
          <a:lstStyle/>
          <a:p>
            <a:pPr algn="r" rtl="1"/>
            <a:r>
              <a:rPr lang="ar-SA" dirty="0"/>
              <a:t>أُنشئت المدينة الصناعية الثانية في الرياض عام 1396هـ/1976م، كثاني مدينة صناعية بالرياض تُشرف عليها مدن،</a:t>
            </a:r>
          </a:p>
          <a:p>
            <a:pPr algn="r" rtl="1"/>
            <a:r>
              <a:rPr lang="ar-SA" dirty="0" err="1"/>
              <a:t>المساحه</a:t>
            </a:r>
            <a:r>
              <a:rPr lang="ar-SA" dirty="0"/>
              <a:t>:  وتبلغ مساحتها الإجمالية 18.7مليون م2</a:t>
            </a:r>
          </a:p>
          <a:p>
            <a:pPr algn="r" rtl="1"/>
            <a:r>
              <a:rPr lang="ar-SA" dirty="0"/>
              <a:t>الموقع : جنوب مدينة الرياض على طريق الخرج، وعلى بعد 12 كيلو متر عن الدائري الجنوبي.</a:t>
            </a:r>
          </a:p>
          <a:p>
            <a:pPr algn="r" rtl="1"/>
            <a:r>
              <a:rPr lang="ar-SA" dirty="0"/>
              <a:t> وتتوفر في المدينة الصناعية الثانية بالرياض منظومة من الخدمات المتكاملة مثل: شبكات الطرق، خدمات الكهرباء، خدمات الاتصالات، خدمات المياه، المجمعات السكنية، وغيرها الكثير من المرافق الخدمية والتجارية. وتمتاز المدينة الصناعية بوجود شبكة من الطرق المحورية السريعة مما يسهِّل الوصول إليها. </a:t>
            </a:r>
          </a:p>
          <a:p>
            <a:pPr algn="r" rtl="1"/>
            <a:r>
              <a:rPr lang="ar-SA" dirty="0"/>
              <a:t>وتضم المدينة الصناعية 823 مصنعاً منتجاً، في مختلف الأنشطة الصناعية، منها مصانع عالمية متخصصة، ومحلية رائدة</a:t>
            </a:r>
            <a:r>
              <a:rPr lang="en-US" dirty="0"/>
              <a:t>.​</a:t>
            </a:r>
          </a:p>
          <a:p>
            <a:pPr algn="r" rtl="1"/>
            <a:r>
              <a:rPr lang="ar-SA" sz="1200" dirty="0"/>
              <a:t>البيانات الأساسية :</a:t>
            </a:r>
            <a:endParaRPr lang="en-US" sz="1200" dirty="0"/>
          </a:p>
          <a:p>
            <a:endParaRPr lang="ar-SA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3052279"/>
              </p:ext>
            </p:extLst>
          </p:nvPr>
        </p:nvGraphicFramePr>
        <p:xfrm>
          <a:off x="457200" y="4993195"/>
          <a:ext cx="8237855" cy="171240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66078">
                  <a:extLst>
                    <a:ext uri="{9D8B030D-6E8A-4147-A177-3AD203B41FA5}">
                      <a16:colId xmlns="" xmlns:a16="http://schemas.microsoft.com/office/drawing/2014/main" val="1160209176"/>
                    </a:ext>
                  </a:extLst>
                </a:gridCol>
                <a:gridCol w="6671777">
                  <a:extLst>
                    <a:ext uri="{9D8B030D-6E8A-4147-A177-3AD203B41FA5}">
                      <a16:colId xmlns="" xmlns:a16="http://schemas.microsoft.com/office/drawing/2014/main" val="3221401502"/>
                    </a:ext>
                  </a:extLst>
                </a:gridCol>
              </a:tblGrid>
              <a:tr h="123382">
                <a:tc>
                  <a:txBody>
                    <a:bodyPr/>
                    <a:lstStyle/>
                    <a:p>
                      <a:pPr algn="r" rtl="1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ar-SA" sz="1100" dirty="0">
                          <a:effectLst/>
                        </a:rPr>
                        <a:t>المدينة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ar-SA" sz="1200" dirty="0">
                          <a:effectLst/>
                        </a:rPr>
                        <a:t>الرياض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08887333"/>
                  </a:ext>
                </a:extLst>
              </a:tr>
              <a:tr h="332834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2250"/>
                        </a:spcAft>
                      </a:pPr>
                      <a:r>
                        <a:rPr lang="ar-SA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الحوافز المتاحة</a:t>
                      </a:r>
                      <a:endParaRPr lang="en-US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3350" marR="133350" marT="76200" marB="76200" anchor="ctr"/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1200" dirty="0">
                          <a:effectLst/>
                        </a:rPr>
                        <a:t>​​​​​​​​​استئجار أراض صناعية لمدد طويلة ابتداء من (2) ريال سعودي للمتر المربع سنوياً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1200" dirty="0">
                          <a:effectLst/>
                        </a:rPr>
                        <a:t>إمكانية الحصول على تسهيلات مالية وقروض حكومية تصل إلى 50</a:t>
                      </a:r>
                      <a:r>
                        <a:rPr lang="en-US" sz="1200" dirty="0">
                          <a:effectLst/>
                        </a:rPr>
                        <a:t>%.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1200" dirty="0">
                          <a:effectLst/>
                        </a:rPr>
                        <a:t>إعفاء جمركي </a:t>
                      </a:r>
                      <a:r>
                        <a:rPr lang="ar-SA" sz="1200" dirty="0" err="1">
                          <a:effectLst/>
                        </a:rPr>
                        <a:t>للألات</a:t>
                      </a:r>
                      <a:r>
                        <a:rPr lang="ar-SA" sz="1200" dirty="0">
                          <a:effectLst/>
                        </a:rPr>
                        <a:t> والمعدات والمواد الخام الداخلة في الصناعة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ar-SA" sz="1200" dirty="0">
                          <a:effectLst/>
                        </a:rPr>
                        <a:t>تسليم الأرض خلال فترة وجيزة من تاريخ تقديم الطلب إلكترونياً عبر موقع الهيئة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89901826"/>
                  </a:ext>
                </a:extLst>
              </a:tr>
              <a:tr h="166417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المساحة الكلية (م</a:t>
                      </a:r>
                      <a:r>
                        <a:rPr lang="ar-SA" sz="900" baseline="30000">
                          <a:effectLst/>
                        </a:rPr>
                        <a:t> </a:t>
                      </a:r>
                      <a:r>
                        <a:rPr lang="ar-SA" sz="900">
                          <a:effectLst/>
                        </a:rPr>
                        <a:t>2 )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19,000,000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403222091"/>
                  </a:ext>
                </a:extLst>
              </a:tr>
              <a:tr h="166417"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نوع الأراضي المتاحة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استثماري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0408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2596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731520"/>
            <a:ext cx="8991600" cy="5593080"/>
          </a:xfrm>
        </p:spPr>
        <p:txBody>
          <a:bodyPr/>
          <a:lstStyle/>
          <a:p>
            <a:pPr algn="r" rtl="1"/>
            <a:r>
              <a:rPr lang="ar-SA" sz="2800" b="1" dirty="0" err="1">
                <a:solidFill>
                  <a:srgbClr val="1F497D"/>
                </a:solidFill>
                <a:latin typeface="Calibri"/>
                <a:ea typeface="Calibri"/>
              </a:rPr>
              <a:t>الألات</a:t>
            </a:r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 والمعدات : </a:t>
            </a:r>
          </a:p>
          <a:p>
            <a:pPr algn="r" rtl="1"/>
            <a:r>
              <a:rPr lang="ar-SA" dirty="0"/>
              <a:t> </a:t>
            </a:r>
            <a:r>
              <a:rPr lang="ar-SA" dirty="0" err="1"/>
              <a:t>الألات</a:t>
            </a:r>
            <a:r>
              <a:rPr lang="ar-SA" dirty="0"/>
              <a:t> والمعدات : </a:t>
            </a:r>
            <a:endParaRPr lang="en-US" dirty="0"/>
          </a:p>
          <a:p>
            <a:pPr algn="r" rtl="1"/>
            <a:r>
              <a:rPr lang="ar-SA" dirty="0"/>
              <a:t>عدد </a:t>
            </a:r>
            <a:r>
              <a:rPr lang="ar-SA" dirty="0" err="1"/>
              <a:t>الالات</a:t>
            </a:r>
            <a:r>
              <a:rPr lang="ar-SA" dirty="0"/>
              <a:t> = عدد الوحدات المطلوب انتاجها خلال </a:t>
            </a:r>
            <a:r>
              <a:rPr lang="ar-SA" dirty="0" err="1"/>
              <a:t>الدوره</a:t>
            </a:r>
            <a:r>
              <a:rPr lang="ar-SA" dirty="0"/>
              <a:t> </a:t>
            </a:r>
            <a:r>
              <a:rPr lang="ar-SA" dirty="0" err="1"/>
              <a:t>الانتاجيه</a:t>
            </a:r>
            <a:r>
              <a:rPr lang="ar-SA" dirty="0"/>
              <a:t> / </a:t>
            </a:r>
            <a:r>
              <a:rPr lang="ar-SA" dirty="0" err="1"/>
              <a:t>الطاقه</a:t>
            </a:r>
            <a:r>
              <a:rPr lang="ar-SA" dirty="0"/>
              <a:t> </a:t>
            </a:r>
            <a:r>
              <a:rPr lang="ar-SA" dirty="0" err="1"/>
              <a:t>الانتاجيه</a:t>
            </a:r>
            <a:r>
              <a:rPr lang="ar-SA" dirty="0"/>
              <a:t> </a:t>
            </a:r>
            <a:r>
              <a:rPr lang="ar-SA" dirty="0" err="1"/>
              <a:t>للاله</a:t>
            </a:r>
            <a:r>
              <a:rPr lang="ar-SA" dirty="0"/>
              <a:t> </a:t>
            </a:r>
            <a:r>
              <a:rPr lang="ar-SA" dirty="0" err="1"/>
              <a:t>الوحده</a:t>
            </a:r>
            <a:r>
              <a:rPr lang="ar-SA" dirty="0"/>
              <a:t> خلال </a:t>
            </a:r>
            <a:r>
              <a:rPr lang="ar-SA" dirty="0" err="1"/>
              <a:t>الدوره</a:t>
            </a:r>
            <a:r>
              <a:rPr lang="ar-SA" dirty="0"/>
              <a:t> </a:t>
            </a:r>
            <a:endParaRPr lang="en-US" dirty="0"/>
          </a:p>
          <a:p>
            <a:pPr algn="r" rtl="1"/>
            <a:r>
              <a:rPr lang="ar-SA" dirty="0"/>
              <a:t>             = </a:t>
            </a:r>
            <a:r>
              <a:rPr lang="en-US" dirty="0"/>
              <a:t>43</a:t>
            </a:r>
            <a:r>
              <a:rPr lang="ar-SA" dirty="0"/>
              <a:t>/ </a:t>
            </a:r>
            <a:r>
              <a:rPr lang="en-US" dirty="0"/>
              <a:t>12</a:t>
            </a:r>
            <a:r>
              <a:rPr lang="ar-SA" dirty="0"/>
              <a:t>= </a:t>
            </a:r>
            <a:r>
              <a:rPr lang="en-US" dirty="0"/>
              <a:t>3</a:t>
            </a:r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r>
              <a:rPr lang="en-US" dirty="0">
                <a:hlinkClick r:id="rId2"/>
              </a:rPr>
              <a:t>Dongguan </a:t>
            </a:r>
            <a:r>
              <a:rPr lang="en-US" dirty="0" err="1">
                <a:hlinkClick r:id="rId2"/>
              </a:rPr>
              <a:t>Jinyu</a:t>
            </a:r>
            <a:r>
              <a:rPr lang="en-US" dirty="0">
                <a:hlinkClick r:id="rId2"/>
              </a:rPr>
              <a:t> Automation Equipment Co., Ltd.</a:t>
            </a:r>
            <a:endParaRPr lang="en-US" dirty="0"/>
          </a:p>
          <a:p>
            <a:r>
              <a:rPr lang="en-US" dirty="0"/>
              <a:t>[ Guangdong, </a:t>
            </a:r>
            <a:r>
              <a:rPr lang="ar-SA" dirty="0"/>
              <a:t>الصين (البر الرئيسي</a:t>
            </a:r>
            <a:r>
              <a:rPr lang="en-US" dirty="0"/>
              <a:t>) ] </a:t>
            </a:r>
          </a:p>
          <a:p>
            <a:r>
              <a:rPr lang="ar-SA" dirty="0"/>
              <a:t>ريال</a:t>
            </a:r>
            <a:r>
              <a:rPr lang="en-US" dirty="0"/>
              <a:t>-22000</a:t>
            </a:r>
          </a:p>
          <a:p>
            <a:pPr marL="4572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30408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marL="0" indent="0" algn="ctr" rtl="1">
              <a:buNone/>
            </a:pPr>
            <a:r>
              <a:rPr lang="ar-SA" dirty="0"/>
              <a:t>دراسة الجدوى التمهيدية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2209800"/>
            <a:ext cx="6553200" cy="3474720"/>
          </a:xfrm>
        </p:spPr>
        <p:txBody>
          <a:bodyPr>
            <a:normAutofit fontScale="92500"/>
          </a:bodyPr>
          <a:lstStyle/>
          <a:p>
            <a:pPr marL="457200" indent="-4572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توفير شاحنات نقل كبيره للمواد الخام :</a:t>
            </a:r>
          </a:p>
          <a:p>
            <a:pPr mar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SA" sz="3200" dirty="0">
                <a:latin typeface="Calibri"/>
                <a:ea typeface="Calibri"/>
              </a:rPr>
              <a:t>مشروع يتم من خلاله توفير شاحنات نقل للمواد الخام اي من خلال طلب الشركات لهذه الشاحنات حيث يتم توفيرها من قبلنا بجميع مستلزماتها من سائق و ترخيص و غيرها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7810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0" y="685800"/>
            <a:ext cx="6400800" cy="2743200"/>
          </a:xfrm>
        </p:spPr>
        <p:txBody>
          <a:bodyPr/>
          <a:lstStyle/>
          <a:p>
            <a:pPr algn="r" rtl="1"/>
            <a:r>
              <a:rPr lang="ar-SA" sz="2800" b="1" dirty="0">
                <a:solidFill>
                  <a:srgbClr val="1F497D"/>
                </a:solidFill>
                <a:latin typeface="Calibri"/>
                <a:ea typeface="Calibri"/>
              </a:rPr>
              <a:t>العمالة :</a:t>
            </a:r>
          </a:p>
          <a:p>
            <a:pPr algn="r" rtl="1"/>
            <a:r>
              <a:rPr lang="ar-SA" dirty="0"/>
              <a:t>تم حساب عدد العمال وفقا للصيغة الآتية :</a:t>
            </a:r>
          </a:p>
          <a:p>
            <a:pPr algn="r" rtl="1"/>
            <a:r>
              <a:rPr lang="ar-SA" dirty="0"/>
              <a:t>عدد عمال الانتاج المباشرين = حجم الانتاج * الوقت اللازم </a:t>
            </a:r>
            <a:r>
              <a:rPr lang="ar-SA" dirty="0" err="1"/>
              <a:t>لانتاج</a:t>
            </a:r>
            <a:r>
              <a:rPr lang="ar-SA" dirty="0"/>
              <a:t> الوحدة / عدد ساعات العمل لعامل خلال فترة الانتاج</a:t>
            </a:r>
          </a:p>
          <a:p>
            <a:pPr marL="45720" indent="0" algn="ctr" rtl="1">
              <a:buNone/>
            </a:pPr>
            <a:r>
              <a:rPr lang="ar-SA" dirty="0"/>
              <a:t>3000* 1 \ 6 = 1</a:t>
            </a:r>
          </a:p>
          <a:p>
            <a:pPr algn="r" rt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2734026"/>
              </p:ext>
            </p:extLst>
          </p:nvPr>
        </p:nvGraphicFramePr>
        <p:xfrm>
          <a:off x="304800" y="3886200"/>
          <a:ext cx="8458202" cy="274925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71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31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31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5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345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5406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u="sng" dirty="0">
                          <a:effectLst/>
                        </a:rPr>
                        <a:t>الوظيفة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 rowSpan="2"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u="sng" dirty="0">
                          <a:effectLst/>
                        </a:rPr>
                        <a:t>الوردية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u="sng">
                          <a:effectLst/>
                        </a:rPr>
                        <a:t>عدد العمال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683"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 v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محلي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700" dirty="0"/>
                        <a:t>أجنبي </a:t>
                      </a:r>
                      <a:endParaRPr lang="en-US" sz="1700" dirty="0"/>
                    </a:p>
                  </a:txBody>
                  <a:tcPr marL="87852" marR="87852" marT="43926" marB="439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700" dirty="0"/>
                        <a:t>أجمالي</a:t>
                      </a:r>
                      <a:r>
                        <a:rPr lang="ar-SA" sz="1700" baseline="0" dirty="0"/>
                        <a:t> </a:t>
                      </a:r>
                      <a:endParaRPr lang="en-US" sz="1700" dirty="0"/>
                    </a:p>
                  </a:txBody>
                  <a:tcPr marL="87852" marR="87852" marT="43926" marB="439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116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مسؤول </a:t>
                      </a:r>
                      <a:r>
                        <a:rPr lang="ar-SA" sz="1300" dirty="0" err="1">
                          <a:effectLst/>
                        </a:rPr>
                        <a:t>الآله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426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استقبال الطلبيات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426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توصيل الطلبيات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796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المجموع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3181164"/>
            <a:ext cx="7543800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182880" algn="r" rtl="1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</a:pPr>
            <a:r>
              <a:rPr lang="ar-SA" altLang="en-US" sz="2800" b="1" dirty="0">
                <a:solidFill>
                  <a:srgbClr val="1F497D"/>
                </a:solidFill>
                <a:latin typeface="Calibri"/>
                <a:ea typeface="Calibri"/>
              </a:rPr>
              <a:t>متطلبات المشروع من العمالة :</a:t>
            </a:r>
            <a:endParaRPr lang="en-US" altLang="en-US" sz="2800" b="1" dirty="0">
              <a:solidFill>
                <a:srgbClr val="1F497D"/>
              </a:solidFill>
              <a:latin typeface="Calibri"/>
              <a:ea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,Bold" charset="-78"/>
                <a:ea typeface="Calibri" pitchFamily="34" charset="0"/>
                <a:cs typeface="Arial" pitchFamily="34" charset="0"/>
              </a:rPr>
              <a:t/>
            </a:r>
            <a:b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5F497A"/>
                </a:solidFill>
                <a:effectLst/>
                <a:latin typeface="Arial,Bold" charset="-78"/>
                <a:ea typeface="Calibri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902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512511" cy="1143000"/>
          </a:xfrm>
        </p:spPr>
        <p:txBody>
          <a:bodyPr/>
          <a:lstStyle/>
          <a:p>
            <a:pPr rtl="1"/>
            <a:r>
              <a:rPr lang="ar-SA" dirty="0"/>
              <a:t>أجور العمالة 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875708497"/>
              </p:ext>
            </p:extLst>
          </p:nvPr>
        </p:nvGraphicFramePr>
        <p:xfrm>
          <a:off x="802342" y="1828800"/>
          <a:ext cx="7427259" cy="4419598"/>
        </p:xfrm>
        <a:graphic>
          <a:graphicData uri="http://schemas.openxmlformats.org/drawingml/2006/table">
            <a:tbl>
              <a:tblPr rtl="1" firstRow="1" firstCol="1" bandRow="1"/>
              <a:tblGrid>
                <a:gridCol w="82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38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2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2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2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42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42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6834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6834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906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2923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2923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19088"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الوظيفة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عدد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معدل أجر شهري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أجور متغيرة في الشهر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أجور ثابتة في الشهر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أجمالي السنة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أجنبي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محلي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أجنبي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محلي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أجنبي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محلي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المجموع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أجنبي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محلي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المجموع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5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مسؤول عن تشغيل الالة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1%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4.500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4,500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54,000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54,000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8176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مسؤول استلام وتجهيزها الطلبية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1%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800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800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9600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10,100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8633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مسؤول توصيل الطلبية 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1%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1000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1000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12000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12,500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456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مجموع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6,300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Arial"/>
                        </a:rPr>
                        <a:t>75,600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/>
                          <a:cs typeface="Arial"/>
                        </a:rPr>
                        <a:t>75,600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4949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152400"/>
            <a:ext cx="9144000" cy="1143000"/>
          </a:xfrm>
        </p:spPr>
        <p:txBody>
          <a:bodyPr/>
          <a:lstStyle/>
          <a:p>
            <a:pPr rtl="1"/>
            <a:r>
              <a:rPr lang="ar-SA" dirty="0" err="1"/>
              <a:t>إحتياجات</a:t>
            </a:r>
            <a:r>
              <a:rPr lang="ar-SA" dirty="0"/>
              <a:t> المشروع من المواد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0636984"/>
              </p:ext>
            </p:extLst>
          </p:nvPr>
        </p:nvGraphicFramePr>
        <p:xfrm>
          <a:off x="381000" y="990601"/>
          <a:ext cx="8148638" cy="4267199"/>
        </p:xfrm>
        <a:graphic>
          <a:graphicData uri="http://schemas.openxmlformats.org/presentationml/2006/ole">
            <p:oleObj spid="_x0000_s13364" name="مستند" r:id="rId3" imgW="7522909" imgH="4592445" progId="Word.Document.12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831681"/>
              </p:ext>
            </p:extLst>
          </p:nvPr>
        </p:nvGraphicFramePr>
        <p:xfrm>
          <a:off x="609601" y="4724400"/>
          <a:ext cx="7772399" cy="1472184"/>
        </p:xfrm>
        <a:graphic>
          <a:graphicData uri="http://schemas.openxmlformats.org/drawingml/2006/table">
            <a:tbl>
              <a:tblPr rtl="1" firstRow="1" firstCol="1" bandRow="1"/>
              <a:tblGrid>
                <a:gridCol w="11774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3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57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2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6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10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58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018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408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marL="2286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u="sng" dirty="0">
                          <a:effectLst/>
                        </a:rPr>
                        <a:t>المنافع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</a:pPr>
                      <a:r>
                        <a:rPr lang="ar-SA" sz="1200" dirty="0">
                          <a:effectLst/>
                        </a:rPr>
                        <a:t>مياه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</a:pPr>
                      <a:r>
                        <a:rPr lang="ar-SA" sz="1200" dirty="0">
                          <a:effectLst/>
                        </a:rPr>
                        <a:t>كهرباء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</a:pPr>
                      <a:r>
                        <a:rPr lang="ar-SA" sz="1200" dirty="0">
                          <a:effectLst/>
                        </a:rPr>
                        <a:t>تأمين ضد الحريق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25019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100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100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100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0</a:t>
                      </a:r>
                      <a:endParaRPr lang="en-US" sz="10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0</a:t>
                      </a:r>
                      <a:endParaRPr lang="en-US" sz="10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400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/>
                          <a:ea typeface=""/>
                          <a:cs typeface=""/>
                        </a:defRPr>
                      </a:lvl9pPr>
                    </a:lstStyle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</a:pPr>
                      <a:r>
                        <a:rPr lang="ar-SA" sz="1200" dirty="0">
                          <a:effectLst/>
                        </a:rPr>
                        <a:t>الشركة الوطنية للمياه.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</a:pPr>
                      <a:r>
                        <a:rPr lang="ar-SA" sz="1200" dirty="0">
                          <a:effectLst/>
                        </a:rPr>
                        <a:t>الشركة السعودية للكهرباء.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900"/>
                        <a:buFont typeface="Symbol"/>
                        <a:buChar char=""/>
                      </a:pPr>
                      <a:r>
                        <a:rPr lang="ar-SA" sz="1200" dirty="0">
                          <a:effectLst/>
                        </a:rPr>
                        <a:t>شركة ترست العالمية.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771" marR="60771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B6D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629859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اجمالي المواد الخام + تأمينات =8,320</a:t>
            </a:r>
          </a:p>
        </p:txBody>
      </p:sp>
    </p:spTree>
    <p:extLst>
      <p:ext uri="{BB962C8B-B14F-4D97-AF65-F5344CB8AC3E}">
        <p14:creationId xmlns:p14="http://schemas.microsoft.com/office/powerpoint/2010/main" xmlns="" val="2003467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122602018"/>
              </p:ext>
            </p:extLst>
          </p:nvPr>
        </p:nvGraphicFramePr>
        <p:xfrm>
          <a:off x="76199" y="304800"/>
          <a:ext cx="8936183" cy="635927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50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25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1676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928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م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بند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وصف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دراسة البيئة المحيطة بالموقع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201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درجة حرارة الجو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تتفاوت درجات الحرارة بالصيف من 30-45 درجة مئوية (لمده 40 يوم 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الشتاء بين 2- 20 درجة مئوية ( لمدة 50 يوم 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2286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تكاليف المشروع : ترتفع في فصل الصيف نظرا لاحتياج المصنع </a:t>
                      </a:r>
                      <a:endParaRPr lang="en-US" sz="1400" dirty="0">
                        <a:effectLst/>
                      </a:endParaRPr>
                    </a:p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للتكييف .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مدى قبول العمال للعمل في المشروع : لابد من توفير الجو الملائم له بتكييف المكان الذي يعمل فيه صيفا وتدفئته </a:t>
                      </a:r>
                      <a:r>
                        <a:rPr lang="ar-SA" sz="1400" dirty="0" err="1">
                          <a:effectLst/>
                        </a:rPr>
                        <a:t>شتاءا</a:t>
                      </a:r>
                      <a:r>
                        <a:rPr lang="ar-SA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كفاءه العمل (إنتاجية العامل ): بما ان المكان مغلق ومكيف فلن يتأثر سلبيا بالمناخ مما يزيد إنتاجية العامل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الرطوبة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منخفض الرطوبة طوال العام 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تكاليف المشروع : بما انها منخفضه لن تؤثر على التكاليف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مدى قبول العمال للعمل بالمشروع : بما انها منخفضه لن تؤثر على قبول العمال للعمل بالشروع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كفاءة العمل (إنتاجية العامل ): بما انها منخفضه لن تؤثر على إنتاجية العامل بشكل سلبي 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6897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اشعة الشمس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من الساعة 6 ونصف صباحا – 6 مساءا 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تكاليف المشروع : قد تسبب اشعه الشمس الحارة صيفا بعض الأعطال في المصنع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مدى قبول العمال للعمل بالمشروع :العامل يعمل في مكان مغلق فلن يتأثر 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400" dirty="0">
                          <a:effectLst/>
                        </a:rPr>
                        <a:t>كفاءة العمل (إنتاجية العامل ): العامل يعمل في مكان مغلق لن تؤثر على إنتاجية العامل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149" marR="4414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4537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91224311"/>
              </p:ext>
            </p:extLst>
          </p:nvPr>
        </p:nvGraphicFramePr>
        <p:xfrm>
          <a:off x="1" y="34636"/>
          <a:ext cx="9143999" cy="668010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58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0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7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878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98964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 dirty="0">
                          <a:effectLst/>
                        </a:rPr>
                        <a:t>4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 dirty="0">
                          <a:effectLst/>
                        </a:rPr>
                        <a:t>الرياح 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تكاليف المشروع : تؤثر سلبا في عملية النقل مما يرفع التكاليف الخاصة  بالمشروع 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مدى قبول العمال للعمل بالمشروع : العامل يعمل في مكان مغلق فلن يتأثر </a:t>
                      </a:r>
                      <a:r>
                        <a:rPr lang="en-US" sz="1600" b="0" dirty="0">
                          <a:effectLst/>
                        </a:rPr>
                        <a:t> </a:t>
                      </a: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كفاءة العمل (إنتاجية العامل ): العامل يعمل في مكان مغلق لن تؤثر على إنتاجية العامل 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5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المطر 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يقل صيفا ويكثر شتاءا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تكاليف المشروع : قد تسبب الامطار اضرار على المنتجات وتعيق عمليه النقل وأيضا اذا كانت شديده قد تعيق وصول العمال الى مكان العمل مما يزيد التكاليف 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مدى قبول العمال للعمل بالمشروع : نسبي قد يدفع البعض إيجابيا ويدفعه للعمل والبعض الاخر بشكل عكسي 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كفاءة العمل (إنتاجية العامل ): نسبي قد يدفع البعض إيجابيا ويزيد انتاجيته والبعض الاخر بشكل عكسي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8065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6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الاتربة والادخنة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رياح موسميه في فصل الصيف  تصاحبها اتربة </a:t>
                      </a:r>
                      <a:endParaRPr lang="en-US" sz="1600" b="0">
                        <a:effectLst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>
                          <a:effectLst/>
                        </a:rPr>
                        <a:t> </a:t>
                      </a:r>
                      <a:endParaRPr lang="en-US" sz="1600" b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0" dirty="0">
                          <a:effectLst/>
                        </a:rPr>
                        <a:t> 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تكاليف المشروع :تؤثر سلبا على عملية النقل مما يتسبب في رفع التكاليف 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مدى قبول العمال للعمل بالمشروع : العامل يعمل في مكان مغلق فلن يتأثر 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1600" b="0" dirty="0">
                          <a:effectLst/>
                        </a:rPr>
                        <a:t>كفاءة العمل (إنتاجية العامل ): العامل يعمل في مكان مغلق لن تؤثر على إنتاجية العامل ولكن قد يعاني بعض العمال من امراض الصدر المزمنة او الحساسية وقد يؤثر ذلك سلبا على الإنتاجية</a:t>
                      </a:r>
                      <a:endParaRPr lang="en-US" sz="16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545" marR="4754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5695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295400" y="304800"/>
            <a:ext cx="71628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قوائم التحليلٌ المالي </a:t>
            </a:r>
            <a:r>
              <a:rPr lang="ar-SA" sz="2800" u="sng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للمشروع :</a:t>
            </a:r>
            <a:endParaRPr lang="ar-SA" sz="2800" u="sng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تحليلٌ التدفقات </a:t>
            </a:r>
            <a:r>
              <a:rPr lang="ar-SA" sz="20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النقديه</a:t>
            </a:r>
            <a:r>
              <a:rPr lang="ar-SA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0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ar-SA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ar-SA" sz="2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.1 تدفقات </a:t>
            </a:r>
            <a:r>
              <a:rPr lang="ar-SA" sz="20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خارجة:</a:t>
            </a:r>
            <a:endParaRPr lang="ar-SA" sz="2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0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أ.</a:t>
            </a:r>
            <a:r>
              <a:rPr lang="ar-SA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تكاليفٌ </a:t>
            </a:r>
            <a:r>
              <a:rPr lang="ar-SA" sz="20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الاستثمار :</a:t>
            </a:r>
            <a:endParaRPr lang="ar-SA" sz="20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ar-SA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التكاليف الاستثماريةٌ في </a:t>
            </a:r>
            <a:r>
              <a:rPr lang="ar-SA" sz="20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المشروع:</a:t>
            </a:r>
            <a:endParaRPr lang="ar-SA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490272"/>
              </p:ext>
            </p:extLst>
          </p:nvPr>
        </p:nvGraphicFramePr>
        <p:xfrm>
          <a:off x="2057400" y="2514600"/>
          <a:ext cx="6096000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البيان 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baseline="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القيمه </a:t>
                      </a:r>
                      <a:r>
                        <a:rPr lang="ar-SA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(ريال</a:t>
                      </a:r>
                      <a:r>
                        <a:rPr lang="ar-SA" sz="1800" b="1" kern="1200" baseline="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التكاليف الرأسمالية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latin typeface="Arial" pitchFamily="34" charset="0"/>
                          <a:cs typeface="Arial" pitchFamily="34" charset="0"/>
                        </a:rPr>
                        <a:t>8,320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رأس المال العامل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latin typeface="Arial" pitchFamily="34" charset="0"/>
                          <a:cs typeface="Arial" pitchFamily="34" charset="0"/>
                        </a:rPr>
                        <a:t>75,600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إجمالي التكلفة الاستثمارية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latin typeface="Arial" pitchFamily="34" charset="0"/>
                          <a:cs typeface="Arial" pitchFamily="34" charset="0"/>
                        </a:rPr>
                        <a:t>83,920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219200" y="4267200"/>
            <a:ext cx="7239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مصادر </a:t>
            </a:r>
            <a:r>
              <a:rPr lang="ar-SA" sz="2000" b="1" dirty="0" err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التمويل :</a:t>
            </a:r>
            <a:endParaRPr lang="ar-SA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9634417"/>
              </p:ext>
            </p:extLst>
          </p:nvPr>
        </p:nvGraphicFramePr>
        <p:xfrm>
          <a:off x="1981200" y="4800600"/>
          <a:ext cx="60960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latin typeface="Arial" pitchFamily="34" charset="0"/>
                          <a:cs typeface="Arial" pitchFamily="34" charset="0"/>
                        </a:rPr>
                        <a:t>البيان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kern="1200" baseline="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القيمه </a:t>
                      </a:r>
                      <a:r>
                        <a:rPr lang="ar-SA" sz="1800" b="1" kern="1200" baseline="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(ريال</a:t>
                      </a:r>
                      <a:r>
                        <a:rPr lang="ar-SA" sz="1800" b="1" kern="1200" baseline="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رأس المال </a:t>
                      </a:r>
                      <a:r>
                        <a:rPr lang="ar-SA" sz="1800" b="1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المدفوع </a:t>
                      </a:r>
                      <a:r>
                        <a:rPr lang="ar-SA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(تمويل ذاتي</a:t>
                      </a:r>
                      <a:r>
                        <a:rPr lang="ar-SA" sz="1800" b="1" kern="1200" baseline="0" dirty="0" err="1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latin typeface="Arial" pitchFamily="34" charset="0"/>
                          <a:cs typeface="Arial" pitchFamily="34" charset="0"/>
                        </a:rPr>
                        <a:t>50,000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1800" b="1" kern="1200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قروض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ar-SA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latin typeface="Arial" pitchFamily="34" charset="0"/>
                          <a:cs typeface="Arial" pitchFamily="34" charset="0"/>
                        </a:rPr>
                        <a:t>الأجمالي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250,000</a:t>
                      </a:r>
                      <a:endParaRPr lang="ar-S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r" rtl="1"/>
            <a:r>
              <a:rPr lang="ar-SA" dirty="0"/>
              <a:t>حجم الطلب المتوقع</a:t>
            </a:r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endParaRPr lang="ar-SA" dirty="0"/>
          </a:p>
          <a:p>
            <a:pPr algn="r" rtl="1"/>
            <a:r>
              <a:rPr lang="ar-SA" dirty="0"/>
              <a:t>السعر للوحدة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981200" y="1295400"/>
            <a:ext cx="2438400" cy="1447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114800"/>
            <a:ext cx="3505200" cy="1447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8900" y="430009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/>
              <a:t>يتراوح بين 200 - 300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476500" y="18296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657,351.029</a:t>
            </a:r>
          </a:p>
        </p:txBody>
      </p:sp>
    </p:spTree>
    <p:extLst>
      <p:ext uri="{BB962C8B-B14F-4D97-AF65-F5344CB8AC3E}">
        <p14:creationId xmlns:p14="http://schemas.microsoft.com/office/powerpoint/2010/main" xmlns="" val="2246113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08559180"/>
              </p:ext>
            </p:extLst>
          </p:nvPr>
        </p:nvGraphicFramePr>
        <p:xfrm>
          <a:off x="1371600" y="1524000"/>
          <a:ext cx="6400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القيمة (ريال)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عناصر التكاليف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41,800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الايجارات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22,600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الرواتب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54,000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الاجور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المصروفات الادارية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مصاريف التسويق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المنافع العامة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8,320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المواد الاولية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مواد التغليف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الصيانة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6,600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err="1"/>
                        <a:t>الاهلاكات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83,074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اجمالي</a:t>
                      </a:r>
                      <a:r>
                        <a:rPr lang="ar-SA" baseline="0" dirty="0"/>
                        <a:t> تكاليف التشغيل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914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مصاريف التشغيل: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948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20068367"/>
              </p:ext>
            </p:extLst>
          </p:nvPr>
        </p:nvGraphicFramePr>
        <p:xfrm>
          <a:off x="1066800" y="2133600"/>
          <a:ext cx="7010400" cy="359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35136">
                <a:tc>
                  <a:txBody>
                    <a:bodyPr/>
                    <a:lstStyle/>
                    <a:p>
                      <a:r>
                        <a:rPr lang="ar-SA" dirty="0"/>
                        <a:t>الايرادات السنوية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سعر الوحدة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حجم المبيعات السنوية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البيان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1472">
                <a:tc>
                  <a:txBody>
                    <a:bodyPr/>
                    <a:lstStyle/>
                    <a:p>
                      <a:r>
                        <a:rPr lang="ar-SA" dirty="0"/>
                        <a:t>66,918,250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267,673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الاساور</a:t>
                      </a:r>
                      <a:r>
                        <a:rPr lang="ar-SA" baseline="0" dirty="0"/>
                        <a:t> الجلود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472">
                <a:tc>
                  <a:txBody>
                    <a:bodyPr/>
                    <a:lstStyle/>
                    <a:p>
                      <a:r>
                        <a:rPr lang="ar-SA" dirty="0"/>
                        <a:t>53,534,600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267,673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الاساور الخيوط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472">
                <a:tc>
                  <a:txBody>
                    <a:bodyPr/>
                    <a:lstStyle/>
                    <a:p>
                      <a:r>
                        <a:rPr lang="ar-SA" dirty="0"/>
                        <a:t>160,603,800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535,346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الاساور </a:t>
                      </a:r>
                      <a:r>
                        <a:rPr lang="ar-SA" dirty="0" err="1"/>
                        <a:t>الستانستيل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1472">
                <a:tc>
                  <a:txBody>
                    <a:bodyPr/>
                    <a:lstStyle/>
                    <a:p>
                      <a:r>
                        <a:rPr lang="ar-SA" dirty="0"/>
                        <a:t>281,056,650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1,070,62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/>
                        <a:t>الاجمالي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7099" y="1272099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dirty="0"/>
              <a:t>التدفقات الداخلة: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233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39886516"/>
              </p:ext>
            </p:extLst>
          </p:nvPr>
        </p:nvGraphicFramePr>
        <p:xfrm>
          <a:off x="1447800" y="1600200"/>
          <a:ext cx="670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القيمة(ريال)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البيان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281,056,650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الايرادات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3,787,248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مصاريف التشغيل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/>
                        <a:t>277,269,402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الارباح=الايرادات-</a:t>
                      </a:r>
                      <a:r>
                        <a:rPr lang="ar-SA" baseline="0" dirty="0"/>
                        <a:t>مصاريف التشغيل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68471" y="1066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الارباح الاجمالية للمشروع: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7970050"/>
              </p:ext>
            </p:extLst>
          </p:nvPr>
        </p:nvGraphicFramePr>
        <p:xfrm>
          <a:off x="1523999" y="3962400"/>
          <a:ext cx="662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القيمة(ريال)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البيان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277,269,402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الارباح الاجمالية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ar-SA" dirty="0"/>
                        <a:t>6,931,735.05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الزكاة</a:t>
                      </a:r>
                      <a:r>
                        <a:rPr lang="ar-SA" baseline="0" dirty="0"/>
                        <a:t> %2.5 من الارباح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ar-SA" dirty="0"/>
                        <a:t>270,337,667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/>
                        <a:t>صافي الربح=إجمالي</a:t>
                      </a:r>
                      <a:r>
                        <a:rPr lang="ar-SA" baseline="0" dirty="0"/>
                        <a:t> الربح- الزكاة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33967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dirty="0"/>
              <a:t>صافي الربح: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35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1981200"/>
            <a:ext cx="6400800" cy="3474720"/>
          </a:xfrm>
        </p:spPr>
        <p:txBody>
          <a:bodyPr/>
          <a:lstStyle/>
          <a:p>
            <a:pPr algn="r" rtl="1"/>
            <a:r>
              <a:rPr lang="ar-SA" sz="2600" b="1" dirty="0">
                <a:solidFill>
                  <a:srgbClr val="1F497D"/>
                </a:solidFill>
                <a:latin typeface="Calibri"/>
                <a:ea typeface="Calibri"/>
              </a:rPr>
              <a:t>حضانة مسائية ترفيهيه :</a:t>
            </a:r>
          </a:p>
          <a:p>
            <a:pPr marL="45720" indent="0" algn="r" rtl="1">
              <a:buNone/>
            </a:pPr>
            <a:r>
              <a:rPr lang="ar-SA" sz="3000" dirty="0">
                <a:latin typeface="Calibri"/>
                <a:ea typeface="Calibri"/>
              </a:rPr>
              <a:t>مشروع يتم فيه استقبال الاطفال مساءا من ال 3 عصرا حتى ال 9 ليلا في وقت انشغال الاهل يقام على فعاليات متنوعه و عدة انشطه ترفيهيه</a:t>
            </a:r>
          </a:p>
          <a:p>
            <a:pPr algn="r" rt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rtl="1">
              <a:buFont typeface="Georgia" pitchFamily="18" charset="0"/>
              <a:buNone/>
            </a:pPr>
            <a:r>
              <a:rPr lang="ar-SA" dirty="0"/>
              <a:t>دراسة الجدوى التمهيدية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9870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143000" y="914400"/>
                <a:ext cx="7086600" cy="5257800"/>
              </a:xfrm>
            </p:spPr>
            <p:txBody>
              <a:bodyPr>
                <a:normAutofit/>
              </a:bodyPr>
              <a:lstStyle/>
              <a:p>
                <a:pPr algn="ctr" rtl="1"/>
                <a:r>
                  <a:rPr lang="ar-SA" sz="2600" b="1" dirty="0"/>
                  <a:t>قياس درجة حساسية الربحية لتغير معدل الخصم من 10 % الى 25 %:</a:t>
                </a:r>
              </a:p>
              <a:p>
                <a:pPr algn="r" rtl="1"/>
                <a:r>
                  <a:rPr lang="ar-SA" dirty="0"/>
                  <a:t>عن طريق استخدام قانون المرونة: (التغير النسبي في صافي القيمة الحالية/مجموع القيمة الحالية) ÷ (التغير في معدل الخصم /مجموع معدل الخصم)</a:t>
                </a:r>
              </a:p>
              <a:p>
                <a:pPr marL="0" lvl="0" indent="0" algn="r" rtl="1">
                  <a:spcAft>
                    <a:spcPts val="0"/>
                  </a:spcAft>
                  <a:buClrTx/>
                  <a:buSzTx/>
                  <a:buNone/>
                </a:pPr>
                <a:r>
                  <a:rPr lang="ar-SA" sz="2400" b="1" dirty="0">
                    <a:solidFill>
                      <a:prstClr val="black"/>
                    </a:solidFill>
                    <a:latin typeface="Calibri"/>
                    <a:ea typeface="Calibri"/>
                    <a:cs typeface="Arial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𝟕𝟔𝟔𝟑𝟔𝟑𝟒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𝟕𝟗𝟖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𝟏𝟏𝟔𝟗𝟗𝟖𝟗𝟑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𝟔𝟑</m:t>
                        </m:r>
                      </m:num>
                      <m:den>
                        <m:r>
                          <a:rPr lang="ar-SA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𝟕𝟔𝟔𝟑𝟔𝟑𝟒</m:t>
                        </m:r>
                        <m:r>
                          <a:rPr lang="ar-SA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.</m:t>
                        </m:r>
                        <m:r>
                          <a:rPr lang="ar-SA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𝟕𝟗𝟖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𝟏𝟏𝟔𝟗𝟗𝟖𝟗𝟑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Cambria Math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ar-SA" sz="2400" b="1" dirty="0">
                    <a:solidFill>
                      <a:prstClr val="black"/>
                    </a:solidFill>
                    <a:latin typeface="Calibri"/>
                    <a:ea typeface="Calibri"/>
                    <a:cs typeface="Arial"/>
                  </a:rPr>
                  <a:t> ) ÷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𝟏𝟎</m:t>
                        </m:r>
                        <m:r>
                          <a:rPr lang="en-US" sz="24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− 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𝟐𝟓</m:t>
                        </m:r>
                      </m:num>
                      <m:den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 + 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Arial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ar-SA" sz="2400" b="1" dirty="0">
                    <a:solidFill>
                      <a:prstClr val="black"/>
                    </a:solidFill>
                    <a:latin typeface="Calibri"/>
                    <a:ea typeface="Calibri"/>
                    <a:cs typeface="Arial"/>
                  </a:rPr>
                  <a:t> ) </a:t>
                </a:r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  <a:p>
                <a:pPr algn="r" rtl="1"/>
                <a:r>
                  <a:rPr lang="en-US" dirty="0"/>
                  <a:t>=</a:t>
                </a:r>
                <a:r>
                  <a:rPr lang="ar-SA" dirty="0"/>
                  <a:t> 0.486375</a:t>
                </a:r>
              </a:p>
              <a:p>
                <a:pPr algn="r" rtl="1"/>
                <a:r>
                  <a:rPr lang="ar-SA" dirty="0"/>
                  <a:t>نستنتج ان :</a:t>
                </a:r>
              </a:p>
              <a:p>
                <a:pPr algn="r" rtl="1"/>
                <a:r>
                  <a:rPr lang="ar-SA" dirty="0"/>
                  <a:t> بما ان ناتج المرونة  &lt; 1 اذاً فانه يعني انخفاض حساسية  ربحية المشروع للتغير في معد الخصم </a:t>
                </a:r>
              </a:p>
              <a:p>
                <a:pPr algn="r" rtl="1"/>
                <a:r>
                  <a:rPr lang="ar-SA" dirty="0"/>
                  <a:t>ان ارتفاع معدل الخصم من 10% الى 25%  سيخفض صافي القيمة الحالية ب 4.86 % ( علاقه عكسية)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143000" y="914400"/>
                <a:ext cx="7086600" cy="5257800"/>
              </a:xfrm>
              <a:blipFill rotWithShape="1">
                <a:blip r:embed="rId2" cstate="print"/>
                <a:stretch>
                  <a:fillRect l="-775" t="-2549" r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61928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160020"/>
            <a:ext cx="6512511" cy="1143000"/>
          </a:xfrm>
        </p:spPr>
        <p:txBody>
          <a:bodyPr/>
          <a:lstStyle/>
          <a:p>
            <a:r>
              <a:rPr lang="ar-SA" sz="4800" dirty="0">
                <a:solidFill>
                  <a:prstClr val="black"/>
                </a:solidFill>
                <a:latin typeface="Calibri"/>
              </a:rPr>
              <a:t>3/حساب المرونات :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4800" dirty="0">
                <a:solidFill>
                  <a:prstClr val="black"/>
                </a:solidFill>
                <a:latin typeface="Calibri"/>
              </a:rPr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5334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marL="342900" lvl="0" indent="-342900" algn="r" rtl="1">
              <a:buClrTx/>
              <a:buSzTx/>
              <a:buFont typeface="Wingdings" panose="05000000000000000000" pitchFamily="2" charset="2"/>
              <a:buChar char="Ø"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مرونة الربحية للتغير في الايرادات :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=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11443700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12783355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/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12783355 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) ÷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-10%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1.04%</a:t>
            </a: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وهذا يعني أن انخفاض الايراد الكلي بنسبة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1%  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يؤدي إلى انخفاض ربحية المشروع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بنسبة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1.04%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هذا يشير إلى درجة حساسية كبيرة للتغير في الإيرادات .</a:t>
            </a:r>
          </a:p>
          <a:p>
            <a:pPr marL="342900" lvl="0" indent="-342900" algn="r" rtl="1">
              <a:buClrTx/>
              <a:buSzTx/>
              <a:buNone/>
            </a:pPr>
            <a:endParaRPr lang="ar-SA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 algn="r" rtl="1">
              <a:buClrTx/>
              <a:buSzTx/>
              <a:buFont typeface="Wingdings" panose="05000000000000000000" pitchFamily="2" charset="2"/>
              <a:buChar char="Ø"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مرونة الربحية للتغير في التكاليف : </a:t>
            </a: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=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12722036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-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12783355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/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12783355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) ÷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)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=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0.04%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-</a:t>
            </a: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وهذا يعني أن ارتفاع التكاليف الكلية بنسبة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 يؤدي إلى انخفاض ربحية المشروع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بنسبة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0.04%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هذا يشير إلى درجة حساسية كبيرة للتغير في التكاليف . </a:t>
            </a:r>
          </a:p>
          <a:p>
            <a:pPr marL="342900" lvl="0" indent="-342900" algn="r" rtl="1">
              <a:buClrTx/>
              <a:buSzTx/>
              <a:buNone/>
            </a:pPr>
            <a:endParaRPr lang="ar-SA" sz="2000" b="1" dirty="0">
              <a:solidFill>
                <a:prstClr val="black"/>
              </a:solidFill>
              <a:latin typeface="Calibri"/>
            </a:endParaRPr>
          </a:p>
          <a:p>
            <a:pPr marL="342900" indent="-342900" algn="r" rtl="1">
              <a:buClrTx/>
              <a:buSzTx/>
              <a:buFont typeface="Wingdings" panose="05000000000000000000" pitchFamily="2" charset="2"/>
              <a:buChar char="Ø"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مرونة الربحية لتغير كليهما 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=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(-11382381) 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- 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12683355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/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12783355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) ÷ (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10%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342900" lvl="0" indent="-342900" algn="r" rtl="1">
              <a:buClrTx/>
              <a:buSzTx/>
              <a:buNone/>
            </a:pPr>
            <a:r>
              <a:rPr lang="ar-SA" sz="20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en-US" sz="2100" b="1" dirty="0">
                <a:solidFill>
                  <a:prstClr val="black"/>
                </a:solidFill>
                <a:latin typeface="Calibri"/>
              </a:rPr>
              <a:t>18.90%</a:t>
            </a:r>
          </a:p>
          <a:p>
            <a:pPr marL="342900" indent="-342900" algn="r" rtl="1">
              <a:buClrTx/>
              <a:buSzTx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وهذا يعني أن ارتفاع التكاليف الكلية النسبة يؤدي إلى انخفاض ربحية المشروع بنسبة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18.90% 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هذا يشير إلى بنسبة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1%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  وانخفاض الايراد الكلي بنفس درجة حساسية كبيرة للتغير في الإيرادات والتكاليف معاً.</a:t>
            </a: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383297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6512511" cy="1143000"/>
          </a:xfrm>
        </p:spPr>
        <p:txBody>
          <a:bodyPr/>
          <a:lstStyle/>
          <a:p>
            <a:r>
              <a:rPr lang="x-none" sz="4400" dirty="0"/>
              <a:t>تقدير حدود الحساسية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143000" y="1676400"/>
            <a:ext cx="7579311" cy="4648200"/>
          </a:xfrm>
        </p:spPr>
        <p:txBody>
          <a:bodyPr>
            <a:normAutofit/>
          </a:bodyPr>
          <a:lstStyle/>
          <a:p>
            <a:pPr marL="342900" lvl="0" indent="-342900" algn="r" rtl="1">
              <a:buClrTx/>
              <a:buSzTx/>
              <a:buNone/>
            </a:pPr>
            <a:r>
              <a:rPr lang="ar-SA" sz="2800" b="1" dirty="0">
                <a:solidFill>
                  <a:prstClr val="black"/>
                </a:solidFill>
                <a:latin typeface="Calibri"/>
              </a:rPr>
              <a:t>1</a:t>
            </a:r>
            <a:r>
              <a:rPr lang="ar-SA" sz="2000" b="1" dirty="0">
                <a:solidFill>
                  <a:prstClr val="black"/>
                </a:solidFill>
                <a:latin typeface="Calibri"/>
              </a:rPr>
              <a:t>. نسبة المنافع إلى التكاليف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الايرادات الكلية = 4089.300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التكاليف الكلية = 137.020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نسبة المنافع إلى التكاليف= 137.020 / 4089.300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 =  %29.84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أي أن التكاليف يمكن أن ترتفع بنسبة 49% قبل أن يتحول المشروع لخسارة . </a:t>
            </a:r>
          </a:p>
          <a:p>
            <a:pPr marL="342900" lvl="0" indent="-342900" algn="r" rtl="1">
              <a:buClrTx/>
              <a:buSzTx/>
              <a:buNone/>
            </a:pPr>
            <a:endParaRPr lang="ar-SA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2. نسبة المنافع إلى التكاليف عندما يتحقق التعادل :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نسبة المنافع إلى التكاليف = 4089.300 / 4089.300 = 1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نسبة المنافع إلى التكاليف = 137.020 / 137.020 = 1 </a:t>
            </a:r>
          </a:p>
          <a:p>
            <a:pPr marL="45720" indent="0" algn="r" rtl="1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507625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43800" cy="5440680"/>
          </a:xfrm>
        </p:spPr>
        <p:txBody>
          <a:bodyPr>
            <a:normAutofit fontScale="92500"/>
          </a:bodyPr>
          <a:lstStyle/>
          <a:p>
            <a:pPr marL="342900" lvl="0" indent="-342900" algn="r" rtl="1">
              <a:buClrTx/>
              <a:buSzTx/>
              <a:buNone/>
            </a:pPr>
            <a:r>
              <a:rPr lang="ar-SA" sz="2400" b="1" dirty="0">
                <a:solidFill>
                  <a:prstClr val="black"/>
                </a:solidFill>
                <a:latin typeface="Calibri"/>
              </a:rPr>
              <a:t>أ . إذا ارتفعت التكاليف من 341,434 إلى 4089.300</a:t>
            </a:r>
          </a:p>
          <a:p>
            <a:pPr marL="342900" lvl="0" indent="-342900" algn="r" rtl="1">
              <a:buClrTx/>
              <a:buSzTx/>
              <a:buNone/>
            </a:pPr>
            <a:r>
              <a:rPr lang="ar-SA" sz="2400" b="1" dirty="0">
                <a:solidFill>
                  <a:prstClr val="black"/>
                </a:solidFill>
                <a:latin typeface="Calibri"/>
              </a:rPr>
              <a:t>= (4089.300 - 137.020) ÷ 137.020 = 28.8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400" b="1" dirty="0">
                <a:solidFill>
                  <a:prstClr val="black"/>
                </a:solidFill>
                <a:latin typeface="Calibri"/>
              </a:rPr>
              <a:t>أي أن 28.8% هو الحد الأقصى لارتفاع التكاليف قبل أن يتحول المشروع من رابح إلى خاسر.</a:t>
            </a:r>
          </a:p>
          <a:p>
            <a:pPr marL="342900" lvl="0" indent="-342900" algn="r" rtl="1">
              <a:buClrTx/>
              <a:buSzTx/>
              <a:buNone/>
            </a:pPr>
            <a:endParaRPr lang="ar-S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000" b="1" dirty="0">
                <a:solidFill>
                  <a:prstClr val="black"/>
                </a:solidFill>
                <a:latin typeface="Calibri"/>
              </a:rPr>
              <a:t>ب . </a:t>
            </a:r>
            <a:r>
              <a:rPr lang="ar-SA" sz="2400" b="1" dirty="0">
                <a:solidFill>
                  <a:prstClr val="black"/>
                </a:solidFill>
                <a:latin typeface="Calibri"/>
              </a:rPr>
              <a:t>إذا انخفضت الايرادات من 4089.300 إلى 341,434</a:t>
            </a:r>
            <a:endParaRPr lang="ar-SA" sz="2800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400" b="1" dirty="0">
                <a:solidFill>
                  <a:prstClr val="black"/>
                </a:solidFill>
                <a:latin typeface="Calibri"/>
              </a:rPr>
              <a:t>= (137.020 - 4089.300) ÷ 4089.300 =  -0.96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400" b="1" dirty="0">
                <a:solidFill>
                  <a:prstClr val="black"/>
                </a:solidFill>
                <a:latin typeface="Calibri"/>
              </a:rPr>
              <a:t>أي أن 96% هو الحد الأدنى  لانخفاض الايرادات قبل أن يتحول المشروع من رابح إلى خاسر .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endParaRPr lang="ar-S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r" rtl="1">
              <a:buClrTx/>
              <a:buSzTx/>
              <a:buNone/>
            </a:pPr>
            <a:r>
              <a:rPr lang="ar-SA" sz="2400" b="1" dirty="0">
                <a:solidFill>
                  <a:prstClr val="black"/>
                </a:solidFill>
                <a:latin typeface="Calibri"/>
              </a:rPr>
              <a:t>3 </a:t>
            </a:r>
            <a:r>
              <a:rPr lang="ar-SA" sz="2400" b="1" dirty="0">
                <a:solidFill>
                  <a:srgbClr val="FF0000"/>
                </a:solidFill>
                <a:latin typeface="Calibri"/>
              </a:rPr>
              <a:t>. الحد الأقصى لارتفاع معدل الخصم قبل أن يتحول المشروع من رابح إلى خاسر </a:t>
            </a:r>
            <a:r>
              <a:rPr lang="ar-SA" sz="2400" b="1" dirty="0" smtClean="0">
                <a:solidFill>
                  <a:srgbClr val="FF0000"/>
                </a:solidFill>
                <a:latin typeface="Calibri"/>
              </a:rPr>
              <a:t>هو</a:t>
            </a:r>
            <a:r>
              <a:rPr lang="ar-SA" sz="24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ar-SA" sz="2400" b="1" dirty="0" smtClean="0">
                <a:solidFill>
                  <a:srgbClr val="7030A0"/>
                </a:solidFill>
                <a:latin typeface="Calibri"/>
              </a:rPr>
              <a:t>25%</a:t>
            </a:r>
            <a:r>
              <a:rPr lang="ar-SA" sz="2400" b="1" dirty="0" smtClean="0">
                <a:solidFill>
                  <a:srgbClr val="FF0000"/>
                </a:solidFill>
                <a:latin typeface="Calibri"/>
              </a:rPr>
              <a:t>(وهو </a:t>
            </a:r>
            <a:r>
              <a:rPr lang="ar-SA" sz="2400" b="1" dirty="0">
                <a:solidFill>
                  <a:srgbClr val="FF0000"/>
                </a:solidFill>
                <a:latin typeface="Calibri"/>
              </a:rPr>
              <a:t>معدل العائد الداخلي).  </a:t>
            </a:r>
            <a:endParaRPr lang="en-US" sz="2400" b="1" dirty="0">
              <a:solidFill>
                <a:srgbClr val="FF0000"/>
              </a:solidFill>
              <a:latin typeface="Calibri"/>
            </a:endParaRPr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329398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52600"/>
            <a:ext cx="6512511" cy="1143000"/>
          </a:xfrm>
        </p:spPr>
        <p:txBody>
          <a:bodyPr/>
          <a:lstStyle/>
          <a:p>
            <a:pPr rtl="1"/>
            <a:r>
              <a:rPr lang="ar-SA" dirty="0"/>
              <a:t>شكرا للاستماع..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331293"/>
              </p:ext>
            </p:extLst>
          </p:nvPr>
        </p:nvGraphicFramePr>
        <p:xfrm>
          <a:off x="2362200" y="3352800"/>
          <a:ext cx="4800600" cy="1981198"/>
        </p:xfrm>
        <a:graphic>
          <a:graphicData uri="http://schemas.openxmlformats.org/drawingml/2006/table">
            <a:tbl>
              <a:tblPr firstRow="1" firstCol="1" bandRow="1"/>
              <a:tblGrid>
                <a:gridCol w="2366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4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385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الرقم الجامعي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اسم الطالبة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4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429920611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نوره بندر العتيبي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34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433203468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وهايب بن جريس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4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433202006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اثير </a:t>
                      </a:r>
                      <a:r>
                        <a:rPr lang="ar-SA" sz="1600" b="1" dirty="0" err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الخثلان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34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433202625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وعد </a:t>
                      </a:r>
                      <a:r>
                        <a:rPr lang="ar-SA" sz="1600" b="1" dirty="0" err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الفايزي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34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429920192</a:t>
                      </a:r>
                      <a:endParaRPr lang="en-US" sz="11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نوره </a:t>
                      </a:r>
                      <a:r>
                        <a:rPr lang="ar-SA" sz="1600" b="1" dirty="0" err="1">
                          <a:solidFill>
                            <a:srgbClr val="2E74B5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الجويزع</a:t>
                      </a:r>
                      <a:endParaRPr lang="en-US" sz="1100" dirty="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22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6400800" cy="3474720"/>
          </a:xfrm>
        </p:spPr>
        <p:txBody>
          <a:bodyPr/>
          <a:lstStyle/>
          <a:p>
            <a:pPr marL="457200" indent="-4572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600" b="1" dirty="0">
                <a:solidFill>
                  <a:srgbClr val="1F497D"/>
                </a:solidFill>
                <a:latin typeface="Calibri"/>
                <a:ea typeface="Calibri"/>
              </a:rPr>
              <a:t>مصنع علب مناديل ورقيه: </a:t>
            </a:r>
          </a:p>
          <a:p>
            <a:pPr marL="45720" indent="0" algn="r" rtl="1">
              <a:buNone/>
            </a:pPr>
            <a:r>
              <a:rPr lang="ar-SA" dirty="0"/>
              <a:t> </a:t>
            </a:r>
            <a:r>
              <a:rPr lang="ar-SA" sz="3000" dirty="0">
                <a:latin typeface="Calibri"/>
                <a:ea typeface="Calibri"/>
              </a:rPr>
              <a:t>مشروع يقوم أساس انتاج علب المناديل الورقية  بأحجام ونوعيات مختلفة مع امكانيه انتاج عبوات البلاستيك من 100ايزي باك الى 550منديل.</a:t>
            </a:r>
          </a:p>
          <a:p>
            <a:pPr algn="r" rtl="1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rtl="1">
              <a:buFont typeface="Georgia" pitchFamily="18" charset="0"/>
              <a:buNone/>
            </a:pPr>
            <a:r>
              <a:rPr lang="ar-SA" dirty="0"/>
              <a:t>دراسة الجدوى التمهيدية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0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0" y="1828800"/>
            <a:ext cx="6400800" cy="39624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sz="2600" b="1" dirty="0">
                <a:solidFill>
                  <a:srgbClr val="1F497D"/>
                </a:solidFill>
                <a:latin typeface="Calibri"/>
                <a:ea typeface="Calibri"/>
              </a:rPr>
              <a:t>اساور طبية معرفة:</a:t>
            </a:r>
          </a:p>
          <a:p>
            <a:pPr marL="45720" indent="0" algn="r" rtl="1">
              <a:buNone/>
            </a:pPr>
            <a:r>
              <a:rPr lang="ar-SA" sz="3000" dirty="0">
                <a:latin typeface="Calibri"/>
                <a:ea typeface="Calibri"/>
              </a:rPr>
              <a:t>اساور في اليد يتم وضعها من قبل المريض سواءً كان (ذكر، انثى، او طفل ) و تتضمن معلومات عن هذا المريض من اسم و نوع المرض المزمن الذي يعاني منه والأدوية التي يستخدمها و ايضاً اذا كان هناك حساسية لدى المريض و نوعها و معلومات عن سجله الطبي تتضمن اسم الطبيب الخاص بهذا المريض ، اسم المستشفى او الجهة الطبية ، و رقم سجل المريض الطبي </a:t>
            </a:r>
            <a:endParaRPr lang="en-US" sz="3000" dirty="0">
              <a:latin typeface="Calibri"/>
              <a:ea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rtl="1">
              <a:buFont typeface="Georgia" pitchFamily="18" charset="0"/>
              <a:buNone/>
            </a:pPr>
            <a:r>
              <a:rPr lang="ar-SA" dirty="0"/>
              <a:t>دراسة الجدوى التمهيدية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153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64046008"/>
              </p:ext>
            </p:extLst>
          </p:nvPr>
        </p:nvGraphicFramePr>
        <p:xfrm>
          <a:off x="-1" y="1059774"/>
          <a:ext cx="9144001" cy="5693543"/>
        </p:xfrm>
        <a:graphic>
          <a:graphicData uri="http://schemas.openxmlformats.org/drawingml/2006/table">
            <a:tbl>
              <a:tblPr firstRow="1" firstCol="1" bandRow="1"/>
              <a:tblGrid>
                <a:gridCol w="6858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9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036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6787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594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الاساور</a:t>
                      </a:r>
                      <a:r>
                        <a:rPr lang="ar-SA" sz="1600" b="1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الطبية المعرفة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علب مناديل ورقيه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حضانة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ترفيهيه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توفير شاحنات نقل مواد خام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أحبال الليف من النخيل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معايير التقويم الجزئية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معايير التقويم الكلية </a:t>
                      </a:r>
                      <a:endParaRPr lang="en-US" sz="1600" b="1" kern="1200" dirty="0">
                        <a:solidFill>
                          <a:srgbClr val="FFFF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09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مستوى الطلب المحلي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السوق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إمكانية التصدير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72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منافذ التوزيع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02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احتمالات الطلب في المستقبل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60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مدى تناسب التكاليف الاستثمارية مع الموارد المتاحة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التكاليف والربحية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967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3.5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معدلات الربحية للشركات المشابهة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26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المواد الخام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الجوانب الفنية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2428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الخيرات الادارية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770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مدى توفر الخيرات الفنية 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54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درجة تلوث البيئة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الجوانب الاجتماعية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324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درجة الاعتماد علي عمالة محلية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816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المنافع الجانبية للمشروع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126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71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41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37.5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Arial"/>
                        </a:rPr>
                        <a:t>46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>
                          <a:effectLst/>
                          <a:latin typeface="Calibri"/>
                          <a:ea typeface="Calibri"/>
                          <a:cs typeface="Arial"/>
                        </a:rPr>
                        <a:t>مجموع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4531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b="1" dirty="0">
                          <a:effectLst/>
                          <a:latin typeface="Calibri"/>
                          <a:ea typeface="Calibri"/>
                          <a:cs typeface="Arial"/>
                        </a:rPr>
                        <a:t>الترتيب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2496" marR="424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0"/>
            <a:ext cx="746760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/>
            <a:r>
              <a:rPr lang="ar-SA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مصفوفة</a:t>
            </a:r>
            <a:r>
              <a:rPr lang="ar-SA" sz="3200" b="1" cap="all" dirty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ar-SA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اتخاذ</a:t>
            </a:r>
            <a:r>
              <a:rPr lang="ar-SA" sz="3200" b="1" cap="all" dirty="0">
                <a:ln w="0"/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ar-SA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القرار</a:t>
            </a:r>
            <a:endParaRPr lang="en-US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7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620000" cy="1143000"/>
          </a:xfrm>
        </p:spPr>
        <p:txBody>
          <a:bodyPr/>
          <a:lstStyle/>
          <a:p>
            <a:pPr algn="ctr" rtl="1"/>
            <a:r>
              <a:rPr lang="ar-SA" dirty="0"/>
              <a:t>دراسة الجدوى التفصيلية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524000"/>
            <a:ext cx="7315200" cy="4800600"/>
          </a:xfrm>
        </p:spPr>
        <p:txBody>
          <a:bodyPr>
            <a:normAutofit fontScale="70000" lnSpcReduction="20000"/>
          </a:bodyPr>
          <a:lstStyle/>
          <a:p>
            <a:pPr algn="r" rtl="1"/>
            <a:r>
              <a:rPr lang="ar-SA" sz="3400" b="1" dirty="0">
                <a:solidFill>
                  <a:srgbClr val="1F497D"/>
                </a:solidFill>
                <a:latin typeface="Calibri"/>
                <a:ea typeface="Calibri"/>
              </a:rPr>
              <a:t>المنتج:</a:t>
            </a:r>
          </a:p>
          <a:p>
            <a:pPr marL="45720" indent="0" algn="r" rtl="1">
              <a:buNone/>
            </a:pPr>
            <a:r>
              <a:rPr lang="ar-SA" sz="3400" dirty="0"/>
              <a:t>اساور في اليد يتم وضعها من قبل المريض سواءً كان (ذكر، انثى، او طفل ) و تتضمن معلومات عن هذا المريض من اسم و نوع المرض المزمن الذي يعاني منه والأدوية التي يستخدمها و ايضاً اذا كان هناك حساسية لدى المريض و نوعها و معلومات عن سجله الطبي تتضمن اسم الطبيب الخاص بهذا المريض ، اسم المستشفى او الجهة الطبية ، و رقم سجل المريض الطبي .</a:t>
            </a:r>
          </a:p>
          <a:p>
            <a:pPr marL="45720" indent="0" algn="r" rtl="1">
              <a:buNone/>
            </a:pPr>
            <a:r>
              <a:rPr lang="ar-SA" sz="3400" dirty="0"/>
              <a:t>في حين ان هذه الاساور المعرفة تكون بأسعار معقولة في السوق، وايضاً تصنع هذه الاساور بجودة عالية بحيث يمكن ارتداؤها بكل الثقة فنحن سنقدم مجموعة متنوعة من المعادن عالية الجودة مثل :</a:t>
            </a:r>
          </a:p>
          <a:p>
            <a:pPr marL="45720" indent="0">
              <a:buNone/>
            </a:pPr>
            <a:r>
              <a:rPr lang="ar-SA" sz="3100" dirty="0"/>
              <a:t>)</a:t>
            </a:r>
            <a:r>
              <a:rPr lang="en-US" sz="3100" dirty="0"/>
              <a:t>solid high-grade Stainless Steel ، Sterling Silver ،10Kt Gold-Filled ، and 10Kt and 14Kt Gold and Titanium</a:t>
            </a:r>
            <a:r>
              <a:rPr lang="ar-SA" sz="3100" dirty="0"/>
              <a:t>(</a:t>
            </a:r>
            <a:r>
              <a:rPr lang="en-US" sz="31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089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838200"/>
            <a:ext cx="6400800" cy="5562600"/>
          </a:xfrm>
        </p:spPr>
        <p:txBody>
          <a:bodyPr>
            <a:normAutofit/>
          </a:bodyPr>
          <a:lstStyle/>
          <a:p>
            <a:pPr algn="r" rtl="1"/>
            <a:r>
              <a:rPr lang="ar-SA" sz="2400" b="1" dirty="0">
                <a:solidFill>
                  <a:srgbClr val="1F497D"/>
                </a:solidFill>
                <a:latin typeface="Calibri"/>
                <a:ea typeface="Calibri"/>
              </a:rPr>
              <a:t>السعر:</a:t>
            </a:r>
          </a:p>
          <a:p>
            <a:pPr algn="r" rtl="1"/>
            <a:r>
              <a:rPr lang="ar-SA" dirty="0"/>
              <a:t>تحديد لسعر المناسب للتكلفة و دخل المستهلك:</a:t>
            </a:r>
          </a:p>
          <a:p>
            <a:pPr marL="45720" indent="0" algn="r" rtl="1">
              <a:buNone/>
            </a:pPr>
            <a:r>
              <a:rPr lang="ar-SA" dirty="0"/>
              <a:t>سوف تكون الاسعار بحسب تكلفة كل منتج على حده فمنها ما يكون مرتفع الجودة قد يصل إلى 500 ريال و منها الادنى قد يكلف 150 ريال و ذلك تناسبا لطبقات المجتمع المختلفة تسهيلا للجميع لكي يستطيع اكبر عدد من الناس الاستفادة منها.</a:t>
            </a:r>
          </a:p>
          <a:p>
            <a:pPr algn="r" rtl="1"/>
            <a:r>
              <a:rPr lang="ar-SA" dirty="0"/>
              <a:t>نسبة الخصم: </a:t>
            </a:r>
          </a:p>
          <a:p>
            <a:pPr marL="45720" indent="0" algn="r" rtl="1">
              <a:buNone/>
            </a:pPr>
            <a:r>
              <a:rPr lang="ar-SA" dirty="0"/>
              <a:t>نحرص بان يكون هناك خصم بنسب ضئيلة لجذب المشتري.</a:t>
            </a:r>
          </a:p>
          <a:p>
            <a:pPr algn="r" rtl="1"/>
            <a:r>
              <a:rPr lang="ar-SA" dirty="0"/>
              <a:t>طريقة الدفع:</a:t>
            </a:r>
          </a:p>
          <a:p>
            <a:pPr marL="45720" indent="0" algn="r" rtl="1">
              <a:buNone/>
            </a:pPr>
            <a:r>
              <a:rPr lang="ar-SA" dirty="0"/>
              <a:t>البطاقة البنكية(مزايا)، الدفع عند </a:t>
            </a:r>
            <a:r>
              <a:rPr lang="ar-SA" dirty="0" smtClean="0"/>
              <a:t>الاستلام.</a:t>
            </a:r>
            <a:endParaRPr lang="ar-SA" dirty="0"/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5283734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1347</TotalTime>
  <Words>2266</Words>
  <Application>Microsoft Office PowerPoint</Application>
  <PresentationFormat>عرض على الشاشة (3:4)‏</PresentationFormat>
  <Paragraphs>662</Paragraphs>
  <Slides>44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6" baseType="lpstr">
      <vt:lpstr>Slipstream</vt:lpstr>
      <vt:lpstr>مستند</vt:lpstr>
      <vt:lpstr>الاساور الطبية المعرفة (MIB)</vt:lpstr>
      <vt:lpstr>دراسة الجدوى التمهيدية</vt:lpstr>
      <vt:lpstr>دراسة الجدوى التمهيدية</vt:lpstr>
      <vt:lpstr>الشريحة 4</vt:lpstr>
      <vt:lpstr>الشريحة 5</vt:lpstr>
      <vt:lpstr>الشريحة 6</vt:lpstr>
      <vt:lpstr>الشريحة 7</vt:lpstr>
      <vt:lpstr>دراسة الجدوى التفصيلية 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تقدير حجم الطلب المتوقع </vt:lpstr>
      <vt:lpstr>الشريحة 16</vt:lpstr>
      <vt:lpstr>الشريحة 17</vt:lpstr>
      <vt:lpstr>الشريحة 18</vt:lpstr>
      <vt:lpstr>الشريحة 19</vt:lpstr>
      <vt:lpstr>في حال تم تنفيذ المشروع:</vt:lpstr>
      <vt:lpstr>الشريحة 21</vt:lpstr>
      <vt:lpstr>الشريحة 22</vt:lpstr>
      <vt:lpstr>الشريحة 23</vt:lpstr>
      <vt:lpstr>مراحل انشاء المشروع 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أجور العمالة :</vt:lpstr>
      <vt:lpstr>إحتياجات المشروع من المواد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3/حساب المرونات : </vt:lpstr>
      <vt:lpstr>تقدير حدود الحساسية</vt:lpstr>
      <vt:lpstr>الشريحة 43</vt:lpstr>
      <vt:lpstr>شكرا للاستماع..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WIN8</dc:creator>
  <cp:lastModifiedBy>ksu</cp:lastModifiedBy>
  <cp:revision>99</cp:revision>
  <dcterms:created xsi:type="dcterms:W3CDTF">2016-11-06T23:06:02Z</dcterms:created>
  <dcterms:modified xsi:type="dcterms:W3CDTF">2017-02-05T08:39:07Z</dcterms:modified>
</cp:coreProperties>
</file>