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0" d="100"/>
          <a:sy n="80" d="100"/>
        </p:scale>
        <p:origin x="-5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390C039-0F1A-4401-924F-DCD9D77835C1}" type="datetimeFigureOut">
              <a:rPr lang="ar-SA" smtClean="0"/>
              <a:pPr/>
              <a:t>16/11/1435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4E4917-6E02-45F0-B9E1-2F96856EB4B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390C039-0F1A-4401-924F-DCD9D77835C1}" type="datetimeFigureOut">
              <a:rPr lang="ar-SA" smtClean="0"/>
              <a:pPr/>
              <a:t>16/11/1435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64E4917-6E02-45F0-B9E1-2F96856EB4B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merriam-webster.com/dictionary/thesaurus"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elc.polyu.edu.hk/advdicts/types.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304800" y="1837551"/>
            <a:ext cx="84582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1" fontAlgn="base" latinLnBrk="0" hangingPunct="1">
              <a:lnSpc>
                <a:spcPct val="100000"/>
              </a:lnSpc>
              <a:spcBef>
                <a:spcPct val="0"/>
              </a:spcBef>
              <a:spcAft>
                <a:spcPct val="0"/>
              </a:spcAft>
              <a:buClrTx/>
              <a:buSzTx/>
              <a:buFontTx/>
              <a:buNone/>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used in two different senses: </a:t>
            </a:r>
          </a:p>
          <a:p>
            <a:pPr marL="0" marR="0" lvl="0" indent="0" algn="justLow" defTabSz="914400" rtl="0" eaLnBrk="1" fontAlgn="base" latinLnBrk="0" hangingPunct="1">
              <a:lnSpc>
                <a:spcPct val="100000"/>
              </a:lnSpc>
              <a:spcBef>
                <a:spcPct val="0"/>
              </a:spcBef>
              <a:spcAft>
                <a:spcPct val="0"/>
              </a:spcAft>
              <a:buClrTx/>
              <a:buSzTx/>
              <a:buFontTx/>
              <a:buNone/>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228600" algn="l"/>
                <a:tab pos="539750" algn="l"/>
              </a:tabLst>
            </a:pPr>
            <a:r>
              <a:rPr kumimoji="0" lang="en-US" altLang="zh-CN"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Practical lexicography</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is the art or craft of writing dictionaries. </a:t>
            </a:r>
          </a:p>
          <a:p>
            <a:pPr marL="0" marR="0" lvl="0" indent="0" algn="justLow" defTabSz="914400" rtl="0" eaLnBrk="0" fontAlgn="base" latinLnBrk="0" hangingPunct="0">
              <a:lnSpc>
                <a:spcPct val="100000"/>
              </a:lnSpc>
              <a:spcBef>
                <a:spcPct val="0"/>
              </a:spcBef>
              <a:spcAft>
                <a:spcPct val="0"/>
              </a:spcAft>
              <a:buClrTx/>
              <a:buSzTx/>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228600" algn="l"/>
                <a:tab pos="539750" algn="l"/>
              </a:tabLst>
            </a:pPr>
            <a:r>
              <a:rPr kumimoji="0" lang="en-US" altLang="zh-CN"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Theoretical lexicography</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is the theory or scholarly discipline of analyzing and describing dictionaries. </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1600200" y="381000"/>
            <a:ext cx="6016391"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tabLst>
                <a:tab pos="228600" algn="l"/>
                <a:tab pos="539750" algn="l"/>
              </a:tabLst>
            </a:pPr>
            <a:r>
              <a:rPr kumimoji="0" lang="en-US" altLang="zh-CN" sz="3200" b="0" i="0" u="none" strike="noStrike" cap="none" normalizeH="0" baseline="0" dirty="0" smtClean="0">
                <a:ln>
                  <a:noFill/>
                </a:ln>
                <a:solidFill>
                  <a:schemeClr val="tx1"/>
                </a:solidFill>
                <a:effectLst/>
                <a:latin typeface="Arial" pitchFamily="34" charset="0"/>
                <a:cs typeface="Arial" pitchFamily="34" charset="0"/>
              </a:rPr>
              <a:t>Lexicography</a:t>
            </a:r>
            <a:r>
              <a:rPr kumimoji="0" lang="en-US" altLang="zh-CN" sz="3200" b="0" i="0" u="none" strike="noStrike" cap="none" normalizeH="0" dirty="0" smtClean="0">
                <a:ln>
                  <a:noFill/>
                </a:ln>
                <a:solidFill>
                  <a:schemeClr val="tx1"/>
                </a:solidFill>
                <a:effectLst/>
                <a:latin typeface="Arial" pitchFamily="34" charset="0"/>
                <a:cs typeface="Arial" pitchFamily="34" charset="0"/>
              </a:rPr>
              <a:t> ( Dictionary Skills)</a:t>
            </a:r>
          </a:p>
          <a:p>
            <a:pPr marL="0" marR="0" lvl="0" indent="0" algn="justLow" defTabSz="914400" rtl="0" eaLnBrk="0" fontAlgn="base" latinLnBrk="0" hangingPunct="0">
              <a:lnSpc>
                <a:spcPct val="100000"/>
              </a:lnSpc>
              <a:spcBef>
                <a:spcPct val="0"/>
              </a:spcBef>
              <a:spcAft>
                <a:spcPct val="0"/>
              </a:spcAft>
              <a:buClrTx/>
              <a:buSzTx/>
              <a:tabLst>
                <a:tab pos="228600" algn="l"/>
                <a:tab pos="539750" algn="l"/>
              </a:tabLst>
            </a:pPr>
            <a:r>
              <a:rPr lang="en-US" altLang="zh-CN" sz="3200" baseline="0" dirty="0" smtClean="0">
                <a:latin typeface="Arial" pitchFamily="34" charset="0"/>
                <a:cs typeface="Arial" pitchFamily="34" charset="0"/>
              </a:rPr>
              <a:t>Lecture</a:t>
            </a:r>
            <a:r>
              <a:rPr lang="en-US" altLang="zh-CN" sz="3200" dirty="0" smtClean="0">
                <a:latin typeface="Arial" pitchFamily="34" charset="0"/>
                <a:cs typeface="Arial" pitchFamily="34" charset="0"/>
              </a:rPr>
              <a:t> 2</a:t>
            </a:r>
          </a:p>
          <a:p>
            <a:pPr marL="0" marR="0" lvl="0" indent="0" algn="justLow" defTabSz="914400" rtl="0" eaLnBrk="0" fontAlgn="base" latinLnBrk="0" hangingPunct="0">
              <a:lnSpc>
                <a:spcPct val="100000"/>
              </a:lnSpc>
              <a:spcBef>
                <a:spcPct val="0"/>
              </a:spcBef>
              <a:spcAft>
                <a:spcPct val="0"/>
              </a:spcAft>
              <a:buClrTx/>
              <a:buSzTx/>
              <a:tabLst>
                <a:tab pos="228600" algn="l"/>
                <a:tab pos="539750" algn="l"/>
              </a:tabLst>
            </a:pPr>
            <a:r>
              <a:rPr kumimoji="0" lang="en-US" altLang="zh-CN" sz="3200" b="0" i="0" u="none" strike="noStrike" cap="none" normalizeH="0" baseline="0" dirty="0" smtClean="0">
                <a:ln>
                  <a:noFill/>
                </a:ln>
                <a:solidFill>
                  <a:schemeClr val="tx1"/>
                </a:solidFill>
                <a:effectLst/>
                <a:latin typeface="Arial" pitchFamily="34" charset="0"/>
                <a:cs typeface="Arial" pitchFamily="34" charset="0"/>
              </a:rPr>
              <a:t>An</a:t>
            </a:r>
            <a:r>
              <a:rPr kumimoji="0" lang="en-US" altLang="zh-CN" sz="3200" b="0" i="0" u="none" strike="noStrike" cap="none" normalizeH="0" dirty="0" smtClean="0">
                <a:ln>
                  <a:noFill/>
                </a:ln>
                <a:solidFill>
                  <a:schemeClr val="tx1"/>
                </a:solidFill>
                <a:effectLst/>
                <a:latin typeface="Arial" pitchFamily="34" charset="0"/>
                <a:cs typeface="Arial" pitchFamily="34" charset="0"/>
              </a:rPr>
              <a:t> Introduction (Handout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0" y="609600"/>
            <a:ext cx="92964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539750" algn="l"/>
              </a:tabLst>
            </a:pPr>
            <a:r>
              <a:rPr kumimoji="0" lang="en-US" altLang="zh-CN" sz="2400" b="1" i="0" u="none" strike="noStrike" cap="none" normalizeH="0" baseline="0" dirty="0" smtClean="0">
                <a:ln>
                  <a:noFill/>
                </a:ln>
                <a:solidFill>
                  <a:schemeClr val="tx1"/>
                </a:solidFill>
                <a:effectLst/>
                <a:latin typeface="Times"/>
                <a:ea typeface="Times New Roman" pitchFamily="18" charset="0"/>
                <a:cs typeface="Times New Roman" pitchFamily="18" charset="0"/>
              </a:rPr>
              <a:t>Structure of dictionary</a:t>
            </a:r>
          </a:p>
          <a:p>
            <a:pPr marL="0" marR="0" lvl="0" indent="0" algn="l" defTabSz="914400" rtl="0" eaLnBrk="1" fontAlgn="base" latinLnBrk="0" hangingPunct="1">
              <a:lnSpc>
                <a:spcPct val="100000"/>
              </a:lnSpc>
              <a:spcBef>
                <a:spcPct val="0"/>
              </a:spcBef>
              <a:spcAft>
                <a:spcPct val="0"/>
              </a:spcAft>
              <a:buClrTx/>
              <a:buSzTx/>
              <a:buFontTx/>
              <a:buNone/>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l" defTabSz="914400" rtl="0" eaLnBrk="0" fontAlgn="base" latinLnBrk="0" hangingPunct="0">
              <a:lnSpc>
                <a:spcPct val="100000"/>
              </a:lnSpc>
              <a:spcBef>
                <a:spcPct val="0"/>
              </a:spcBef>
              <a:spcAft>
                <a:spcPct val="0"/>
              </a:spcAft>
              <a:buClrTx/>
              <a:buSzTx/>
              <a:buFontTx/>
              <a:buAutoNum type="arabicPeriod"/>
              <a:tabLst>
                <a:tab pos="228600" algn="l"/>
                <a:tab pos="539750" algn="l"/>
              </a:tabLst>
            </a:pPr>
            <a:r>
              <a:rPr kumimoji="0" lang="en-US" altLang="zh-CN" sz="28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macrostructure</a:t>
            </a:r>
            <a:r>
              <a:rPr kumimoji="0" lang="en-US" altLang="zh-CN" sz="28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altLang="zh-CN" sz="280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8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overall structural organization of volume, typically:</a:t>
            </a:r>
          </a:p>
          <a:p>
            <a:pPr marL="514350" marR="0" lvl="0" indent="-514350" algn="l" defTabSz="914400" rtl="0" eaLnBrk="0" fontAlgn="base" latinLnBrk="0" hangingPunct="0">
              <a:lnSpc>
                <a:spcPct val="100000"/>
              </a:lnSpc>
              <a:spcBef>
                <a:spcPct val="0"/>
              </a:spcBef>
              <a:spcAft>
                <a:spcPct val="0"/>
              </a:spcAft>
              <a:buClrTx/>
              <a:buSzTx/>
              <a:tabLst>
                <a:tab pos="228600" algn="l"/>
                <a:tab pos="539750" algn="l"/>
              </a:tabLst>
            </a:pPr>
            <a:endParaRPr kumimoji="0" lang="en-US" altLang="zh-CN" sz="28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front matter, introduction, user guidelines</a:t>
            </a:r>
          </a:p>
          <a:p>
            <a:pPr marL="0" marR="0" lvl="0" indent="0" algn="l" defTabSz="914400" rtl="0" eaLnBrk="0" fontAlgn="base" latinLnBrk="0" hangingPunct="0">
              <a:lnSpc>
                <a:spcPct val="100000"/>
              </a:lnSpc>
              <a:spcBef>
                <a:spcPct val="0"/>
              </a:spcBef>
              <a:spcAft>
                <a:spcPct val="0"/>
              </a:spcAft>
              <a:buClrTx/>
              <a:buSzTx/>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body </a:t>
            </a:r>
            <a:r>
              <a:rPr kumimoji="0" lang="en-US" altLang="zh-CN" sz="2400"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entries and definitions (plus often other stuff), typically organized alphabetically</a:t>
            </a:r>
          </a:p>
          <a:p>
            <a:pPr marL="0" marR="0" lvl="0" indent="0" algn="l" defTabSz="914400" rtl="0" eaLnBrk="0" fontAlgn="base" latinLnBrk="0" hangingPunct="0">
              <a:lnSpc>
                <a:spcPct val="100000"/>
              </a:lnSpc>
              <a:spcBef>
                <a:spcPct val="0"/>
              </a:spcBef>
              <a:spcAft>
                <a:spcPct val="0"/>
              </a:spcAft>
              <a:buClrTx/>
              <a:buSzTx/>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end matter </a:t>
            </a:r>
            <a:r>
              <a:rPr kumimoji="0" lang="en-US" altLang="zh-CN" sz="2400"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appendices and additional information, </a:t>
            </a:r>
            <a:r>
              <a:rPr kumimoji="0" lang="en-US" altLang="zh-CN"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eg</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personal names, place names, loan items etc.</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914400"/>
            <a:ext cx="8686800" cy="4495800"/>
          </a:xfrm>
          <a:prstGeom prst="rect">
            <a:avLst/>
          </a:prstGeom>
        </p:spPr>
        <p:txBody>
          <a:bodyPr wrap="square">
            <a:spAutoFit/>
          </a:bodyPr>
          <a:lstStyle/>
          <a:p>
            <a:pPr lvl="0" algn="l" rtl="0" eaLnBrk="0" fontAlgn="base" hangingPunct="0">
              <a:spcBef>
                <a:spcPct val="0"/>
              </a:spcBef>
              <a:spcAft>
                <a:spcPct val="0"/>
              </a:spcAft>
              <a:tabLst>
                <a:tab pos="228600" algn="l"/>
                <a:tab pos="539750" algn="l"/>
              </a:tabLst>
            </a:pPr>
            <a:r>
              <a:rPr kumimoji="0" lang="en-US" altLang="zh-CN" sz="28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a:t>
            </a:r>
            <a:r>
              <a:rPr kumimoji="0" lang="en-US" altLang="zh-CN" sz="28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microstructure</a:t>
            </a:r>
            <a:r>
              <a:rPr kumimoji="0" lang="en-US" altLang="zh-CN" sz="28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altLang="zh-CN" sz="280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8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internal structure of dictionary entry blocks, typically:</a:t>
            </a:r>
          </a:p>
          <a:p>
            <a:pPr lvl="0" algn="l" rtl="0" eaLnBrk="0" fontAlgn="base" hangingPunct="0">
              <a:spcBef>
                <a:spcPct val="0"/>
              </a:spcBef>
              <a:spcAft>
                <a:spcPct val="0"/>
              </a:spcAft>
              <a:tabLst>
                <a:tab pos="228600" algn="l"/>
                <a:tab pos="539750" algn="l"/>
              </a:tabLst>
            </a:pPr>
            <a:endParaRPr kumimoji="0" lang="en-US" altLang="zh-CN" sz="280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headword (lemma, form to be looked up) </a:t>
            </a:r>
            <a:r>
              <a:rPr kumimoji="0" lang="en-US" altLang="zh-CN" sz="2400"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spelling</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pronunciation</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part of speech category or word class</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semantic specification </a:t>
            </a:r>
            <a:r>
              <a:rPr kumimoji="0" lang="en-US" altLang="zh-CN" sz="2400" b="0" i="0" u="none" strike="noStrike" cap="none" normalizeH="0" baseline="0" dirty="0" smtClean="0">
                <a:ln>
                  <a:noFill/>
                </a:ln>
                <a:solidFill>
                  <a:schemeClr val="tx1"/>
                </a:solidFill>
                <a:effectLst/>
                <a:latin typeface="Arial"/>
                <a:ea typeface="Times New Roman" pitchFamily="18" charset="0"/>
                <a:cs typeface="Times New Roman" pitchFamily="18" charset="0"/>
              </a:rPr>
              <a:t>–</a:t>
            </a: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senses and reference</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cross-references to related items, related by sense</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collocations, co-occurrence strings</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usage with examples</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228600" algn="l"/>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etymological or historical notes</a:t>
            </a: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304800" y="43935"/>
            <a:ext cx="85344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39750" algn="l"/>
              </a:tabLst>
            </a:pPr>
            <a:r>
              <a:rPr lang="en-US" altLang="zh-CN" sz="2400" b="1" dirty="0" smtClean="0">
                <a:solidFill>
                  <a:srgbClr val="000000"/>
                </a:solidFill>
                <a:latin typeface="Times"/>
                <a:ea typeface="Times New Roman" pitchFamily="18" charset="0"/>
                <a:cs typeface="Times New Roman" pitchFamily="18" charset="0"/>
              </a:rPr>
              <a:t>The Categorization </a:t>
            </a:r>
            <a:r>
              <a:rPr kumimoji="0" lang="en-US" altLang="zh-CN" sz="2400" b="1" i="0" u="none" strike="noStrike" cap="none" normalizeH="0" baseline="0" dirty="0" smtClean="0">
                <a:ln>
                  <a:noFill/>
                </a:ln>
                <a:solidFill>
                  <a:srgbClr val="000000"/>
                </a:solidFill>
                <a:effectLst/>
                <a:latin typeface="Times"/>
                <a:ea typeface="Times New Roman" pitchFamily="18" charset="0"/>
                <a:cs typeface="Times New Roman" pitchFamily="18" charset="0"/>
              </a:rPr>
              <a:t>of Dictionaries:</a:t>
            </a:r>
          </a:p>
          <a:p>
            <a:pPr marL="0" marR="0" lvl="0" indent="0" algn="l" defTabSz="914400" rtl="0" eaLnBrk="1" fontAlgn="base" latinLnBrk="0" hangingPunct="1">
              <a:lnSpc>
                <a:spcPct val="100000"/>
              </a:lnSpc>
              <a:spcBef>
                <a:spcPct val="0"/>
              </a:spcBef>
              <a:spcAft>
                <a:spcPct val="0"/>
              </a:spcAft>
              <a:buClrTx/>
              <a:buSzTx/>
              <a:buFontTx/>
              <a:buNone/>
              <a:tabLst>
                <a:tab pos="539750" algn="l"/>
              </a:tabLst>
            </a:pPr>
            <a:endParaRPr kumimoji="0" lang="en-US" altLang="zh-CN" sz="2400" b="1" i="0" u="none" strike="noStrike" cap="none" normalizeH="0" baseline="0" dirty="0" smtClean="0">
              <a:ln>
                <a:noFill/>
              </a:ln>
              <a:solidFill>
                <a:srgbClr val="000000"/>
              </a:solidFill>
              <a:effectLst/>
              <a:latin typeface="Times"/>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539750" algn="l"/>
              </a:tabLst>
            </a:pPr>
            <a:r>
              <a:rPr kumimoji="0" lang="en-US" altLang="zh-CN" sz="2400" b="1" i="0" u="none" strike="noStrike" cap="none" normalizeH="0" baseline="0" dirty="0" smtClean="0">
                <a:ln>
                  <a:noFill/>
                </a:ln>
                <a:solidFill>
                  <a:srgbClr val="000000"/>
                </a:solidFill>
                <a:effectLst/>
                <a:latin typeface="Times"/>
                <a:ea typeface="Times New Roman" pitchFamily="18" charset="0"/>
                <a:cs typeface="Times New Roman" pitchFamily="18" charset="0"/>
              </a:rPr>
              <a:t>Special-purpose dictionaries</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9750" algn="l"/>
              </a:tabLst>
            </a:pPr>
            <a:r>
              <a:rPr kumimoji="0" lang="en-US" altLang="zh-CN"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There are different types of dictionaries, including bilingual, multilingual, historical, biographical, and geographical dictionaries. In many endangered languages communities it makes sense to construct topical dictionaries (see Mosel 2004), </a:t>
            </a:r>
            <a:r>
              <a:rPr kumimoji="0" lang="en-US" altLang="zh-CN"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eg</a:t>
            </a:r>
            <a:r>
              <a:rPr kumimoji="0" lang="en-US" altLang="zh-CN"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house building terms, sailing terms, before launching into a full bilingual dictionary</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algn="l"/>
            <a:endParaRPr lang="en-US" sz="2400" b="1" dirty="0" smtClean="0"/>
          </a:p>
          <a:p>
            <a:pPr algn="l"/>
            <a:r>
              <a:rPr lang="en-US" sz="2400" b="1" dirty="0" smtClean="0"/>
              <a:t>General Dictionaries </a:t>
            </a:r>
            <a:endParaRPr lang="en-US" sz="2400" dirty="0" smtClean="0"/>
          </a:p>
          <a:p>
            <a:pPr algn="l"/>
            <a:r>
              <a:rPr lang="en-US" sz="2400" dirty="0" smtClean="0"/>
              <a:t>These are normal dictionaries that give you information about the most common words in English. However, new words are often not included in these dictionaries until they become very common. Therefore you should look for new fashionable words and new technical words (especially computer terms) in a dictionary of slang or informal expressions or in a technical dictionary.</a:t>
            </a:r>
          </a:p>
          <a:p>
            <a:pPr marL="0" marR="0" lvl="0" indent="0" algn="l" defTabSz="914400" rtl="0" eaLnBrk="0" fontAlgn="base" latinLnBrk="0" hangingPunct="0">
              <a:lnSpc>
                <a:spcPct val="100000"/>
              </a:lnSpc>
              <a:spcBef>
                <a:spcPct val="0"/>
              </a:spcBef>
              <a:spcAft>
                <a:spcPct val="0"/>
              </a:spcAft>
              <a:buClrTx/>
              <a:buSzTx/>
              <a:buFontTx/>
              <a:buNone/>
              <a:tabLst>
                <a:tab pos="539750" algn="l"/>
              </a:tabLst>
            </a:pPr>
            <a:endParaRPr kumimoji="0" lang="en-US" altLang="zh-CN" sz="2400" b="1" i="0" u="none" strike="noStrike" cap="none" normalizeH="0" baseline="0" dirty="0" smtClean="0">
              <a:ln>
                <a:noFill/>
              </a:ln>
              <a:solidFill>
                <a:srgbClr val="000000"/>
              </a:solidFill>
              <a:effectLst/>
              <a:latin typeface="Times"/>
              <a:ea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533400"/>
            <a:ext cx="9067800" cy="5632311"/>
          </a:xfrm>
          <a:prstGeom prst="rect">
            <a:avLst/>
          </a:prstGeom>
        </p:spPr>
        <p:txBody>
          <a:bodyPr wrap="square">
            <a:spAutoFit/>
          </a:bodyPr>
          <a:lstStyle/>
          <a:p>
            <a:pPr lvl="0" algn="l" rtl="0" eaLnBrk="0" fontAlgn="base" hangingPunct="0">
              <a:spcBef>
                <a:spcPct val="0"/>
              </a:spcBef>
              <a:spcAft>
                <a:spcPct val="0"/>
              </a:spcAft>
              <a:tabLst>
                <a:tab pos="539750" algn="l"/>
              </a:tabLst>
            </a:pPr>
            <a:r>
              <a:rPr kumimoji="0" lang="en-US" altLang="zh-CN" sz="2400" b="1" i="0" u="none" strike="noStrike" cap="none" normalizeH="0" baseline="0" dirty="0" smtClean="0">
                <a:ln>
                  <a:noFill/>
                </a:ln>
                <a:solidFill>
                  <a:srgbClr val="000000"/>
                </a:solidFill>
                <a:effectLst/>
                <a:latin typeface="Times"/>
                <a:ea typeface="Times New Roman" pitchFamily="18" charset="0"/>
                <a:cs typeface="Times New Roman" pitchFamily="18" charset="0"/>
              </a:rPr>
              <a:t>Glossaries</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539750" algn="l"/>
              </a:tabLst>
            </a:pPr>
            <a:r>
              <a:rPr kumimoji="0" lang="en-US" altLang="zh-CN"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Another variant is the glossary, an alphabetical list of defined terms in a specialized field, such as medicine or science. The simplest dictionary, a defining dictionary, provides a core glossary of the simplest meanings of the simplest concepts. From these, other concepts can be explained and defined, in particular for those who are first learning a language. In English the commercial defining dictionaries typically include only one or two meanings of under 2000 words. With these, the rest of English, and even the 4000 most common English idioms and metaphors, can be defined. </a:t>
            </a:r>
          </a:p>
          <a:p>
            <a:pPr lvl="0" algn="l" rtl="0" eaLnBrk="0" fontAlgn="base" hangingPunct="0">
              <a:spcBef>
                <a:spcPct val="0"/>
              </a:spcBef>
              <a:spcAft>
                <a:spcPct val="0"/>
              </a:spcAft>
              <a:tabLst>
                <a:tab pos="539750" algn="l"/>
              </a:tabLst>
            </a:pP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539750" algn="l"/>
              </a:tabLst>
            </a:pPr>
            <a:r>
              <a:rPr lang="en-US" altLang="zh-CN" sz="2400" b="1" dirty="0" smtClean="0">
                <a:solidFill>
                  <a:srgbClr val="000000"/>
                </a:solidFill>
                <a:latin typeface="Times"/>
                <a:ea typeface="Times New Roman" pitchFamily="18" charset="0"/>
                <a:cs typeface="Times New Roman" pitchFamily="18" charset="0"/>
              </a:rPr>
              <a:t>Thesaurus </a:t>
            </a:r>
            <a:r>
              <a:rPr lang="en-US" altLang="zh-CN" sz="2400" b="1" dirty="0" smtClean="0">
                <a:solidFill>
                  <a:srgbClr val="000000"/>
                </a:solidFill>
                <a:latin typeface="Times"/>
                <a:ea typeface="Times New Roman" pitchFamily="18" charset="0"/>
                <a:cs typeface="Times New Roman" pitchFamily="18" charset="0"/>
                <a:hlinkClick r:id="rId2"/>
              </a:rPr>
              <a:t>http://</a:t>
            </a:r>
            <a:r>
              <a:rPr lang="en-US" altLang="zh-CN" sz="2400" b="1" dirty="0" smtClean="0">
                <a:solidFill>
                  <a:srgbClr val="000000"/>
                </a:solidFill>
                <a:latin typeface="Times"/>
                <a:ea typeface="Times New Roman" pitchFamily="18" charset="0"/>
                <a:cs typeface="Times New Roman" pitchFamily="18" charset="0"/>
                <a:hlinkClick r:id="rId2"/>
              </a:rPr>
              <a:t>www.merriam-webster.com/dictionary/thesaurus</a:t>
            </a:r>
            <a:endParaRPr lang="en-US" altLang="zh-CN" sz="2400" b="1" dirty="0" smtClean="0">
              <a:solidFill>
                <a:srgbClr val="000000"/>
              </a:solidFill>
              <a:latin typeface="Times"/>
              <a:ea typeface="Times New Roman" pitchFamily="18" charset="0"/>
              <a:cs typeface="Times New Roman" pitchFamily="18" charset="0"/>
            </a:endParaRPr>
          </a:p>
          <a:p>
            <a:pPr lvl="0" algn="l" rtl="0" eaLnBrk="0" fontAlgn="base" hangingPunct="0">
              <a:spcBef>
                <a:spcPct val="0"/>
              </a:spcBef>
              <a:spcAft>
                <a:spcPct val="0"/>
              </a:spcAft>
              <a:tabLst>
                <a:tab pos="539750" algn="l"/>
              </a:tabLst>
            </a:pPr>
            <a:r>
              <a:rPr kumimoji="0" lang="en-US" altLang="zh-CN"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Organized </a:t>
            </a:r>
            <a:r>
              <a:rPr kumimoji="0" lang="en-US" altLang="zh-CN"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thematically according to meaning groupings. These can be extremely useful for language learners wishing to expand their word knowledge in a given domain.</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1752600"/>
            <a:ext cx="7162800" cy="954107"/>
          </a:xfrm>
          <a:prstGeom prst="rect">
            <a:avLst/>
          </a:prstGeom>
        </p:spPr>
        <p:txBody>
          <a:bodyPr wrap="square">
            <a:spAutoFit/>
          </a:bodyPr>
          <a:lstStyle/>
          <a:p>
            <a:r>
              <a:rPr lang="en-US" sz="2800" dirty="0" smtClean="0">
                <a:hlinkClick r:id="rId2"/>
              </a:rPr>
              <a:t>http://elc.polyu.edu.hk/advdicts/types.htm</a:t>
            </a:r>
            <a:endParaRPr lang="en-US" sz="2800" dirty="0" smtClean="0"/>
          </a:p>
          <a:p>
            <a:endParaRPr lang="ar-SA" sz="2800" dirty="0"/>
          </a:p>
        </p:txBody>
      </p:sp>
      <p:sp>
        <p:nvSpPr>
          <p:cNvPr id="3" name="مستطيل 2"/>
          <p:cNvSpPr/>
          <p:nvPr/>
        </p:nvSpPr>
        <p:spPr>
          <a:xfrm>
            <a:off x="304800" y="457200"/>
            <a:ext cx="3387466" cy="523220"/>
          </a:xfrm>
          <a:prstGeom prst="rect">
            <a:avLst/>
          </a:prstGeom>
        </p:spPr>
        <p:txBody>
          <a:bodyPr wrap="none">
            <a:spAutoFit/>
          </a:bodyPr>
          <a:lstStyle/>
          <a:p>
            <a:pPr algn="l" rtl="0"/>
            <a:r>
              <a:rPr lang="en-US" sz="2800" b="1" dirty="0" smtClean="0"/>
              <a:t>Types of Dictionaries:</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428</Words>
  <Application>Microsoft Office PowerPoint</Application>
  <PresentationFormat>عرض على الشاشة (3:4)‏</PresentationFormat>
  <Paragraphs>42</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سمة Office</vt:lpstr>
      <vt:lpstr>الشريحة 1</vt:lpstr>
      <vt:lpstr>الشريحة 2</vt:lpstr>
      <vt:lpstr>الشريحة 3</vt:lpstr>
      <vt:lpstr>الشريحة 4</vt:lpstr>
      <vt:lpstr>الشريحة 5</vt:lpstr>
      <vt:lpstr>الشريحة 6</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Administrator</dc:creator>
  <cp:lastModifiedBy>Administrator</cp:lastModifiedBy>
  <cp:revision>9</cp:revision>
  <dcterms:created xsi:type="dcterms:W3CDTF">2014-09-10T06:28:34Z</dcterms:created>
  <dcterms:modified xsi:type="dcterms:W3CDTF">2014-09-10T09:19:48Z</dcterms:modified>
</cp:coreProperties>
</file>