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6" r:id="rId15"/>
    <p:sldId id="277" r:id="rId16"/>
    <p:sldId id="278" r:id="rId17"/>
    <p:sldId id="27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14"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6B081852-2E8E-4F19-B9CF-3E28DBF920B7}" type="datetimeFigureOut">
              <a:rPr lang="en-US" smtClean="0"/>
              <a:pPr/>
              <a:t>12/11/2017</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24FCFD54-C395-43E0-ABEA-D74BC7C635FA}"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B081852-2E8E-4F19-B9CF-3E28DBF920B7}" type="datetimeFigureOut">
              <a:rPr lang="en-US" smtClean="0"/>
              <a:pPr/>
              <a:t>12/11/2017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4FCFD54-C395-43E0-ABEA-D74BC7C635F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B081852-2E8E-4F19-B9CF-3E28DBF920B7}" type="datetimeFigureOut">
              <a:rPr lang="en-US" smtClean="0"/>
              <a:pPr/>
              <a:t>12/11/2017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4FCFD54-C395-43E0-ABEA-D74BC7C635F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B081852-2E8E-4F19-B9CF-3E28DBF920B7}" type="datetimeFigureOut">
              <a:rPr lang="en-US" smtClean="0"/>
              <a:pPr/>
              <a:t>12/11/2017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4FCFD54-C395-43E0-ABEA-D74BC7C635F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B081852-2E8E-4F19-B9CF-3E28DBF920B7}" type="datetimeFigureOut">
              <a:rPr lang="en-US" smtClean="0"/>
              <a:pPr/>
              <a:t>12/11/2017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4FCFD54-C395-43E0-ABEA-D74BC7C635FA}"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B081852-2E8E-4F19-B9CF-3E28DBF920B7}" type="datetimeFigureOut">
              <a:rPr lang="en-US" smtClean="0"/>
              <a:pPr/>
              <a:t>12/11/2017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4FCFD54-C395-43E0-ABEA-D74BC7C635F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B081852-2E8E-4F19-B9CF-3E28DBF920B7}" type="datetimeFigureOut">
              <a:rPr lang="en-US" smtClean="0"/>
              <a:pPr/>
              <a:t>12/11/2017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4FCFD54-C395-43E0-ABEA-D74BC7C635F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B081852-2E8E-4F19-B9CF-3E28DBF920B7}" type="datetimeFigureOut">
              <a:rPr lang="en-US" smtClean="0"/>
              <a:pPr/>
              <a:t>12/11/2017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4FCFD54-C395-43E0-ABEA-D74BC7C635F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6B081852-2E8E-4F19-B9CF-3E28DBF920B7}" type="datetimeFigureOut">
              <a:rPr lang="en-US" smtClean="0"/>
              <a:pPr/>
              <a:t>12/11/2017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4FCFD54-C395-43E0-ABEA-D74BC7C635FA}"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B081852-2E8E-4F19-B9CF-3E28DBF920B7}" type="datetimeFigureOut">
              <a:rPr lang="en-US" smtClean="0"/>
              <a:pPr/>
              <a:t>12/11/2017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4FCFD54-C395-43E0-ABEA-D74BC7C635F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6B081852-2E8E-4F19-B9CF-3E28DBF920B7}" type="datetimeFigureOut">
              <a:rPr lang="en-US" smtClean="0"/>
              <a:pPr/>
              <a:t>12/11/2017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4FCFD54-C395-43E0-ABEA-D74BC7C635FA}"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B081852-2E8E-4F19-B9CF-3E28DBF920B7}" type="datetimeFigureOut">
              <a:rPr lang="en-US" smtClean="0"/>
              <a:pPr/>
              <a:t>12/11/2017</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4FCFD54-C395-43E0-ABEA-D74BC7C635FA}"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pPr algn="ctr"/>
            <a:r>
              <a:rPr lang="ar-SA" sz="6000" dirty="0" smtClean="0">
                <a:latin typeface="Arabic Typesetting" pitchFamily="66" charset="-78"/>
                <a:cs typeface="Arabic Typesetting" pitchFamily="66" charset="-78"/>
              </a:rPr>
              <a:t>جمعية (دسكا ) الخيرية لمتلازمة الداون </a:t>
            </a:r>
            <a:endParaRPr lang="en-US" sz="6000" dirty="0">
              <a:latin typeface="Arabic Typesetting" pitchFamily="66" charset="-78"/>
              <a:cs typeface="Arabic Typesetting" pitchFamily="66" charset="-78"/>
            </a:endParaRPr>
          </a:p>
        </p:txBody>
      </p:sp>
      <p:pic>
        <p:nvPicPr>
          <p:cNvPr id="4" name="Picture 3" descr="deska_05.gif"/>
          <p:cNvPicPr>
            <a:picLocks noChangeAspect="1"/>
          </p:cNvPicPr>
          <p:nvPr/>
        </p:nvPicPr>
        <p:blipFill>
          <a:blip r:embed="rId2"/>
          <a:stretch>
            <a:fillRect/>
          </a:stretch>
        </p:blipFill>
        <p:spPr>
          <a:xfrm>
            <a:off x="2133600" y="3429000"/>
            <a:ext cx="5410200" cy="25146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r"/>
            <a:r>
              <a:rPr lang="ar-SA" dirty="0" smtClean="0">
                <a:latin typeface="Arabic Typesetting" pitchFamily="66" charset="-78"/>
                <a:cs typeface="Arabic Typesetting" pitchFamily="66" charset="-78"/>
              </a:rPr>
              <a:t>الاعضاء العاملون:</a:t>
            </a:r>
          </a:p>
          <a:p>
            <a:pPr algn="r"/>
            <a:r>
              <a:rPr lang="ar-SA" dirty="0" smtClean="0">
                <a:latin typeface="Arabic Typesetting" pitchFamily="66" charset="-78"/>
                <a:cs typeface="Arabic Typesetting" pitchFamily="66" charset="-78"/>
              </a:rPr>
              <a:t>هم الأعضاء الذين شاركوا في تأسيس الجمعية أو التحقوا بها بعد قيامها ، و يشكل هؤلاء الجمعية العمومية و يحق لهم حضور الاجتماعات و التصويت على قراراتها و ترشيح أنفسهم لمجلس الإدارة و ذلك بعد مضي سنة من تاريخ التحاقهم بالجمعية. يشارك الأعضاء العاملون في أنشطة و برامج الجمعية التطوعية يبدون التزامهم و دعمهم لأعمال الجمعية بدفع اشتراكاً سنوياً متفاوتاً على أن لا يقل عن (1000) </a:t>
            </a:r>
          </a:p>
          <a:p>
            <a:pPr algn="r">
              <a:buNone/>
            </a:pPr>
            <a:r>
              <a:rPr lang="ar-SA" dirty="0" smtClean="0">
                <a:latin typeface="Arabic Typesetting" pitchFamily="66" charset="-78"/>
                <a:cs typeface="Arabic Typesetting" pitchFamily="66" charset="-78"/>
              </a:rPr>
              <a:t>ريال كحد أدنى.</a:t>
            </a:r>
          </a:p>
          <a:p>
            <a:pPr algn="r">
              <a:buNone/>
            </a:pPr>
            <a:r>
              <a:rPr lang="ar-SA" dirty="0" smtClean="0">
                <a:latin typeface="Arabic Typesetting" pitchFamily="66" charset="-78"/>
                <a:cs typeface="Arabic Typesetting" pitchFamily="66" charset="-78"/>
              </a:rPr>
              <a:t>الاعضاء المنتسبون :</a:t>
            </a:r>
          </a:p>
          <a:p>
            <a:pPr algn="r">
              <a:buNone/>
            </a:pPr>
            <a:r>
              <a:rPr lang="ar-SA" dirty="0" smtClean="0">
                <a:latin typeface="Arabic Typesetting" pitchFamily="66" charset="-78"/>
                <a:cs typeface="Arabic Typesetting" pitchFamily="66" charset="-78"/>
              </a:rPr>
              <a:t>هم الذين ينتسبون إلى الجمعية ويحق لهم حضور اجتماعات الجمعية العمومية بدون التصويت أو الترشيح لعضوية مجلس الإدارة و يدفعون اشتراكاً سنوياً متفاوتاً على أن لا يقل عن (500) ريال كحد أدنى </a:t>
            </a:r>
            <a:endParaRPr lang="en-US"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a:buNone/>
            </a:pPr>
            <a:r>
              <a:rPr lang="ar-SA" dirty="0" smtClean="0">
                <a:latin typeface="Arabic Typesetting" pitchFamily="66" charset="-78"/>
                <a:cs typeface="Arabic Typesetting" pitchFamily="66" charset="-78"/>
              </a:rPr>
              <a:t>الاعضاء الفخريون:</a:t>
            </a:r>
          </a:p>
          <a:p>
            <a:pPr algn="r">
              <a:buNone/>
            </a:pPr>
            <a:r>
              <a:rPr lang="ar-SA" dirty="0" smtClean="0">
                <a:latin typeface="Arabic Typesetting" pitchFamily="66" charset="-78"/>
                <a:cs typeface="Arabic Typesetting" pitchFamily="66" charset="-78"/>
              </a:rPr>
              <a:t>هم الأعضاء الذين تمنحهم الجمعية العمومية العضوية الفخرية بمجلس الإدارة و يكون لهم حق المناقشة في اجتماعاتها بدون حق التصويت ولا يثبتون بحضورهم صحة </a:t>
            </a:r>
          </a:p>
          <a:p>
            <a:pPr algn="r">
              <a:buNone/>
            </a:pPr>
            <a:r>
              <a:rPr lang="ar-SA" dirty="0" smtClean="0">
                <a:latin typeface="Arabic Typesetting" pitchFamily="66" charset="-78"/>
                <a:cs typeface="Arabic Typesetting" pitchFamily="66" charset="-78"/>
              </a:rPr>
              <a:t>الانعقاد.</a:t>
            </a:r>
          </a:p>
          <a:p>
            <a:pPr algn="r">
              <a:buNone/>
            </a:pPr>
            <a:r>
              <a:rPr lang="ar-SA" dirty="0" smtClean="0">
                <a:latin typeface="Arabic Typesetting" pitchFamily="66" charset="-78"/>
                <a:cs typeface="Arabic Typesetting" pitchFamily="66" charset="-78"/>
              </a:rPr>
              <a:t>اعضاء الشرف:</a:t>
            </a:r>
          </a:p>
          <a:p>
            <a:pPr algn="r">
              <a:buNone/>
            </a:pPr>
            <a:r>
              <a:rPr lang="ar-SA" dirty="0" smtClean="0">
                <a:latin typeface="Arabic Typesetting" pitchFamily="66" charset="-78"/>
                <a:cs typeface="Arabic Typesetting" pitchFamily="66" charset="-78"/>
              </a:rPr>
              <a:t>هم الأعضاء الذين تمنحهم الجمعية عضويتها نظراً لما قدموه لها من خدمات جليلة مادية كانت أم معنوية ساعدت على تحقيق أهدافها ، ولهم الحق في حضور الجمعية العمومية و مناقشة ما يطرح فيها دون أن يكون لهم حق التصويت أو الترشيح لعضوية مجلس الإدارة ..</a:t>
            </a:r>
            <a:endParaRPr lang="en-US"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r"/>
            <a:r>
              <a:rPr lang="ar-SA" dirty="0" smtClean="0">
                <a:latin typeface="Arabic Typesetting" pitchFamily="66" charset="-78"/>
                <a:cs typeface="Arabic Typesetting" pitchFamily="66" charset="-78"/>
              </a:rPr>
              <a:t>الاعضاء الطلاب :</a:t>
            </a:r>
          </a:p>
          <a:p>
            <a:pPr algn="r"/>
            <a:r>
              <a:rPr lang="ar-SA" dirty="0" smtClean="0">
                <a:latin typeface="Arabic Typesetting" pitchFamily="66" charset="-78"/>
                <a:cs typeface="Arabic Typesetting" pitchFamily="66" charset="-78"/>
              </a:rPr>
              <a:t>هم الأعضاء من طلاب وطالبات تتراوح أعمارهم ما بين 18 – 25 سنة، وينطبق عليهم نفس حكم الأعضاء المنتسبين من حيث الحقوق والواجبات. ويدفعون اشتراكا سنوياً متفاوتاً على أن لا يقل عن (300) ريال.</a:t>
            </a:r>
          </a:p>
          <a:p>
            <a:pPr algn="r"/>
            <a:r>
              <a:rPr lang="ar-SA" dirty="0" smtClean="0">
                <a:latin typeface="Arabic Typesetting" pitchFamily="66" charset="-78"/>
                <a:cs typeface="Arabic Typesetting" pitchFamily="66" charset="-78"/>
              </a:rPr>
              <a:t>شروط الإنضمام للعضوية ( العاملين / المنتسبين / الطالب )</a:t>
            </a:r>
            <a:br>
              <a:rPr lang="ar-SA" dirty="0" smtClean="0">
                <a:latin typeface="Arabic Typesetting" pitchFamily="66" charset="-78"/>
                <a:cs typeface="Arabic Typesetting" pitchFamily="66" charset="-78"/>
              </a:rPr>
            </a:br>
            <a:r>
              <a:rPr lang="ar-SA" dirty="0" smtClean="0">
                <a:latin typeface="Arabic Typesetting" pitchFamily="66" charset="-78"/>
                <a:cs typeface="Arabic Typesetting" pitchFamily="66" charset="-78"/>
              </a:rPr>
              <a:t>أن يكون سعودي الجنسية.</a:t>
            </a:r>
            <a:br>
              <a:rPr lang="ar-SA" dirty="0" smtClean="0">
                <a:latin typeface="Arabic Typesetting" pitchFamily="66" charset="-78"/>
                <a:cs typeface="Arabic Typesetting" pitchFamily="66" charset="-78"/>
              </a:rPr>
            </a:br>
            <a:r>
              <a:rPr lang="ar-SA" dirty="0" smtClean="0">
                <a:latin typeface="Arabic Typesetting" pitchFamily="66" charset="-78"/>
                <a:cs typeface="Arabic Typesetting" pitchFamily="66" charset="-78"/>
              </a:rPr>
              <a:t>أن يكون قد تم الثامنه عشرة.</a:t>
            </a:r>
            <a:br>
              <a:rPr lang="ar-SA" dirty="0" smtClean="0">
                <a:latin typeface="Arabic Typesetting" pitchFamily="66" charset="-78"/>
                <a:cs typeface="Arabic Typesetting" pitchFamily="66" charset="-78"/>
              </a:rPr>
            </a:br>
            <a:r>
              <a:rPr lang="ar-SA" dirty="0" smtClean="0">
                <a:latin typeface="Arabic Typesetting" pitchFamily="66" charset="-78"/>
                <a:cs typeface="Arabic Typesetting" pitchFamily="66" charset="-78"/>
              </a:rPr>
              <a:t>أن يكون قد سدد الحد الأدنى للإشتراك السنوي.</a:t>
            </a:r>
            <a:br>
              <a:rPr lang="ar-SA" dirty="0" smtClean="0">
                <a:latin typeface="Arabic Typesetting" pitchFamily="66" charset="-78"/>
                <a:cs typeface="Arabic Typesetting" pitchFamily="66" charset="-78"/>
              </a:rPr>
            </a:br>
            <a:r>
              <a:rPr lang="ar-SA" dirty="0" smtClean="0">
                <a:latin typeface="Arabic Typesetting" pitchFamily="66" charset="-78"/>
                <a:cs typeface="Arabic Typesetting" pitchFamily="66" charset="-78"/>
              </a:rPr>
              <a:t>استقطبت مجهودات الجمعية المتميزة في مجال متلازمة داون عدد كبير من الأعضاء والعضوات من مختلفف التخصصات و الذين يسهموا بشكل فعّال في دعم أعمال و أنشطة الجمعية المختلفة .</a:t>
            </a:r>
          </a:p>
          <a:p>
            <a:pPr algn="r"/>
            <a:endParaRPr lang="en-US"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r"/>
            <a:r>
              <a:rPr lang="ar-SA" dirty="0" smtClean="0">
                <a:latin typeface="Arabic Typesetting" pitchFamily="66" charset="-78"/>
                <a:cs typeface="Arabic Typesetting" pitchFamily="66" charset="-78"/>
              </a:rPr>
              <a:t>البرامج والخدمات :</a:t>
            </a:r>
          </a:p>
          <a:p>
            <a:pPr algn="r"/>
            <a:r>
              <a:rPr lang="ar-SA" dirty="0" smtClean="0">
                <a:latin typeface="Arabic Typesetting" pitchFamily="66" charset="-78"/>
                <a:cs typeface="Arabic Typesetting" pitchFamily="66" charset="-78"/>
              </a:rPr>
              <a:t>1/ التدخل المبكر </a:t>
            </a:r>
          </a:p>
          <a:p>
            <a:pPr algn="r"/>
            <a:r>
              <a:rPr lang="ar-SA" dirty="0" smtClean="0">
                <a:latin typeface="Arabic Typesetting" pitchFamily="66" charset="-78"/>
                <a:cs typeface="Arabic Typesetting" pitchFamily="66" charset="-78"/>
              </a:rPr>
              <a:t>الخدمة المقدمة في البرنامج ويتشكل الفريق بالإضافة إلى الأم والطفل من: (أخصائية التربية الخاصة، أخصائية تواصل النطق والتخاطب، أخصائية العلاج الطبيعي، أخصائية العلاج الوظيفي، الأخصائية الاجتماعية، الأخصائية النفسية، مشرفات البرامج)</a:t>
            </a:r>
          </a:p>
          <a:p>
            <a:pPr algn="r"/>
            <a:r>
              <a:rPr lang="ar-SA" dirty="0" smtClean="0">
                <a:latin typeface="Arabic Typesetting" pitchFamily="66" charset="-78"/>
                <a:cs typeface="Arabic Typesetting" pitchFamily="66" charset="-78"/>
              </a:rPr>
              <a:t>يقدم برنامجان أساسيان تحت إطار التدخل المبكر ، يختلفان نوعياً في الإسلوب :-</a:t>
            </a:r>
            <a:br>
              <a:rPr lang="ar-SA" dirty="0" smtClean="0">
                <a:latin typeface="Arabic Typesetting" pitchFamily="66" charset="-78"/>
                <a:cs typeface="Arabic Typesetting" pitchFamily="66" charset="-78"/>
              </a:rPr>
            </a:br>
            <a:r>
              <a:rPr lang="ar-SA" dirty="0" smtClean="0">
                <a:latin typeface="Arabic Typesetting" pitchFamily="66" charset="-78"/>
                <a:cs typeface="Arabic Typesetting" pitchFamily="66" charset="-78"/>
              </a:rPr>
              <a:t>1- برنامج تدريب الرضـــع:</a:t>
            </a:r>
            <a:br>
              <a:rPr lang="ar-SA" dirty="0" smtClean="0">
                <a:latin typeface="Arabic Typesetting" pitchFamily="66" charset="-78"/>
                <a:cs typeface="Arabic Typesetting" pitchFamily="66" charset="-78"/>
              </a:rPr>
            </a:br>
            <a:r>
              <a:rPr lang="ar-SA" dirty="0" smtClean="0">
                <a:latin typeface="Arabic Typesetting" pitchFamily="66" charset="-78"/>
                <a:cs typeface="Arabic Typesetting" pitchFamily="66" charset="-78"/>
              </a:rPr>
              <a:t>يرتكز هذا البرنامج على تدريب الطفل عن طريق اللعب والأنشطة الروتينية للسنوات الثلاث الأولى من العمر.</a:t>
            </a:r>
          </a:p>
          <a:p>
            <a:pPr algn="r"/>
            <a:r>
              <a:rPr lang="ar-SA" dirty="0" smtClean="0">
                <a:latin typeface="Arabic Typesetting" pitchFamily="66" charset="-78"/>
                <a:cs typeface="Arabic Typesetting" pitchFamily="66" charset="-78"/>
              </a:rPr>
              <a:t>2- برنامج فصول التهيئة التعليمية :</a:t>
            </a:r>
            <a:br>
              <a:rPr lang="ar-SA" dirty="0" smtClean="0">
                <a:latin typeface="Arabic Typesetting" pitchFamily="66" charset="-78"/>
                <a:cs typeface="Arabic Typesetting" pitchFamily="66" charset="-78"/>
              </a:rPr>
            </a:br>
            <a:r>
              <a:rPr lang="ar-SA" dirty="0" smtClean="0">
                <a:latin typeface="Arabic Typesetting" pitchFamily="66" charset="-78"/>
                <a:cs typeface="Arabic Typesetting" pitchFamily="66" charset="-78"/>
              </a:rPr>
              <a:t>عبارة عن فصول تدريبية تعليمية تهدف إلى تهيئة الطفل للالتحاق بالمدرسة</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r">
              <a:buNone/>
            </a:pPr>
            <a:r>
              <a:rPr lang="ar-SA" dirty="0" smtClean="0">
                <a:latin typeface="Arabic Typesetting" pitchFamily="66" charset="-78"/>
                <a:cs typeface="Arabic Typesetting" pitchFamily="66" charset="-78"/>
              </a:rPr>
              <a:t>2/ الدمج والتحويل:</a:t>
            </a:r>
          </a:p>
          <a:p>
            <a:pPr algn="r">
              <a:buNone/>
            </a:pPr>
            <a:r>
              <a:rPr lang="ar-SA" dirty="0" smtClean="0">
                <a:latin typeface="Arabic Typesetting" pitchFamily="66" charset="-78"/>
                <a:cs typeface="Arabic Typesetting" pitchFamily="66" charset="-78"/>
              </a:rPr>
              <a:t>دمج أطفال هذه الفئة مع أقرانهم حتى يتمكنوا فيما بعد من الانخراط في المجتمع.</a:t>
            </a:r>
          </a:p>
          <a:p>
            <a:pPr algn="r">
              <a:buNone/>
            </a:pPr>
            <a:r>
              <a:rPr lang="ar-SA" dirty="0" smtClean="0">
                <a:latin typeface="Arabic Typesetting" pitchFamily="66" charset="-78"/>
                <a:cs typeface="Arabic Typesetting" pitchFamily="66" charset="-78"/>
              </a:rPr>
              <a:t>إجراءات التحويل:</a:t>
            </a:r>
          </a:p>
          <a:p>
            <a:pPr algn="r">
              <a:buNone/>
            </a:pPr>
            <a:r>
              <a:rPr lang="ar-SA" dirty="0" smtClean="0">
                <a:latin typeface="Arabic Typesetting" pitchFamily="66" charset="-78"/>
                <a:cs typeface="Arabic Typesetting" pitchFamily="66" charset="-78"/>
              </a:rPr>
              <a:t>تقييم مستوى أداء الطفل.</a:t>
            </a:r>
            <a:br>
              <a:rPr lang="ar-SA" dirty="0" smtClean="0">
                <a:latin typeface="Arabic Typesetting" pitchFamily="66" charset="-78"/>
                <a:cs typeface="Arabic Typesetting" pitchFamily="66" charset="-78"/>
              </a:rPr>
            </a:br>
            <a:r>
              <a:rPr lang="ar-SA" dirty="0" smtClean="0">
                <a:latin typeface="Arabic Typesetting" pitchFamily="66" charset="-78"/>
                <a:cs typeface="Arabic Typesetting" pitchFamily="66" charset="-78"/>
              </a:rPr>
              <a:t>تقييم الاحتياجات الأسرية المادية والتدريبية.</a:t>
            </a:r>
            <a:br>
              <a:rPr lang="ar-SA" dirty="0" smtClean="0">
                <a:latin typeface="Arabic Typesetting" pitchFamily="66" charset="-78"/>
                <a:cs typeface="Arabic Typesetting" pitchFamily="66" charset="-78"/>
              </a:rPr>
            </a:br>
            <a:r>
              <a:rPr lang="ar-SA" dirty="0" smtClean="0">
                <a:latin typeface="Arabic Typesetting" pitchFamily="66" charset="-78"/>
                <a:cs typeface="Arabic Typesetting" pitchFamily="66" charset="-78"/>
              </a:rPr>
              <a:t>تقييم البيئة السكنية.</a:t>
            </a:r>
            <a:br>
              <a:rPr lang="ar-SA" dirty="0" smtClean="0">
                <a:latin typeface="Arabic Typesetting" pitchFamily="66" charset="-78"/>
                <a:cs typeface="Arabic Typesetting" pitchFamily="66" charset="-78"/>
              </a:rPr>
            </a:br>
            <a:r>
              <a:rPr lang="ar-SA" dirty="0" smtClean="0">
                <a:latin typeface="Arabic Typesetting" pitchFamily="66" charset="-78"/>
                <a:cs typeface="Arabic Typesetting" pitchFamily="66" charset="-78"/>
              </a:rPr>
              <a:t>تحديد الاحتياجات المباشرة للطفل مع مراعاة القدرة المادية للأسرة.</a:t>
            </a:r>
            <a:br>
              <a:rPr lang="ar-SA" dirty="0" smtClean="0">
                <a:latin typeface="Arabic Typesetting" pitchFamily="66" charset="-78"/>
                <a:cs typeface="Arabic Typesetting" pitchFamily="66" charset="-78"/>
              </a:rPr>
            </a:br>
            <a:r>
              <a:rPr lang="ar-SA" dirty="0" smtClean="0">
                <a:latin typeface="Arabic Typesetting" pitchFamily="66" charset="-78"/>
                <a:cs typeface="Arabic Typesetting" pitchFamily="66" charset="-78"/>
              </a:rPr>
              <a:t>البحث عن متبرع يكفل الطفل تعليميا بمراكز أو مؤسسات أخرى في حال عدم قدرة الأسرة على تغطية الأقساط التعليمية.</a:t>
            </a:r>
            <a:br>
              <a:rPr lang="ar-SA" dirty="0" smtClean="0">
                <a:latin typeface="Arabic Typesetting" pitchFamily="66" charset="-78"/>
                <a:cs typeface="Arabic Typesetting" pitchFamily="66" charset="-78"/>
              </a:rPr>
            </a:br>
            <a:r>
              <a:rPr lang="ar-SA" dirty="0" smtClean="0">
                <a:latin typeface="Arabic Typesetting" pitchFamily="66" charset="-78"/>
                <a:cs typeface="Arabic Typesetting" pitchFamily="66" charset="-78"/>
              </a:rPr>
              <a:t>متابعة الطفل والأسرة بعد التحويل للتأكد من ملاءمة المركز الجديد للطفل واحتياجاته التدريبية.</a:t>
            </a:r>
          </a:p>
          <a:p>
            <a:pPr algn="r">
              <a:buNone/>
            </a:pPr>
            <a:endParaRPr lang="en-US" dirty="0">
              <a:latin typeface="Arabic Typesetting" pitchFamily="66" charset="-78"/>
              <a:cs typeface="Arabic Typesetting" pitchFamily="66"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a:buNone/>
            </a:pPr>
            <a:r>
              <a:rPr lang="ar-SA" dirty="0" smtClean="0">
                <a:latin typeface="Arabic Typesetting" pitchFamily="66" charset="-78"/>
                <a:cs typeface="Arabic Typesetting" pitchFamily="66" charset="-78"/>
              </a:rPr>
              <a:t>3/ الجلسات الفردية:</a:t>
            </a:r>
          </a:p>
          <a:p>
            <a:pPr algn="r">
              <a:buNone/>
            </a:pPr>
            <a:r>
              <a:rPr lang="ar-SA" dirty="0" smtClean="0">
                <a:latin typeface="Arabic Typesetting" pitchFamily="66" charset="-78"/>
                <a:cs typeface="Arabic Typesetting" pitchFamily="66" charset="-78"/>
              </a:rPr>
              <a:t>هذا البرنامج للأطفال غير الملتحقين ببرامج الجمعية و الذين هم بحاجة إلى خدمات تخصصية مكثفة .. و يقتصر حالياً على خدمة العلاج الطبيعي و سيتم توسيعه بإذن الله مستقبلاً ليشمل خدمات التواصل و العلاج الوظيفي والإرشاد الأسري.</a:t>
            </a:r>
          </a:p>
          <a:p>
            <a:pPr algn="r">
              <a:buNone/>
            </a:pPr>
            <a:r>
              <a:rPr lang="ar-SA" dirty="0" smtClean="0">
                <a:latin typeface="Arabic Typesetting" pitchFamily="66" charset="-78"/>
                <a:cs typeface="Arabic Typesetting" pitchFamily="66" charset="-78"/>
              </a:rPr>
              <a:t/>
            </a:r>
            <a:br>
              <a:rPr lang="ar-SA" dirty="0" smtClean="0">
                <a:latin typeface="Arabic Typesetting" pitchFamily="66" charset="-78"/>
                <a:cs typeface="Arabic Typesetting" pitchFamily="66" charset="-78"/>
              </a:rPr>
            </a:br>
            <a:r>
              <a:rPr lang="ar-SA" dirty="0" smtClean="0">
                <a:latin typeface="Arabic Typesetting" pitchFamily="66" charset="-78"/>
                <a:cs typeface="Arabic Typesetting" pitchFamily="66" charset="-78"/>
              </a:rPr>
              <a:t> </a:t>
            </a:r>
            <a:endParaRPr lang="en-US" dirty="0">
              <a:latin typeface="Arabic Typesetting" pitchFamily="66" charset="-78"/>
              <a:cs typeface="Arabic Typesetting" pitchFamily="66"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a:buNone/>
            </a:pPr>
            <a:r>
              <a:rPr lang="ar-SA" dirty="0" smtClean="0">
                <a:latin typeface="Arabic Typesetting" pitchFamily="66" charset="-78"/>
                <a:cs typeface="Arabic Typesetting" pitchFamily="66" charset="-78"/>
              </a:rPr>
              <a:t>4/ برنامج تدريبي إعداد مدربات طفولة مبكرة تعليم خاص :</a:t>
            </a:r>
          </a:p>
          <a:p>
            <a:pPr algn="r">
              <a:buNone/>
            </a:pPr>
            <a:r>
              <a:rPr lang="ar-SA" dirty="0" smtClean="0">
                <a:latin typeface="Arabic Typesetting" pitchFamily="66" charset="-78"/>
                <a:cs typeface="Arabic Typesetting" pitchFamily="66" charset="-78"/>
              </a:rPr>
              <a:t>البرنامج التدريبي المكثف :</a:t>
            </a:r>
          </a:p>
          <a:p>
            <a:pPr algn="r">
              <a:buNone/>
            </a:pPr>
            <a:r>
              <a:rPr lang="ar-SA" dirty="0" smtClean="0">
                <a:latin typeface="Arabic Typesetting" pitchFamily="66" charset="-78"/>
                <a:cs typeface="Arabic Typesetting" pitchFamily="66" charset="-78"/>
              </a:rPr>
              <a:t>توفر دورياً دسكا الجمعية الخيرية لمتلازمة داون – لذوات التخصص  المناسب فرصة الالتحاق ببرنامجها التدريبي : إعداد معلمات طفولة مبكرة تعليم خاص , والذي ينتهي بالتوظيف.</a:t>
            </a:r>
          </a:p>
          <a:p>
            <a:pPr algn="r">
              <a:buNone/>
            </a:pPr>
            <a:r>
              <a:rPr lang="ar-SA" dirty="0" smtClean="0">
                <a:latin typeface="Arabic Typesetting" pitchFamily="66" charset="-78"/>
                <a:cs typeface="Arabic Typesetting" pitchFamily="66" charset="-78"/>
              </a:rPr>
              <a:t>الهدف  :</a:t>
            </a:r>
          </a:p>
          <a:p>
            <a:pPr algn="r">
              <a:buNone/>
            </a:pPr>
            <a:r>
              <a:rPr lang="ar-SA" dirty="0" smtClean="0">
                <a:latin typeface="Arabic Typesetting" pitchFamily="66" charset="-78"/>
                <a:cs typeface="Arabic Typesetting" pitchFamily="66" charset="-78"/>
              </a:rPr>
              <a:t>إعداد توظيف  كوادر تربوية  اختصاص طفولة مبكرة – تعليم خاص</a:t>
            </a:r>
          </a:p>
          <a:p>
            <a:pPr algn="r">
              <a:buNone/>
            </a:pPr>
            <a:endParaRPr lang="en-US" dirty="0">
              <a:latin typeface="Arabic Typesetting" pitchFamily="66" charset="-78"/>
              <a:cs typeface="Arabic Typesetting" pitchFamily="66"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r>
              <a:rPr lang="ar-SA" b="1" dirty="0" smtClean="0">
                <a:latin typeface="Arabic Typesetting" pitchFamily="66" charset="-78"/>
                <a:cs typeface="Arabic Typesetting" pitchFamily="66" charset="-78"/>
              </a:rPr>
              <a:t>الاهداف المباشرة للبرنامج :</a:t>
            </a:r>
            <a:endParaRPr lang="ar-SA" dirty="0" smtClean="0">
              <a:latin typeface="Arabic Typesetting" pitchFamily="66" charset="-78"/>
              <a:cs typeface="Arabic Typesetting" pitchFamily="66" charset="-78"/>
            </a:endParaRPr>
          </a:p>
          <a:p>
            <a:pPr algn="r"/>
            <a:r>
              <a:rPr lang="ar-SA" dirty="0" smtClean="0">
                <a:latin typeface="Arabic Typesetting" pitchFamily="66" charset="-78"/>
                <a:cs typeface="Arabic Typesetting" pitchFamily="66" charset="-78"/>
              </a:rPr>
              <a:t>التعرف على مبادئ العمل المهني</a:t>
            </a:r>
          </a:p>
          <a:p>
            <a:pPr algn="r"/>
            <a:r>
              <a:rPr lang="ar-SA" dirty="0" smtClean="0">
                <a:latin typeface="Arabic Typesetting" pitchFamily="66" charset="-78"/>
                <a:cs typeface="Arabic Typesetting" pitchFamily="66" charset="-78"/>
              </a:rPr>
              <a:t>دور معلمة الطفولة المبكرة في العمل في العمل مع الأطفال</a:t>
            </a:r>
          </a:p>
          <a:p>
            <a:pPr algn="r"/>
            <a:r>
              <a:rPr lang="ar-SA" dirty="0" smtClean="0">
                <a:latin typeface="Arabic Typesetting" pitchFamily="66" charset="-78"/>
                <a:cs typeface="Arabic Typesetting" pitchFamily="66" charset="-78"/>
              </a:rPr>
              <a:t>الوعي  بالخصائص العامة للأطفال</a:t>
            </a:r>
          </a:p>
          <a:p>
            <a:pPr algn="r"/>
            <a:r>
              <a:rPr lang="ar-SA" dirty="0" smtClean="0">
                <a:latin typeface="Arabic Typesetting" pitchFamily="66" charset="-78"/>
                <a:cs typeface="Arabic Typesetting" pitchFamily="66" charset="-78"/>
              </a:rPr>
              <a:t>التعرف على مبادئ العمل مع الأطفال</a:t>
            </a:r>
          </a:p>
          <a:p>
            <a:pPr algn="r"/>
            <a:r>
              <a:rPr lang="ar-SA" dirty="0" smtClean="0">
                <a:latin typeface="Arabic Typesetting" pitchFamily="66" charset="-78"/>
                <a:cs typeface="Arabic Typesetting" pitchFamily="66" charset="-78"/>
              </a:rPr>
              <a:t>يتيح البرنامج  للمتدربة التعرف على امكانياتها ومهاراتها ومدى ملائمتها هذه الوظيفة لشخصيتها حيث يعمل علة تطوير المهارات المهنية العامة والتعلم الذاتي  و الوعي بالنفس.</a:t>
            </a:r>
          </a:p>
          <a:p>
            <a:pPr algn="r"/>
            <a:endParaRPr lang="en-US" dirty="0">
              <a:latin typeface="Arabic Typesetting" pitchFamily="66" charset="-78"/>
              <a:cs typeface="Arabic Typesetting" pitchFamily="66"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a:r>
              <a:rPr lang="ar-SA" sz="2800" dirty="0" smtClean="0">
                <a:latin typeface="Arabic Typesetting" pitchFamily="66" charset="-78"/>
                <a:cs typeface="Arabic Typesetting" pitchFamily="66" charset="-78"/>
              </a:rPr>
              <a:t>الرؤيا :</a:t>
            </a:r>
          </a:p>
          <a:p>
            <a:pPr algn="r"/>
            <a:r>
              <a:rPr lang="ar-SA" sz="2800" dirty="0" smtClean="0">
                <a:solidFill>
                  <a:srgbClr val="333333"/>
                </a:solidFill>
                <a:latin typeface="Arabic Typesetting" pitchFamily="66" charset="-78"/>
                <a:cs typeface="Arabic Typesetting" pitchFamily="66" charset="-78"/>
              </a:rPr>
              <a:t>تأسيس بيت  خبرة محلي في تمكين الأفراد من  ذوي القصور العقلي خلال الاعمار المختلفة و بالعمل مع اسرهم و مجتمعهم المحلي.</a:t>
            </a:r>
          </a:p>
          <a:p>
            <a:pPr algn="r"/>
            <a:r>
              <a:rPr lang="ar-SA" sz="2800" dirty="0" smtClean="0">
                <a:solidFill>
                  <a:srgbClr val="333333"/>
                </a:solidFill>
                <a:latin typeface="Arabic Typesetting" pitchFamily="66" charset="-78"/>
                <a:cs typeface="Arabic Typesetting" pitchFamily="66" charset="-78"/>
              </a:rPr>
              <a:t>الرسالة :</a:t>
            </a:r>
          </a:p>
          <a:p>
            <a:pPr algn="r"/>
            <a:r>
              <a:rPr lang="ar-SA" sz="2800" dirty="0" smtClean="0">
                <a:solidFill>
                  <a:srgbClr val="333333"/>
                </a:solidFill>
                <a:latin typeface="Arabic Typesetting" pitchFamily="66" charset="-78"/>
                <a:cs typeface="Arabic Typesetting" pitchFamily="66" charset="-78"/>
              </a:rPr>
              <a:t>العمل على تحقيق أكبر قدر ممكن من الاستقلالية الذاتية والاندماج الاجتماعي للأفراد من ذوي متلازمة داون من خلال تطوير و تقديم البرامج التدريبية والتأهيلية </a:t>
            </a:r>
          </a:p>
          <a:p>
            <a:pPr algn="r">
              <a:buNone/>
            </a:pPr>
            <a:r>
              <a:rPr lang="ar-SA" sz="2800" dirty="0" smtClean="0">
                <a:solidFill>
                  <a:srgbClr val="333333"/>
                </a:solidFill>
                <a:latin typeface="Arabic Typesetting" pitchFamily="66" charset="-78"/>
                <a:cs typeface="Arabic Typesetting" pitchFamily="66" charset="-78"/>
              </a:rPr>
              <a:t>التخصصية   بالتكاملية مع المؤسسات ذات العلاقة سواء حكوميةأو خاصة.</a:t>
            </a:r>
          </a:p>
          <a:p>
            <a:pPr algn="r">
              <a:buNone/>
            </a:pPr>
            <a:endParaRPr lang="en-US" sz="2800"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a:r>
              <a:rPr lang="ar-SA" dirty="0" smtClean="0">
                <a:latin typeface="Arabic Typesetting" pitchFamily="66" charset="-78"/>
                <a:cs typeface="Arabic Typesetting" pitchFamily="66" charset="-78"/>
              </a:rPr>
              <a:t>القيم العامة لدسكا :</a:t>
            </a:r>
          </a:p>
          <a:p>
            <a:pPr algn="r"/>
            <a:r>
              <a:rPr lang="ar-SA" dirty="0" smtClean="0">
                <a:latin typeface="Arabic Typesetting" pitchFamily="66" charset="-78"/>
                <a:cs typeface="Arabic Typesetting" pitchFamily="66" charset="-78"/>
              </a:rPr>
              <a:t>الاحترام والحفاظ على خصوصية الأفراد من ذوي الاحتياجات الخاصة وأسرهم.</a:t>
            </a:r>
          </a:p>
          <a:p>
            <a:pPr algn="r"/>
            <a:r>
              <a:rPr lang="ar-SA" dirty="0" smtClean="0">
                <a:latin typeface="Arabic Typesetting" pitchFamily="66" charset="-78"/>
                <a:cs typeface="Arabic Typesetting" pitchFamily="66" charset="-78"/>
              </a:rPr>
              <a:t>الحفاظ على الرؤية.</a:t>
            </a:r>
          </a:p>
          <a:p>
            <a:pPr algn="r"/>
            <a:r>
              <a:rPr lang="ar-SA" dirty="0" smtClean="0">
                <a:latin typeface="Arabic Typesetting" pitchFamily="66" charset="-78"/>
                <a:cs typeface="Arabic Typesetting" pitchFamily="66" charset="-78"/>
              </a:rPr>
              <a:t>المصداقية والخيرية والنفع العام.</a:t>
            </a:r>
          </a:p>
          <a:p>
            <a:pPr algn="r"/>
            <a:r>
              <a:rPr lang="ar-SA" dirty="0" smtClean="0">
                <a:latin typeface="Arabic Typesetting" pitchFamily="66" charset="-78"/>
                <a:cs typeface="Arabic Typesetting" pitchFamily="66" charset="-78"/>
              </a:rPr>
              <a:t>المحاسبة والشفافية والوضوح.</a:t>
            </a:r>
          </a:p>
          <a:p>
            <a:pPr algn="r"/>
            <a:r>
              <a:rPr lang="ar-SA" dirty="0" smtClean="0">
                <a:latin typeface="Arabic Typesetting" pitchFamily="66" charset="-78"/>
                <a:cs typeface="Arabic Typesetting" pitchFamily="66" charset="-78"/>
              </a:rPr>
              <a:t>الفعالية والحرفية والترشيد.</a:t>
            </a:r>
          </a:p>
          <a:p>
            <a:pPr algn="r"/>
            <a:r>
              <a:rPr lang="ar-SA" dirty="0" smtClean="0">
                <a:latin typeface="Arabic Typesetting" pitchFamily="66" charset="-78"/>
                <a:cs typeface="Arabic Typesetting" pitchFamily="66" charset="-78"/>
              </a:rPr>
              <a:t>المسؤولية المؤسساتية والفردية.</a:t>
            </a:r>
          </a:p>
          <a:p>
            <a:pPr algn="r">
              <a:buNone/>
            </a:pPr>
            <a:endParaRPr lang="en-US"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latin typeface="Arabic Typesetting" pitchFamily="66" charset="-78"/>
                <a:cs typeface="Arabic Typesetting" pitchFamily="66" charset="-78"/>
              </a:rPr>
              <a:t>الأهداف:</a:t>
            </a:r>
            <a:endParaRPr lang="en-US" dirty="0">
              <a:latin typeface="Arabic Typesetting" pitchFamily="66" charset="-78"/>
              <a:cs typeface="Arabic Typesetting" pitchFamily="66" charset="-78"/>
            </a:endParaRPr>
          </a:p>
        </p:txBody>
      </p:sp>
      <p:sp>
        <p:nvSpPr>
          <p:cNvPr id="3" name="Content Placeholder 2"/>
          <p:cNvSpPr>
            <a:spLocks noGrp="1"/>
          </p:cNvSpPr>
          <p:nvPr>
            <p:ph idx="1"/>
          </p:nvPr>
        </p:nvSpPr>
        <p:spPr/>
        <p:txBody>
          <a:bodyPr>
            <a:normAutofit/>
          </a:bodyPr>
          <a:lstStyle/>
          <a:p>
            <a:pPr algn="r">
              <a:buNone/>
            </a:pPr>
            <a:r>
              <a:rPr lang="ar-SA" dirty="0" smtClean="0">
                <a:latin typeface="Arabic Typesetting" pitchFamily="66" charset="-78"/>
                <a:cs typeface="Arabic Typesetting" pitchFamily="66" charset="-78"/>
              </a:rPr>
              <a:t>1- تطوير وتوفير خدمات التدريب والمعلومات والخدمات المساندة لأسر الأطفال من ذوي متلازمة داون .</a:t>
            </a:r>
          </a:p>
          <a:p>
            <a:pPr algn="r">
              <a:buNone/>
            </a:pPr>
            <a:r>
              <a:rPr lang="ar-SA" dirty="0" smtClean="0">
                <a:latin typeface="Arabic Typesetting" pitchFamily="66" charset="-78"/>
                <a:cs typeface="Arabic Typesetting" pitchFamily="66" charset="-78"/>
              </a:rPr>
              <a:t>2- تطوير وتوفير خدمات التعليم والتأهيل للأطفال من ذوي متلازمة داون للمراحل العمرية المختلفة .</a:t>
            </a:r>
          </a:p>
          <a:p>
            <a:pPr algn="r">
              <a:buNone/>
            </a:pPr>
            <a:r>
              <a:rPr lang="ar-SA" dirty="0" smtClean="0">
                <a:latin typeface="Arabic Typesetting" pitchFamily="66" charset="-78"/>
                <a:cs typeface="Arabic Typesetting" pitchFamily="66" charset="-78"/>
              </a:rPr>
              <a:t>3- تمويل خدمات التأهيل والرعاية الصحية والاحتياجات المختلفة للأطفال وأسرهم.</a:t>
            </a:r>
          </a:p>
          <a:p>
            <a:pPr algn="r">
              <a:buNone/>
            </a:pPr>
            <a:r>
              <a:rPr lang="ar-SA" dirty="0" smtClean="0">
                <a:latin typeface="Arabic Typesetting" pitchFamily="66" charset="-78"/>
                <a:cs typeface="Arabic Typesetting" pitchFamily="66" charset="-78"/>
              </a:rPr>
              <a:t>4- تطوير المواد والبرامج تدريبية عملية لتأهيل المدربين والمدرسين مهنيا في مجال متلازمة داون والقصور العقلي.</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001-11.jpg"/>
          <p:cNvPicPr>
            <a:picLocks noGrp="1" noChangeAspect="1"/>
          </p:cNvPicPr>
          <p:nvPr>
            <p:ph idx="1"/>
          </p:nvPr>
        </p:nvPicPr>
        <p:blipFill>
          <a:blip r:embed="rId2"/>
          <a:stretch>
            <a:fillRect/>
          </a:stretch>
        </p:blipFill>
        <p:spPr>
          <a:xfrm>
            <a:off x="1066800" y="381000"/>
            <a:ext cx="4254500" cy="5867400"/>
          </a:xfrm>
          <a:prstGeom prst="rect">
            <a:avLst/>
          </a:prstGeom>
          <a:ln>
            <a:noFill/>
          </a:ln>
          <a:effectLst>
            <a:softEdge rad="112500"/>
          </a:effectLst>
        </p:spPr>
      </p:pic>
      <p:pic>
        <p:nvPicPr>
          <p:cNvPr id="6" name="Picture 5" descr="0021.jpg"/>
          <p:cNvPicPr>
            <a:picLocks noChangeAspect="1"/>
          </p:cNvPicPr>
          <p:nvPr/>
        </p:nvPicPr>
        <p:blipFill>
          <a:blip r:embed="rId3"/>
          <a:stretch>
            <a:fillRect/>
          </a:stretch>
        </p:blipFill>
        <p:spPr>
          <a:xfrm>
            <a:off x="5270500" y="381000"/>
            <a:ext cx="3873500" cy="57912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latin typeface="Arabic Typesetting" pitchFamily="66" charset="-78"/>
                <a:cs typeface="Arabic Typesetting" pitchFamily="66" charset="-78"/>
              </a:rPr>
              <a:t>ملامح العامة :</a:t>
            </a:r>
            <a:endParaRPr lang="en-US" dirty="0">
              <a:latin typeface="Arabic Typesetting" pitchFamily="66" charset="-78"/>
              <a:cs typeface="Arabic Typesetting" pitchFamily="66" charset="-78"/>
            </a:endParaRPr>
          </a:p>
        </p:txBody>
      </p:sp>
      <p:sp>
        <p:nvSpPr>
          <p:cNvPr id="3" name="Content Placeholder 2"/>
          <p:cNvSpPr>
            <a:spLocks noGrp="1"/>
          </p:cNvSpPr>
          <p:nvPr>
            <p:ph idx="1"/>
          </p:nvPr>
        </p:nvSpPr>
        <p:spPr>
          <a:xfrm>
            <a:off x="990600" y="1447800"/>
            <a:ext cx="7943088" cy="4800600"/>
          </a:xfrm>
        </p:spPr>
        <p:txBody>
          <a:bodyPr>
            <a:normAutofit fontScale="77500" lnSpcReduction="20000"/>
          </a:bodyPr>
          <a:lstStyle/>
          <a:p>
            <a:pPr algn="r"/>
            <a:r>
              <a:rPr lang="ar-SA" dirty="0" smtClean="0">
                <a:latin typeface="Arabic Typesetting" pitchFamily="66" charset="-78"/>
                <a:cs typeface="Arabic Typesetting" pitchFamily="66" charset="-78"/>
              </a:rPr>
              <a:t>انطلقت مبادرة تأسيس الجمعية بتشجيع من أهالي الأطفال والمهتمين في المجال . كان الهدف منها تأهيل وتدريب الأطفال من ذوي متلازمة داون وأمهاتهم ودعم الأسرة بأكملها في رعاية طفلها ذي متلازمة داون، ولقد انطلق العمل في عام 1999م بترخيص مبدئي تحت مسمى الجمعية السعودية الخيرية للتربية والتأهيل واستمر العمل بهذا الأسلوب لمدة تجاوزت الأربع سنوات، حتى أثبتت الجمعية وجودها في أوساط المجتمع . في عام 2002م الموافق 1423هـ تم الحصول على الترخيص الرسمي من وزارة الشؤون الاجتماعية بمسمى الجمعية الخيرية لمتلازمة داون – ترخيص رقم 197.</a:t>
            </a:r>
          </a:p>
          <a:p>
            <a:pPr algn="r"/>
            <a:r>
              <a:rPr lang="ar-SA" dirty="0" smtClean="0">
                <a:latin typeface="Arabic Typesetting" pitchFamily="66" charset="-78"/>
                <a:cs typeface="Arabic Typesetting" pitchFamily="66" charset="-78"/>
              </a:rPr>
              <a:t>وضعت الجمعية منذ عام 2002 نصب أعينها استراتيجية طويلة الأمد تهدف لتحقيق تميز نوعي على مستوى الخدمات والبرامج المقدمة للأطفال وذويهم، وبناءً عليه تم العمل على تطوير أساليب ونماذج للعمل تتماشى مع المجتمع المحلي مراعية طبيعة التركيبة الاجتماعية و متوازنة مع الإمكانيات المتاحة والاحتياجات المطلوبة. واعتمد الفريق في التخطيط والتنفيذ على الأساليب العلمية الحديثة لكافة عناصر الخدمات.</a:t>
            </a:r>
          </a:p>
          <a:p>
            <a:pPr algn="r"/>
            <a:r>
              <a:rPr lang="ar-SA" dirty="0" smtClean="0">
                <a:latin typeface="Arabic Typesetting" pitchFamily="66" charset="-78"/>
                <a:cs typeface="Arabic Typesetting" pitchFamily="66" charset="-78"/>
              </a:rPr>
              <a:t>خلال المرحلة الحالية سيستمر العمل في دسكا على تطوير الخطط المدروسة لتقييم البرامج التأهيلية والتدريبية المتنوعة التي تم تنفيذها بالفعل، بالإضافة إلى البدء في توثيق أدوات العمل وإعداد الأدلة الاسترشادية والمرجعية مما يصب في تحقيق الأهداف المأمولة للجمعية.</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latin typeface="Arabic Typesetting" pitchFamily="66" charset="-78"/>
                <a:cs typeface="Arabic Typesetting" pitchFamily="66" charset="-78"/>
              </a:rPr>
              <a:t>الصور :</a:t>
            </a:r>
            <a:endParaRPr lang="en-US" dirty="0">
              <a:latin typeface="Arabic Typesetting" pitchFamily="66" charset="-78"/>
              <a:cs typeface="Arabic Typesetting" pitchFamily="66" charset="-78"/>
            </a:endParaRPr>
          </a:p>
        </p:txBody>
      </p:sp>
      <p:pic>
        <p:nvPicPr>
          <p:cNvPr id="4" name="Content Placeholder 3" descr="مبنى.jpg"/>
          <p:cNvPicPr>
            <a:picLocks noGrp="1" noChangeAspect="1"/>
          </p:cNvPicPr>
          <p:nvPr>
            <p:ph idx="1"/>
          </p:nvPr>
        </p:nvPicPr>
        <p:blipFill>
          <a:blip r:embed="rId2"/>
          <a:stretch>
            <a:fillRect/>
          </a:stretch>
        </p:blipFill>
        <p:spPr>
          <a:xfrm>
            <a:off x="1066800" y="1828800"/>
            <a:ext cx="4114800" cy="3810000"/>
          </a:xfrm>
          <a:prstGeom prst="rect">
            <a:avLst/>
          </a:prstGeom>
          <a:ln>
            <a:noFill/>
          </a:ln>
          <a:effectLst>
            <a:softEdge rad="112500"/>
          </a:effectLst>
        </p:spPr>
      </p:pic>
      <p:pic>
        <p:nvPicPr>
          <p:cNvPr id="5" name="Picture 4" descr="ملعب.jpg"/>
          <p:cNvPicPr>
            <a:picLocks noChangeAspect="1"/>
          </p:cNvPicPr>
          <p:nvPr/>
        </p:nvPicPr>
        <p:blipFill>
          <a:blip r:embed="rId3"/>
          <a:stretch>
            <a:fillRect/>
          </a:stretch>
        </p:blipFill>
        <p:spPr>
          <a:xfrm>
            <a:off x="5257800" y="1828800"/>
            <a:ext cx="3886200" cy="37338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latin typeface="Arabic Typesetting" pitchFamily="66" charset="-78"/>
                <a:cs typeface="Arabic Typesetting" pitchFamily="66" charset="-78"/>
              </a:rPr>
              <a:t>الهيكل التنظيمي :</a:t>
            </a:r>
            <a:endParaRPr lang="en-US" dirty="0">
              <a:latin typeface="Arabic Typesetting" pitchFamily="66" charset="-78"/>
              <a:cs typeface="Arabic Typesetting" pitchFamily="66" charset="-78"/>
            </a:endParaRPr>
          </a:p>
        </p:txBody>
      </p:sp>
      <p:pic>
        <p:nvPicPr>
          <p:cNvPr id="4" name="Content Placeholder 3" descr="الهيكل-التنظيمي.png"/>
          <p:cNvPicPr>
            <a:picLocks noGrp="1" noChangeAspect="1"/>
          </p:cNvPicPr>
          <p:nvPr>
            <p:ph idx="1"/>
          </p:nvPr>
        </p:nvPicPr>
        <p:blipFill>
          <a:blip r:embed="rId2"/>
          <a:stretch>
            <a:fillRect/>
          </a:stretch>
        </p:blipFill>
        <p:spPr>
          <a:xfrm>
            <a:off x="990600" y="1447800"/>
            <a:ext cx="8153399" cy="54102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latin typeface="Arabic Typesetting" pitchFamily="66" charset="-78"/>
                <a:cs typeface="Arabic Typesetting" pitchFamily="66" charset="-78"/>
              </a:rPr>
              <a:t>الاعضاء والعضويات :</a:t>
            </a:r>
            <a:endParaRPr lang="en-US" dirty="0">
              <a:latin typeface="Arabic Typesetting" pitchFamily="66" charset="-78"/>
              <a:cs typeface="Arabic Typesetting" pitchFamily="66" charset="-78"/>
            </a:endParaRPr>
          </a:p>
        </p:txBody>
      </p:sp>
      <p:sp>
        <p:nvSpPr>
          <p:cNvPr id="3" name="Content Placeholder 2"/>
          <p:cNvSpPr>
            <a:spLocks noGrp="1"/>
          </p:cNvSpPr>
          <p:nvPr>
            <p:ph idx="1"/>
          </p:nvPr>
        </p:nvSpPr>
        <p:spPr/>
        <p:txBody>
          <a:bodyPr>
            <a:normAutofit/>
          </a:bodyPr>
          <a:lstStyle/>
          <a:p>
            <a:pPr algn="r"/>
            <a:r>
              <a:rPr lang="ar-SA" dirty="0" smtClean="0">
                <a:latin typeface="Arabic Typesetting" pitchFamily="66" charset="-78"/>
                <a:cs typeface="Arabic Typesetting" pitchFamily="66" charset="-78"/>
              </a:rPr>
              <a:t>الاعضاء المميزون </a:t>
            </a:r>
          </a:p>
          <a:p>
            <a:pPr algn="r"/>
            <a:r>
              <a:rPr lang="ar-SA" dirty="0" smtClean="0">
                <a:latin typeface="Arabic Typesetting" pitchFamily="66" charset="-78"/>
                <a:cs typeface="Arabic Typesetting" pitchFamily="66" charset="-78"/>
              </a:rPr>
              <a:t>هم الأعضاء الذين شاركوا في تأسيس الجمعية أو التحقوا بها بعد قيامها ، و يشكل هؤلاء الجمعية العمومية و يحق لهم حضور الاجتماعات و التصويت على قراراتها و ترشيح أنفسهم لمجلس الإدارة و ذلك بعد مضي سنة من تاريخ التحاقهم بالجمعية. يشارك الأعضاء المميزون في أنشطة و برامج الجمعية التطوعية يبدون التزامهم و دعمهم لأعمال الجمعية بدفع اشتراكاً سنوياً لا يقل عن (10 ألاف) ريال كحد أدنى لدعم أنشطة و خدمات الجمعية</a:t>
            </a:r>
            <a:r>
              <a:rPr lang="ar-SA" dirty="0" smtClean="0"/>
              <a:t>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567</TotalTime>
  <Words>531</Words>
  <Application>Microsoft Office PowerPoint</Application>
  <PresentationFormat>عرض على الشاشة (3:4)‏</PresentationFormat>
  <Paragraphs>63</Paragraphs>
  <Slides>17</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17</vt:i4>
      </vt:variant>
    </vt:vector>
  </HeadingPairs>
  <TitlesOfParts>
    <vt:vector size="23" baseType="lpstr">
      <vt:lpstr>Arabic Typesetting</vt:lpstr>
      <vt:lpstr>Gill Sans MT</vt:lpstr>
      <vt:lpstr>Majalla UI</vt:lpstr>
      <vt:lpstr>Verdana</vt:lpstr>
      <vt:lpstr>Wingdings 2</vt:lpstr>
      <vt:lpstr>Solstice</vt:lpstr>
      <vt:lpstr>عرض تقديمي في PowerPoint</vt:lpstr>
      <vt:lpstr>عرض تقديمي في PowerPoint</vt:lpstr>
      <vt:lpstr>عرض تقديمي في PowerPoint</vt:lpstr>
      <vt:lpstr>الأهداف:</vt:lpstr>
      <vt:lpstr>عرض تقديمي في PowerPoint</vt:lpstr>
      <vt:lpstr>ملامح العامة :</vt:lpstr>
      <vt:lpstr>الصور :</vt:lpstr>
      <vt:lpstr>الهيكل التنظيمي :</vt:lpstr>
      <vt:lpstr>الاعضاء والعضويات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الهنوف سعد</dc:creator>
  <cp:lastModifiedBy>MacbookPro</cp:lastModifiedBy>
  <cp:revision>12</cp:revision>
  <dcterms:created xsi:type="dcterms:W3CDTF">2017-11-18T02:50:43Z</dcterms:created>
  <dcterms:modified xsi:type="dcterms:W3CDTF">2017-12-11T19:13:49Z</dcterms:modified>
</cp:coreProperties>
</file>