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56" r:id="rId12"/>
    <p:sldId id="257" r:id="rId13"/>
    <p:sldId id="258" r:id="rId14"/>
    <p:sldId id="25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48" autoAdjust="0"/>
    <p:restoredTop sz="94660"/>
  </p:normalViewPr>
  <p:slideViewPr>
    <p:cSldViewPr snapToGrid="0">
      <p:cViewPr varScale="1">
        <p:scale>
          <a:sx n="69" d="100"/>
          <a:sy n="69" d="100"/>
        </p:scale>
        <p:origin x="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C7B5-B4B9-47A5-9DE7-CF9344C6B39E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A12B-8691-406F-B0B0-9986D0EF9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38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C7B5-B4B9-47A5-9DE7-CF9344C6B39E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A12B-8691-406F-B0B0-9986D0EF9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660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C7B5-B4B9-47A5-9DE7-CF9344C6B39E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A12B-8691-406F-B0B0-9986D0EF9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219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C7B5-B4B9-47A5-9DE7-CF9344C6B39E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A12B-8691-406F-B0B0-9986D0EF9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270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C7B5-B4B9-47A5-9DE7-CF9344C6B39E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A12B-8691-406F-B0B0-9986D0EF9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99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C7B5-B4B9-47A5-9DE7-CF9344C6B39E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A12B-8691-406F-B0B0-9986D0EF9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58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C7B5-B4B9-47A5-9DE7-CF9344C6B39E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A12B-8691-406F-B0B0-9986D0EF9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81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C7B5-B4B9-47A5-9DE7-CF9344C6B39E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A12B-8691-406F-B0B0-9986D0EF9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427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C7B5-B4B9-47A5-9DE7-CF9344C6B39E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A12B-8691-406F-B0B0-9986D0EF9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2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C7B5-B4B9-47A5-9DE7-CF9344C6B39E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A12B-8691-406F-B0B0-9986D0EF9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48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C7B5-B4B9-47A5-9DE7-CF9344C6B39E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A12B-8691-406F-B0B0-9986D0EF9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645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CC7B5-B4B9-47A5-9DE7-CF9344C6B39E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CA12B-8691-406F-B0B0-9986D0EF9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541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9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0.png"/><Relationship Id="rId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935" y="1871662"/>
            <a:ext cx="11156711" cy="38034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85948" y="86406"/>
            <a:ext cx="467788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i="0" u="none" strike="noStrike" baseline="0" dirty="0" smtClean="0">
                <a:latin typeface="AdvTGROMAN"/>
              </a:rPr>
              <a:t>Problem 1</a:t>
            </a:r>
          </a:p>
          <a:p>
            <a:pPr algn="ctr"/>
            <a:r>
              <a:rPr lang="en-US" sz="2800" b="1" i="1" dirty="0" smtClean="0">
                <a:solidFill>
                  <a:srgbClr val="0070C0"/>
                </a:solidFill>
                <a:latin typeface="AdvTGROMAN"/>
              </a:rPr>
              <a:t>Speech Signal Processing</a:t>
            </a:r>
            <a:endParaRPr lang="en-US" sz="2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321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259" y="516616"/>
            <a:ext cx="8207390" cy="63413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12799" y="147284"/>
            <a:ext cx="101454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u="none" strike="noStrike" baseline="0" dirty="0" smtClean="0">
                <a:latin typeface="AdvTGLIGHT"/>
              </a:rPr>
              <a:t>Spectral comparison of the original speech and processed speech using the ban-</a:t>
            </a:r>
            <a:r>
              <a:rPr lang="en-US" b="0" i="0" u="none" strike="noStrike" baseline="0" dirty="0" err="1" smtClean="0">
                <a:latin typeface="AdvTGLIGHT"/>
              </a:rPr>
              <a:t>dpass</a:t>
            </a:r>
            <a:r>
              <a:rPr lang="en-US" b="0" i="0" u="none" strike="noStrike" baseline="0" dirty="0" smtClean="0">
                <a:latin typeface="AdvTGLIGHT"/>
              </a:rPr>
              <a:t> filter.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0104" y="3040977"/>
            <a:ext cx="35251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u="none" strike="noStrike" baseline="0" dirty="0" smtClean="0">
                <a:latin typeface="AdvTGROMAN"/>
              </a:rPr>
              <a:t>low and high frequencies are removed by the band-pass filter.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2162629" y="4031683"/>
            <a:ext cx="1364342" cy="827314"/>
          </a:xfrm>
          <a:prstGeom prst="wedgeRoundRectCallout">
            <a:avLst>
              <a:gd name="adj1" fmla="val 101507"/>
              <a:gd name="adj2" fmla="val -5504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Low scale amplitude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99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12954"/>
            <a:ext cx="116233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u="none" strike="noStrike" baseline="0" dirty="0" smtClean="0">
                <a:latin typeface="AdvTGBOLD"/>
              </a:rPr>
              <a:t>1. </a:t>
            </a:r>
            <a:r>
              <a:rPr lang="en-US" b="0" i="0" u="none" strike="noStrike" baseline="0" dirty="0" smtClean="0">
                <a:latin typeface="AdvTGROMAN"/>
              </a:rPr>
              <a:t>Calculate the filter coefficients for a 5-tap FIR band-pass filter with a lower cutoff frequency of 1,000 Hz and an</a:t>
            </a:r>
          </a:p>
          <a:p>
            <a:r>
              <a:rPr lang="en-US" b="0" i="0" u="none" strike="noStrike" baseline="0" dirty="0" smtClean="0">
                <a:latin typeface="AdvTGROMAN"/>
              </a:rPr>
              <a:t>upper cutoff frequency of 1,500 Hz and a sampling rate of 5,000 Hz. </a:t>
            </a:r>
          </a:p>
          <a:p>
            <a:endParaRPr lang="en-US" b="0" i="0" u="none" strike="noStrike" baseline="0" dirty="0" smtClean="0">
              <a:latin typeface="AdvTGROMAN"/>
            </a:endParaRPr>
          </a:p>
          <a:p>
            <a:r>
              <a:rPr lang="en-US" b="0" i="0" u="none" strike="noStrike" baseline="0" dirty="0" smtClean="0">
                <a:latin typeface="AdvTGBOLD"/>
              </a:rPr>
              <a:t>2. </a:t>
            </a:r>
            <a:r>
              <a:rPr lang="en-US" b="0" i="0" u="none" strike="noStrike" baseline="0" dirty="0" smtClean="0">
                <a:latin typeface="AdvTGROMAN"/>
              </a:rPr>
              <a:t>Determine the transfer function and plot the frequency responses with MATLAB.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015327" y="228179"/>
            <a:ext cx="2052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0" i="0" u="none" strike="noStrike" baseline="0" dirty="0" smtClean="0">
                <a:latin typeface="AdvTGROMAN"/>
              </a:rPr>
              <a:t>Problem 2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469" y="2153463"/>
            <a:ext cx="6391701" cy="43625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0" y="2153463"/>
                <a:ext cx="5554639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0" i="0" u="none" strike="noStrike" baseline="0" dirty="0" smtClean="0">
                    <a:latin typeface="AdvTGBOLD"/>
                  </a:rPr>
                  <a:t>3. </a:t>
                </a:r>
                <a:r>
                  <a:rPr lang="en-US" b="0" i="0" u="none" strike="noStrike" baseline="0" dirty="0" smtClean="0">
                    <a:latin typeface="AdvTGROMAN"/>
                  </a:rPr>
                  <a:t>apply the hamming window function to obtain windowed coefficients;</a:t>
                </a:r>
              </a:p>
              <a:p>
                <a:endParaRPr lang="en-US" b="0" i="0" u="none" strike="noStrike" baseline="0" dirty="0" smtClean="0">
                  <a:latin typeface="AdvTGROMAN"/>
                </a:endParaRPr>
              </a:p>
              <a:p>
                <a:r>
                  <a:rPr lang="en-US" b="0" i="0" u="none" strike="noStrike" baseline="0" dirty="0" smtClean="0">
                    <a:latin typeface="AdvTGBOLD"/>
                  </a:rPr>
                  <a:t>4. </a:t>
                </a:r>
                <a:r>
                  <a:rPr lang="en-US" b="0" i="0" u="none" strike="noStrike" baseline="0" dirty="0" smtClean="0">
                    <a:latin typeface="AdvTGROMAN"/>
                  </a:rPr>
                  <a:t>plot the impulse response </a:t>
                </a:r>
                <a14:m>
                  <m:oMath xmlns:m="http://schemas.openxmlformats.org/officeDocument/2006/math">
                    <m:r>
                      <a:rPr lang="en-US" b="0" i="1" u="none" strike="noStrike" baseline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u="none" strike="noStrike" baseline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u="none" strike="noStrike" baseline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u="none" strike="noStrike" baseline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0" i="0" u="none" strike="noStrike" baseline="0" dirty="0" smtClean="0">
                    <a:latin typeface="AdvTGROMAN"/>
                  </a:rPr>
                  <a:t>.and windowed impulse response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b="0" i="1" u="none" strike="noStrike" baseline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u="none" strike="noStrike" baseline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u="none" strike="noStrike" baseline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0" i="0" u="none" strike="noStrike" baseline="0" dirty="0" smtClean="0">
                    <a:latin typeface="AdvTGROMAN"/>
                  </a:rPr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153463"/>
                <a:ext cx="5554639" cy="1477328"/>
              </a:xfrm>
              <a:prstGeom prst="rect">
                <a:avLst/>
              </a:prstGeom>
              <a:blipFill rotWithShape="0">
                <a:blip r:embed="rId3"/>
                <a:stretch>
                  <a:fillRect l="-878" t="-2058" b="-4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66319" y="3993208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0" u="none" strike="noStrike" baseline="0" dirty="0" smtClean="0">
                <a:latin typeface="AdvPSA88A"/>
              </a:rPr>
              <a:t>Hamming window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319" y="4502720"/>
            <a:ext cx="5388320" cy="591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770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13930" y="0"/>
            <a:ext cx="1298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0" i="0" u="none" strike="noStrike" baseline="0" dirty="0" smtClean="0">
                <a:latin typeface="AdvTGBOLD"/>
              </a:rPr>
              <a:t>Solution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169779" y="842328"/>
            <a:ext cx="5656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0" u="none" strike="noStrike" baseline="0" dirty="0" smtClean="0">
                <a:latin typeface="AdvTGROMAN"/>
              </a:rPr>
              <a:t>Calculating the normalized cutoff frequencies leads to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76074" y="1407657"/>
                <a:ext cx="4069127" cy="6674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1000</m:t>
                          </m:r>
                        </m:num>
                        <m:den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5000</m:t>
                          </m:r>
                        </m:den>
                      </m:f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𝑟𝑎𝑑𝑖𝑎𝑛𝑠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074" y="1407657"/>
                <a:ext cx="4069127" cy="66749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864308" y="1407657"/>
                <a:ext cx="4139659" cy="6674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1500</m:t>
                          </m:r>
                        </m:num>
                        <m:den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5000</m:t>
                          </m:r>
                        </m:den>
                      </m:f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𝑟𝑎𝑑𝑖𝑎𝑛𝑠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4308" y="1407657"/>
                <a:ext cx="4139659" cy="66749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16903" y="2271144"/>
            <a:ext cx="5887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0" u="none" strike="noStrike" baseline="0" dirty="0" smtClean="0">
                <a:solidFill>
                  <a:srgbClr val="000000"/>
                </a:solidFill>
                <a:latin typeface="AdvTGROMAN"/>
              </a:rPr>
              <a:t>Since 2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AdvTGOBL"/>
              </a:rPr>
              <a:t>M 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AdvP4C4E74"/>
              </a:rPr>
              <a:t>+1=</a:t>
            </a:r>
            <a:r>
              <a:rPr lang="en-US" b="0" i="0" u="none" strike="noStrike" dirty="0" smtClean="0">
                <a:solidFill>
                  <a:srgbClr val="000000"/>
                </a:solidFill>
                <a:latin typeface="AdvP4C4E74"/>
              </a:rPr>
              <a:t> 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AdvTGROMAN"/>
              </a:rPr>
              <a:t>5 in this case, using the equation in </a:t>
            </a:r>
            <a:r>
              <a:rPr lang="en-US" b="0" i="0" u="none" strike="noStrike" baseline="0" dirty="0" smtClean="0">
                <a:solidFill>
                  <a:srgbClr val="000066"/>
                </a:solidFill>
                <a:latin typeface="AdvTGROMAN"/>
              </a:rPr>
              <a:t>Table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675704" y="2770521"/>
                <a:ext cx="5912260" cy="13408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b="0" i="1" u="none" strike="noStrike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u="none" strike="noStrike" baseline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1" u="none" strike="noStrike" baseline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Ω</m:t>
                                        </m:r>
                                      </m:e>
                                      <m:sub>
                                        <m:r>
                                          <a:rPr lang="en-US" b="0" i="1" u="none" strike="noStrike" baseline="0" smtClean="0">
                                            <a:latin typeface="Cambria Math" panose="02040503050406030204" pitchFamily="18" charset="0"/>
                                          </a:rPr>
                                          <m:t>𝐻</m:t>
                                        </m:r>
                                      </m:sub>
                                    </m:sSub>
                                    <m:r>
                                      <a:rPr lang="en-US" b="0" i="1" u="none" strike="noStrike" baseline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b="0" i="1" u="none" strike="noStrike" baseline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1" u="none" strike="noStrike" baseline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Ω</m:t>
                                        </m:r>
                                      </m:e>
                                      <m:sub>
                                        <m:r>
                                          <a:rPr lang="en-US" b="0" i="1" u="none" strike="noStrike" baseline="0" smtClean="0"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b="0" i="1" u="none" strike="noStrike" baseline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en-US" b="0" i="1" u="none" strike="noStrike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b="0" i="1" u="none" strike="noStrike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u="none" strike="noStrike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b="0" i="1" u="none" strike="noStrike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u="none" strike="noStrike" baseline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u="none" strike="noStrike" baseline="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  <m:r>
                                          <a:rPr lang="en-US" b="0" i="1" u="none" strike="noStrike" baseline="0" smtClean="0">
                                            <a:latin typeface="Cambria Math" panose="02040503050406030204" pitchFamily="18" charset="0"/>
                                          </a:rPr>
                                          <m:t>⁡(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1" u="none" strike="noStrike" baseline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Ω</m:t>
                                        </m:r>
                                      </m:e>
                                      <m:sub>
                                        <m:r>
                                          <a:rPr lang="en-US" b="0" i="1" u="none" strike="noStrike" baseline="0" smtClean="0">
                                            <a:latin typeface="Cambria Math" panose="02040503050406030204" pitchFamily="18" charset="0"/>
                                          </a:rPr>
                                          <m:t>𝐻</m:t>
                                        </m:r>
                                      </m:sub>
                                    </m:sSub>
                                    <m:r>
                                      <a:rPr lang="en-US" b="0" i="1" u="none" strike="noStrike" baseline="0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b="0" i="1" u="none" strike="noStrike" baseline="0" smtClean="0">
                                        <a:latin typeface="Cambria Math" panose="02040503050406030204" pitchFamily="18" charset="0"/>
                                      </a:rPr>
                                      <m:t>) </m:t>
                                    </m:r>
                                  </m:num>
                                  <m:den>
                                    <m:r>
                                      <a:rPr lang="en-US" b="0" i="1" u="none" strike="noStrike" baseline="0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b="0" i="1" u="none" strike="noStrike" baseline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den>
                                </m:f>
                                <m:r>
                                  <a:rPr lang="en-US" b="0" i="1" u="none" strike="noStrike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−</m:t>
                                </m:r>
                                <m:f>
                                  <m:fPr>
                                    <m:ctrlPr>
                                      <a:rPr lang="en-US" b="0" i="1" u="none" strike="noStrike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u="none" strike="noStrike" baseline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u="none" strike="noStrike" baseline="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  <m:r>
                                          <a:rPr lang="en-US" b="0" i="1" u="none" strike="noStrike" baseline="0" smtClean="0">
                                            <a:latin typeface="Cambria Math" panose="02040503050406030204" pitchFamily="18" charset="0"/>
                                          </a:rPr>
                                          <m:t>⁡(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1" u="none" strike="noStrike" baseline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Ω</m:t>
                                        </m:r>
                                      </m:e>
                                      <m:sub>
                                        <m:r>
                                          <a:rPr lang="en-US" b="0" i="1" u="none" strike="noStrike" baseline="0" smtClean="0"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sub>
                                    </m:sSub>
                                    <m:r>
                                      <a:rPr lang="en-US" b="0" i="1" u="none" strike="noStrike" baseline="0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b="0" i="1" u="none" strike="noStrike" baseline="0" smtClean="0">
                                        <a:latin typeface="Cambria Math" panose="02040503050406030204" pitchFamily="18" charset="0"/>
                                      </a:rPr>
                                      <m:t>) </m:t>
                                    </m:r>
                                  </m:num>
                                  <m:den>
                                    <m:r>
                                      <a:rPr lang="en-US" b="0" i="1" u="none" strike="noStrike" baseline="0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b="0" i="1" u="none" strike="noStrike" baseline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en-US" b="0" i="1" u="none" strike="noStrike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b="0" i="1" u="none" strike="noStrike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≠</m:t>
                                </m:r>
                                <m:r>
                                  <a:rPr lang="en-US" b="0" i="1" u="none" strike="noStrike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b="0" i="1" u="none" strike="noStrike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u="none" strike="noStrike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𝑎𝑛𝑑</m:t>
                                </m:r>
                                <m:r>
                                  <a:rPr lang="en-US" b="0" i="1" u="none" strike="noStrike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u="none" strike="noStrike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u="none" strike="noStrike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≤</m:t>
                                </m:r>
                                <m:r>
                                  <a:rPr lang="en-US" b="0" i="1" u="none" strike="noStrike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b="0" i="1" u="none" strike="noStrike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≤</m:t>
                                </m:r>
                                <m:r>
                                  <a:rPr lang="en-US" b="0" i="1" u="none" strike="noStrike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704" y="2770521"/>
                <a:ext cx="5912260" cy="134088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116903" y="4373350"/>
            <a:ext cx="5925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0" u="none" strike="noStrike" baseline="0" dirty="0" smtClean="0">
                <a:latin typeface="AdvTGROMAN"/>
              </a:rPr>
              <a:t>Calculations for non-causal FIR coefficients are listed as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83959" y="4819965"/>
                <a:ext cx="3901517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u="none" strike="noStrike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u="none" strike="noStrike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959" y="4819965"/>
                <a:ext cx="3901517" cy="61279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583959" y="5432761"/>
                <a:ext cx="7594836" cy="629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u="none" strike="noStrike" baseline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m:rPr>
                                  <m:sty m:val="p"/>
                                </m:rPr>
                                <a:rPr lang="el-GR" b="0" i="1" u="none" strike="noStrike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num>
                        <m:den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u="none" strike="noStrike" baseline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m:rPr>
                                  <m:sty m:val="p"/>
                                </m:rPr>
                                <a:rPr lang="el-GR" b="0" i="0" u="none" strike="noStrike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num>
                        <m:den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u="none" strike="noStrike" baseline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×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u="none" strike="noStrike" baseline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×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0035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959" y="5432761"/>
                <a:ext cx="7594836" cy="62991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547783" y="6122342"/>
                <a:ext cx="7594836" cy="629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u="none" strike="noStrike" baseline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m:rPr>
                                  <m:sty m:val="p"/>
                                </m:rPr>
                                <a:rPr lang="el-GR" b="0" i="1" u="none" strike="noStrike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num>
                        <m:den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u="none" strike="noStrike" baseline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m:rPr>
                                  <m:sty m:val="p"/>
                                </m:rPr>
                                <a:rPr lang="el-GR" b="0" i="0" u="none" strike="noStrike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num>
                        <m:den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u="none" strike="noStrike" baseline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×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u="none" strike="noStrike" baseline="0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u="none" strike="noStrike" baseline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×</m:t>
                                  </m:r>
                                  <m:r>
                                    <a:rPr lang="en-US" b="0" i="1" u="none" strike="noStrike" baseline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0035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783" y="6122342"/>
                <a:ext cx="7594836" cy="62991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7347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249" y="1205119"/>
            <a:ext cx="6524991" cy="490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2740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139092" cy="24322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8914" y="2192604"/>
            <a:ext cx="5583396" cy="431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111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65091" y="93579"/>
            <a:ext cx="29145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atin typeface="Arial" panose="020B0604020202020204" pitchFamily="34" charset="0"/>
              </a:rPr>
              <a:t>Problem 3</a:t>
            </a:r>
            <a:endParaRPr lang="en-US" sz="4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106017" y="1271449"/>
                <a:ext cx="12085983" cy="2677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</a:rPr>
                  <a:t>Let us design a first-order digital low-pass filter with a 3-dB cutoff  frequency of </a:t>
                </a:r>
              </a:p>
              <a:p>
                <a:endParaRPr lang="en-US" sz="2800" dirty="0">
                  <a:latin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25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</a:rPr>
                  <a:t> by applying the </a:t>
                </a:r>
                <a:r>
                  <a:rPr lang="en-US" sz="2800" dirty="0">
                    <a:latin typeface="Times New Roman" panose="02020603050405020304" pitchFamily="18" charset="0"/>
                  </a:rPr>
                  <a:t>bilinear transformation to </a:t>
                </a:r>
                <a:r>
                  <a:rPr lang="en-US" sz="2800" dirty="0" smtClean="0">
                    <a:latin typeface="Times New Roman" panose="02020603050405020304" pitchFamily="18" charset="0"/>
                  </a:rPr>
                  <a:t>the analog </a:t>
                </a:r>
                <a:r>
                  <a:rPr lang="en-US" sz="2800" dirty="0">
                    <a:latin typeface="Times New Roman" panose="02020603050405020304" pitchFamily="18" charset="0"/>
                  </a:rPr>
                  <a:t>Butterworth </a:t>
                </a:r>
                <a:endParaRPr lang="en-US" sz="2800" dirty="0" smtClean="0">
                  <a:latin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</a:rPr>
                  <a:t>filter:</a:t>
                </a:r>
              </a:p>
              <a:p>
                <a:endParaRPr lang="en-US" sz="2800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17" y="1271449"/>
                <a:ext cx="12085983" cy="2677656"/>
              </a:xfrm>
              <a:prstGeom prst="rect">
                <a:avLst/>
              </a:prstGeom>
              <a:blipFill rotWithShape="0">
                <a:blip r:embed="rId2"/>
                <a:stretch>
                  <a:fillRect l="-1009" t="-25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4388568" y="3835022"/>
                <a:ext cx="3003899" cy="9319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𝑎𝑝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skw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den>
                        </m:f>
                      </m:den>
                    </m:f>
                  </m:oMath>
                </a14:m>
                <a:r>
                  <a:rPr lang="en-US" sz="3200" dirty="0">
                    <a:latin typeface="Times New Roman" panose="02020603050405020304" pitchFamily="18" charset="0"/>
                  </a:rPr>
                  <a:t> </a:t>
                </a:r>
                <a:endParaRPr lang="en-US" sz="3200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8568" y="3835022"/>
                <a:ext cx="3003899" cy="93192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4973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24117" y="156578"/>
            <a:ext cx="14125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</a:rPr>
              <a:t>Solution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0" y="2667999"/>
            <a:ext cx="78782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US" dirty="0" smtClean="0">
                <a:solidFill>
                  <a:srgbClr val="0070C0"/>
                </a:solidFill>
              </a:rPr>
              <a:t>2. Prototype Transformation (</a:t>
            </a:r>
            <a:r>
              <a:rPr lang="en-US" dirty="0">
                <a:solidFill>
                  <a:srgbClr val="0070C0"/>
                </a:solidFill>
              </a:rPr>
              <a:t>From </a:t>
            </a:r>
            <a:r>
              <a:rPr lang="en-US" dirty="0" smtClean="0">
                <a:solidFill>
                  <a:srgbClr val="0070C0"/>
                </a:solidFill>
              </a:rPr>
              <a:t>Prototype analog </a:t>
            </a:r>
            <a:r>
              <a:rPr lang="en-US" dirty="0">
                <a:solidFill>
                  <a:srgbClr val="0070C0"/>
                </a:solidFill>
              </a:rPr>
              <a:t>LPF to desired analog </a:t>
            </a:r>
            <a:r>
              <a:rPr lang="en-US" dirty="0" smtClean="0">
                <a:solidFill>
                  <a:srgbClr val="0070C0"/>
                </a:solidFill>
              </a:rPr>
              <a:t>filter)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4064" y="978645"/>
            <a:ext cx="6863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</a:rPr>
              <a:t>1. Frequency Warping (mapping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</a:rPr>
              <a:t>digital frequency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</a:rPr>
              <a:t> to analog frequency)</a:t>
            </a:r>
            <a:endParaRPr lang="en-US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712" y="4501955"/>
            <a:ext cx="9092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</a:rPr>
              <a:t>3. Bilinear Transformation (From analog filter transfer function to digital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</a:rPr>
              <a:t>filter Transfer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</a:rPr>
              <a:t>Function)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88712" y="1441943"/>
                <a:ext cx="1210328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</a:rPr>
                  <a:t>Because the 3-dB cutoff frequency of the Butterworth filter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for a cutoff </a:t>
                </a:r>
                <a:r>
                  <a:rPr lang="en-US" dirty="0" smtClean="0"/>
                  <a:t>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in the digital filter, </a:t>
                </a:r>
                <a:r>
                  <a:rPr lang="en-US" dirty="0" smtClean="0"/>
                  <a:t>we must have:</a:t>
                </a:r>
                <a:endParaRPr lang="en-US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12" y="1441943"/>
                <a:ext cx="12103288" cy="646331"/>
              </a:xfrm>
              <a:prstGeom prst="rect">
                <a:avLst/>
              </a:prstGeom>
              <a:blipFill rotWithShape="0">
                <a:blip r:embed="rId2"/>
                <a:stretch>
                  <a:fillRect l="-453" t="-6604" r="-151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1316510" y="1953316"/>
                <a:ext cx="3131755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𝑡𝑎𝑛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828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510" y="1953316"/>
                <a:ext cx="3131755" cy="71468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229524" y="3094210"/>
            <a:ext cx="10277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</a:rPr>
              <a:t>Therefore, the system function of the analog filter </a:t>
            </a:r>
            <a:r>
              <a:rPr lang="en-US" dirty="0" smtClean="0">
                <a:latin typeface="Times New Roman" panose="02020603050405020304" pitchFamily="18" charset="0"/>
              </a:rPr>
              <a:t>is (we use directly the given analog </a:t>
            </a:r>
            <a:r>
              <a:rPr lang="en-US" dirty="0">
                <a:latin typeface="Times New Roman" panose="02020603050405020304" pitchFamily="18" charset="0"/>
              </a:rPr>
              <a:t>Butterworth filter </a:t>
            </a:r>
            <a:r>
              <a:rPr lang="en-US" dirty="0" smtClean="0">
                <a:latin typeface="Times New Roman" panose="02020603050405020304" pitchFamily="18" charset="0"/>
              </a:rPr>
              <a:t>):</a:t>
            </a:r>
            <a:endParaRPr lang="en-US" dirty="0">
              <a:latin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2019734" y="3664995"/>
                <a:ext cx="3044167" cy="8369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828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734" y="3664995"/>
                <a:ext cx="3044167" cy="83696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440038" y="4928166"/>
            <a:ext cx="5878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</a:rPr>
              <a:t>Applying the bilinear transformation to the analog filter gives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1634716" y="5338915"/>
                <a:ext cx="7466788" cy="9364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den>
                          </m:f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828</m:t>
                                  </m:r>
                                </m:den>
                              </m:f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292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4159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4716" y="5338915"/>
                <a:ext cx="7466788" cy="9364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210033" y="6373686"/>
                <a:ext cx="55025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Note that the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600" b="1" i="1" dirty="0" smtClean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 , </a:t>
                </a:r>
                <a:r>
                  <a:rPr lang="en-US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does not enter into the design</a:t>
                </a:r>
                <a:r>
                  <a:rPr lang="en-US" dirty="0">
                    <a:latin typeface="Times New Roman" panose="02020603050405020304" pitchFamily="18" charset="0"/>
                  </a:rPr>
                  <a:t>.</a:t>
                </a:r>
                <a:endParaRPr lang="en-US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033" y="6373686"/>
                <a:ext cx="5502532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886" t="-11667" r="-775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17038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13300" y="169830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latin typeface="Arial" panose="020B0604020202020204" pitchFamily="34" charset="0"/>
              </a:rPr>
              <a:t>Matlab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250" y="895821"/>
            <a:ext cx="6381750" cy="4800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895821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%-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freqz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 returns the frequency response based on the current filter coefficients</a:t>
            </a:r>
          </a:p>
          <a:p>
            <a:r>
              <a:rPr lang="pt-BR" dirty="0">
                <a:solidFill>
                  <a:srgbClr val="000000"/>
                </a:solidFill>
                <a:latin typeface="Courier New" panose="02070309020205020404" pitchFamily="49" charset="0"/>
              </a:rPr>
              <a:t>b=[0.292 0.292]; a=[1 -0.4159];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hz,f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]=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freqz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b,a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);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 512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nb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 of data plot</a:t>
            </a:r>
          </a:p>
          <a:p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%- angle(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hz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)returns the phase angles in radians,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phi = 180*unwrap(angle(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hz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))/pi;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%- unwrap Correct phase angles to produce smoother phase plots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subplot(2,1,1), plot(f, abs(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hz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)),grid;</a:t>
            </a:r>
          </a:p>
          <a:p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%axis([0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fs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/2 0 1]);</a:t>
            </a:r>
          </a:p>
          <a:p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xlabel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('Frequency (Hz)');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ylabel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('Magnitude Response')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subplot(2,1,2), plot(f, phi); grid;</a:t>
            </a:r>
          </a:p>
          <a:p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%axis([0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fs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/2 -100 0]);</a:t>
            </a:r>
          </a:p>
          <a:p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xlabel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('Frequency (Hz)');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ylabel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('Phase (degrees)')</a:t>
            </a:r>
          </a:p>
        </p:txBody>
      </p:sp>
    </p:spTree>
    <p:extLst>
      <p:ext uri="{BB962C8B-B14F-4D97-AF65-F5344CB8AC3E}">
        <p14:creationId xmlns:p14="http://schemas.microsoft.com/office/powerpoint/2010/main" val="3299963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10183" y="0"/>
            <a:ext cx="2848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</a:rPr>
              <a:t>Problem 4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242876" y="735913"/>
            <a:ext cx="117637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NewRoman"/>
              </a:rPr>
              <a:t>Illustrating the simple </a:t>
            </a:r>
            <a:r>
              <a:rPr lang="en-US" dirty="0">
                <a:solidFill>
                  <a:srgbClr val="810081"/>
                </a:solidFill>
                <a:latin typeface="TimesNewRoman"/>
              </a:rPr>
              <a:t>pole-zero method </a:t>
            </a:r>
            <a:r>
              <a:rPr lang="en-US" dirty="0">
                <a:solidFill>
                  <a:srgbClr val="000000"/>
                </a:solidFill>
                <a:latin typeface="TimesNewRoman"/>
              </a:rPr>
              <a:t>of calculating filter coefficients a band-pass digital filter is required to meet the following specifications: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811" y="1471826"/>
            <a:ext cx="5636713" cy="107902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7524" y="2772202"/>
            <a:ext cx="119044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NewRoman"/>
              </a:rPr>
              <a:t>Assuming a sampling frequency of 500 Hz, </a:t>
            </a:r>
            <a:r>
              <a:rPr lang="en-US" dirty="0" smtClean="0">
                <a:solidFill>
                  <a:srgbClr val="000000"/>
                </a:solidFill>
                <a:latin typeface="TimesNewRoman"/>
              </a:rPr>
              <a:t>obtain</a:t>
            </a:r>
          </a:p>
          <a:p>
            <a:endParaRPr lang="en-US" dirty="0" smtClean="0">
              <a:solidFill>
                <a:srgbClr val="000000"/>
              </a:solidFill>
              <a:latin typeface="TimesNewRoman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NewRoman"/>
              </a:rPr>
              <a:t>1. The </a:t>
            </a:r>
            <a:r>
              <a:rPr lang="en-US" dirty="0">
                <a:solidFill>
                  <a:srgbClr val="000000"/>
                </a:solidFill>
                <a:latin typeface="TimesNewRoman"/>
              </a:rPr>
              <a:t>transfer function of the filter by suitably placing z-plane poles and </a:t>
            </a:r>
            <a:r>
              <a:rPr lang="en-US" dirty="0" smtClean="0">
                <a:solidFill>
                  <a:srgbClr val="000000"/>
                </a:solidFill>
                <a:latin typeface="TimesNewRoman"/>
              </a:rPr>
              <a:t>zeros.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NewRoman"/>
              </a:rPr>
              <a:t>2. its </a:t>
            </a:r>
            <a:r>
              <a:rPr lang="en-US" dirty="0">
                <a:solidFill>
                  <a:srgbClr val="000000"/>
                </a:solidFill>
                <a:latin typeface="TimesNewRoman"/>
              </a:rPr>
              <a:t>difference equations</a:t>
            </a:r>
            <a:r>
              <a:rPr lang="en-US" dirty="0" smtClean="0">
                <a:solidFill>
                  <a:srgbClr val="000000"/>
                </a:solidFill>
                <a:latin typeface="TimesNewRoman"/>
              </a:rPr>
              <a:t>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NewRoman"/>
              </a:rPr>
              <a:t>3. </a:t>
            </a:r>
            <a:r>
              <a:rPr lang="en-US" dirty="0">
                <a:latin typeface="TimesNewRoman"/>
              </a:rPr>
              <a:t>Block diagram representation of </a:t>
            </a:r>
            <a:r>
              <a:rPr lang="en-US" dirty="0" smtClean="0">
                <a:latin typeface="TimesNewRoman"/>
              </a:rPr>
              <a:t>filter.</a:t>
            </a:r>
            <a:endParaRPr lang="en-US" dirty="0">
              <a:solidFill>
                <a:srgbClr val="000000"/>
              </a:solidFill>
              <a:latin typeface="TimesNewRoman"/>
            </a:endParaRPr>
          </a:p>
        </p:txBody>
      </p:sp>
    </p:spTree>
    <p:extLst>
      <p:ext uri="{BB962C8B-B14F-4D97-AF65-F5344CB8AC3E}">
        <p14:creationId xmlns:p14="http://schemas.microsoft.com/office/powerpoint/2010/main" val="15420624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24117" y="156578"/>
            <a:ext cx="14125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</a:rPr>
              <a:t>Solution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181232" y="524892"/>
            <a:ext cx="12010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NewRoman"/>
              </a:rPr>
              <a:t>Since a complete rejection is required at zero and 250Hz we need </a:t>
            </a:r>
            <a:r>
              <a:rPr lang="en-US" dirty="0" smtClean="0">
                <a:latin typeface="TimesNewRoman"/>
              </a:rPr>
              <a:t>to: </a:t>
            </a:r>
            <a:r>
              <a:rPr lang="en-US" dirty="0">
                <a:latin typeface="TimesNewRoman"/>
              </a:rPr>
              <a:t>place zeros at </a:t>
            </a:r>
            <a:r>
              <a:rPr lang="en-US" dirty="0" smtClean="0">
                <a:latin typeface="TimesNewRoman"/>
              </a:rPr>
              <a:t>the corresponding </a:t>
            </a:r>
            <a:r>
              <a:rPr lang="en-US" dirty="0">
                <a:latin typeface="TimesNewRoman"/>
              </a:rPr>
              <a:t>points on the z-plane. These are at angles of 0</a:t>
            </a:r>
            <a:r>
              <a:rPr lang="en-US" dirty="0">
                <a:latin typeface="SymbolMT"/>
              </a:rPr>
              <a:t>° </a:t>
            </a:r>
            <a:r>
              <a:rPr lang="en-US" dirty="0">
                <a:latin typeface="TimesNewRoman"/>
              </a:rPr>
              <a:t>and 360</a:t>
            </a:r>
            <a:r>
              <a:rPr lang="en-US" dirty="0">
                <a:latin typeface="SymbolMT"/>
              </a:rPr>
              <a:t>×</a:t>
            </a:r>
            <a:r>
              <a:rPr lang="en-US" dirty="0">
                <a:latin typeface="TimesNewRoman"/>
              </a:rPr>
              <a:t>250/500=180</a:t>
            </a:r>
            <a:r>
              <a:rPr lang="en-US" dirty="0">
                <a:latin typeface="SymbolMT"/>
              </a:rPr>
              <a:t>° </a:t>
            </a:r>
            <a:r>
              <a:rPr lang="en-US" dirty="0">
                <a:latin typeface="TimesNewRoman"/>
              </a:rPr>
              <a:t>on </a:t>
            </a:r>
            <a:r>
              <a:rPr lang="en-US" dirty="0" smtClean="0">
                <a:latin typeface="TimesNewRoman"/>
              </a:rPr>
              <a:t>the unit </a:t>
            </a:r>
            <a:r>
              <a:rPr lang="en-US" dirty="0">
                <a:latin typeface="TimesNewRoman"/>
              </a:rPr>
              <a:t>circle.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1232" y="1863056"/>
            <a:ext cx="11841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NewRoman"/>
              </a:rPr>
              <a:t>To </a:t>
            </a:r>
            <a:r>
              <a:rPr lang="en-US" dirty="0" smtClean="0">
                <a:latin typeface="TimesNewRoman"/>
              </a:rPr>
              <a:t>have the pass-band </a:t>
            </a:r>
            <a:r>
              <a:rPr lang="en-US" dirty="0">
                <a:latin typeface="TimesNewRoman"/>
              </a:rPr>
              <a:t>centered at 125Hz requires us to place poles at ±360</a:t>
            </a:r>
            <a:r>
              <a:rPr lang="en-US" dirty="0">
                <a:latin typeface="SymbolMT"/>
              </a:rPr>
              <a:t>×</a:t>
            </a:r>
            <a:r>
              <a:rPr lang="en-US" dirty="0">
                <a:latin typeface="TimesNewRoman"/>
              </a:rPr>
              <a:t>125/500=±90</a:t>
            </a:r>
            <a:r>
              <a:rPr lang="en-US" dirty="0">
                <a:latin typeface="SymbolMT"/>
              </a:rPr>
              <a:t>°</a:t>
            </a:r>
            <a:r>
              <a:rPr lang="en-US" dirty="0">
                <a:latin typeface="TimesNewRoman"/>
              </a:rPr>
              <a:t>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1232" y="2658666"/>
            <a:ext cx="9554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NewRoman"/>
              </a:rPr>
              <a:t>To </a:t>
            </a:r>
            <a:r>
              <a:rPr lang="en-US" dirty="0">
                <a:latin typeface="TimesNewRoman"/>
              </a:rPr>
              <a:t>ensure that the coefficients are real , it is necessary to have complex conjugate pole pair.</a:t>
            </a:r>
          </a:p>
        </p:txBody>
      </p:sp>
      <p:sp>
        <p:nvSpPr>
          <p:cNvPr id="6" name="Rectangle 5"/>
          <p:cNvSpPr/>
          <p:nvPr/>
        </p:nvSpPr>
        <p:spPr>
          <a:xfrm>
            <a:off x="6177" y="3142905"/>
            <a:ext cx="121858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NewRoman"/>
              </a:rPr>
              <a:t>The radius of the poles is determined by the desired bandwidth</a:t>
            </a:r>
            <a:r>
              <a:rPr lang="en-US" dirty="0" smtClean="0">
                <a:latin typeface="TimesNewRoman"/>
              </a:rPr>
              <a:t>. </a:t>
            </a:r>
            <a:r>
              <a:rPr lang="en-US" dirty="0">
                <a:latin typeface="TimesNewRoman"/>
              </a:rPr>
              <a:t>An approximate relationship between r, for r &gt; 0.9 , and bandwidth </a:t>
            </a:r>
            <a:r>
              <a:rPr lang="en-US" dirty="0" err="1" smtClean="0">
                <a:latin typeface="TimesNewRoman"/>
              </a:rPr>
              <a:t>bw</a:t>
            </a:r>
            <a:r>
              <a:rPr lang="en-US" dirty="0" smtClean="0">
                <a:latin typeface="TimesNewRoman"/>
              </a:rPr>
              <a:t> </a:t>
            </a:r>
            <a:r>
              <a:rPr lang="en-US" dirty="0">
                <a:latin typeface="TimesNewRoman"/>
              </a:rPr>
              <a:t>is: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2891" y="3437453"/>
            <a:ext cx="2847509" cy="8707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0669" y="4224599"/>
            <a:ext cx="120107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NewRoman"/>
              </a:rPr>
              <a:t>for our specifications </a:t>
            </a:r>
            <a:r>
              <a:rPr lang="en-US" dirty="0" err="1">
                <a:latin typeface="TimesNewRoman"/>
              </a:rPr>
              <a:t>bw</a:t>
            </a:r>
            <a:r>
              <a:rPr lang="en-US" dirty="0">
                <a:latin typeface="TimesNewRoman"/>
              </a:rPr>
              <a:t> =10Hz and </a:t>
            </a:r>
            <a:r>
              <a:rPr lang="en-US" dirty="0" err="1" smtClean="0">
                <a:latin typeface="TimesNewRoman"/>
              </a:rPr>
              <a:t>Fs</a:t>
            </a:r>
            <a:r>
              <a:rPr lang="en-US" dirty="0" smtClean="0">
                <a:latin typeface="TimesNewRoman"/>
              </a:rPr>
              <a:t> = 500Hz </a:t>
            </a:r>
            <a:r>
              <a:rPr lang="en-US" dirty="0">
                <a:latin typeface="TimesNewRoman"/>
              </a:rPr>
              <a:t>. This leads to an r value of </a:t>
            </a:r>
            <a:r>
              <a:rPr lang="en-US" dirty="0" smtClean="0">
                <a:latin typeface="TimesNewRoman"/>
              </a:rPr>
              <a:t>r = </a:t>
            </a:r>
            <a:r>
              <a:rPr lang="en-US" dirty="0">
                <a:latin typeface="TimesNewRoman"/>
              </a:rPr>
              <a:t>0.937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3680" y="4640551"/>
            <a:ext cx="7560417" cy="88834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81232" y="5575520"/>
            <a:ext cx="283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NewRoman"/>
              </a:rPr>
              <a:t>The difference equation is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1809" y="5575520"/>
            <a:ext cx="4224158" cy="5525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939" y="6174667"/>
            <a:ext cx="5679740" cy="518961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805492" y="1606586"/>
            <a:ext cx="2172574" cy="77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2041833" y="1258254"/>
                <a:ext cx="3044103" cy="4419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360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500</m:t>
                            </m:r>
                          </m:den>
                        </m:f>
                      </m:e>
                    </m:d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360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dirty="0" smtClean="0"/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1833" y="1258254"/>
                <a:ext cx="3044103" cy="441916"/>
              </a:xfrm>
              <a:prstGeom prst="rect">
                <a:avLst/>
              </a:prstGeom>
              <a:blipFill rotWithShape="0">
                <a:blip r:embed="rId7"/>
                <a:stretch>
                  <a:fillRect l="-2806" t="-1370" b="-16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5825170" y="1273250"/>
                <a:ext cx="2130904" cy="4145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250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500</m:t>
                            </m:r>
                          </m:den>
                        </m:f>
                      </m:e>
                    </m:d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360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dirty="0" smtClean="0"/>
                  <a:t>=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18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5170" y="1273250"/>
                <a:ext cx="2130904" cy="414537"/>
              </a:xfrm>
              <a:prstGeom prst="rect">
                <a:avLst/>
              </a:prstGeom>
              <a:blipFill rotWithShape="0">
                <a:blip r:embed="rId8"/>
                <a:stretch>
                  <a:fillRect l="-4011" t="-1471" b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5006645" y="1276043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NewRoman"/>
              </a:rPr>
              <a:t>and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92415" y="1268789"/>
            <a:ext cx="1749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NewRoman"/>
              </a:rPr>
              <a:t>place zeros at </a:t>
            </a:r>
            <a:r>
              <a:rPr lang="en-US" dirty="0" smtClean="0">
                <a:solidFill>
                  <a:srgbClr val="FF0000"/>
                </a:solidFill>
                <a:latin typeface="TimesNewRoman"/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70669" y="2193163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NewRoman"/>
              </a:rPr>
              <a:t>place </a:t>
            </a:r>
            <a:r>
              <a:rPr lang="en-US" dirty="0" smtClean="0">
                <a:solidFill>
                  <a:srgbClr val="FF0000"/>
                </a:solidFill>
                <a:latin typeface="TimesNewRoman"/>
              </a:rPr>
              <a:t>poles </a:t>
            </a:r>
            <a:r>
              <a:rPr lang="en-US" dirty="0">
                <a:solidFill>
                  <a:srgbClr val="FF0000"/>
                </a:solidFill>
                <a:latin typeface="TimesNewRoman"/>
              </a:rPr>
              <a:t>at </a:t>
            </a:r>
            <a:r>
              <a:rPr lang="en-US" dirty="0" smtClean="0">
                <a:solidFill>
                  <a:srgbClr val="FF0000"/>
                </a:solidFill>
                <a:latin typeface="TimesNewRoman"/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6608277" y="3651858"/>
                <a:ext cx="2437142" cy="4145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~1−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500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3.14=</m:t>
                    </m:r>
                  </m:oMath>
                </a14:m>
                <a:r>
                  <a:rPr lang="en-US" dirty="0" smtClean="0"/>
                  <a:t>0.937</a:t>
                </a:r>
                <a:endParaRPr lang="en-US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8277" y="3651858"/>
                <a:ext cx="2437142" cy="414537"/>
              </a:xfrm>
              <a:prstGeom prst="rect">
                <a:avLst/>
              </a:prstGeom>
              <a:blipFill rotWithShape="0">
                <a:blip r:embed="rId9"/>
                <a:stretch>
                  <a:fillRect l="-2500" t="-1471" r="-5250" b="-19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ight Arrow 20"/>
          <p:cNvSpPr/>
          <p:nvPr/>
        </p:nvSpPr>
        <p:spPr>
          <a:xfrm>
            <a:off x="8204886" y="1276043"/>
            <a:ext cx="333633" cy="3305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8695308" y="1229876"/>
                <a:ext cx="206325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𝑎𝑛𝑑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5308" y="1229876"/>
                <a:ext cx="2063257" cy="276999"/>
              </a:xfrm>
              <a:prstGeom prst="rect">
                <a:avLst/>
              </a:prstGeom>
              <a:blipFill rotWithShape="0">
                <a:blip r:embed="rId10"/>
                <a:stretch>
                  <a:fillRect l="-1180" r="-2360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2041833" y="2243007"/>
                <a:ext cx="2686185" cy="377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𝑎𝑛𝑑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𝑟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1833" y="2243007"/>
                <a:ext cx="2686185" cy="377219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5448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17798" y="15279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AdvTGROMAN"/>
              </a:rPr>
              <a:t>Solution</a:t>
            </a:r>
            <a:endParaRPr lang="en-US" sz="2800" b="1" dirty="0">
              <a:latin typeface="AdvTG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8702" y="980106"/>
            <a:ext cx="5275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0" u="none" strike="noStrike" baseline="0" dirty="0" smtClean="0">
                <a:latin typeface="AdvTGROMAN"/>
              </a:rPr>
              <a:t>Filter length estimation: from transition band width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682344" y="937146"/>
                <a:ext cx="3543662" cy="4122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𝑠𝑡𝑜𝑝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𝑝𝑎𝑠𝑠</m:t>
                                </m:r>
                              </m:sub>
                            </m:sSub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𝑎𝑛𝑑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2344" y="937146"/>
                <a:ext cx="3543662" cy="41229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782" y="1653532"/>
            <a:ext cx="8370140" cy="4200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9782" y="2242931"/>
            <a:ext cx="5716763" cy="37567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8702" y="2787996"/>
            <a:ext cx="117816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u="none" strike="noStrike" baseline="0" dirty="0" smtClean="0">
                <a:latin typeface="AdvTGROMAN"/>
              </a:rPr>
              <a:t>We select </a:t>
            </a:r>
            <a:r>
              <a:rPr lang="en-US" b="1" i="1" u="none" strike="noStrike" baseline="0" dirty="0" smtClean="0">
                <a:solidFill>
                  <a:srgbClr val="0070C0"/>
                </a:solidFill>
                <a:latin typeface="AdvTGOBL"/>
              </a:rPr>
              <a:t>N </a:t>
            </a:r>
            <a:r>
              <a:rPr lang="en-US" b="1" i="1" u="none" strike="noStrike" baseline="0" dirty="0" smtClean="0">
                <a:solidFill>
                  <a:srgbClr val="0070C0"/>
                </a:solidFill>
                <a:latin typeface="AdvP4C4E74"/>
              </a:rPr>
              <a:t>= </a:t>
            </a:r>
            <a:r>
              <a:rPr lang="en-US" b="1" i="1" u="none" strike="noStrike" baseline="0" dirty="0" smtClean="0">
                <a:solidFill>
                  <a:srgbClr val="0070C0"/>
                </a:solidFill>
                <a:latin typeface="AdvTGROMAN"/>
              </a:rPr>
              <a:t>25 </a:t>
            </a:r>
            <a:r>
              <a:rPr lang="en-US" b="0" i="0" u="none" strike="noStrike" baseline="0" dirty="0" smtClean="0">
                <a:latin typeface="AdvTGROMAN"/>
              </a:rPr>
              <a:t>for the number of filter coefficients and using the Hamming window method.</a:t>
            </a:r>
          </a:p>
          <a:p>
            <a:endParaRPr lang="en-US" b="0" i="0" u="none" strike="noStrike" baseline="0" dirty="0" smtClean="0">
              <a:latin typeface="AdvTGROMAN"/>
            </a:endParaRPr>
          </a:p>
          <a:p>
            <a:r>
              <a:rPr lang="en-US" b="0" i="0" u="none" strike="noStrike" baseline="0" dirty="0" smtClean="0">
                <a:latin typeface="AdvTGROMAN"/>
              </a:rPr>
              <a:t>we next obtain from  the transition band central frequency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158" y="3849063"/>
            <a:ext cx="8886354" cy="4631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6520557" y="3143734"/>
                <a:ext cx="2283446" cy="5811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𝑝𝑎𝑠𝑠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𝑠𝑡𝑜𝑝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0557" y="3143734"/>
                <a:ext cx="2283446" cy="58118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308702" y="4541230"/>
            <a:ext cx="10243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u="none" strike="noStrike" baseline="0" dirty="0" smtClean="0">
                <a:latin typeface="AdvTGROMAN"/>
              </a:rPr>
              <a:t>The normalized lower and upper cutoff frequencies are calculated as: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5440" y="5245993"/>
            <a:ext cx="4379412" cy="6831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9551" y="5298767"/>
            <a:ext cx="4031329" cy="63041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43381" y="6079946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0" u="none" strike="noStrike" baseline="0" dirty="0" smtClean="0">
                <a:latin typeface="AdvTGROMAN"/>
              </a:rPr>
              <a:t>and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1159782" y="6079946"/>
                <a:ext cx="205703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+1=25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9782" y="6079946"/>
                <a:ext cx="2057038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ight Arrow 14"/>
          <p:cNvSpPr/>
          <p:nvPr/>
        </p:nvSpPr>
        <p:spPr>
          <a:xfrm>
            <a:off x="3788229" y="6079946"/>
            <a:ext cx="435428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4550343" y="6079946"/>
                <a:ext cx="998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0343" y="6079946"/>
                <a:ext cx="998222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34020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767" y="1171122"/>
            <a:ext cx="3629282" cy="38523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184" y="1390263"/>
            <a:ext cx="4307745" cy="371357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50851" y="5103836"/>
            <a:ext cx="2082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NewRoman"/>
              </a:rPr>
              <a:t>Pole-zero dıagram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881401" y="5103836"/>
            <a:ext cx="3942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NewRoman"/>
              </a:rPr>
              <a:t>Block diagram representation of filter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200484" y="2613454"/>
                <a:ext cx="47128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0484" y="2613454"/>
                <a:ext cx="471283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16883" t="-4444" r="-12987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>
            <a:off x="1828800" y="2817341"/>
            <a:ext cx="322051" cy="1729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6642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13300" y="169830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</a:rPr>
              <a:t>Matlab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210065" y="1152600"/>
            <a:ext cx="97371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r=1-(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bw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/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fs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)*pi;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 magnitude of the pole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    theta=(f0/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fs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)*360;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 angle of the pole</a:t>
            </a:r>
          </a:p>
          <a:p>
            <a:r>
              <a:rPr lang="pt-BR" dirty="0">
                <a:solidFill>
                  <a:srgbClr val="000000"/>
                </a:solidFill>
                <a:latin typeface="Courier New" panose="02070309020205020404" pitchFamily="49" charset="0"/>
              </a:rPr>
              <a:t>        k=((1-r)*sqrt(1-2*r*cos(2*theta*(pi/180))+r^2))/(2*abs(sin(theta*(pi/180))));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 the filter transfer function</a:t>
            </a:r>
          </a:p>
          <a:p>
            <a:r>
              <a:rPr lang="pt-BR" dirty="0">
                <a:solidFill>
                  <a:srgbClr val="000000"/>
                </a:solidFill>
                <a:latin typeface="Courier New" panose="02070309020205020404" pitchFamily="49" charset="0"/>
              </a:rPr>
              <a:t>        b=[k 0 -k];a=[1 -2*r*cos(theta*(pi/180)) r^2];</a:t>
            </a:r>
          </a:p>
        </p:txBody>
      </p:sp>
      <p:sp>
        <p:nvSpPr>
          <p:cNvPr id="5" name="Rectangle 4"/>
          <p:cNvSpPr/>
          <p:nvPr/>
        </p:nvSpPr>
        <p:spPr>
          <a:xfrm>
            <a:off x="86497" y="3079565"/>
            <a:ext cx="106885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%-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freqz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 returns the frequency response based on the current filter coefficients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hz,f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]=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freqz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(b,a,512,fs);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 512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nb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 of data plot</a:t>
            </a:r>
          </a:p>
          <a:p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%- angle(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hz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)returns the phase angles in radians,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phi = 180*unwrap(angle(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hz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))/pi;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%- unwrap Correct phase angles to produce smoother phase plots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subplot(2,1,1), plot(f, abs(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hz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)),grid;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axis([0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fs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/2 0 1.5]);</a:t>
            </a:r>
          </a:p>
          <a:p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xlabel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'Frequency (Hz)'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);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ylabel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'Magnitude Response'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subplot(2,1,2), plot(f, phi); grid;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axis([0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fs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/2 -180 180]);</a:t>
            </a:r>
          </a:p>
          <a:p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xlabel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'Frequency (Hz)'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);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ylabel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'Phase (degrees)'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210065" y="707382"/>
            <a:ext cx="3292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f0 = 125 ; </a:t>
            </a:r>
            <a:r>
              <a:rPr lang="en-US" dirty="0" smtClean="0"/>
              <a:t>    </a:t>
            </a:r>
            <a:r>
              <a:rPr lang="en-US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bw</a:t>
            </a:r>
            <a:r>
              <a:rPr lang="en-US" dirty="0" smtClean="0"/>
              <a:t> </a:t>
            </a:r>
            <a:r>
              <a:rPr lang="en-US" dirty="0"/>
              <a:t>= 10; </a:t>
            </a:r>
            <a:r>
              <a:rPr lang="en-US" dirty="0" smtClean="0"/>
              <a:t>     </a:t>
            </a:r>
            <a:r>
              <a:rPr lang="en-US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fs</a:t>
            </a:r>
            <a:r>
              <a:rPr lang="en-US" dirty="0" smtClean="0"/>
              <a:t>= 500;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7452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8192" y="435575"/>
            <a:ext cx="7558875" cy="596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62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3697" y="210849"/>
            <a:ext cx="27480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0" i="1" u="none" strike="noStrike" baseline="0" dirty="0" smtClean="0">
                <a:latin typeface="AdvTGROMAN"/>
              </a:rPr>
              <a:t>Design using MATLAB</a:t>
            </a:r>
            <a:endParaRPr lang="en-US" sz="20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97" y="1019627"/>
            <a:ext cx="11479614" cy="226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477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237"/>
            <a:ext cx="6312883" cy="56979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62" y="368979"/>
            <a:ext cx="5834038" cy="494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233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0282" y="811539"/>
            <a:ext cx="381386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1" u="none" strike="noStrike" baseline="0" dirty="0" smtClean="0">
                <a:latin typeface="AdvTGROMAN"/>
              </a:rPr>
              <a:t>w : Window coefficients</a:t>
            </a:r>
          </a:p>
          <a:p>
            <a:endParaRPr lang="en-US" b="0" i="1" u="none" strike="noStrike" baseline="0" dirty="0" smtClean="0">
              <a:latin typeface="AdvTGROMAN"/>
            </a:endParaRPr>
          </a:p>
          <a:p>
            <a:r>
              <a:rPr lang="en-US" b="0" i="1" u="none" strike="noStrike" baseline="0" dirty="0" smtClean="0">
                <a:latin typeface="AdvTGROMAN"/>
              </a:rPr>
              <a:t>h: filter transfer</a:t>
            </a:r>
            <a:r>
              <a:rPr lang="en-US" b="0" i="1" u="none" strike="noStrike" dirty="0" smtClean="0">
                <a:latin typeface="AdvTGROMAN"/>
              </a:rPr>
              <a:t> function coefficients</a:t>
            </a:r>
          </a:p>
          <a:p>
            <a:endParaRPr lang="en-US" i="1" dirty="0" smtClean="0">
              <a:latin typeface="AdvTGROMAN"/>
            </a:endParaRPr>
          </a:p>
          <a:p>
            <a:r>
              <a:rPr lang="en-US" i="1" dirty="0" smtClean="0">
                <a:latin typeface="AdvTGROMAN"/>
              </a:rPr>
              <a:t>b: </a:t>
            </a:r>
            <a:r>
              <a:rPr lang="en-US" b="0" i="1" u="none" strike="noStrike" baseline="0" dirty="0" smtClean="0">
                <a:latin typeface="AdvTGROMAN"/>
              </a:rPr>
              <a:t>filter </a:t>
            </a:r>
            <a:r>
              <a:rPr lang="en-US" b="0" i="1" u="none" strike="noStrike" dirty="0" smtClean="0">
                <a:latin typeface="AdvTGROMAN"/>
              </a:rPr>
              <a:t>coefficients</a:t>
            </a:r>
          </a:p>
          <a:p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3385" y="201939"/>
            <a:ext cx="3369129" cy="66220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1109" y="2990622"/>
            <a:ext cx="2426112" cy="68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665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44" y="981074"/>
            <a:ext cx="10419203" cy="321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481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00" y="498700"/>
            <a:ext cx="11546959" cy="436358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91996" y="129368"/>
            <a:ext cx="1967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1" u="none" strike="noStrike" baseline="0" dirty="0" smtClean="0">
                <a:latin typeface="AdvTGROMAN"/>
              </a:rPr>
              <a:t>Filter Coefficients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78904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373" y="181428"/>
            <a:ext cx="7565798" cy="658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739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584" y="653369"/>
            <a:ext cx="7873463" cy="620463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30515" y="0"/>
            <a:ext cx="1001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u="none" strike="noStrike" baseline="0" dirty="0" smtClean="0">
                <a:latin typeface="AdvTGLIGHT"/>
              </a:rPr>
              <a:t>Original speech and processed speech using the band-pass filter.</a:t>
            </a:r>
            <a:endParaRPr lang="en-US" sz="2400" b="1" i="1" dirty="0"/>
          </a:p>
        </p:txBody>
      </p:sp>
      <p:sp>
        <p:nvSpPr>
          <p:cNvPr id="4" name="Rectangle 3"/>
          <p:cNvSpPr/>
          <p:nvPr/>
        </p:nvSpPr>
        <p:spPr>
          <a:xfrm>
            <a:off x="275772" y="4041393"/>
            <a:ext cx="35251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u="none" strike="noStrike" baseline="0" dirty="0" smtClean="0">
                <a:latin typeface="AdvTGROMAN"/>
              </a:rPr>
              <a:t>The band-pass frequency components contain a small portion of speech 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83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859</Words>
  <Application>Microsoft Office PowerPoint</Application>
  <PresentationFormat>Widescreen</PresentationFormat>
  <Paragraphs>116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7" baseType="lpstr">
      <vt:lpstr>AdvP4C4E74</vt:lpstr>
      <vt:lpstr>AdvPSA88A</vt:lpstr>
      <vt:lpstr>AdvTGBOLD</vt:lpstr>
      <vt:lpstr>AdvTGLIGHT</vt:lpstr>
      <vt:lpstr>AdvTGOBL</vt:lpstr>
      <vt:lpstr>AdvTGROMAN</vt:lpstr>
      <vt:lpstr>Arial</vt:lpstr>
      <vt:lpstr>Calibri</vt:lpstr>
      <vt:lpstr>Calibri Light</vt:lpstr>
      <vt:lpstr>Cambria Math</vt:lpstr>
      <vt:lpstr>Courier New</vt:lpstr>
      <vt:lpstr>SymbolMT</vt:lpstr>
      <vt:lpstr>Times New Roman</vt:lpstr>
      <vt:lpstr>TimesNewRoman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nassim ammour</dc:creator>
  <cp:lastModifiedBy>nassim ammour</cp:lastModifiedBy>
  <cp:revision>9</cp:revision>
  <dcterms:created xsi:type="dcterms:W3CDTF">2016-12-18T09:57:06Z</dcterms:created>
  <dcterms:modified xsi:type="dcterms:W3CDTF">2016-12-18T12:41:27Z</dcterms:modified>
</cp:coreProperties>
</file>