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94" r:id="rId3"/>
    <p:sldId id="257" r:id="rId4"/>
    <p:sldId id="277" r:id="rId5"/>
    <p:sldId id="278" r:id="rId6"/>
    <p:sldId id="279" r:id="rId7"/>
    <p:sldId id="280" r:id="rId8"/>
    <p:sldId id="281" r:id="rId9"/>
    <p:sldId id="282" r:id="rId10"/>
    <p:sldId id="283" r:id="rId11"/>
    <p:sldId id="284" r:id="rId12"/>
    <p:sldId id="285" r:id="rId13"/>
    <p:sldId id="286" r:id="rId14"/>
    <p:sldId id="287" r:id="rId15"/>
    <p:sldId id="288" r:id="rId16"/>
    <p:sldId id="289" r:id="rId17"/>
    <p:sldId id="290" r:id="rId18"/>
    <p:sldId id="291" r:id="rId19"/>
    <p:sldId id="292" r:id="rId20"/>
    <p:sldId id="297" r:id="rId21"/>
    <p:sldId id="298" r:id="rId22"/>
    <p:sldId id="303" r:id="rId23"/>
    <p:sldId id="299" r:id="rId24"/>
    <p:sldId id="300" r:id="rId25"/>
    <p:sldId id="301" r:id="rId26"/>
    <p:sldId id="302" r:id="rId27"/>
    <p:sldId id="258" r:id="rId28"/>
    <p:sldId id="259" r:id="rId29"/>
    <p:sldId id="260" r:id="rId30"/>
    <p:sldId id="261" r:id="rId31"/>
    <p:sldId id="262" r:id="rId32"/>
    <p:sldId id="263" r:id="rId33"/>
    <p:sldId id="264" r:id="rId34"/>
    <p:sldId id="265" r:id="rId35"/>
    <p:sldId id="266"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7" d="100"/>
          <a:sy n="97" d="100"/>
        </p:scale>
        <p:origin x="-33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A76EB9D5-7E1A-4433-8B21-2237CC26FA2C}" type="datetimeFigureOut">
              <a:rPr lang="en-US" dirty="0"/>
              <a:t>12/20/17</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598A19-B9D6-4696-A74D-9FEF900C8B6A}"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205100-39B0-4914-BBD6-34F267582565}"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9EF837-FEDB-44F2-8FB5-4F56FC548A33}" type="datetimeFigureOut">
              <a:rPr lang="en-US" dirty="0"/>
              <a:t>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4EC2AB55-62C0-407E-B706-C907B44B0BFC}" type="datetimeFigureOut">
              <a:rPr lang="en-US" dirty="0"/>
              <a:t>12/20/17</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9FBB33F-FEF5-4E73-A5F9-307689FE77C6}" type="datetimeFigureOut">
              <a:rPr lang="en-US" dirty="0"/>
              <a:t>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4B5FA4-F0B8-4D71-BC92-932E3A1502F8}" type="datetimeFigureOut">
              <a:rPr lang="en-US" dirty="0"/>
              <a:t>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D89F80-C2CE-4D6A-80E4-D3515AD92BC6}" type="datetimeFigureOut">
              <a:rPr lang="en-US" dirty="0"/>
              <a:t>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E4220E-EF40-477E-B84C-637FC7CE78DB}" type="datetimeFigureOut">
              <a:rPr lang="en-US" dirty="0"/>
              <a:t>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D0B8D63-E026-4E54-B301-C824E1BD14F3}" type="datetimeFigureOut">
              <a:rPr lang="en-US" dirty="0"/>
              <a:t>12/20/17</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6728" y="6227064"/>
            <a:ext cx="1463040" cy="256032"/>
          </a:xfrm>
        </p:spPr>
        <p:txBody>
          <a:body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6C423185-9573-406A-8068-0AB4F2335019}" type="datetimeFigureOut">
              <a:rPr lang="en-US" dirty="0"/>
              <a:t>12/20/17</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56032"/>
          </a:xfrm>
        </p:spPr>
        <p:txBody>
          <a:body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6C5516DA-9D86-4E1E-A623-C11F9F74EB59}" type="datetimeFigureOut">
              <a:rPr lang="en-US" dirty="0"/>
              <a:t>12/20/17</a:t>
            </a:fld>
            <a:endParaRPr lang="en-US" dirty="0"/>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1"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r" defTabSz="914400" rtl="1"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6114" y="1364565"/>
            <a:ext cx="9068586" cy="4965895"/>
          </a:xfrm>
        </p:spPr>
        <p:txBody>
          <a:bodyPr/>
          <a:lstStyle/>
          <a:p>
            <a:pPr algn="r">
              <a:lnSpc>
                <a:spcPct val="100000"/>
              </a:lnSpc>
            </a:pPr>
            <a:r>
              <a:rPr lang="en-US" sz="1800" dirty="0" smtClean="0"/>
              <a:t> </a:t>
            </a:r>
            <a:r>
              <a:rPr lang="x-none" sz="1800" b="1" dirty="0" smtClean="0"/>
              <a:t>وزارة التعليم </a:t>
            </a:r>
            <a:r>
              <a:rPr lang="en-US" sz="1800" dirty="0" smtClean="0"/>
              <a:t/>
            </a:r>
            <a:br>
              <a:rPr lang="en-US" sz="1800" dirty="0" smtClean="0"/>
            </a:br>
            <a:r>
              <a:rPr lang="x-none" sz="1800" b="1" dirty="0" smtClean="0"/>
              <a:t>جامعة الملك سعود</a:t>
            </a:r>
            <a:r>
              <a:rPr lang="en-US" sz="1800" dirty="0" smtClean="0"/>
              <a:t/>
            </a:r>
            <a:br>
              <a:rPr lang="en-US" sz="1800" dirty="0" smtClean="0"/>
            </a:br>
            <a:r>
              <a:rPr lang="x-none" sz="1800" b="1" dirty="0" smtClean="0"/>
              <a:t>كلية التربية</a:t>
            </a:r>
            <a:r>
              <a:rPr lang="en-US" sz="1800" dirty="0" smtClean="0"/>
              <a:t/>
            </a:r>
            <a:br>
              <a:rPr lang="en-US" sz="1800" dirty="0" smtClean="0"/>
            </a:br>
            <a:r>
              <a:rPr lang="x-none" sz="1800" b="1" dirty="0" smtClean="0"/>
              <a:t>قسم السياسات التربوية ورياض الأطفال</a:t>
            </a:r>
            <a:r>
              <a:rPr lang="en-US" sz="1800" dirty="0" smtClean="0"/>
              <a:t/>
            </a:r>
            <a:br>
              <a:rPr lang="en-US" sz="1800" dirty="0" smtClean="0"/>
            </a:br>
            <a:r>
              <a:rPr lang="x-none" sz="1800" dirty="0" smtClean="0"/>
              <a:t/>
            </a:r>
            <a:br>
              <a:rPr lang="x-none" sz="1800" dirty="0" smtClean="0"/>
            </a:br>
            <a:r>
              <a:rPr lang="x-none" sz="1800" dirty="0" smtClean="0"/>
              <a:t>                                                    مقرر مشكلات الطفوله (٣٣١روض)</a:t>
            </a:r>
            <a:br>
              <a:rPr lang="x-none" sz="1800" dirty="0" smtClean="0"/>
            </a:br>
            <a:r>
              <a:rPr lang="x-none" sz="1800" dirty="0" smtClean="0"/>
              <a:t>                                                              ( اضطراب الكلام )</a:t>
            </a:r>
            <a:br>
              <a:rPr lang="x-none" sz="1800" dirty="0" smtClean="0"/>
            </a:br>
            <a:r>
              <a:rPr lang="x-none" sz="1800" dirty="0" smtClean="0"/>
              <a:t>إعداد </a:t>
            </a:r>
            <a:br>
              <a:rPr lang="x-none" sz="1800" dirty="0" smtClean="0"/>
            </a:br>
            <a:r>
              <a:rPr lang="x-none" sz="1800" dirty="0" smtClean="0"/>
              <a:t>الطالبة : أميرة ناصر الهويمل             الرقم الجامعي: 435202402         الرقم التسلسلي: 21</a:t>
            </a:r>
            <a:br>
              <a:rPr lang="x-none" sz="1800" dirty="0" smtClean="0"/>
            </a:br>
            <a:r>
              <a:rPr lang="x-none" sz="1800" dirty="0" smtClean="0"/>
              <a:t>الطالبة : رزان فيصل الحربي             الرقم الجامعي:436200831         الرقم التسلسلي:  31</a:t>
            </a:r>
            <a:br>
              <a:rPr lang="x-none" sz="1800" dirty="0" smtClean="0"/>
            </a:br>
            <a:r>
              <a:rPr lang="x-none" sz="1800" dirty="0" smtClean="0"/>
              <a:t>الطالبة : أروى سعد الجبرين            الرقم الجامعي: 435201742         الرقم التسلسلي:  17</a:t>
            </a:r>
            <a:br>
              <a:rPr lang="x-none" sz="1800" dirty="0" smtClean="0"/>
            </a:br>
            <a:r>
              <a:rPr lang="x-none" sz="1800" dirty="0" smtClean="0"/>
              <a:t>                                                       شعـبـــة   ( 1392)</a:t>
            </a:r>
            <a:br>
              <a:rPr lang="x-none" sz="1800" dirty="0" smtClean="0"/>
            </a:br>
            <a:r>
              <a:rPr lang="x-none" sz="1800" dirty="0" smtClean="0"/>
              <a:t>                                                   أستاذة المقرر/  لبنى شعث</a:t>
            </a:r>
            <a:br>
              <a:rPr lang="x-none" sz="1800" dirty="0" smtClean="0"/>
            </a:br>
            <a:r>
              <a:rPr lang="x-none" sz="1800" dirty="0" smtClean="0"/>
              <a:t>                                                الفصل الدراسي الأول 1439هـ</a:t>
            </a:r>
            <a:br>
              <a:rPr lang="x-none" sz="1800" dirty="0" smtClean="0"/>
            </a:br>
            <a:r>
              <a:rPr lang="x-none" sz="1800" dirty="0" smtClean="0"/>
              <a:t/>
            </a:r>
            <a:br>
              <a:rPr lang="x-none" sz="1800" dirty="0" smtClean="0"/>
            </a:br>
            <a:r>
              <a:rPr lang="x-none" sz="1800" dirty="0" smtClean="0"/>
              <a:t/>
            </a:r>
            <a:br>
              <a:rPr lang="x-none" sz="1800" dirty="0" smtClean="0"/>
            </a:br>
            <a:r>
              <a:rPr lang="x-none" sz="1800" dirty="0" smtClean="0"/>
              <a:t> </a:t>
            </a:r>
            <a:br>
              <a:rPr lang="x-none" sz="1800" dirty="0" smtClean="0"/>
            </a:br>
            <a:endParaRPr lang="x-none" sz="1800"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6114" y="1512049"/>
            <a:ext cx="2459741" cy="950978"/>
          </a:xfrm>
          <a:prstGeom prst="rect">
            <a:avLst/>
          </a:prstGeom>
        </p:spPr>
      </p:pic>
    </p:spTree>
    <p:extLst>
      <p:ext uri="{BB962C8B-B14F-4D97-AF65-F5344CB8AC3E}">
        <p14:creationId xmlns:p14="http://schemas.microsoft.com/office/powerpoint/2010/main" val="344704570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D77F3EC-CEA5-403C-BAFD-DD3B79D21158}"/>
              </a:ext>
            </a:extLst>
          </p:cNvPr>
          <p:cNvSpPr>
            <a:spLocks noGrp="1"/>
          </p:cNvSpPr>
          <p:nvPr>
            <p:ph type="title"/>
          </p:nvPr>
        </p:nvSpPr>
        <p:spPr/>
        <p:txBody>
          <a:bodyPr>
            <a:normAutofit/>
          </a:bodyPr>
          <a:lstStyle/>
          <a:p>
            <a:pPr algn="ctr"/>
            <a:r>
              <a:rPr lang="x-none" sz="4000" dirty="0">
                <a:solidFill>
                  <a:srgbClr val="FF7C80"/>
                </a:solidFill>
              </a:rPr>
              <a:t>4- بكم الرهاب</a:t>
            </a:r>
          </a:p>
        </p:txBody>
      </p:sp>
      <p:sp>
        <p:nvSpPr>
          <p:cNvPr id="3" name="عنصر نائب للمحتوى 2">
            <a:extLst>
              <a:ext uri="{FF2B5EF4-FFF2-40B4-BE49-F238E27FC236}">
                <a16:creationId xmlns:a16="http://schemas.microsoft.com/office/drawing/2014/main" xmlns="" id="{9D30343F-1143-470E-BA72-315F4C2054E3}"/>
              </a:ext>
            </a:extLst>
          </p:cNvPr>
          <p:cNvSpPr>
            <a:spLocks noGrp="1"/>
          </p:cNvSpPr>
          <p:nvPr>
            <p:ph idx="1"/>
          </p:nvPr>
        </p:nvSpPr>
        <p:spPr>
          <a:xfrm>
            <a:off x="1066800" y="2103120"/>
            <a:ext cx="10058400" cy="1104314"/>
          </a:xfrm>
        </p:spPr>
        <p:txBody>
          <a:bodyPr>
            <a:normAutofit/>
          </a:bodyPr>
          <a:lstStyle/>
          <a:p>
            <a:r>
              <a:rPr lang="x-none" sz="2000" dirty="0">
                <a:solidFill>
                  <a:schemeClr val="bg1">
                    <a:lumMod val="50000"/>
                  </a:schemeClr>
                </a:solidFill>
              </a:rPr>
              <a:t>الرهاب هي حالة من الخوف الشديد الذي ينتاب الطفل لسبب يبدو واضحا ولكنه غير معقول، وتتدرج الحالة من الخوف من الحشرات أو الحيوانات الأليفة الى درجة رعب وهلع من الناس ويصبح الطفل غير قادر على الكلام ويعقد لسانه. </a:t>
            </a:r>
          </a:p>
          <a:p>
            <a:pPr marL="0" indent="0">
              <a:buNone/>
            </a:pPr>
            <a:endParaRPr lang="x-none" sz="2000" dirty="0">
              <a:solidFill>
                <a:schemeClr val="bg1">
                  <a:lumMod val="5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168" y="3615398"/>
            <a:ext cx="4639842" cy="2672861"/>
          </a:xfrm>
          <a:prstGeom prst="rect">
            <a:avLst/>
          </a:prstGeom>
        </p:spPr>
      </p:pic>
      <p:sp>
        <p:nvSpPr>
          <p:cNvPr id="5" name="Rounded Rectangle 4"/>
          <p:cNvSpPr/>
          <p:nvPr/>
        </p:nvSpPr>
        <p:spPr>
          <a:xfrm>
            <a:off x="431919" y="3516304"/>
            <a:ext cx="4970075" cy="2883876"/>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
        <p:nvSpPr>
          <p:cNvPr id="6" name="Rectangle 5"/>
          <p:cNvSpPr/>
          <p:nvPr/>
        </p:nvSpPr>
        <p:spPr>
          <a:xfrm>
            <a:off x="5511244" y="3464788"/>
            <a:ext cx="5897654" cy="2246769"/>
          </a:xfrm>
          <a:prstGeom prst="rect">
            <a:avLst/>
          </a:prstGeom>
        </p:spPr>
        <p:txBody>
          <a:bodyPr wrap="square">
            <a:spAutoFit/>
          </a:bodyPr>
          <a:lstStyle/>
          <a:p>
            <a:pPr algn="r" rtl="1"/>
            <a:r>
              <a:rPr lang="x-none" sz="2000" b="1" dirty="0">
                <a:solidFill>
                  <a:srgbClr val="FF7C80"/>
                </a:solidFill>
              </a:rPr>
              <a:t>الرهاب الاجتماعي: </a:t>
            </a:r>
          </a:p>
          <a:p>
            <a:pPr algn="r" rtl="1"/>
            <a:r>
              <a:rPr lang="x-none" sz="2000" dirty="0">
                <a:solidFill>
                  <a:schemeClr val="bg1">
                    <a:lumMod val="50000"/>
                  </a:schemeClr>
                </a:solidFill>
              </a:rPr>
              <a:t>يؤثر بشكل مباشر على قدرة الطفل على الكلام وبخاصة أنه في حالة من الانفعال والخوف ومشوش التفكير غير قادر على ادراك ما يقال فيصاب بالبكم الرهابي من حدة الانفعال، بالرغم من انه يتمتع بقدرات عادية تمكنه من الفهم في الأوقات العادية، والأمر هنا سريع الزوال لا يتعدى موقف الخوف.</a:t>
            </a:r>
          </a:p>
        </p:txBody>
      </p:sp>
    </p:spTree>
    <p:extLst>
      <p:ext uri="{BB962C8B-B14F-4D97-AF65-F5344CB8AC3E}">
        <p14:creationId xmlns:p14="http://schemas.microsoft.com/office/powerpoint/2010/main" val="24658781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B043C6A6-1FFF-45FE-BACE-B7A840E5A6DF}"/>
              </a:ext>
            </a:extLst>
          </p:cNvPr>
          <p:cNvSpPr>
            <a:spLocks noGrp="1"/>
          </p:cNvSpPr>
          <p:nvPr>
            <p:ph type="title"/>
          </p:nvPr>
        </p:nvSpPr>
        <p:spPr/>
        <p:txBody>
          <a:bodyPr>
            <a:normAutofit/>
          </a:bodyPr>
          <a:lstStyle/>
          <a:p>
            <a:pPr algn="ctr"/>
            <a:r>
              <a:rPr lang="x-none" sz="4000" dirty="0">
                <a:solidFill>
                  <a:srgbClr val="FF7C80"/>
                </a:solidFill>
              </a:rPr>
              <a:t>أسباب بكم الرهاب:</a:t>
            </a:r>
          </a:p>
        </p:txBody>
      </p:sp>
      <p:sp>
        <p:nvSpPr>
          <p:cNvPr id="3" name="عنصر نائب للمحتوى 2">
            <a:extLst>
              <a:ext uri="{FF2B5EF4-FFF2-40B4-BE49-F238E27FC236}">
                <a16:creationId xmlns:a16="http://schemas.microsoft.com/office/drawing/2014/main" xmlns="" id="{0E16557A-113E-469E-8538-38A46B28DFF2}"/>
              </a:ext>
            </a:extLst>
          </p:cNvPr>
          <p:cNvSpPr>
            <a:spLocks noGrp="1"/>
          </p:cNvSpPr>
          <p:nvPr>
            <p:ph idx="1"/>
          </p:nvPr>
        </p:nvSpPr>
        <p:spPr/>
        <p:txBody>
          <a:bodyPr>
            <a:normAutofit/>
          </a:bodyPr>
          <a:lstStyle/>
          <a:p>
            <a:r>
              <a:rPr lang="x-none" sz="2000" dirty="0">
                <a:solidFill>
                  <a:schemeClr val="bg1">
                    <a:lumMod val="50000"/>
                  </a:schemeClr>
                </a:solidFill>
              </a:rPr>
              <a:t>التعرض لموقف عصيب لا يستطيع أن يتصالح فيه مع من حوله، ويكون الحل هو الخوف في مواجهة الموقف والرهبة منه.</a:t>
            </a:r>
          </a:p>
        </p:txBody>
      </p:sp>
    </p:spTree>
    <p:extLst>
      <p:ext uri="{BB962C8B-B14F-4D97-AF65-F5344CB8AC3E}">
        <p14:creationId xmlns:p14="http://schemas.microsoft.com/office/powerpoint/2010/main" val="8899875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07725E3F-3C28-4279-90B0-AB1FD464E6BF}"/>
              </a:ext>
            </a:extLst>
          </p:cNvPr>
          <p:cNvSpPr>
            <a:spLocks noGrp="1"/>
          </p:cNvSpPr>
          <p:nvPr>
            <p:ph type="title"/>
          </p:nvPr>
        </p:nvSpPr>
        <p:spPr/>
        <p:txBody>
          <a:bodyPr>
            <a:normAutofit/>
          </a:bodyPr>
          <a:lstStyle/>
          <a:p>
            <a:pPr algn="ctr"/>
            <a:r>
              <a:rPr lang="x-none" sz="4000" dirty="0">
                <a:solidFill>
                  <a:srgbClr val="FF7C80"/>
                </a:solidFill>
              </a:rPr>
              <a:t>5- اللثغة أو ضعف مخارج </a:t>
            </a:r>
            <a:r>
              <a:rPr lang="x-none" sz="4000" dirty="0" smtClean="0">
                <a:solidFill>
                  <a:srgbClr val="FF7C80"/>
                </a:solidFill>
              </a:rPr>
              <a:t>الحروف :</a:t>
            </a:r>
            <a:endParaRPr lang="x-none" sz="4000" dirty="0">
              <a:solidFill>
                <a:srgbClr val="FF7C80"/>
              </a:solidFill>
            </a:endParaRPr>
          </a:p>
        </p:txBody>
      </p:sp>
      <p:sp>
        <p:nvSpPr>
          <p:cNvPr id="3" name="عنصر نائب للمحتوى 2">
            <a:extLst>
              <a:ext uri="{FF2B5EF4-FFF2-40B4-BE49-F238E27FC236}">
                <a16:creationId xmlns:a16="http://schemas.microsoft.com/office/drawing/2014/main" xmlns="" id="{F04A9FBC-37AD-41D6-B86C-144D7A83FFB1}"/>
              </a:ext>
            </a:extLst>
          </p:cNvPr>
          <p:cNvSpPr>
            <a:spLocks noGrp="1"/>
          </p:cNvSpPr>
          <p:nvPr>
            <p:ph idx="1"/>
          </p:nvPr>
        </p:nvSpPr>
        <p:spPr>
          <a:xfrm>
            <a:off x="1066800" y="2103120"/>
            <a:ext cx="10058400" cy="611945"/>
          </a:xfrm>
        </p:spPr>
        <p:txBody>
          <a:bodyPr>
            <a:normAutofit/>
          </a:bodyPr>
          <a:lstStyle/>
          <a:p>
            <a:r>
              <a:rPr lang="x-none" sz="2000" dirty="0">
                <a:solidFill>
                  <a:schemeClr val="bg1">
                    <a:lumMod val="50000"/>
                  </a:schemeClr>
                </a:solidFill>
              </a:rPr>
              <a:t>هي صعوبة لفظ بعض الحروف الأبجدية أو ضعف في مخارج بعض الحروف.</a:t>
            </a:r>
          </a:p>
          <a:p>
            <a:pPr marL="0" indent="0">
              <a:buNone/>
            </a:pPr>
            <a:endParaRPr lang="x-none" sz="2000" dirty="0">
              <a:solidFill>
                <a:schemeClr val="bg1">
                  <a:lumMod val="50000"/>
                </a:schemeClr>
              </a:solidFill>
            </a:endParaRPr>
          </a:p>
        </p:txBody>
      </p:sp>
      <p:sp>
        <p:nvSpPr>
          <p:cNvPr id="4" name="Rounded Rectangle 3"/>
          <p:cNvSpPr/>
          <p:nvPr/>
        </p:nvSpPr>
        <p:spPr>
          <a:xfrm>
            <a:off x="5540327" y="3277773"/>
            <a:ext cx="5584874" cy="2560320"/>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
        <p:nvSpPr>
          <p:cNvPr id="5" name="Rectangle 4"/>
          <p:cNvSpPr/>
          <p:nvPr/>
        </p:nvSpPr>
        <p:spPr>
          <a:xfrm>
            <a:off x="5540327" y="3628517"/>
            <a:ext cx="5359790" cy="1323439"/>
          </a:xfrm>
          <a:prstGeom prst="rect">
            <a:avLst/>
          </a:prstGeom>
        </p:spPr>
        <p:txBody>
          <a:bodyPr wrap="square">
            <a:spAutoFit/>
          </a:bodyPr>
          <a:lstStyle/>
          <a:p>
            <a:pPr algn="r" rtl="1"/>
            <a:r>
              <a:rPr lang="x-none" sz="2000" dirty="0">
                <a:solidFill>
                  <a:schemeClr val="bg1">
                    <a:lumMod val="50000"/>
                  </a:schemeClr>
                </a:solidFill>
              </a:rPr>
              <a:t>وهناك حروف أشد تأثراً من غيرها في عيوب النطق من أهمها: </a:t>
            </a:r>
          </a:p>
          <a:p>
            <a:pPr algn="r" rtl="1"/>
            <a:r>
              <a:rPr lang="x-none" sz="2000" dirty="0">
                <a:solidFill>
                  <a:schemeClr val="bg1">
                    <a:lumMod val="50000"/>
                  </a:schemeClr>
                </a:solidFill>
              </a:rPr>
              <a:t>(الراء) فقد يلفظه بعض الأطفال ( لام)</a:t>
            </a:r>
          </a:p>
          <a:p>
            <a:pPr algn="r" rtl="1"/>
            <a:r>
              <a:rPr lang="x-none" sz="2000" dirty="0">
                <a:solidFill>
                  <a:schemeClr val="bg1">
                    <a:lumMod val="50000"/>
                  </a:schemeClr>
                </a:solidFill>
              </a:rPr>
              <a:t>وحرف ( السين) فينطقه بعض الأطفال (ثاء)</a:t>
            </a:r>
          </a:p>
        </p:txBody>
      </p:sp>
    </p:spTree>
    <p:extLst>
      <p:ext uri="{BB962C8B-B14F-4D97-AF65-F5344CB8AC3E}">
        <p14:creationId xmlns:p14="http://schemas.microsoft.com/office/powerpoint/2010/main" val="7610709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07268857-6122-4BCC-A2E1-43C02FE67597}"/>
              </a:ext>
            </a:extLst>
          </p:cNvPr>
          <p:cNvSpPr>
            <a:spLocks noGrp="1"/>
          </p:cNvSpPr>
          <p:nvPr>
            <p:ph type="title"/>
          </p:nvPr>
        </p:nvSpPr>
        <p:spPr/>
        <p:txBody>
          <a:bodyPr>
            <a:normAutofit/>
          </a:bodyPr>
          <a:lstStyle/>
          <a:p>
            <a:pPr algn="ctr"/>
            <a:r>
              <a:rPr lang="x-none" sz="4000" dirty="0">
                <a:solidFill>
                  <a:srgbClr val="FF7C80"/>
                </a:solidFill>
              </a:rPr>
              <a:t>أسباب ضعف مخارج الحروف:</a:t>
            </a:r>
          </a:p>
        </p:txBody>
      </p:sp>
      <p:sp>
        <p:nvSpPr>
          <p:cNvPr id="3" name="عنصر نائب للمحتوى 2">
            <a:extLst>
              <a:ext uri="{FF2B5EF4-FFF2-40B4-BE49-F238E27FC236}">
                <a16:creationId xmlns:a16="http://schemas.microsoft.com/office/drawing/2014/main" xmlns="" id="{F5D6D0E4-78E5-4513-A60F-840DC7E1D33F}"/>
              </a:ext>
            </a:extLst>
          </p:cNvPr>
          <p:cNvSpPr>
            <a:spLocks noGrp="1"/>
          </p:cNvSpPr>
          <p:nvPr>
            <p:ph idx="1"/>
          </p:nvPr>
        </p:nvSpPr>
        <p:spPr/>
        <p:txBody>
          <a:bodyPr>
            <a:normAutofit/>
          </a:bodyPr>
          <a:lstStyle/>
          <a:p>
            <a:pPr marL="0" indent="0">
              <a:buNone/>
            </a:pPr>
            <a:r>
              <a:rPr lang="x-none" sz="2000" dirty="0">
                <a:solidFill>
                  <a:schemeClr val="bg1">
                    <a:lumMod val="50000"/>
                  </a:schemeClr>
                </a:solidFill>
              </a:rPr>
              <a:t> 1. الصعوبة في لفظ حرف الراء يعود إلى ضعف المهارة في تحريك اللسان إما لكبر حجم اللسان أو وجود شقوق في سطحه.</a:t>
            </a:r>
          </a:p>
          <a:p>
            <a:pPr marL="0" indent="0">
              <a:buNone/>
            </a:pPr>
            <a:endParaRPr lang="x-none" sz="2000" dirty="0">
              <a:solidFill>
                <a:schemeClr val="bg1">
                  <a:lumMod val="50000"/>
                </a:schemeClr>
              </a:solidFill>
            </a:endParaRPr>
          </a:p>
          <a:p>
            <a:pPr marL="0" indent="0">
              <a:buNone/>
            </a:pPr>
            <a:r>
              <a:rPr lang="x-none" sz="2000" dirty="0">
                <a:solidFill>
                  <a:schemeClr val="bg1">
                    <a:lumMod val="50000"/>
                  </a:schemeClr>
                </a:solidFill>
              </a:rPr>
              <a:t>2. الصعوبة في لفظ حرف الثاء بشكل شائع، خاصة لدى المصريين يعود إلى خطأ شائع في اللغة الدارجة وكذا حرف الذال.</a:t>
            </a:r>
          </a:p>
        </p:txBody>
      </p:sp>
    </p:spTree>
    <p:extLst>
      <p:ext uri="{BB962C8B-B14F-4D97-AF65-F5344CB8AC3E}">
        <p14:creationId xmlns:p14="http://schemas.microsoft.com/office/powerpoint/2010/main" val="23591626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F13F54F-29E9-4C4B-9D31-124A3896F00C}"/>
              </a:ext>
            </a:extLst>
          </p:cNvPr>
          <p:cNvSpPr>
            <a:spLocks noGrp="1"/>
          </p:cNvSpPr>
          <p:nvPr>
            <p:ph type="title"/>
          </p:nvPr>
        </p:nvSpPr>
        <p:spPr/>
        <p:txBody>
          <a:bodyPr>
            <a:normAutofit/>
          </a:bodyPr>
          <a:lstStyle/>
          <a:p>
            <a:pPr algn="ctr"/>
            <a:r>
              <a:rPr lang="x-none" sz="4000" dirty="0">
                <a:solidFill>
                  <a:srgbClr val="FF7C80"/>
                </a:solidFill>
              </a:rPr>
              <a:t>6- البكم </a:t>
            </a:r>
            <a:r>
              <a:rPr lang="x-none" sz="4000" dirty="0" smtClean="0">
                <a:solidFill>
                  <a:srgbClr val="FF7C80"/>
                </a:solidFill>
              </a:rPr>
              <a:t>الهستيري</a:t>
            </a:r>
            <a:endParaRPr lang="x-none" sz="4000" dirty="0">
              <a:solidFill>
                <a:srgbClr val="FF7C80"/>
              </a:solidFill>
            </a:endParaRPr>
          </a:p>
        </p:txBody>
      </p:sp>
      <p:sp>
        <p:nvSpPr>
          <p:cNvPr id="3" name="عنصر نائب للمحتوى 2">
            <a:extLst>
              <a:ext uri="{FF2B5EF4-FFF2-40B4-BE49-F238E27FC236}">
                <a16:creationId xmlns:a16="http://schemas.microsoft.com/office/drawing/2014/main" xmlns="" id="{3AF256D8-20EF-45C3-B649-0596E5048529}"/>
              </a:ext>
            </a:extLst>
          </p:cNvPr>
          <p:cNvSpPr>
            <a:spLocks noGrp="1"/>
          </p:cNvSpPr>
          <p:nvPr>
            <p:ph idx="1"/>
          </p:nvPr>
        </p:nvSpPr>
        <p:spPr/>
        <p:txBody>
          <a:bodyPr>
            <a:normAutofit/>
          </a:bodyPr>
          <a:lstStyle/>
          <a:p>
            <a:r>
              <a:rPr lang="x-none" sz="2000" dirty="0">
                <a:solidFill>
                  <a:schemeClr val="bg1">
                    <a:lumMod val="50000"/>
                  </a:schemeClr>
                </a:solidFill>
              </a:rPr>
              <a:t>الهستيريا من الحالات النفسية العصبية التي نادراً ما تحدث في مرحلة الطفولة وتظهر لدى الإناث غالبا، ومن أعراضها البكم الهستيري فيمتنع الطفل عن الكلام وينتابه الصمت نهائياً وفي الغالب يصاحب هذا التوقف عن التحدث أعراض هستيرية أخرى كالإحساس بعدم الرؤية أوعدم السمع أو انعدام حركة احد الاطراف </a:t>
            </a:r>
          </a:p>
          <a:p>
            <a:endParaRPr lang="x-none" sz="2000" dirty="0">
              <a:solidFill>
                <a:schemeClr val="bg1">
                  <a:lumMod val="50000"/>
                </a:schemeClr>
              </a:solidFill>
            </a:endParaRPr>
          </a:p>
        </p:txBody>
      </p:sp>
    </p:spTree>
    <p:extLst>
      <p:ext uri="{BB962C8B-B14F-4D97-AF65-F5344CB8AC3E}">
        <p14:creationId xmlns:p14="http://schemas.microsoft.com/office/powerpoint/2010/main" val="199158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BA294FEA-5BC7-4307-99F9-E968DACA5B3B}"/>
              </a:ext>
            </a:extLst>
          </p:cNvPr>
          <p:cNvSpPr>
            <a:spLocks noGrp="1"/>
          </p:cNvSpPr>
          <p:nvPr>
            <p:ph type="title"/>
          </p:nvPr>
        </p:nvSpPr>
        <p:spPr/>
        <p:txBody>
          <a:bodyPr>
            <a:normAutofit/>
          </a:bodyPr>
          <a:lstStyle/>
          <a:p>
            <a:pPr algn="ctr"/>
            <a:r>
              <a:rPr lang="x-none" sz="4000" dirty="0">
                <a:solidFill>
                  <a:srgbClr val="FF7C80"/>
                </a:solidFill>
              </a:rPr>
              <a:t>اسباب البكم الهستيري:</a:t>
            </a:r>
          </a:p>
        </p:txBody>
      </p:sp>
      <p:sp>
        <p:nvSpPr>
          <p:cNvPr id="3" name="عنصر نائب للمحتوى 2">
            <a:extLst>
              <a:ext uri="{FF2B5EF4-FFF2-40B4-BE49-F238E27FC236}">
                <a16:creationId xmlns:a16="http://schemas.microsoft.com/office/drawing/2014/main" xmlns="" id="{4DE135D5-B95D-40BA-A71D-18C2E3CAFB09}"/>
              </a:ext>
            </a:extLst>
          </p:cNvPr>
          <p:cNvSpPr>
            <a:spLocks noGrp="1"/>
          </p:cNvSpPr>
          <p:nvPr>
            <p:ph idx="1"/>
          </p:nvPr>
        </p:nvSpPr>
        <p:spPr/>
        <p:txBody>
          <a:bodyPr>
            <a:normAutofit/>
          </a:bodyPr>
          <a:lstStyle/>
          <a:p>
            <a:pPr marL="514350" indent="-514350">
              <a:buAutoNum type="arabicPeriod"/>
            </a:pPr>
            <a:r>
              <a:rPr lang="x-none" sz="2000" dirty="0">
                <a:solidFill>
                  <a:schemeClr val="bg1">
                    <a:lumMod val="50000"/>
                  </a:schemeClr>
                </a:solidFill>
              </a:rPr>
              <a:t>تأزم المناخ النفسي الداخلي للطفل وتعرضه لضغط نفسي</a:t>
            </a:r>
          </a:p>
          <a:p>
            <a:pPr marL="514350" indent="-514350">
              <a:buAutoNum type="arabicPeriod"/>
            </a:pPr>
            <a:r>
              <a:rPr lang="x-none" sz="2000" dirty="0">
                <a:solidFill>
                  <a:schemeClr val="bg1">
                    <a:lumMod val="50000"/>
                  </a:schemeClr>
                </a:solidFill>
              </a:rPr>
              <a:t>ضعف قدرات الطفل على مواجهة الضغوط العاطفية</a:t>
            </a:r>
          </a:p>
          <a:p>
            <a:pPr marL="514350" indent="-514350">
              <a:buAutoNum type="arabicPeriod"/>
            </a:pPr>
            <a:r>
              <a:rPr lang="x-none" sz="2000" dirty="0">
                <a:solidFill>
                  <a:schemeClr val="bg1">
                    <a:lumMod val="50000"/>
                  </a:schemeClr>
                </a:solidFill>
              </a:rPr>
              <a:t>افتقاد الطفل للوسائل التي تواجه تهديدات الأهل أو من يرعاه</a:t>
            </a:r>
          </a:p>
          <a:p>
            <a:pPr marL="514350" indent="-514350">
              <a:buAutoNum type="arabicPeriod"/>
            </a:pPr>
            <a:r>
              <a:rPr lang="x-none" sz="2000" dirty="0">
                <a:solidFill>
                  <a:schemeClr val="bg1">
                    <a:lumMod val="50000"/>
                  </a:schemeClr>
                </a:solidFill>
              </a:rPr>
              <a:t>قلق الأهل على بكم الطفل أكثر ضراوة من اهتمام الطفل بمشكلته ويجعله يتمادى حتى تحسم الأمور لصالحه </a:t>
            </a:r>
          </a:p>
        </p:txBody>
      </p:sp>
    </p:spTree>
    <p:extLst>
      <p:ext uri="{BB962C8B-B14F-4D97-AF65-F5344CB8AC3E}">
        <p14:creationId xmlns:p14="http://schemas.microsoft.com/office/powerpoint/2010/main" val="38844252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F3637C30-FB6C-42DD-B05F-6279268201F7}"/>
              </a:ext>
            </a:extLst>
          </p:cNvPr>
          <p:cNvSpPr>
            <a:spLocks noGrp="1"/>
          </p:cNvSpPr>
          <p:nvPr>
            <p:ph type="title"/>
          </p:nvPr>
        </p:nvSpPr>
        <p:spPr/>
        <p:txBody>
          <a:bodyPr>
            <a:normAutofit/>
          </a:bodyPr>
          <a:lstStyle/>
          <a:p>
            <a:pPr algn="ctr"/>
            <a:r>
              <a:rPr lang="x-none" sz="4000" dirty="0">
                <a:solidFill>
                  <a:srgbClr val="FF7C80"/>
                </a:solidFill>
              </a:rPr>
              <a:t>7- اضطراب الكلام الذهاني</a:t>
            </a:r>
          </a:p>
        </p:txBody>
      </p:sp>
      <p:sp>
        <p:nvSpPr>
          <p:cNvPr id="3" name="عنصر نائب للمحتوى 2">
            <a:extLst>
              <a:ext uri="{FF2B5EF4-FFF2-40B4-BE49-F238E27FC236}">
                <a16:creationId xmlns:a16="http://schemas.microsoft.com/office/drawing/2014/main" xmlns="" id="{8E8013A1-FD72-408D-A3CF-350E498E93F1}"/>
              </a:ext>
            </a:extLst>
          </p:cNvPr>
          <p:cNvSpPr>
            <a:spLocks noGrp="1"/>
          </p:cNvSpPr>
          <p:nvPr>
            <p:ph idx="1"/>
          </p:nvPr>
        </p:nvSpPr>
        <p:spPr/>
        <p:txBody>
          <a:bodyPr>
            <a:normAutofit/>
          </a:bodyPr>
          <a:lstStyle/>
          <a:p>
            <a:r>
              <a:rPr lang="x-none" sz="2000" dirty="0">
                <a:solidFill>
                  <a:schemeClr val="bg1">
                    <a:lumMod val="50000"/>
                  </a:schemeClr>
                </a:solidFill>
              </a:rPr>
              <a:t>يصاب قلة من الأطفال بأمراض تؤدي إلى ذهان حاد مفاجئ أو مزمن يعاني عندها الطفل من اضطراب في التوازن النفسي والنمو العقلي </a:t>
            </a:r>
          </a:p>
          <a:p>
            <a:r>
              <a:rPr lang="x-none" sz="2000" dirty="0">
                <a:solidFill>
                  <a:schemeClr val="bg1">
                    <a:lumMod val="50000"/>
                  </a:schemeClr>
                </a:solidFill>
              </a:rPr>
              <a:t>والطفل حينما يصبح مريض عقلياً قد يتكلم كلاماً غير مألوف وأحياناً يفقد القدرة على التعبير اللفظي بالتدريج وربما ينتهي به الأمر إلى صمت مطلق بسبب عجزه عن الفهم والتعبير</a:t>
            </a:r>
          </a:p>
        </p:txBody>
      </p:sp>
    </p:spTree>
    <p:extLst>
      <p:ext uri="{BB962C8B-B14F-4D97-AF65-F5344CB8AC3E}">
        <p14:creationId xmlns:p14="http://schemas.microsoft.com/office/powerpoint/2010/main" val="42010703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D8E3AF99-A03E-40C9-AAA8-71BF680BFE6D}"/>
              </a:ext>
            </a:extLst>
          </p:cNvPr>
          <p:cNvSpPr>
            <a:spLocks noGrp="1"/>
          </p:cNvSpPr>
          <p:nvPr>
            <p:ph type="title"/>
          </p:nvPr>
        </p:nvSpPr>
        <p:spPr/>
        <p:txBody>
          <a:bodyPr>
            <a:normAutofit/>
          </a:bodyPr>
          <a:lstStyle/>
          <a:p>
            <a:pPr algn="ctr"/>
            <a:r>
              <a:rPr lang="x-none" sz="4000" dirty="0">
                <a:solidFill>
                  <a:srgbClr val="FF7C80"/>
                </a:solidFill>
              </a:rPr>
              <a:t>اسباب اضطراب الكلام الذهاني:</a:t>
            </a:r>
          </a:p>
        </p:txBody>
      </p:sp>
      <p:sp>
        <p:nvSpPr>
          <p:cNvPr id="4" name="Isosceles Triangle 3"/>
          <p:cNvSpPr/>
          <p:nvPr/>
        </p:nvSpPr>
        <p:spPr>
          <a:xfrm>
            <a:off x="6096000" y="2014194"/>
            <a:ext cx="5655213" cy="4020846"/>
          </a:xfrm>
          <a:prstGeom prst="triangl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2000" dirty="0">
                <a:solidFill>
                  <a:schemeClr val="bg1">
                    <a:lumMod val="50000"/>
                  </a:schemeClr>
                </a:solidFill>
              </a:rPr>
              <a:t>بعض الأمراض التي تصيب الأطفال تؤدي إلى اضطراب الكلام الذهاني </a:t>
            </a:r>
          </a:p>
          <a:p>
            <a:pPr algn="ctr"/>
            <a:endParaRPr lang="x-none" sz="2000" dirty="0"/>
          </a:p>
        </p:txBody>
      </p:sp>
      <p:sp>
        <p:nvSpPr>
          <p:cNvPr id="6" name="Isosceles Triangle 5"/>
          <p:cNvSpPr/>
          <p:nvPr/>
        </p:nvSpPr>
        <p:spPr>
          <a:xfrm>
            <a:off x="440787" y="2014194"/>
            <a:ext cx="5655213" cy="4020846"/>
          </a:xfrm>
          <a:prstGeom prst="triangl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2000" dirty="0" smtClean="0">
                <a:solidFill>
                  <a:schemeClr val="bg1">
                    <a:lumMod val="50000"/>
                  </a:schemeClr>
                </a:solidFill>
              </a:rPr>
              <a:t> </a:t>
            </a:r>
            <a:r>
              <a:rPr lang="x-none" sz="2000" dirty="0">
                <a:solidFill>
                  <a:schemeClr val="bg1">
                    <a:lumMod val="50000"/>
                  </a:schemeClr>
                </a:solidFill>
              </a:rPr>
              <a:t>انطواء الطفل وبعده عن الصغار وعدم التفاعل مع الكبار تفقد الطفل توظيف قدرته على الكلام</a:t>
            </a:r>
          </a:p>
          <a:p>
            <a:pPr algn="ctr"/>
            <a:endParaRPr lang="x-none" sz="2000" dirty="0"/>
          </a:p>
        </p:txBody>
      </p:sp>
    </p:spTree>
    <p:extLst>
      <p:ext uri="{BB962C8B-B14F-4D97-AF65-F5344CB8AC3E}">
        <p14:creationId xmlns:p14="http://schemas.microsoft.com/office/powerpoint/2010/main" val="2471001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A342BAF0-0EA8-498D-B2D4-7C65831D64EF}"/>
              </a:ext>
            </a:extLst>
          </p:cNvPr>
          <p:cNvSpPr>
            <a:spLocks noGrp="1"/>
          </p:cNvSpPr>
          <p:nvPr>
            <p:ph type="title"/>
          </p:nvPr>
        </p:nvSpPr>
        <p:spPr/>
        <p:txBody>
          <a:bodyPr>
            <a:normAutofit/>
          </a:bodyPr>
          <a:lstStyle/>
          <a:p>
            <a:pPr algn="ctr"/>
            <a:r>
              <a:rPr lang="x-none" sz="4000" dirty="0">
                <a:solidFill>
                  <a:srgbClr val="FF7C80"/>
                </a:solidFill>
              </a:rPr>
              <a:t>8- الخنة</a:t>
            </a:r>
          </a:p>
        </p:txBody>
      </p:sp>
      <p:sp>
        <p:nvSpPr>
          <p:cNvPr id="3" name="عنصر نائب للمحتوى 2">
            <a:extLst>
              <a:ext uri="{FF2B5EF4-FFF2-40B4-BE49-F238E27FC236}">
                <a16:creationId xmlns:a16="http://schemas.microsoft.com/office/drawing/2014/main" xmlns="" id="{636F84F6-C785-43E6-9FA1-9DFC7DB1F266}"/>
              </a:ext>
            </a:extLst>
          </p:cNvPr>
          <p:cNvSpPr>
            <a:spLocks noGrp="1"/>
          </p:cNvSpPr>
          <p:nvPr>
            <p:ph idx="1"/>
          </p:nvPr>
        </p:nvSpPr>
        <p:spPr/>
        <p:txBody>
          <a:bodyPr>
            <a:normAutofit/>
          </a:bodyPr>
          <a:lstStyle/>
          <a:p>
            <a:r>
              <a:rPr lang="x-none" sz="2000" dirty="0">
                <a:solidFill>
                  <a:schemeClr val="bg1">
                    <a:lumMod val="50000"/>
                  </a:schemeClr>
                </a:solidFill>
              </a:rPr>
              <a:t>هي تضخيم بعض الكلمات عند النطق بها، مما يقضي على وضوحها أو يكون سبباً في تشويهها، ويبدو الطفل اثناء كلامه كأنه يعاني من زكام دائم.</a:t>
            </a:r>
          </a:p>
          <a:p>
            <a:pPr marL="0" indent="0">
              <a:buNone/>
            </a:pPr>
            <a:endParaRPr lang="x-none" sz="2000" dirty="0">
              <a:solidFill>
                <a:schemeClr val="bg1">
                  <a:lumMod val="50000"/>
                </a:schemeClr>
              </a:solidFill>
            </a:endParaRPr>
          </a:p>
          <a:p>
            <a:pPr marL="0" indent="0">
              <a:buNone/>
            </a:pPr>
            <a:r>
              <a:rPr lang="x-none" sz="2000" b="1" dirty="0">
                <a:solidFill>
                  <a:srgbClr val="FF7C80"/>
                </a:solidFill>
              </a:rPr>
              <a:t>أسبابها :</a:t>
            </a:r>
          </a:p>
          <a:p>
            <a:pPr marL="0" indent="0">
              <a:buNone/>
            </a:pPr>
            <a:r>
              <a:rPr lang="x-none" sz="2000" dirty="0">
                <a:solidFill>
                  <a:schemeClr val="bg1">
                    <a:lumMod val="50000"/>
                  </a:schemeClr>
                </a:solidFill>
              </a:rPr>
              <a:t>تشوه سقف الحلق أو التهاب الجيوب الأنفية أو التهاب اللوزتين .</a:t>
            </a:r>
          </a:p>
        </p:txBody>
      </p:sp>
    </p:spTree>
    <p:extLst>
      <p:ext uri="{BB962C8B-B14F-4D97-AF65-F5344CB8AC3E}">
        <p14:creationId xmlns:p14="http://schemas.microsoft.com/office/powerpoint/2010/main" val="31830220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5B4E1D16-C0E4-45BF-B697-DFD9E0572A6A}"/>
              </a:ext>
            </a:extLst>
          </p:cNvPr>
          <p:cNvSpPr>
            <a:spLocks noGrp="1"/>
          </p:cNvSpPr>
          <p:nvPr>
            <p:ph type="title"/>
          </p:nvPr>
        </p:nvSpPr>
        <p:spPr/>
        <p:txBody>
          <a:bodyPr>
            <a:normAutofit/>
          </a:bodyPr>
          <a:lstStyle/>
          <a:p>
            <a:pPr algn="ctr"/>
            <a:r>
              <a:rPr lang="x-none" sz="4000" dirty="0">
                <a:solidFill>
                  <a:srgbClr val="FF7C80"/>
                </a:solidFill>
              </a:rPr>
              <a:t>9- الثأثأة</a:t>
            </a:r>
          </a:p>
        </p:txBody>
      </p:sp>
      <p:sp>
        <p:nvSpPr>
          <p:cNvPr id="3" name="عنصر نائب للمحتوى 2">
            <a:extLst>
              <a:ext uri="{FF2B5EF4-FFF2-40B4-BE49-F238E27FC236}">
                <a16:creationId xmlns:a16="http://schemas.microsoft.com/office/drawing/2014/main" xmlns="" id="{A10FC378-5FA0-45F9-80DC-B63F26E68A48}"/>
              </a:ext>
            </a:extLst>
          </p:cNvPr>
          <p:cNvSpPr>
            <a:spLocks noGrp="1"/>
          </p:cNvSpPr>
          <p:nvPr>
            <p:ph idx="1"/>
          </p:nvPr>
        </p:nvSpPr>
        <p:spPr/>
        <p:txBody>
          <a:bodyPr>
            <a:normAutofit/>
          </a:bodyPr>
          <a:lstStyle/>
          <a:p>
            <a:r>
              <a:rPr lang="x-none" sz="2000" dirty="0">
                <a:solidFill>
                  <a:schemeClr val="bg1">
                    <a:lumMod val="50000"/>
                  </a:schemeClr>
                </a:solidFill>
              </a:rPr>
              <a:t>هي ابدال حرف السين أو الزين إلى ثاء وهي من أكثر عيوب النطق انتشاراً بين الأطفال.</a:t>
            </a:r>
          </a:p>
          <a:p>
            <a:pPr marL="0" indent="0">
              <a:buNone/>
            </a:pPr>
            <a:endParaRPr lang="x-none" sz="2000" dirty="0">
              <a:solidFill>
                <a:schemeClr val="bg1">
                  <a:lumMod val="50000"/>
                </a:schemeClr>
              </a:solidFill>
            </a:endParaRPr>
          </a:p>
          <a:p>
            <a:pPr marL="0" indent="0">
              <a:buNone/>
            </a:pPr>
            <a:r>
              <a:rPr lang="x-none" sz="2000" dirty="0">
                <a:solidFill>
                  <a:schemeClr val="bg1">
                    <a:lumMod val="50000"/>
                  </a:schemeClr>
                </a:solidFill>
              </a:rPr>
              <a:t> </a:t>
            </a:r>
            <a:r>
              <a:rPr lang="x-none" sz="2000" b="1" dirty="0">
                <a:solidFill>
                  <a:srgbClr val="FF7C80"/>
                </a:solidFill>
              </a:rPr>
              <a:t>اسبابها: </a:t>
            </a:r>
          </a:p>
          <a:p>
            <a:pPr marL="514350" indent="-514350">
              <a:buAutoNum type="arabicPeriod"/>
            </a:pPr>
            <a:r>
              <a:rPr lang="x-none" sz="2000" dirty="0">
                <a:solidFill>
                  <a:schemeClr val="bg1">
                    <a:lumMod val="50000"/>
                  </a:schemeClr>
                </a:solidFill>
              </a:rPr>
              <a:t>عدم انتظام الأسنان</a:t>
            </a:r>
          </a:p>
          <a:p>
            <a:pPr marL="514350" indent="-514350">
              <a:buAutoNum type="arabicPeriod"/>
            </a:pPr>
            <a:r>
              <a:rPr lang="x-none" sz="2000" dirty="0">
                <a:solidFill>
                  <a:schemeClr val="bg1">
                    <a:lumMod val="50000"/>
                  </a:schemeClr>
                </a:solidFill>
              </a:rPr>
              <a:t>تشوهات في الفك والشفتين </a:t>
            </a:r>
          </a:p>
          <a:p>
            <a:pPr marL="514350" indent="-514350">
              <a:buAutoNum type="arabicPeriod"/>
            </a:pPr>
            <a:r>
              <a:rPr lang="x-none" sz="2000" dirty="0">
                <a:solidFill>
                  <a:schemeClr val="bg1">
                    <a:lumMod val="50000"/>
                  </a:schemeClr>
                </a:solidFill>
              </a:rPr>
              <a:t>انشقاق الشفة العليا</a:t>
            </a:r>
          </a:p>
          <a:p>
            <a:pPr marL="514350" indent="-514350">
              <a:buAutoNum type="arabicPeriod"/>
            </a:pPr>
            <a:r>
              <a:rPr lang="x-none" sz="2000" dirty="0">
                <a:solidFill>
                  <a:schemeClr val="bg1">
                    <a:lumMod val="50000"/>
                  </a:schemeClr>
                </a:solidFill>
              </a:rPr>
              <a:t> تقليد الأخوة والآباء</a:t>
            </a:r>
          </a:p>
        </p:txBody>
      </p:sp>
    </p:spTree>
    <p:extLst>
      <p:ext uri="{BB962C8B-B14F-4D97-AF65-F5344CB8AC3E}">
        <p14:creationId xmlns:p14="http://schemas.microsoft.com/office/powerpoint/2010/main" val="40176472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x-none" sz="4000" b="1" dirty="0" smtClean="0">
                <a:solidFill>
                  <a:srgbClr val="FF7C80"/>
                </a:solidFill>
              </a:rPr>
              <a:t>محاور المشكلة :</a:t>
            </a:r>
            <a:endParaRPr lang="x-none" sz="4000" dirty="0"/>
          </a:p>
        </p:txBody>
      </p:sp>
      <p:sp>
        <p:nvSpPr>
          <p:cNvPr id="3" name="Content Placeholder 2"/>
          <p:cNvSpPr>
            <a:spLocks noGrp="1"/>
          </p:cNvSpPr>
          <p:nvPr>
            <p:ph idx="1"/>
          </p:nvPr>
        </p:nvSpPr>
        <p:spPr/>
        <p:txBody>
          <a:bodyPr>
            <a:normAutofit lnSpcReduction="10000"/>
          </a:bodyPr>
          <a:lstStyle/>
          <a:p>
            <a:r>
              <a:rPr lang="x-none" sz="2000" dirty="0" smtClean="0">
                <a:solidFill>
                  <a:schemeClr val="bg1">
                    <a:lumMod val="50000"/>
                  </a:schemeClr>
                </a:solidFill>
              </a:rPr>
              <a:t>1- تعريفه</a:t>
            </a:r>
          </a:p>
          <a:p>
            <a:r>
              <a:rPr lang="x-none" sz="2000" dirty="0" smtClean="0">
                <a:solidFill>
                  <a:schemeClr val="bg1">
                    <a:lumMod val="50000"/>
                  </a:schemeClr>
                </a:solidFill>
              </a:rPr>
              <a:t>2- أشكاله</a:t>
            </a:r>
          </a:p>
          <a:p>
            <a:r>
              <a:rPr lang="x-none" sz="2000" dirty="0" smtClean="0">
                <a:solidFill>
                  <a:schemeClr val="bg1">
                    <a:lumMod val="50000"/>
                  </a:schemeClr>
                </a:solidFill>
              </a:rPr>
              <a:t>3- أسبابه</a:t>
            </a:r>
          </a:p>
          <a:p>
            <a:r>
              <a:rPr lang="x-none" sz="2000" dirty="0" smtClean="0">
                <a:solidFill>
                  <a:schemeClr val="bg1">
                    <a:lumMod val="50000"/>
                  </a:schemeClr>
                </a:solidFill>
              </a:rPr>
              <a:t>4- العوامل التي ساعدت في إنتشاره</a:t>
            </a:r>
          </a:p>
          <a:p>
            <a:r>
              <a:rPr lang="x-none" sz="2000" dirty="0" smtClean="0">
                <a:solidFill>
                  <a:schemeClr val="bg1">
                    <a:lumMod val="50000"/>
                  </a:schemeClr>
                </a:solidFill>
              </a:rPr>
              <a:t>5- خصائصه</a:t>
            </a:r>
          </a:p>
          <a:p>
            <a:r>
              <a:rPr lang="x-none" sz="2000" dirty="0" smtClean="0">
                <a:solidFill>
                  <a:schemeClr val="bg1">
                    <a:lumMod val="50000"/>
                  </a:schemeClr>
                </a:solidFill>
              </a:rPr>
              <a:t>6- أعراضه</a:t>
            </a:r>
          </a:p>
          <a:p>
            <a:r>
              <a:rPr lang="x-none" sz="2000" dirty="0" smtClean="0">
                <a:solidFill>
                  <a:schemeClr val="bg1">
                    <a:lumMod val="50000"/>
                  </a:schemeClr>
                </a:solidFill>
              </a:rPr>
              <a:t>7- التشخيص</a:t>
            </a:r>
          </a:p>
          <a:p>
            <a:r>
              <a:rPr lang="x-none" sz="2000" dirty="0" smtClean="0">
                <a:solidFill>
                  <a:schemeClr val="bg1">
                    <a:lumMod val="50000"/>
                  </a:schemeClr>
                </a:solidFill>
              </a:rPr>
              <a:t>8- العلاج</a:t>
            </a:r>
          </a:p>
          <a:p>
            <a:r>
              <a:rPr lang="x-none" sz="2000" dirty="0" smtClean="0">
                <a:solidFill>
                  <a:schemeClr val="bg1">
                    <a:lumMod val="50000"/>
                  </a:schemeClr>
                </a:solidFill>
              </a:rPr>
              <a:t>9- الوقاية</a:t>
            </a:r>
          </a:p>
          <a:p>
            <a:r>
              <a:rPr lang="x-none" sz="2000" dirty="0" smtClean="0">
                <a:solidFill>
                  <a:schemeClr val="bg1">
                    <a:lumMod val="50000"/>
                  </a:schemeClr>
                </a:solidFill>
              </a:rPr>
              <a:t>10- نصائح للآباء</a:t>
            </a:r>
            <a:endParaRPr lang="x-none" sz="2000" dirty="0">
              <a:solidFill>
                <a:schemeClr val="bg1">
                  <a:lumMod val="50000"/>
                </a:schemeClr>
              </a:solidFill>
            </a:endParaRPr>
          </a:p>
        </p:txBody>
      </p:sp>
    </p:spTree>
    <p:extLst>
      <p:ext uri="{BB962C8B-B14F-4D97-AF65-F5344CB8AC3E}">
        <p14:creationId xmlns:p14="http://schemas.microsoft.com/office/powerpoint/2010/main" val="13125218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017FC7C1-D68E-47F2-AD4D-7EEF70AF6EF8}"/>
              </a:ext>
            </a:extLst>
          </p:cNvPr>
          <p:cNvSpPr>
            <a:spLocks noGrp="1"/>
          </p:cNvSpPr>
          <p:nvPr>
            <p:ph idx="1"/>
          </p:nvPr>
        </p:nvSpPr>
        <p:spPr>
          <a:xfrm>
            <a:off x="1507729" y="1918953"/>
            <a:ext cx="10058400" cy="2707783"/>
          </a:xfrm>
        </p:spPr>
        <p:txBody>
          <a:bodyPr>
            <a:noAutofit/>
          </a:bodyPr>
          <a:lstStyle/>
          <a:p>
            <a:pPr>
              <a:lnSpc>
                <a:spcPct val="100000"/>
              </a:lnSpc>
            </a:pPr>
            <a:r>
              <a:rPr lang="x-none" sz="2000" dirty="0">
                <a:solidFill>
                  <a:schemeClr val="bg1">
                    <a:lumMod val="50000"/>
                  </a:schemeClr>
                </a:solidFill>
              </a:rPr>
              <a:t>الإعاقات السمعية وضعف السمع والقصور في التمييز السمعي.</a:t>
            </a:r>
          </a:p>
          <a:p>
            <a:pPr>
              <a:lnSpc>
                <a:spcPct val="100000"/>
              </a:lnSpc>
            </a:pPr>
            <a:r>
              <a:rPr lang="x-none" sz="2000" dirty="0">
                <a:solidFill>
                  <a:schemeClr val="bg1">
                    <a:lumMod val="50000"/>
                  </a:schemeClr>
                </a:solidFill>
              </a:rPr>
              <a:t>ربط اللسان.</a:t>
            </a:r>
          </a:p>
          <a:p>
            <a:pPr>
              <a:lnSpc>
                <a:spcPct val="100000"/>
              </a:lnSpc>
            </a:pPr>
            <a:r>
              <a:rPr lang="x-none" sz="2000" dirty="0">
                <a:solidFill>
                  <a:schemeClr val="bg1">
                    <a:lumMod val="50000"/>
                  </a:schemeClr>
                </a:solidFill>
              </a:rPr>
              <a:t>خروج اللسان للخارج.</a:t>
            </a:r>
          </a:p>
          <a:p>
            <a:pPr>
              <a:lnSpc>
                <a:spcPct val="100000"/>
              </a:lnSpc>
            </a:pPr>
            <a:r>
              <a:rPr lang="x-none" sz="2000" dirty="0">
                <a:solidFill>
                  <a:schemeClr val="bg1">
                    <a:lumMod val="50000"/>
                  </a:schemeClr>
                </a:solidFill>
              </a:rPr>
              <a:t>عدم تطابق الفكين.</a:t>
            </a:r>
          </a:p>
          <a:p>
            <a:pPr>
              <a:lnSpc>
                <a:spcPct val="100000"/>
              </a:lnSpc>
            </a:pPr>
            <a:r>
              <a:rPr lang="x-none" sz="2000" dirty="0">
                <a:solidFill>
                  <a:schemeClr val="bg1">
                    <a:lumMod val="50000"/>
                  </a:schemeClr>
                </a:solidFill>
              </a:rPr>
              <a:t>شلل في عضلات النطق.</a:t>
            </a:r>
          </a:p>
          <a:p>
            <a:pPr>
              <a:lnSpc>
                <a:spcPct val="100000"/>
              </a:lnSpc>
            </a:pPr>
            <a:r>
              <a:rPr lang="x-none" sz="2000" dirty="0">
                <a:solidFill>
                  <a:schemeClr val="bg1">
                    <a:lumMod val="50000"/>
                  </a:schemeClr>
                </a:solidFill>
              </a:rPr>
              <a:t>عدم وجود تناسق في عضلات النطق.</a:t>
            </a:r>
          </a:p>
          <a:p>
            <a:pPr>
              <a:lnSpc>
                <a:spcPct val="100000"/>
              </a:lnSpc>
            </a:pPr>
            <a:r>
              <a:rPr lang="x-none" sz="2000" dirty="0">
                <a:solidFill>
                  <a:schemeClr val="bg1">
                    <a:lumMod val="50000"/>
                  </a:schemeClr>
                </a:solidFill>
              </a:rPr>
              <a:t>إصابة أحد الوالدين باضطرابات النطق.</a:t>
            </a:r>
          </a:p>
          <a:p>
            <a:pPr>
              <a:lnSpc>
                <a:spcPct val="100000"/>
              </a:lnSpc>
            </a:pPr>
            <a:r>
              <a:rPr lang="x-none" sz="2000" dirty="0">
                <a:solidFill>
                  <a:schemeClr val="bg1">
                    <a:lumMod val="50000"/>
                  </a:schemeClr>
                </a:solidFill>
              </a:rPr>
              <a:t>تقليد الطفل للوالدين المضطربين النطق.</a:t>
            </a:r>
          </a:p>
          <a:p>
            <a:pPr>
              <a:lnSpc>
                <a:spcPct val="100000"/>
              </a:lnSpc>
            </a:pPr>
            <a:r>
              <a:rPr lang="x-none" sz="2000" dirty="0">
                <a:solidFill>
                  <a:schemeClr val="bg1">
                    <a:lumMod val="50000"/>
                  </a:schemeClr>
                </a:solidFill>
              </a:rPr>
              <a:t>مستوى الأسرة الثقافي والاجتماعي.</a:t>
            </a:r>
          </a:p>
          <a:p>
            <a:pPr>
              <a:lnSpc>
                <a:spcPct val="100000"/>
              </a:lnSpc>
            </a:pPr>
            <a:r>
              <a:rPr lang="x-none" sz="2000" dirty="0">
                <a:solidFill>
                  <a:schemeClr val="bg1">
                    <a:lumMod val="50000"/>
                  </a:schemeClr>
                </a:solidFill>
              </a:rPr>
              <a:t>ترتيب الطفل في الأسرة.</a:t>
            </a:r>
          </a:p>
          <a:p>
            <a:pPr>
              <a:lnSpc>
                <a:spcPct val="100000"/>
              </a:lnSpc>
            </a:pPr>
            <a:r>
              <a:rPr lang="x-none" sz="2000" dirty="0">
                <a:solidFill>
                  <a:schemeClr val="bg1">
                    <a:lumMod val="50000"/>
                  </a:schemeClr>
                </a:solidFill>
              </a:rPr>
              <a:t>حجم الأسرة.</a:t>
            </a:r>
          </a:p>
        </p:txBody>
      </p:sp>
      <p:sp>
        <p:nvSpPr>
          <p:cNvPr id="2" name="Rectangle 1"/>
          <p:cNvSpPr/>
          <p:nvPr/>
        </p:nvSpPr>
        <p:spPr>
          <a:xfrm>
            <a:off x="-283335" y="528034"/>
            <a:ext cx="11973059" cy="1938992"/>
          </a:xfrm>
          <a:prstGeom prst="rect">
            <a:avLst/>
          </a:prstGeom>
        </p:spPr>
        <p:txBody>
          <a:bodyPr wrap="square">
            <a:spAutoFit/>
          </a:bodyPr>
          <a:lstStyle/>
          <a:p>
            <a:pPr algn="r" rtl="1"/>
            <a:r>
              <a:rPr lang="x-none" sz="4000" dirty="0" smtClean="0">
                <a:solidFill>
                  <a:srgbClr val="FF7C80"/>
                </a:solidFill>
              </a:rPr>
              <a:t>العوامل </a:t>
            </a:r>
            <a:r>
              <a:rPr lang="x-none" sz="4000" dirty="0">
                <a:solidFill>
                  <a:srgbClr val="FF7C80"/>
                </a:solidFill>
              </a:rPr>
              <a:t>التي ساعدت في انتشار اضطرابات النطق والكلام:</a:t>
            </a:r>
          </a:p>
          <a:p>
            <a:pPr algn="r" rtl="1"/>
            <a:endParaRPr lang="x-none" sz="4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714" y="3272844"/>
            <a:ext cx="4178926" cy="2785951"/>
          </a:xfrm>
          <a:prstGeom prst="rect">
            <a:avLst/>
          </a:prstGeom>
        </p:spPr>
      </p:pic>
      <p:sp>
        <p:nvSpPr>
          <p:cNvPr id="5" name="Rounded Rectangle 4"/>
          <p:cNvSpPr/>
          <p:nvPr/>
        </p:nvSpPr>
        <p:spPr>
          <a:xfrm>
            <a:off x="461139" y="3116687"/>
            <a:ext cx="4970075" cy="3040033"/>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4926434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534127C8-1D5E-4714-9519-0F56691EA49D}"/>
              </a:ext>
            </a:extLst>
          </p:cNvPr>
          <p:cNvSpPr>
            <a:spLocks noGrp="1"/>
          </p:cNvSpPr>
          <p:nvPr>
            <p:ph idx="1"/>
          </p:nvPr>
        </p:nvSpPr>
        <p:spPr>
          <a:xfrm>
            <a:off x="1173648" y="1506059"/>
            <a:ext cx="10058400" cy="1391687"/>
          </a:xfrm>
        </p:spPr>
        <p:txBody>
          <a:bodyPr>
            <a:normAutofit/>
          </a:bodyPr>
          <a:lstStyle/>
          <a:p>
            <a:pPr marL="0" indent="0">
              <a:buNone/>
            </a:pPr>
            <a:r>
              <a:rPr lang="x-none" sz="2000" dirty="0">
                <a:solidFill>
                  <a:schemeClr val="bg1">
                    <a:lumMod val="50000"/>
                  </a:schemeClr>
                </a:solidFill>
              </a:rPr>
              <a:t>يعاني الكثير من الأطفال المصابين بالاضطراب من مشاكل في اللغة، مثل صعوبة فهم الكلام، وانخفاض المفردات، وصعوبة ترتيب الكلمات. تشتمل تلك الخصائص التي ترتبط بشكل خاص مع اضطراب النطق في الطفولة على ما يلي:</a:t>
            </a:r>
          </a:p>
        </p:txBody>
      </p:sp>
      <p:sp>
        <p:nvSpPr>
          <p:cNvPr id="2" name="Rectangle 1"/>
          <p:cNvSpPr/>
          <p:nvPr/>
        </p:nvSpPr>
        <p:spPr>
          <a:xfrm>
            <a:off x="9060119" y="546809"/>
            <a:ext cx="2270173" cy="707886"/>
          </a:xfrm>
          <a:prstGeom prst="rect">
            <a:avLst/>
          </a:prstGeom>
        </p:spPr>
        <p:txBody>
          <a:bodyPr wrap="none">
            <a:spAutoFit/>
          </a:bodyPr>
          <a:lstStyle/>
          <a:p>
            <a:r>
              <a:rPr lang="x-none" sz="4000" dirty="0" smtClean="0">
                <a:solidFill>
                  <a:srgbClr val="FF7C80"/>
                </a:solidFill>
              </a:rPr>
              <a:t>الخصائص:</a:t>
            </a:r>
            <a:endParaRPr lang="x-none" sz="4000" dirty="0"/>
          </a:p>
        </p:txBody>
      </p:sp>
      <p:sp>
        <p:nvSpPr>
          <p:cNvPr id="5" name="Rectangle 4"/>
          <p:cNvSpPr/>
          <p:nvPr/>
        </p:nvSpPr>
        <p:spPr>
          <a:xfrm>
            <a:off x="5136048" y="3331112"/>
            <a:ext cx="6096000" cy="1631216"/>
          </a:xfrm>
          <a:prstGeom prst="rect">
            <a:avLst/>
          </a:prstGeom>
        </p:spPr>
        <p:txBody>
          <a:bodyPr>
            <a:spAutoFit/>
          </a:bodyPr>
          <a:lstStyle/>
          <a:p>
            <a:pPr marL="285750" indent="-285750" algn="r" rtl="1">
              <a:buFont typeface="Arial" panose="020B0604020202020204" pitchFamily="34" charset="0"/>
              <a:buChar char="•"/>
            </a:pPr>
            <a:r>
              <a:rPr lang="x-none" sz="2000" dirty="0">
                <a:solidFill>
                  <a:schemeClr val="bg1">
                    <a:lumMod val="50000"/>
                  </a:schemeClr>
                </a:solidFill>
              </a:rPr>
              <a:t>صعوبة في الانتقال بسلاسة من صوت أو مقطع إلى الآخر.</a:t>
            </a:r>
          </a:p>
          <a:p>
            <a:pPr marL="285750" indent="-285750" algn="r" rtl="1">
              <a:buFont typeface="Arial" panose="020B0604020202020204" pitchFamily="34" charset="0"/>
              <a:buChar char="•"/>
            </a:pPr>
            <a:r>
              <a:rPr lang="x-none" sz="2000" dirty="0">
                <a:solidFill>
                  <a:schemeClr val="bg1">
                    <a:lumMod val="50000"/>
                  </a:schemeClr>
                </a:solidFill>
              </a:rPr>
              <a:t>صعوبة في الحركات المجمعة بواسطة الفك أو الشفتين أو اللسان لعمل الحركة الصحيحة لأصوات الكلام.</a:t>
            </a:r>
          </a:p>
          <a:p>
            <a:pPr marL="285750" indent="-285750" algn="r" rtl="1">
              <a:buFont typeface="Arial" panose="020B0604020202020204" pitchFamily="34" charset="0"/>
              <a:buChar char="•"/>
            </a:pPr>
            <a:r>
              <a:rPr lang="x-none" sz="2000" dirty="0">
                <a:solidFill>
                  <a:schemeClr val="bg1">
                    <a:lumMod val="50000"/>
                  </a:schemeClr>
                </a:solidFill>
              </a:rPr>
              <a:t>اضطرابات الحروف المتحركة.</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004" y="2614367"/>
            <a:ext cx="2776202" cy="3553539"/>
          </a:xfrm>
          <a:prstGeom prst="rect">
            <a:avLst/>
          </a:prstGeom>
        </p:spPr>
      </p:pic>
      <p:sp>
        <p:nvSpPr>
          <p:cNvPr id="8" name="Rounded Rectangle 7"/>
          <p:cNvSpPr/>
          <p:nvPr/>
        </p:nvSpPr>
        <p:spPr>
          <a:xfrm>
            <a:off x="486896" y="2471874"/>
            <a:ext cx="3763131" cy="3838523"/>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11724099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542468" y="887499"/>
            <a:ext cx="4496327" cy="707886"/>
          </a:xfrm>
          <a:prstGeom prst="rect">
            <a:avLst/>
          </a:prstGeom>
        </p:spPr>
        <p:txBody>
          <a:bodyPr wrap="square">
            <a:spAutoFit/>
          </a:bodyPr>
          <a:lstStyle/>
          <a:p>
            <a:pPr algn="r" rtl="1"/>
            <a:r>
              <a:rPr lang="x-none" sz="4000" dirty="0" smtClean="0">
                <a:solidFill>
                  <a:srgbClr val="FF7C80"/>
                </a:solidFill>
              </a:rPr>
              <a:t>تابع الخصائص</a:t>
            </a:r>
            <a:r>
              <a:rPr lang="x-none" sz="4000" dirty="0">
                <a:solidFill>
                  <a:srgbClr val="FF7C80"/>
                </a:solidFill>
              </a:rPr>
              <a:t>:</a:t>
            </a:r>
            <a:endParaRPr lang="x-none" sz="4000" dirty="0"/>
          </a:p>
        </p:txBody>
      </p:sp>
      <p:sp>
        <p:nvSpPr>
          <p:cNvPr id="5" name="Rectangle 4"/>
          <p:cNvSpPr/>
          <p:nvPr/>
        </p:nvSpPr>
        <p:spPr>
          <a:xfrm>
            <a:off x="4942795" y="2258791"/>
            <a:ext cx="6096000" cy="2554545"/>
          </a:xfrm>
          <a:prstGeom prst="rect">
            <a:avLst/>
          </a:prstGeom>
        </p:spPr>
        <p:txBody>
          <a:bodyPr>
            <a:spAutoFit/>
          </a:bodyPr>
          <a:lstStyle/>
          <a:p>
            <a:pPr marL="285750" indent="-285750" algn="r" rtl="1">
              <a:buFont typeface="Arial" panose="020B0604020202020204" pitchFamily="34" charset="0"/>
              <a:buChar char="•"/>
            </a:pPr>
            <a:r>
              <a:rPr lang="x-none" sz="2000" dirty="0">
                <a:solidFill>
                  <a:schemeClr val="bg1">
                    <a:lumMod val="50000"/>
                  </a:schemeClr>
                </a:solidFill>
              </a:rPr>
              <a:t>استخدام تشكيل مختلف في الكلمة.</a:t>
            </a:r>
          </a:p>
          <a:p>
            <a:pPr marL="285750" indent="-285750" algn="r" rtl="1">
              <a:buFont typeface="Arial" panose="020B0604020202020204" pitchFamily="34" charset="0"/>
              <a:buChar char="•"/>
            </a:pPr>
            <a:r>
              <a:rPr lang="x-none" sz="2000" dirty="0">
                <a:solidFill>
                  <a:schemeClr val="bg1">
                    <a:lumMod val="50000"/>
                  </a:schemeClr>
                </a:solidFill>
              </a:rPr>
              <a:t>التركيز على جميع مقاطع الكلمة بشكل متساوٍ.</a:t>
            </a:r>
          </a:p>
          <a:p>
            <a:pPr marL="285750" indent="-285750" algn="r" rtl="1">
              <a:buFont typeface="Arial" panose="020B0604020202020204" pitchFamily="34" charset="0"/>
              <a:buChar char="•"/>
            </a:pPr>
            <a:r>
              <a:rPr lang="x-none" sz="2000" dirty="0">
                <a:solidFill>
                  <a:schemeClr val="bg1">
                    <a:lumMod val="50000"/>
                  </a:schemeClr>
                </a:solidFill>
              </a:rPr>
              <a:t>انفصال المقاطع، مثل وضع سكتات أو فراغات بين المقاطع.</a:t>
            </a:r>
          </a:p>
          <a:p>
            <a:pPr marL="342900" indent="-342900" algn="r" rtl="1">
              <a:buFont typeface="Arial" panose="020B0604020202020204" pitchFamily="34" charset="0"/>
              <a:buChar char="•"/>
            </a:pPr>
            <a:r>
              <a:rPr lang="x-none" sz="2000" dirty="0">
                <a:solidFill>
                  <a:schemeClr val="bg1">
                    <a:lumMod val="50000"/>
                  </a:schemeClr>
                </a:solidFill>
              </a:rPr>
              <a:t>التباين، مثل القيام بأخطاء مختلفة عند محاولة نطق نفس الكلمة مرة أخرى.</a:t>
            </a:r>
          </a:p>
          <a:p>
            <a:pPr marL="285750" indent="-285750" algn="r" rtl="1">
              <a:buFont typeface="Arial" panose="020B0604020202020204" pitchFamily="34" charset="0"/>
              <a:buChar char="•"/>
            </a:pPr>
            <a:r>
              <a:rPr lang="x-none" sz="2000" dirty="0">
                <a:solidFill>
                  <a:schemeClr val="bg1">
                    <a:lumMod val="50000"/>
                  </a:schemeClr>
                </a:solidFill>
              </a:rPr>
              <a:t>صعوبة تقليد كلمات بسيطة.</a:t>
            </a:r>
          </a:p>
          <a:p>
            <a:pPr marL="285750" indent="-285750" algn="r" rtl="1">
              <a:buFont typeface="Arial" panose="020B0604020202020204" pitchFamily="34" charset="0"/>
              <a:buChar char="•"/>
            </a:pPr>
            <a:r>
              <a:rPr lang="x-none" sz="2000" dirty="0">
                <a:solidFill>
                  <a:schemeClr val="bg1">
                    <a:lumMod val="50000"/>
                  </a:schemeClr>
                </a:solidFill>
              </a:rPr>
              <a:t>أخطاء صوتية متباينة.</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595" y="2866623"/>
            <a:ext cx="3501980" cy="3501980"/>
          </a:xfrm>
          <a:prstGeom prst="rect">
            <a:avLst/>
          </a:prstGeom>
        </p:spPr>
      </p:pic>
      <p:sp>
        <p:nvSpPr>
          <p:cNvPr id="8" name="Rounded Rectangle 7"/>
          <p:cNvSpPr/>
          <p:nvPr/>
        </p:nvSpPr>
        <p:spPr>
          <a:xfrm>
            <a:off x="499775" y="2565814"/>
            <a:ext cx="4226771" cy="3897929"/>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32685791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a:extLst>
              <a:ext uri="{FF2B5EF4-FFF2-40B4-BE49-F238E27FC236}">
                <a16:creationId xmlns:a16="http://schemas.microsoft.com/office/drawing/2014/main" xmlns="" id="{E7873B1B-E906-4025-94EB-FBC69A3EFA97}"/>
              </a:ext>
            </a:extLst>
          </p:cNvPr>
          <p:cNvSpPr>
            <a:spLocks noGrp="1"/>
          </p:cNvSpPr>
          <p:nvPr>
            <p:ph idx="1"/>
          </p:nvPr>
        </p:nvSpPr>
        <p:spPr>
          <a:xfrm>
            <a:off x="1313008" y="1684103"/>
            <a:ext cx="10058400" cy="4050792"/>
          </a:xfrm>
        </p:spPr>
        <p:txBody>
          <a:bodyPr>
            <a:noAutofit/>
          </a:bodyPr>
          <a:lstStyle/>
          <a:p>
            <a:pPr>
              <a:lnSpc>
                <a:spcPct val="100000"/>
              </a:lnSpc>
            </a:pPr>
            <a:r>
              <a:rPr lang="x-none" sz="2000" dirty="0">
                <a:solidFill>
                  <a:schemeClr val="bg1">
                    <a:lumMod val="50000"/>
                  </a:schemeClr>
                </a:solidFill>
              </a:rPr>
              <a:t>انتشار الاضطراب بين الأطفال الصغار في مرحلة الطفولة المبكرة</a:t>
            </a:r>
            <a:r>
              <a:rPr lang="en-US" sz="2000" dirty="0">
                <a:solidFill>
                  <a:schemeClr val="bg1">
                    <a:lumMod val="50000"/>
                  </a:schemeClr>
                </a:solidFill>
              </a:rPr>
              <a:t>.</a:t>
            </a:r>
          </a:p>
          <a:p>
            <a:pPr>
              <a:lnSpc>
                <a:spcPct val="100000"/>
              </a:lnSpc>
            </a:pPr>
            <a:r>
              <a:rPr lang="x-none" sz="2000" dirty="0">
                <a:solidFill>
                  <a:schemeClr val="bg1">
                    <a:lumMod val="50000"/>
                  </a:schemeClr>
                </a:solidFill>
              </a:rPr>
              <a:t>تختلف الاضطرابات الخاصة بالحروف المختلفة من عمر زمني إلى آخر</a:t>
            </a:r>
            <a:r>
              <a:rPr lang="en-US" sz="2000" dirty="0">
                <a:solidFill>
                  <a:schemeClr val="bg1">
                    <a:lumMod val="50000"/>
                  </a:schemeClr>
                </a:solidFill>
              </a:rPr>
              <a:t>.</a:t>
            </a:r>
          </a:p>
          <a:p>
            <a:pPr>
              <a:lnSpc>
                <a:spcPct val="100000"/>
              </a:lnSpc>
            </a:pPr>
            <a:r>
              <a:rPr lang="x-none" sz="2000" dirty="0">
                <a:solidFill>
                  <a:schemeClr val="bg1">
                    <a:lumMod val="50000"/>
                  </a:schemeClr>
                </a:solidFill>
              </a:rPr>
              <a:t>يشيع الإبدال بين الأطفال أكثر من أي اضطرابات أخرى</a:t>
            </a:r>
            <a:r>
              <a:rPr lang="en-US" sz="2000" dirty="0">
                <a:solidFill>
                  <a:schemeClr val="bg1">
                    <a:lumMod val="50000"/>
                  </a:schemeClr>
                </a:solidFill>
              </a:rPr>
              <a:t>.</a:t>
            </a:r>
          </a:p>
          <a:p>
            <a:pPr>
              <a:lnSpc>
                <a:spcPct val="100000"/>
              </a:lnSpc>
            </a:pPr>
            <a:r>
              <a:rPr lang="x-none" sz="2000" dirty="0">
                <a:solidFill>
                  <a:schemeClr val="bg1">
                    <a:lumMod val="50000"/>
                  </a:schemeClr>
                </a:solidFill>
              </a:rPr>
              <a:t>إذا بلغ السابعة واستمر يعاني من هذه الاضطرابات فهو يحتاج إلى علاج</a:t>
            </a:r>
            <a:r>
              <a:rPr lang="en-US" sz="2000" dirty="0">
                <a:solidFill>
                  <a:schemeClr val="bg1">
                    <a:lumMod val="50000"/>
                  </a:schemeClr>
                </a:solidFill>
              </a:rPr>
              <a:t>.</a:t>
            </a:r>
          </a:p>
          <a:p>
            <a:pPr>
              <a:lnSpc>
                <a:spcPct val="100000"/>
              </a:lnSpc>
            </a:pPr>
            <a:r>
              <a:rPr lang="x-none" sz="2000" dirty="0">
                <a:solidFill>
                  <a:schemeClr val="bg1">
                    <a:lumMod val="50000"/>
                  </a:schemeClr>
                </a:solidFill>
              </a:rPr>
              <a:t>تتفاوت اضطرابات النطق في درجتها، أو حدتها من طفل إلى آخر ومن مرحلة عمرية إلى أخرى، ومن موقف إلى آخر</a:t>
            </a:r>
            <a:r>
              <a:rPr lang="en-US" sz="2000" dirty="0">
                <a:solidFill>
                  <a:schemeClr val="bg1">
                    <a:lumMod val="50000"/>
                  </a:schemeClr>
                </a:solidFill>
              </a:rPr>
              <a:t>..</a:t>
            </a:r>
          </a:p>
          <a:p>
            <a:pPr>
              <a:lnSpc>
                <a:spcPct val="100000"/>
              </a:lnSpc>
            </a:pPr>
            <a:r>
              <a:rPr lang="x-none" sz="2000" dirty="0">
                <a:solidFill>
                  <a:schemeClr val="bg1">
                    <a:lumMod val="50000"/>
                  </a:schemeClr>
                </a:solidFill>
              </a:rPr>
              <a:t>كلما استمرت اضطرابات النطق مع الطفل رغم تقدمه في السن كلما كانت أكثر رسوخاً، وأصعب في العلاج</a:t>
            </a:r>
            <a:r>
              <a:rPr lang="en-US" sz="2000" dirty="0">
                <a:solidFill>
                  <a:schemeClr val="bg1">
                    <a:lumMod val="50000"/>
                  </a:schemeClr>
                </a:solidFill>
              </a:rPr>
              <a:t>.</a:t>
            </a:r>
            <a:r>
              <a:rPr lang="x-none" sz="2000" dirty="0">
                <a:solidFill>
                  <a:schemeClr val="bg1">
                    <a:lumMod val="50000"/>
                  </a:schemeClr>
                </a:solidFill>
              </a:rPr>
              <a:t>  </a:t>
            </a:r>
          </a:p>
          <a:p>
            <a:pPr>
              <a:lnSpc>
                <a:spcPct val="100000"/>
              </a:lnSpc>
            </a:pPr>
            <a:r>
              <a:rPr lang="x-none" altLang="x-none" sz="2000" dirty="0">
                <a:solidFill>
                  <a:schemeClr val="bg1">
                    <a:lumMod val="50000"/>
                  </a:schemeClr>
                </a:solidFill>
              </a:rPr>
              <a:t>ومن الجدير بالذكر أن التلعثم يبدأ عادة بشكل تدريجي، ويكون بدايته أثناء فترة الطفولة المبكرة. ويلاحظ أن هذا النوع من اضطرابات النطق تنتشر بين الذكور أكثر مما تنتشر في الإناث .</a:t>
            </a:r>
          </a:p>
          <a:p>
            <a:pPr>
              <a:lnSpc>
                <a:spcPct val="100000"/>
              </a:lnSpc>
            </a:pPr>
            <a:r>
              <a:rPr lang="x-none" altLang="x-none" sz="2000" dirty="0">
                <a:solidFill>
                  <a:schemeClr val="bg1">
                    <a:lumMod val="50000"/>
                  </a:schemeClr>
                </a:solidFill>
              </a:rPr>
              <a:t> فقد لاحظ الباحثين أن هذه النسبة قد تصل إلى 3 : 1 لصالح الذكور .</a:t>
            </a:r>
            <a:endParaRPr lang="x-none" sz="2000" dirty="0">
              <a:solidFill>
                <a:schemeClr val="bg1">
                  <a:lumMod val="50000"/>
                </a:schemeClr>
              </a:solidFill>
            </a:endParaRPr>
          </a:p>
        </p:txBody>
      </p:sp>
      <p:sp>
        <p:nvSpPr>
          <p:cNvPr id="2" name="Rectangle 1"/>
          <p:cNvSpPr/>
          <p:nvPr/>
        </p:nvSpPr>
        <p:spPr>
          <a:xfrm>
            <a:off x="6840410" y="784470"/>
            <a:ext cx="4352474" cy="707886"/>
          </a:xfrm>
          <a:prstGeom prst="rect">
            <a:avLst/>
          </a:prstGeom>
        </p:spPr>
        <p:txBody>
          <a:bodyPr wrap="none">
            <a:spAutoFit/>
          </a:bodyPr>
          <a:lstStyle/>
          <a:p>
            <a:r>
              <a:rPr lang="x-none" sz="4000" b="1" dirty="0">
                <a:solidFill>
                  <a:srgbClr val="FF7C80"/>
                </a:solidFill>
              </a:rPr>
              <a:t>اضطرابات </a:t>
            </a:r>
            <a:r>
              <a:rPr lang="x-none" sz="4000" b="1" dirty="0" smtClean="0">
                <a:solidFill>
                  <a:srgbClr val="FF7C80"/>
                </a:solidFill>
              </a:rPr>
              <a:t>الكلام :</a:t>
            </a:r>
            <a:endParaRPr lang="x-none" sz="4000" dirty="0"/>
          </a:p>
        </p:txBody>
      </p:sp>
    </p:spTree>
    <p:extLst>
      <p:ext uri="{BB962C8B-B14F-4D97-AF65-F5344CB8AC3E}">
        <p14:creationId xmlns:p14="http://schemas.microsoft.com/office/powerpoint/2010/main" val="27576541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5E8383CB-09EC-4986-881A-5B380BD15223}"/>
              </a:ext>
            </a:extLst>
          </p:cNvPr>
          <p:cNvSpPr>
            <a:spLocks noGrp="1"/>
          </p:cNvSpPr>
          <p:nvPr>
            <p:ph type="title"/>
          </p:nvPr>
        </p:nvSpPr>
        <p:spPr>
          <a:xfrm>
            <a:off x="1301859" y="119964"/>
            <a:ext cx="10058400" cy="1609344"/>
          </a:xfrm>
        </p:spPr>
        <p:txBody>
          <a:bodyPr/>
          <a:lstStyle/>
          <a:p>
            <a:pPr algn="r"/>
            <a:r>
              <a:rPr lang="x-none" dirty="0"/>
              <a:t/>
            </a:r>
            <a:br>
              <a:rPr lang="x-none" dirty="0"/>
            </a:br>
            <a:r>
              <a:rPr lang="x-none" sz="4000" dirty="0" smtClean="0"/>
              <a:t> </a:t>
            </a:r>
            <a:r>
              <a:rPr lang="x-none" sz="4000" b="1" dirty="0">
                <a:solidFill>
                  <a:srgbClr val="FF7C80"/>
                </a:solidFill>
              </a:rPr>
              <a:t>الاعراض:</a:t>
            </a:r>
            <a:endParaRPr lang="x-none" b="1" dirty="0">
              <a:solidFill>
                <a:srgbClr val="FF7C80"/>
              </a:solidFill>
            </a:endParaRPr>
          </a:p>
        </p:txBody>
      </p:sp>
      <p:sp>
        <p:nvSpPr>
          <p:cNvPr id="7" name="عنصر نائب للمحتوى 6">
            <a:extLst>
              <a:ext uri="{FF2B5EF4-FFF2-40B4-BE49-F238E27FC236}">
                <a16:creationId xmlns:a16="http://schemas.microsoft.com/office/drawing/2014/main" xmlns="" id="{6A58CC60-FB10-4301-B10B-A8613AD2A6B6}"/>
              </a:ext>
            </a:extLst>
          </p:cNvPr>
          <p:cNvSpPr>
            <a:spLocks noGrp="1"/>
          </p:cNvSpPr>
          <p:nvPr>
            <p:ph idx="1"/>
          </p:nvPr>
        </p:nvSpPr>
        <p:spPr>
          <a:xfrm>
            <a:off x="3670479" y="2086417"/>
            <a:ext cx="7689780" cy="4198665"/>
          </a:xfrm>
        </p:spPr>
        <p:txBody>
          <a:bodyPr>
            <a:normAutofit/>
          </a:bodyPr>
          <a:lstStyle/>
          <a:p>
            <a:pPr>
              <a:lnSpc>
                <a:spcPct val="100000"/>
              </a:lnSpc>
            </a:pPr>
            <a:r>
              <a:rPr lang="x-none" sz="2000" dirty="0">
                <a:solidFill>
                  <a:schemeClr val="bg1">
                    <a:lumMod val="50000"/>
                  </a:schemeClr>
                </a:solidFill>
              </a:rPr>
              <a:t>تأخر نطق الكلمات، ثقل اللسان أثناء محاولة الكلام .</a:t>
            </a:r>
          </a:p>
          <a:p>
            <a:pPr>
              <a:lnSpc>
                <a:spcPct val="100000"/>
              </a:lnSpc>
            </a:pPr>
            <a:r>
              <a:rPr lang="x-none" sz="2000" dirty="0">
                <a:solidFill>
                  <a:schemeClr val="bg1">
                    <a:lumMod val="50000"/>
                  </a:schemeClr>
                </a:solidFill>
              </a:rPr>
              <a:t>كثرة التردد أثناء الكلام، استعمال مكثف للغة الجسد لإيصال المعنى.</a:t>
            </a:r>
          </a:p>
          <a:p>
            <a:r>
              <a:rPr lang="x-none" sz="2000" dirty="0">
                <a:solidFill>
                  <a:schemeClr val="bg1">
                    <a:lumMod val="50000"/>
                  </a:schemeClr>
                </a:solidFill>
              </a:rPr>
              <a:t>قلة الكلمات المستعملة</a:t>
            </a:r>
            <a:r>
              <a:rPr lang="x-none" sz="2000" dirty="0" smtClean="0">
                <a:solidFill>
                  <a:schemeClr val="bg1">
                    <a:lumMod val="50000"/>
                  </a:schemeClr>
                </a:solidFill>
              </a:rPr>
              <a:t>.</a:t>
            </a:r>
            <a:r>
              <a:rPr lang="x-none" sz="2000" b="1" dirty="0">
                <a:solidFill>
                  <a:schemeClr val="bg1">
                    <a:lumMod val="50000"/>
                  </a:schemeClr>
                </a:solidFill>
              </a:rPr>
              <a:t> </a:t>
            </a:r>
            <a:r>
              <a:rPr lang="x-none" sz="2000" dirty="0" smtClean="0">
                <a:solidFill>
                  <a:schemeClr val="bg1">
                    <a:lumMod val="50000"/>
                  </a:schemeClr>
                </a:solidFill>
              </a:rPr>
              <a:t>اختلاط </a:t>
            </a:r>
            <a:r>
              <a:rPr lang="x-none" sz="2000" dirty="0">
                <a:solidFill>
                  <a:schemeClr val="bg1">
                    <a:lumMod val="50000"/>
                  </a:schemeClr>
                </a:solidFill>
              </a:rPr>
              <a:t>الأصوات وتداخلها أثناء النطق بالكلمات.</a:t>
            </a:r>
          </a:p>
          <a:p>
            <a:pPr>
              <a:lnSpc>
                <a:spcPct val="100000"/>
              </a:lnSpc>
            </a:pPr>
            <a:r>
              <a:rPr lang="x-none" sz="2000" dirty="0">
                <a:solidFill>
                  <a:schemeClr val="bg1">
                    <a:lumMod val="50000"/>
                  </a:schemeClr>
                </a:solidFill>
              </a:rPr>
              <a:t>ضعف القابلية للتعبير بالكلام وانخفاض معدل الطلاقة اللغوية.</a:t>
            </a:r>
          </a:p>
          <a:p>
            <a:pPr>
              <a:lnSpc>
                <a:spcPct val="100000"/>
              </a:lnSpc>
            </a:pPr>
            <a:r>
              <a:rPr lang="x-none" sz="2000" dirty="0">
                <a:solidFill>
                  <a:schemeClr val="bg1">
                    <a:lumMod val="50000"/>
                  </a:schemeClr>
                </a:solidFill>
              </a:rPr>
              <a:t>عدم استعمال كلمات الربط بين الجمل.</a:t>
            </a:r>
          </a:p>
          <a:p>
            <a:pPr>
              <a:lnSpc>
                <a:spcPct val="100000"/>
              </a:lnSpc>
            </a:pPr>
            <a:r>
              <a:rPr lang="x-none" sz="2000" dirty="0">
                <a:solidFill>
                  <a:schemeClr val="bg1">
                    <a:lumMod val="50000"/>
                  </a:schemeClr>
                </a:solidFill>
              </a:rPr>
              <a:t>قلة عدد المفردات التي يعرفها وصعوبة استدعاء </a:t>
            </a:r>
            <a:r>
              <a:rPr lang="x-none" sz="2000" dirty="0" smtClean="0">
                <a:solidFill>
                  <a:schemeClr val="bg1">
                    <a:lumMod val="50000"/>
                  </a:schemeClr>
                </a:solidFill>
              </a:rPr>
              <a:t>الكلمات</a:t>
            </a:r>
          </a:p>
          <a:p>
            <a:pPr marL="0" indent="0">
              <a:lnSpc>
                <a:spcPct val="100000"/>
              </a:lnSpc>
              <a:buNone/>
            </a:pPr>
            <a:r>
              <a:rPr lang="x-none" sz="2000" dirty="0" smtClean="0">
                <a:solidFill>
                  <a:schemeClr val="bg1">
                    <a:lumMod val="50000"/>
                  </a:schemeClr>
                </a:solidFill>
              </a:rPr>
              <a:t> </a:t>
            </a:r>
            <a:r>
              <a:rPr lang="x-none" sz="2000" dirty="0">
                <a:solidFill>
                  <a:schemeClr val="bg1">
                    <a:lumMod val="50000"/>
                  </a:schemeClr>
                </a:solidFill>
              </a:rPr>
              <a:t>الملائمة للموقف.</a:t>
            </a:r>
          </a:p>
          <a:p>
            <a:pPr>
              <a:lnSpc>
                <a:spcPct val="100000"/>
              </a:lnSpc>
            </a:pPr>
            <a:r>
              <a:rPr lang="x-none" sz="2000" dirty="0">
                <a:solidFill>
                  <a:schemeClr val="bg1">
                    <a:lumMod val="50000"/>
                  </a:schemeClr>
                </a:solidFill>
              </a:rPr>
              <a:t>عدم القدرة على فهم معاني المفردات.</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642" y="3491082"/>
            <a:ext cx="2908300" cy="2794000"/>
          </a:xfrm>
          <a:prstGeom prst="rect">
            <a:avLst/>
          </a:prstGeom>
        </p:spPr>
      </p:pic>
      <p:sp>
        <p:nvSpPr>
          <p:cNvPr id="5" name="Rounded Rectangle 4"/>
          <p:cNvSpPr/>
          <p:nvPr/>
        </p:nvSpPr>
        <p:spPr>
          <a:xfrm>
            <a:off x="499776" y="3129566"/>
            <a:ext cx="3351008" cy="3334177"/>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35148375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Effect transition="in" filter="fade">
                                      <p:cBhvr>
                                        <p:cTn id="37" dur="500"/>
                                        <p:tgtEl>
                                          <p:spTgt spid="7">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7" end="7"/>
                                            </p:txEl>
                                          </p:spTgt>
                                        </p:tgtEl>
                                        <p:attrNameLst>
                                          <p:attrName>style.visibility</p:attrName>
                                        </p:attrNameLst>
                                      </p:cBhvr>
                                      <p:to>
                                        <p:strVal val="visible"/>
                                      </p:to>
                                    </p:set>
                                    <p:animEffect transition="in" filter="fade">
                                      <p:cBhvr>
                                        <p:cTn id="42"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9D11A44A-7BC4-4EE5-BF1D-8B95545D36D0}"/>
              </a:ext>
            </a:extLst>
          </p:cNvPr>
          <p:cNvSpPr>
            <a:spLocks noGrp="1"/>
          </p:cNvSpPr>
          <p:nvPr>
            <p:ph idx="1"/>
          </p:nvPr>
        </p:nvSpPr>
        <p:spPr/>
        <p:txBody>
          <a:bodyPr>
            <a:normAutofit/>
          </a:bodyPr>
          <a:lstStyle/>
          <a:p>
            <a:pPr>
              <a:lnSpc>
                <a:spcPct val="100000"/>
              </a:lnSpc>
            </a:pPr>
            <a:r>
              <a:rPr lang="x-none" sz="2000" dirty="0">
                <a:solidFill>
                  <a:schemeClr val="bg1">
                    <a:lumMod val="50000"/>
                  </a:schemeClr>
                </a:solidFill>
              </a:rPr>
              <a:t>ظهور بعض اضطرابات النطق مثل: التأتأة </a:t>
            </a:r>
            <a:r>
              <a:rPr lang="x-none" sz="2000" dirty="0" err="1">
                <a:solidFill>
                  <a:schemeClr val="bg1">
                    <a:lumMod val="50000"/>
                  </a:schemeClr>
                </a:solidFill>
              </a:rPr>
              <a:t>والثأثأة</a:t>
            </a:r>
            <a:r>
              <a:rPr lang="x-none" sz="2000" dirty="0">
                <a:solidFill>
                  <a:schemeClr val="bg1">
                    <a:lumMod val="50000"/>
                  </a:schemeClr>
                </a:solidFill>
              </a:rPr>
              <a:t> وغير ذلك .</a:t>
            </a:r>
          </a:p>
          <a:p>
            <a:pPr>
              <a:lnSpc>
                <a:spcPct val="100000"/>
              </a:lnSpc>
            </a:pPr>
            <a:r>
              <a:rPr lang="x-none" sz="2000" dirty="0">
                <a:solidFill>
                  <a:schemeClr val="bg1">
                    <a:lumMod val="50000"/>
                  </a:schemeClr>
                </a:solidFill>
              </a:rPr>
              <a:t>سوء التكيف أثناء الدراسة واللعب.</a:t>
            </a:r>
          </a:p>
          <a:p>
            <a:pPr>
              <a:lnSpc>
                <a:spcPct val="100000"/>
              </a:lnSpc>
            </a:pPr>
            <a:r>
              <a:rPr lang="x-none" sz="2000" dirty="0">
                <a:solidFill>
                  <a:schemeClr val="bg1">
                    <a:lumMod val="50000"/>
                  </a:schemeClr>
                </a:solidFill>
              </a:rPr>
              <a:t>حركات لا إرادية مثل: إخراج اللسان، ارتعاش الرموش.</a:t>
            </a:r>
          </a:p>
          <a:p>
            <a:pPr>
              <a:lnSpc>
                <a:spcPct val="100000"/>
              </a:lnSpc>
            </a:pPr>
            <a:r>
              <a:rPr lang="x-none" sz="2000" dirty="0">
                <a:solidFill>
                  <a:schemeClr val="bg1">
                    <a:lumMod val="50000"/>
                  </a:schemeClr>
                </a:solidFill>
              </a:rPr>
              <a:t>أعراض نفسية مثل: الخوف، القلق، الخجل، التوتر الزائد، الانطواء على النفس والعصبية، تجنب المشاركة في الحوارات والاتصال بالغير، عدم الثقة بالنفس، أفكار سلبية عن ذاتهم، خوف شديد.</a:t>
            </a:r>
          </a:p>
          <a:p>
            <a:pPr>
              <a:lnSpc>
                <a:spcPct val="100000"/>
              </a:lnSpc>
            </a:pPr>
            <a:r>
              <a:rPr lang="x-none" sz="2000" dirty="0">
                <a:solidFill>
                  <a:schemeClr val="bg1">
                    <a:lumMod val="50000"/>
                  </a:schemeClr>
                </a:solidFill>
              </a:rPr>
              <a:t>أعراض بدنية مثل: برودة الأيدي والأقدام، ارتعاش بالأيدي والجسم، جفاف الحلق، دقات القلب سريعة،  صوت مهزوز، صعوبة في التنفس.</a:t>
            </a:r>
          </a:p>
        </p:txBody>
      </p:sp>
      <p:sp>
        <p:nvSpPr>
          <p:cNvPr id="2" name="Rectangle 1"/>
          <p:cNvSpPr/>
          <p:nvPr/>
        </p:nvSpPr>
        <p:spPr>
          <a:xfrm>
            <a:off x="5160135" y="298241"/>
            <a:ext cx="6096000" cy="1323439"/>
          </a:xfrm>
          <a:prstGeom prst="rect">
            <a:avLst/>
          </a:prstGeom>
        </p:spPr>
        <p:txBody>
          <a:bodyPr>
            <a:spAutoFit/>
          </a:bodyPr>
          <a:lstStyle/>
          <a:p>
            <a:pPr algn="r" rtl="1"/>
            <a:r>
              <a:rPr lang="x-none" sz="4000" dirty="0"/>
              <a:t/>
            </a:r>
            <a:br>
              <a:rPr lang="x-none" sz="4000" dirty="0"/>
            </a:br>
            <a:r>
              <a:rPr lang="x-none" sz="4000" b="1" dirty="0" smtClean="0">
                <a:solidFill>
                  <a:srgbClr val="FF7C80"/>
                </a:solidFill>
              </a:rPr>
              <a:t>تابع الاعراض</a:t>
            </a:r>
            <a:r>
              <a:rPr lang="x-none" sz="4000" b="1" dirty="0">
                <a:solidFill>
                  <a:srgbClr val="FF7C80"/>
                </a:solidFill>
              </a:rPr>
              <a:t>:</a:t>
            </a:r>
            <a:endParaRPr lang="x-none" sz="4000" dirty="0"/>
          </a:p>
        </p:txBody>
      </p:sp>
    </p:spTree>
    <p:extLst>
      <p:ext uri="{BB962C8B-B14F-4D97-AF65-F5344CB8AC3E}">
        <p14:creationId xmlns:p14="http://schemas.microsoft.com/office/powerpoint/2010/main" val="19554811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صر نائب للمحتوى 7">
            <a:extLst>
              <a:ext uri="{FF2B5EF4-FFF2-40B4-BE49-F238E27FC236}">
                <a16:creationId xmlns:a16="http://schemas.microsoft.com/office/drawing/2014/main" xmlns="" id="{544FFD68-7B99-4699-B6BE-89BB4B25D35B}"/>
              </a:ext>
            </a:extLst>
          </p:cNvPr>
          <p:cNvSpPr>
            <a:spLocks noGrp="1"/>
          </p:cNvSpPr>
          <p:nvPr>
            <p:ph idx="1"/>
          </p:nvPr>
        </p:nvSpPr>
        <p:spPr>
          <a:xfrm>
            <a:off x="1528292" y="1887474"/>
            <a:ext cx="10058400" cy="4825302"/>
          </a:xfrm>
        </p:spPr>
        <p:txBody>
          <a:bodyPr>
            <a:normAutofit/>
          </a:bodyPr>
          <a:lstStyle/>
          <a:p>
            <a:pPr>
              <a:lnSpc>
                <a:spcPct val="100000"/>
              </a:lnSpc>
            </a:pPr>
            <a:r>
              <a:rPr lang="x-none" sz="2000" dirty="0" smtClean="0">
                <a:solidFill>
                  <a:schemeClr val="bg1">
                    <a:lumMod val="50000"/>
                  </a:schemeClr>
                </a:solidFill>
              </a:rPr>
              <a:t>تعرض </a:t>
            </a:r>
            <a:r>
              <a:rPr lang="x-none" sz="2000" dirty="0">
                <a:solidFill>
                  <a:schemeClr val="bg1">
                    <a:lumMod val="50000"/>
                  </a:schemeClr>
                </a:solidFill>
              </a:rPr>
              <a:t>الطفل للسخرية والاستهزاء من الآخرين </a:t>
            </a:r>
          </a:p>
          <a:p>
            <a:pPr>
              <a:lnSpc>
                <a:spcPct val="100000"/>
              </a:lnSpc>
            </a:pPr>
            <a:r>
              <a:rPr lang="x-none" sz="2000" dirty="0">
                <a:solidFill>
                  <a:schemeClr val="bg1">
                    <a:lumMod val="50000"/>
                  </a:schemeClr>
                </a:solidFill>
              </a:rPr>
              <a:t> ظهور ثورات من الغضب والانفعال، كرد فعل انتقامي لسخرية الآخرين منه. </a:t>
            </a:r>
          </a:p>
          <a:p>
            <a:pPr>
              <a:lnSpc>
                <a:spcPct val="100000"/>
              </a:lnSpc>
            </a:pPr>
            <a:r>
              <a:rPr lang="x-none" sz="2000" dirty="0">
                <a:solidFill>
                  <a:schemeClr val="bg1">
                    <a:lumMod val="50000"/>
                  </a:schemeClr>
                </a:solidFill>
              </a:rPr>
              <a:t> حرمان المصاب من بعض الفرص الوظيفية والمهنية المرغوبة. </a:t>
            </a:r>
          </a:p>
          <a:p>
            <a:pPr>
              <a:lnSpc>
                <a:spcPct val="100000"/>
              </a:lnSpc>
            </a:pPr>
            <a:r>
              <a:rPr lang="x-none" sz="2000" dirty="0">
                <a:solidFill>
                  <a:schemeClr val="bg1">
                    <a:lumMod val="50000"/>
                  </a:schemeClr>
                </a:solidFill>
              </a:rPr>
              <a:t>الشعور بالنقص، والخجل والحرمان من فرص النجاح والزواج. </a:t>
            </a:r>
          </a:p>
          <a:p>
            <a:pPr>
              <a:lnSpc>
                <a:spcPct val="100000"/>
              </a:lnSpc>
            </a:pPr>
            <a:r>
              <a:rPr lang="x-none" sz="2000" dirty="0">
                <a:solidFill>
                  <a:schemeClr val="bg1">
                    <a:lumMod val="50000"/>
                  </a:schemeClr>
                </a:solidFill>
              </a:rPr>
              <a:t>يواجه مشكلات أثناء تعليمه، خاصة إذا كان المعلم غير مؤهل للتعامل مع طلاب لديهم مشكلات واضطرابات عيوب النطق والكلام. </a:t>
            </a:r>
          </a:p>
          <a:p>
            <a:pPr>
              <a:lnSpc>
                <a:spcPct val="100000"/>
              </a:lnSpc>
            </a:pPr>
            <a:r>
              <a:rPr lang="x-none" sz="2000" dirty="0">
                <a:solidFill>
                  <a:schemeClr val="bg1">
                    <a:lumMod val="50000"/>
                  </a:schemeClr>
                </a:solidFill>
              </a:rPr>
              <a:t>في بعض المواقف لا يستطيع أن يبدي رأيه بالشكل المطلوب، ولا يستطيع الدفاع عن حقوقه، وهذا قد يؤدي إلى ردود فعل عكسية.</a:t>
            </a:r>
          </a:p>
          <a:p>
            <a:endParaRPr lang="x-none" sz="1600" dirty="0">
              <a:solidFill>
                <a:schemeClr val="bg1">
                  <a:lumMod val="50000"/>
                </a:schemeClr>
              </a:solidFill>
            </a:endParaRPr>
          </a:p>
        </p:txBody>
      </p:sp>
      <p:sp>
        <p:nvSpPr>
          <p:cNvPr id="2" name="Rectangle 1"/>
          <p:cNvSpPr/>
          <p:nvPr/>
        </p:nvSpPr>
        <p:spPr>
          <a:xfrm>
            <a:off x="1528292" y="74638"/>
            <a:ext cx="10294513" cy="1323439"/>
          </a:xfrm>
          <a:prstGeom prst="rect">
            <a:avLst/>
          </a:prstGeom>
        </p:spPr>
        <p:txBody>
          <a:bodyPr wrap="square">
            <a:spAutoFit/>
          </a:bodyPr>
          <a:lstStyle/>
          <a:p>
            <a:pPr algn="r" rtl="1"/>
            <a:r>
              <a:rPr lang="x-none" sz="4000" dirty="0"/>
              <a:t/>
            </a:r>
            <a:br>
              <a:rPr lang="x-none" sz="4000" dirty="0"/>
            </a:br>
            <a:r>
              <a:rPr lang="x-none" sz="4000" dirty="0"/>
              <a:t> </a:t>
            </a:r>
            <a:r>
              <a:rPr lang="x-none" sz="4000" dirty="0" smtClean="0"/>
              <a:t> </a:t>
            </a:r>
            <a:r>
              <a:rPr lang="x-none" sz="4000" b="1" dirty="0">
                <a:solidFill>
                  <a:srgbClr val="FF7C80"/>
                </a:solidFill>
              </a:rPr>
              <a:t>الآثار</a:t>
            </a:r>
            <a:r>
              <a:rPr lang="x-none" sz="4000" b="1" dirty="0"/>
              <a:t> </a:t>
            </a:r>
            <a:r>
              <a:rPr lang="x-none" sz="4000" b="1" dirty="0">
                <a:solidFill>
                  <a:srgbClr val="FF7C80"/>
                </a:solidFill>
              </a:rPr>
              <a:t>الناتجة عن اضطراب النطق والكلام : </a:t>
            </a:r>
          </a:p>
        </p:txBody>
      </p:sp>
    </p:spTree>
    <p:extLst>
      <p:ext uri="{BB962C8B-B14F-4D97-AF65-F5344CB8AC3E}">
        <p14:creationId xmlns:p14="http://schemas.microsoft.com/office/powerpoint/2010/main" val="10946745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1017394"/>
          </a:xfrm>
        </p:spPr>
        <p:txBody>
          <a:bodyPr>
            <a:normAutofit/>
          </a:bodyPr>
          <a:lstStyle/>
          <a:p>
            <a:pPr algn="r"/>
            <a:r>
              <a:rPr lang="x-none" sz="4400" dirty="0" smtClean="0">
                <a:solidFill>
                  <a:srgbClr val="FF7C80"/>
                </a:solidFill>
              </a:rPr>
              <a:t>العلاج : وينقسم إلى تشخيص وعلاج</a:t>
            </a:r>
            <a:endParaRPr lang="x-none" sz="4400" dirty="0"/>
          </a:p>
        </p:txBody>
      </p:sp>
      <p:sp>
        <p:nvSpPr>
          <p:cNvPr id="3" name="Content Placeholder 2"/>
          <p:cNvSpPr>
            <a:spLocks noGrp="1"/>
          </p:cNvSpPr>
          <p:nvPr>
            <p:ph idx="1"/>
          </p:nvPr>
        </p:nvSpPr>
        <p:spPr>
          <a:xfrm>
            <a:off x="1362221" y="1674056"/>
            <a:ext cx="10058400" cy="604910"/>
          </a:xfrm>
        </p:spPr>
        <p:txBody>
          <a:bodyPr>
            <a:normAutofit/>
          </a:bodyPr>
          <a:lstStyle/>
          <a:p>
            <a:r>
              <a:rPr lang="x-none" dirty="0" smtClean="0">
                <a:solidFill>
                  <a:schemeClr val="bg1">
                    <a:lumMod val="50000"/>
                  </a:schemeClr>
                </a:solidFill>
              </a:rPr>
              <a:t>أولاً : خطـوات تشخيص اضطرابات النطق:_</a:t>
            </a:r>
            <a:endParaRPr lang="x-none" dirty="0">
              <a:solidFill>
                <a:schemeClr val="bg1">
                  <a:lumMod val="50000"/>
                </a:schemeClr>
              </a:solidFill>
            </a:endParaRPr>
          </a:p>
        </p:txBody>
      </p:sp>
      <p:sp>
        <p:nvSpPr>
          <p:cNvPr id="5" name="Oval 4"/>
          <p:cNvSpPr/>
          <p:nvPr/>
        </p:nvSpPr>
        <p:spPr>
          <a:xfrm>
            <a:off x="660007" y="2375096"/>
            <a:ext cx="1756117" cy="133643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4000" dirty="0" smtClean="0">
                <a:solidFill>
                  <a:schemeClr val="accent2">
                    <a:lumMod val="75000"/>
                  </a:schemeClr>
                </a:solidFill>
              </a:rPr>
              <a:t>4</a:t>
            </a:r>
            <a:endParaRPr lang="x-none" sz="4000" dirty="0">
              <a:solidFill>
                <a:schemeClr val="accent2">
                  <a:lumMod val="75000"/>
                </a:schemeClr>
              </a:solidFill>
            </a:endParaRPr>
          </a:p>
        </p:txBody>
      </p:sp>
      <p:sp>
        <p:nvSpPr>
          <p:cNvPr id="6" name="Oval 5"/>
          <p:cNvSpPr/>
          <p:nvPr/>
        </p:nvSpPr>
        <p:spPr>
          <a:xfrm>
            <a:off x="6790005" y="2375096"/>
            <a:ext cx="1756117" cy="133643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4000" dirty="0" smtClean="0">
                <a:solidFill>
                  <a:schemeClr val="accent2">
                    <a:lumMod val="75000"/>
                  </a:schemeClr>
                </a:solidFill>
              </a:rPr>
              <a:t>2</a:t>
            </a:r>
            <a:endParaRPr lang="x-none" sz="3600" dirty="0">
              <a:solidFill>
                <a:schemeClr val="accent2">
                  <a:lumMod val="75000"/>
                </a:schemeClr>
              </a:solidFill>
            </a:endParaRPr>
          </a:p>
        </p:txBody>
      </p:sp>
      <p:sp>
        <p:nvSpPr>
          <p:cNvPr id="7" name="Oval 6"/>
          <p:cNvSpPr/>
          <p:nvPr/>
        </p:nvSpPr>
        <p:spPr>
          <a:xfrm>
            <a:off x="9816904" y="2375096"/>
            <a:ext cx="1756117" cy="133643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4000" dirty="0" smtClean="0">
                <a:solidFill>
                  <a:schemeClr val="accent2">
                    <a:lumMod val="75000"/>
                  </a:schemeClr>
                </a:solidFill>
              </a:rPr>
              <a:t>1</a:t>
            </a:r>
            <a:endParaRPr lang="x-none" sz="4000" dirty="0">
              <a:solidFill>
                <a:schemeClr val="accent2">
                  <a:lumMod val="75000"/>
                </a:schemeClr>
              </a:solidFill>
            </a:endParaRPr>
          </a:p>
        </p:txBody>
      </p:sp>
      <p:sp>
        <p:nvSpPr>
          <p:cNvPr id="8" name="Oval 7"/>
          <p:cNvSpPr/>
          <p:nvPr/>
        </p:nvSpPr>
        <p:spPr>
          <a:xfrm>
            <a:off x="3686906" y="2375096"/>
            <a:ext cx="1756117" cy="133643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4000" dirty="0" smtClean="0">
                <a:solidFill>
                  <a:schemeClr val="accent2">
                    <a:lumMod val="75000"/>
                  </a:schemeClr>
                </a:solidFill>
              </a:rPr>
              <a:t>3</a:t>
            </a:r>
            <a:endParaRPr lang="x-none" sz="4000" dirty="0">
              <a:solidFill>
                <a:schemeClr val="accent2">
                  <a:lumMod val="75000"/>
                </a:schemeClr>
              </a:solidFill>
            </a:endParaRPr>
          </a:p>
        </p:txBody>
      </p:sp>
      <p:sp>
        <p:nvSpPr>
          <p:cNvPr id="9" name="Rectangle 8"/>
          <p:cNvSpPr/>
          <p:nvPr/>
        </p:nvSpPr>
        <p:spPr>
          <a:xfrm>
            <a:off x="9467691" y="4186869"/>
            <a:ext cx="2454541" cy="646331"/>
          </a:xfrm>
          <a:prstGeom prst="rect">
            <a:avLst/>
          </a:prstGeom>
        </p:spPr>
        <p:txBody>
          <a:bodyPr wrap="square">
            <a:spAutoFit/>
          </a:bodyPr>
          <a:lstStyle/>
          <a:p>
            <a:pPr algn="ctr"/>
            <a:r>
              <a:rPr lang="x-none" dirty="0">
                <a:solidFill>
                  <a:schemeClr val="bg1">
                    <a:lumMod val="50000"/>
                  </a:schemeClr>
                </a:solidFill>
              </a:rPr>
              <a:t>المسـح</a:t>
            </a:r>
            <a:r>
              <a:rPr lang="x-none" dirty="0"/>
              <a:t> </a:t>
            </a:r>
            <a:r>
              <a:rPr lang="x-none" dirty="0">
                <a:solidFill>
                  <a:schemeClr val="bg1">
                    <a:lumMod val="50000"/>
                  </a:schemeClr>
                </a:solidFill>
              </a:rPr>
              <a:t>المبدئــي</a:t>
            </a:r>
            <a:r>
              <a:rPr lang="x-none" dirty="0"/>
              <a:t> </a:t>
            </a:r>
            <a:r>
              <a:rPr lang="x-none" dirty="0">
                <a:solidFill>
                  <a:schemeClr val="bg1">
                    <a:lumMod val="50000"/>
                  </a:schemeClr>
                </a:solidFill>
              </a:rPr>
              <a:t>لعمليـــة</a:t>
            </a:r>
            <a:r>
              <a:rPr lang="x-none" dirty="0"/>
              <a:t> </a:t>
            </a:r>
            <a:r>
              <a:rPr lang="x-none" dirty="0">
                <a:solidFill>
                  <a:schemeClr val="bg1">
                    <a:lumMod val="50000"/>
                  </a:schemeClr>
                </a:solidFill>
              </a:rPr>
              <a:t>النطــــق</a:t>
            </a:r>
          </a:p>
        </p:txBody>
      </p:sp>
      <p:sp>
        <p:nvSpPr>
          <p:cNvPr id="10" name="Rectangle 9"/>
          <p:cNvSpPr/>
          <p:nvPr/>
        </p:nvSpPr>
        <p:spPr>
          <a:xfrm>
            <a:off x="6790005" y="4325369"/>
            <a:ext cx="2100255" cy="369332"/>
          </a:xfrm>
          <a:prstGeom prst="rect">
            <a:avLst/>
          </a:prstGeom>
        </p:spPr>
        <p:txBody>
          <a:bodyPr wrap="none">
            <a:spAutoFit/>
          </a:bodyPr>
          <a:lstStyle/>
          <a:p>
            <a:r>
              <a:rPr lang="x-none" dirty="0"/>
              <a:t> </a:t>
            </a:r>
            <a:r>
              <a:rPr lang="x-none" dirty="0">
                <a:solidFill>
                  <a:schemeClr val="bg1">
                    <a:lumMod val="50000"/>
                  </a:schemeClr>
                </a:solidFill>
              </a:rPr>
              <a:t>ملاحظة</a:t>
            </a:r>
            <a:r>
              <a:rPr lang="x-none" dirty="0"/>
              <a:t> </a:t>
            </a:r>
            <a:r>
              <a:rPr lang="x-none" dirty="0">
                <a:solidFill>
                  <a:schemeClr val="bg1">
                    <a:lumMod val="50000"/>
                  </a:schemeClr>
                </a:solidFill>
              </a:rPr>
              <a:t>النطــــــــق</a:t>
            </a:r>
          </a:p>
        </p:txBody>
      </p:sp>
      <p:sp>
        <p:nvSpPr>
          <p:cNvPr id="11" name="Rectangle 10"/>
          <p:cNvSpPr/>
          <p:nvPr/>
        </p:nvSpPr>
        <p:spPr>
          <a:xfrm>
            <a:off x="3501112" y="4325369"/>
            <a:ext cx="2441694" cy="369332"/>
          </a:xfrm>
          <a:prstGeom prst="rect">
            <a:avLst/>
          </a:prstGeom>
        </p:spPr>
        <p:txBody>
          <a:bodyPr wrap="none">
            <a:spAutoFit/>
          </a:bodyPr>
          <a:lstStyle/>
          <a:p>
            <a:r>
              <a:rPr lang="x-none" dirty="0">
                <a:solidFill>
                  <a:schemeClr val="bg1">
                    <a:lumMod val="50000"/>
                  </a:schemeClr>
                </a:solidFill>
              </a:rPr>
              <a:t>اختبار</a:t>
            </a:r>
            <a:r>
              <a:rPr lang="x-none" dirty="0"/>
              <a:t> </a:t>
            </a:r>
            <a:r>
              <a:rPr lang="x-none" dirty="0">
                <a:solidFill>
                  <a:schemeClr val="bg1">
                    <a:lumMod val="50000"/>
                  </a:schemeClr>
                </a:solidFill>
              </a:rPr>
              <a:t>السمع</a:t>
            </a:r>
            <a:r>
              <a:rPr lang="x-none" dirty="0"/>
              <a:t> </a:t>
            </a:r>
            <a:r>
              <a:rPr lang="x-none" dirty="0">
                <a:solidFill>
                  <a:schemeClr val="bg1">
                    <a:lumMod val="50000"/>
                  </a:schemeClr>
                </a:solidFill>
              </a:rPr>
              <a:t>والاستماع</a:t>
            </a:r>
          </a:p>
        </p:txBody>
      </p:sp>
      <p:sp>
        <p:nvSpPr>
          <p:cNvPr id="12" name="Rectangle 11"/>
          <p:cNvSpPr/>
          <p:nvPr/>
        </p:nvSpPr>
        <p:spPr>
          <a:xfrm>
            <a:off x="455517" y="4325369"/>
            <a:ext cx="2198396" cy="646331"/>
          </a:xfrm>
          <a:prstGeom prst="rect">
            <a:avLst/>
          </a:prstGeom>
        </p:spPr>
        <p:txBody>
          <a:bodyPr wrap="square">
            <a:spAutoFit/>
          </a:bodyPr>
          <a:lstStyle/>
          <a:p>
            <a:pPr algn="ctr"/>
            <a:r>
              <a:rPr lang="x-none" dirty="0">
                <a:solidFill>
                  <a:schemeClr val="bg1">
                    <a:lumMod val="50000"/>
                  </a:schemeClr>
                </a:solidFill>
              </a:rPr>
              <a:t>فحص أجـــــزاء جهــاز النطــق</a:t>
            </a:r>
          </a:p>
        </p:txBody>
      </p:sp>
    </p:spTree>
    <p:extLst>
      <p:ext uri="{BB962C8B-B14F-4D97-AF65-F5344CB8AC3E}">
        <p14:creationId xmlns:p14="http://schemas.microsoft.com/office/powerpoint/2010/main" val="29233881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516966" y="956604"/>
            <a:ext cx="10058400" cy="604910"/>
          </a:xfrm>
          <a:prstGeom prst="rect">
            <a:avLst/>
          </a:prstGeom>
        </p:spPr>
        <p:txBody>
          <a:bodyPr vert="horz" lIns="91440" tIns="45720" rIns="91440" bIns="45720" rtlCol="0">
            <a:normAutofit/>
          </a:bodyPr>
          <a:lstStyle>
            <a:lvl1pPr marL="182880" indent="-182880" algn="r" defTabSz="914400" rtl="1"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r>
              <a:rPr lang="x-none" sz="2400" dirty="0" smtClean="0">
                <a:solidFill>
                  <a:schemeClr val="bg1">
                    <a:lumMod val="50000"/>
                  </a:schemeClr>
                </a:solidFill>
              </a:rPr>
              <a:t>تابع خطـوات تشخيص اضطرابات النطق:_</a:t>
            </a:r>
            <a:endParaRPr lang="x-none" sz="2400" dirty="0">
              <a:solidFill>
                <a:schemeClr val="bg1">
                  <a:lumMod val="50000"/>
                </a:schemeClr>
              </a:solidFill>
            </a:endParaRPr>
          </a:p>
        </p:txBody>
      </p:sp>
      <p:sp>
        <p:nvSpPr>
          <p:cNvPr id="6" name="Oval 5"/>
          <p:cNvSpPr/>
          <p:nvPr/>
        </p:nvSpPr>
        <p:spPr>
          <a:xfrm>
            <a:off x="9352671" y="2375096"/>
            <a:ext cx="1756117" cy="133643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4000" dirty="0" smtClean="0">
                <a:solidFill>
                  <a:schemeClr val="accent2">
                    <a:lumMod val="75000"/>
                  </a:schemeClr>
                </a:solidFill>
              </a:rPr>
              <a:t>5</a:t>
            </a:r>
            <a:endParaRPr lang="x-none" sz="4000" dirty="0">
              <a:solidFill>
                <a:schemeClr val="accent2">
                  <a:lumMod val="75000"/>
                </a:schemeClr>
              </a:solidFill>
            </a:endParaRPr>
          </a:p>
        </p:txBody>
      </p:sp>
      <p:sp>
        <p:nvSpPr>
          <p:cNvPr id="8" name="Oval 7"/>
          <p:cNvSpPr/>
          <p:nvPr/>
        </p:nvSpPr>
        <p:spPr>
          <a:xfrm>
            <a:off x="5434818" y="2375096"/>
            <a:ext cx="1756117" cy="133643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4000" dirty="0" smtClean="0">
                <a:solidFill>
                  <a:schemeClr val="accent2">
                    <a:lumMod val="75000"/>
                  </a:schemeClr>
                </a:solidFill>
              </a:rPr>
              <a:t>6</a:t>
            </a:r>
            <a:endParaRPr lang="x-none" sz="4000" dirty="0">
              <a:solidFill>
                <a:schemeClr val="accent2">
                  <a:lumMod val="75000"/>
                </a:schemeClr>
              </a:solidFill>
            </a:endParaRPr>
          </a:p>
        </p:txBody>
      </p:sp>
      <p:sp>
        <p:nvSpPr>
          <p:cNvPr id="9" name="Oval 8"/>
          <p:cNvSpPr/>
          <p:nvPr/>
        </p:nvSpPr>
        <p:spPr>
          <a:xfrm>
            <a:off x="1516966" y="2375096"/>
            <a:ext cx="1756117" cy="1336430"/>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4000" dirty="0" smtClean="0">
                <a:solidFill>
                  <a:schemeClr val="accent2">
                    <a:lumMod val="75000"/>
                  </a:schemeClr>
                </a:solidFill>
              </a:rPr>
              <a:t>7</a:t>
            </a:r>
            <a:endParaRPr lang="x-none" sz="4000" dirty="0">
              <a:solidFill>
                <a:schemeClr val="accent2">
                  <a:lumMod val="75000"/>
                </a:schemeClr>
              </a:solidFill>
            </a:endParaRPr>
          </a:p>
        </p:txBody>
      </p:sp>
      <p:sp>
        <p:nvSpPr>
          <p:cNvPr id="10" name="Rectangle 9"/>
          <p:cNvSpPr/>
          <p:nvPr/>
        </p:nvSpPr>
        <p:spPr>
          <a:xfrm>
            <a:off x="9189418" y="4525108"/>
            <a:ext cx="2082621" cy="369332"/>
          </a:xfrm>
          <a:prstGeom prst="rect">
            <a:avLst/>
          </a:prstGeom>
        </p:spPr>
        <p:txBody>
          <a:bodyPr wrap="none">
            <a:spAutoFit/>
          </a:bodyPr>
          <a:lstStyle/>
          <a:p>
            <a:r>
              <a:rPr lang="x-none" dirty="0">
                <a:solidFill>
                  <a:schemeClr val="bg1">
                    <a:lumMod val="50000"/>
                  </a:schemeClr>
                </a:solidFill>
              </a:rPr>
              <a:t>مقيـــــاس</a:t>
            </a:r>
            <a:r>
              <a:rPr lang="x-none" dirty="0"/>
              <a:t> </a:t>
            </a:r>
            <a:r>
              <a:rPr lang="x-none" dirty="0">
                <a:solidFill>
                  <a:schemeClr val="bg1">
                    <a:lumMod val="50000"/>
                  </a:schemeClr>
                </a:solidFill>
              </a:rPr>
              <a:t>النطـــــق</a:t>
            </a:r>
          </a:p>
        </p:txBody>
      </p:sp>
      <p:sp>
        <p:nvSpPr>
          <p:cNvPr id="11" name="Rectangle 10"/>
          <p:cNvSpPr/>
          <p:nvPr/>
        </p:nvSpPr>
        <p:spPr>
          <a:xfrm>
            <a:off x="5113669" y="4525108"/>
            <a:ext cx="2398413" cy="369332"/>
          </a:xfrm>
          <a:prstGeom prst="rect">
            <a:avLst/>
          </a:prstGeom>
        </p:spPr>
        <p:txBody>
          <a:bodyPr wrap="none">
            <a:spAutoFit/>
          </a:bodyPr>
          <a:lstStyle/>
          <a:p>
            <a:r>
              <a:rPr lang="x-none" dirty="0">
                <a:solidFill>
                  <a:schemeClr val="bg1">
                    <a:lumMod val="50000"/>
                  </a:schemeClr>
                </a:solidFill>
              </a:rPr>
              <a:t>اختبار</a:t>
            </a:r>
            <a:r>
              <a:rPr lang="x-none" dirty="0"/>
              <a:t> </a:t>
            </a:r>
            <a:r>
              <a:rPr lang="x-none" dirty="0">
                <a:solidFill>
                  <a:schemeClr val="bg1">
                    <a:lumMod val="50000"/>
                  </a:schemeClr>
                </a:solidFill>
              </a:rPr>
              <a:t>القابلية</a:t>
            </a:r>
            <a:r>
              <a:rPr lang="x-none" dirty="0"/>
              <a:t> </a:t>
            </a:r>
            <a:r>
              <a:rPr lang="x-none" dirty="0">
                <a:solidFill>
                  <a:schemeClr val="bg1">
                    <a:lumMod val="50000"/>
                  </a:schemeClr>
                </a:solidFill>
              </a:rPr>
              <a:t>للاستثارة</a:t>
            </a:r>
          </a:p>
        </p:txBody>
      </p:sp>
      <p:sp>
        <p:nvSpPr>
          <p:cNvPr id="12" name="Rectangle 11"/>
          <p:cNvSpPr/>
          <p:nvPr/>
        </p:nvSpPr>
        <p:spPr>
          <a:xfrm>
            <a:off x="1238297" y="4525108"/>
            <a:ext cx="2313454" cy="369332"/>
          </a:xfrm>
          <a:prstGeom prst="rect">
            <a:avLst/>
          </a:prstGeom>
        </p:spPr>
        <p:txBody>
          <a:bodyPr wrap="none">
            <a:spAutoFit/>
          </a:bodyPr>
          <a:lstStyle/>
          <a:p>
            <a:r>
              <a:rPr lang="x-none" dirty="0">
                <a:solidFill>
                  <a:schemeClr val="bg1">
                    <a:lumMod val="50000"/>
                  </a:schemeClr>
                </a:solidFill>
              </a:rPr>
              <a:t>الاختبــــــار</a:t>
            </a:r>
            <a:r>
              <a:rPr lang="x-none" dirty="0"/>
              <a:t> </a:t>
            </a:r>
            <a:r>
              <a:rPr lang="x-none" dirty="0">
                <a:solidFill>
                  <a:schemeClr val="bg1">
                    <a:lumMod val="50000"/>
                  </a:schemeClr>
                </a:solidFill>
              </a:rPr>
              <a:t>المتعمــــق</a:t>
            </a:r>
          </a:p>
        </p:txBody>
      </p:sp>
    </p:spTree>
    <p:extLst>
      <p:ext uri="{BB962C8B-B14F-4D97-AF65-F5344CB8AC3E}">
        <p14:creationId xmlns:p14="http://schemas.microsoft.com/office/powerpoint/2010/main" val="7429653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86141" y="831640"/>
            <a:ext cx="1576072" cy="369332"/>
          </a:xfrm>
          <a:prstGeom prst="rect">
            <a:avLst/>
          </a:prstGeom>
        </p:spPr>
        <p:txBody>
          <a:bodyPr wrap="none">
            <a:spAutoFit/>
          </a:bodyPr>
          <a:lstStyle/>
          <a:p>
            <a:r>
              <a:rPr lang="x-none" dirty="0" smtClean="0">
                <a:solidFill>
                  <a:schemeClr val="bg1">
                    <a:lumMod val="50000"/>
                  </a:schemeClr>
                </a:solidFill>
              </a:rPr>
              <a:t>ثانياً </a:t>
            </a:r>
            <a:r>
              <a:rPr lang="x-none" dirty="0">
                <a:solidFill>
                  <a:schemeClr val="bg1">
                    <a:lumMod val="50000"/>
                  </a:schemeClr>
                </a:solidFill>
              </a:rPr>
              <a:t>: </a:t>
            </a:r>
            <a:r>
              <a:rPr lang="x-none" dirty="0" smtClean="0">
                <a:solidFill>
                  <a:schemeClr val="bg1">
                    <a:lumMod val="50000"/>
                  </a:schemeClr>
                </a:solidFill>
              </a:rPr>
              <a:t>العلاج :_</a:t>
            </a:r>
            <a:endParaRPr lang="x-none" dirty="0">
              <a:solidFill>
                <a:schemeClr val="bg1">
                  <a:lumMod val="50000"/>
                </a:schemeClr>
              </a:solidFill>
            </a:endParaRPr>
          </a:p>
        </p:txBody>
      </p:sp>
      <p:sp>
        <p:nvSpPr>
          <p:cNvPr id="5" name="Rectangle 4"/>
          <p:cNvSpPr/>
          <p:nvPr/>
        </p:nvSpPr>
        <p:spPr>
          <a:xfrm>
            <a:off x="5938092" y="1790291"/>
            <a:ext cx="5398265" cy="3549561"/>
          </a:xfrm>
          <a:prstGeom prst="rect">
            <a:avLst/>
          </a:prstGeom>
        </p:spPr>
        <p:txBody>
          <a:bodyPr wrap="square">
            <a:spAutoFit/>
          </a:bodyPr>
          <a:lstStyle/>
          <a:p>
            <a:pPr algn="r" rtl="1">
              <a:lnSpc>
                <a:spcPct val="107000"/>
              </a:lnSpc>
              <a:spcAft>
                <a:spcPts val="800"/>
              </a:spcAft>
            </a:pPr>
            <a:r>
              <a:rPr lang="x-none" dirty="0">
                <a:solidFill>
                  <a:schemeClr val="bg1">
                    <a:lumMod val="50000"/>
                  </a:schemeClr>
                </a:solidFill>
              </a:rPr>
              <a:t> </a:t>
            </a:r>
            <a:endParaRPr lang="en-US" dirty="0">
              <a:solidFill>
                <a:schemeClr val="bg1">
                  <a:lumMod val="50000"/>
                </a:schemeClr>
              </a:solidFill>
            </a:endParaRPr>
          </a:p>
          <a:p>
            <a:pPr algn="r" rtl="1">
              <a:lnSpc>
                <a:spcPct val="107000"/>
              </a:lnSpc>
              <a:spcAft>
                <a:spcPts val="800"/>
              </a:spcAft>
            </a:pPr>
            <a:r>
              <a:rPr lang="x-none" dirty="0">
                <a:solidFill>
                  <a:schemeClr val="bg1">
                    <a:lumMod val="50000"/>
                  </a:schemeClr>
                </a:solidFill>
              </a:rPr>
              <a:t>- توعية الطفل بأعضاء النطق المسئولة عن نطق الصوت بصورة صحيحة.</a:t>
            </a:r>
            <a:endParaRPr lang="en-US" dirty="0">
              <a:solidFill>
                <a:schemeClr val="bg1">
                  <a:lumMod val="50000"/>
                </a:schemeClr>
              </a:solidFill>
            </a:endParaRPr>
          </a:p>
          <a:p>
            <a:pPr algn="r" rtl="1">
              <a:lnSpc>
                <a:spcPct val="107000"/>
              </a:lnSpc>
              <a:spcAft>
                <a:spcPts val="800"/>
              </a:spcAft>
            </a:pPr>
            <a:r>
              <a:rPr lang="x-none" dirty="0">
                <a:solidFill>
                  <a:schemeClr val="bg1">
                    <a:lumMod val="50000"/>
                  </a:schemeClr>
                </a:solidFill>
              </a:rPr>
              <a:t>- تدريب وتقوية أعضاء النطق المسئولة عن اضطراب النطق .</a:t>
            </a:r>
            <a:endParaRPr lang="en-US" dirty="0">
              <a:solidFill>
                <a:schemeClr val="bg1">
                  <a:lumMod val="50000"/>
                </a:schemeClr>
              </a:solidFill>
            </a:endParaRPr>
          </a:p>
          <a:p>
            <a:pPr algn="r" rtl="1">
              <a:lnSpc>
                <a:spcPct val="107000"/>
              </a:lnSpc>
              <a:spcAft>
                <a:spcPts val="800"/>
              </a:spcAft>
            </a:pPr>
            <a:r>
              <a:rPr lang="x-none" dirty="0">
                <a:solidFill>
                  <a:schemeClr val="bg1">
                    <a:lumMod val="50000"/>
                  </a:schemeClr>
                </a:solidFill>
              </a:rPr>
              <a:t>- رؤية الطفل لاخصائى التخاطب وهو ينطق الحرف بصورة صحيحة وواضحة ( نموذج صحيح يقلدة الطفل) .</a:t>
            </a:r>
            <a:endParaRPr lang="en-US" dirty="0">
              <a:solidFill>
                <a:schemeClr val="bg1">
                  <a:lumMod val="50000"/>
                </a:schemeClr>
              </a:solidFill>
            </a:endParaRPr>
          </a:p>
          <a:p>
            <a:pPr algn="r" rtl="1">
              <a:lnSpc>
                <a:spcPct val="107000"/>
              </a:lnSpc>
              <a:spcAft>
                <a:spcPts val="800"/>
              </a:spcAft>
            </a:pPr>
            <a:r>
              <a:rPr lang="x-none" dirty="0">
                <a:solidFill>
                  <a:schemeClr val="bg1">
                    <a:lumMod val="50000"/>
                  </a:schemeClr>
                </a:solidFill>
              </a:rPr>
              <a:t>- إحساس الطفل بمخرج الحرف لدى الاخصائى ( الهجاء بالمخارج – وضع يده ) </a:t>
            </a:r>
            <a:endParaRPr lang="en-US" dirty="0">
              <a:solidFill>
                <a:schemeClr val="bg1">
                  <a:lumMod val="50000"/>
                </a:schemeClr>
              </a:solidFill>
            </a:endParaRPr>
          </a:p>
          <a:p>
            <a:pPr algn="r" rtl="1"/>
            <a:r>
              <a:rPr lang="x-none" dirty="0">
                <a:solidFill>
                  <a:schemeClr val="bg1">
                    <a:lumMod val="50000"/>
                  </a:schemeClr>
                </a:solidFill>
              </a:rPr>
              <a:t>- استخدام الوسائل المساعدة مثل: المرآة</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538" y="3257692"/>
            <a:ext cx="5178845" cy="2925392"/>
          </a:xfrm>
          <a:prstGeom prst="rect">
            <a:avLst/>
          </a:prstGeom>
        </p:spPr>
      </p:pic>
      <p:sp>
        <p:nvSpPr>
          <p:cNvPr id="7" name="Rounded Rectangle 6"/>
          <p:cNvSpPr/>
          <p:nvPr/>
        </p:nvSpPr>
        <p:spPr>
          <a:xfrm>
            <a:off x="445929" y="2996587"/>
            <a:ext cx="5584874" cy="3447602"/>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19351351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x-none" sz="4000" b="1" dirty="0">
                <a:solidFill>
                  <a:srgbClr val="FF7C80"/>
                </a:solidFill>
              </a:rPr>
              <a:t>تعريف اضطرابات الكلام</a:t>
            </a:r>
          </a:p>
        </p:txBody>
      </p:sp>
      <p:sp>
        <p:nvSpPr>
          <p:cNvPr id="5" name="Content Placeholder 4"/>
          <p:cNvSpPr>
            <a:spLocks noGrp="1"/>
          </p:cNvSpPr>
          <p:nvPr>
            <p:ph idx="1"/>
          </p:nvPr>
        </p:nvSpPr>
        <p:spPr>
          <a:xfrm>
            <a:off x="1066800" y="2103120"/>
            <a:ext cx="10058400" cy="1048043"/>
          </a:xfrm>
        </p:spPr>
        <p:txBody>
          <a:bodyPr>
            <a:normAutofit/>
          </a:bodyPr>
          <a:lstStyle/>
          <a:p>
            <a:r>
              <a:rPr lang="x-none" sz="2000" dirty="0">
                <a:solidFill>
                  <a:schemeClr val="bg1">
                    <a:lumMod val="50000"/>
                  </a:schemeClr>
                </a:solidFill>
              </a:rPr>
              <a:t>هو عبارة عن خلل في الصوت أو لفظ الأصوات الكلامية, أو في الطلاقة ويلاحظ هذا من خلال إرسال المتكلم للرموز اللفظية.</a:t>
            </a:r>
          </a:p>
          <a:p>
            <a:endParaRPr lang="x-none" sz="2000" dirty="0"/>
          </a:p>
        </p:txBody>
      </p:sp>
      <p:sp>
        <p:nvSpPr>
          <p:cNvPr id="6" name="عنصر نائب للمحتوى 2">
            <a:extLst>
              <a:ext uri="{FF2B5EF4-FFF2-40B4-BE49-F238E27FC236}">
                <a16:creationId xmlns:a16="http://schemas.microsoft.com/office/drawing/2014/main" xmlns="" id="{234E824A-765C-45DA-A5B1-A0358FE70125}"/>
              </a:ext>
            </a:extLst>
          </p:cNvPr>
          <p:cNvSpPr txBox="1">
            <a:spLocks/>
          </p:cNvSpPr>
          <p:nvPr/>
        </p:nvSpPr>
        <p:spPr>
          <a:xfrm>
            <a:off x="1066800" y="2843933"/>
            <a:ext cx="10058400" cy="1308295"/>
          </a:xfrm>
          <a:prstGeom prst="rect">
            <a:avLst/>
          </a:prstGeom>
        </p:spPr>
        <p:txBody>
          <a:bodyPr vert="horz" lIns="91440" tIns="45720" rIns="91440" bIns="45720" rtlCol="0">
            <a:noAutofit/>
          </a:bodyPr>
          <a:lstStyle>
            <a:lvl1pPr marL="182880" indent="-182880" algn="r" defTabSz="914400" rtl="1"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endParaRPr lang="x-none" sz="2000" dirty="0" smtClean="0">
              <a:solidFill>
                <a:schemeClr val="bg1">
                  <a:lumMod val="50000"/>
                </a:schemeClr>
              </a:solidFill>
            </a:endParaRPr>
          </a:p>
          <a:p>
            <a:r>
              <a:rPr lang="x-none" sz="2000" dirty="0" smtClean="0">
                <a:solidFill>
                  <a:schemeClr val="bg1">
                    <a:lumMod val="50000"/>
                  </a:schemeClr>
                </a:solidFill>
              </a:rPr>
              <a:t>ويعرّف ايضاً : ذلك الكلام الذي يختلف عن الكلام العادي من حيث الصوت والإيقاع والمخارج والتردد بصورة تجعل الفرد غير قادر على توصيل الرسائل الشفهية إلى الآخرين مما يؤثر سلباَ على عملية التخاطب أو التواصل.</a:t>
            </a:r>
            <a:endParaRPr lang="x-none" sz="2000" dirty="0">
              <a:solidFill>
                <a:schemeClr val="bg1">
                  <a:lumMod val="50000"/>
                </a:schemeClr>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674" y="4152228"/>
            <a:ext cx="5131777" cy="2235298"/>
          </a:xfrm>
          <a:prstGeom prst="rect">
            <a:avLst/>
          </a:prstGeom>
        </p:spPr>
      </p:pic>
      <p:sp>
        <p:nvSpPr>
          <p:cNvPr id="8" name="Rounded Rectangle 7"/>
          <p:cNvSpPr/>
          <p:nvPr/>
        </p:nvSpPr>
        <p:spPr>
          <a:xfrm>
            <a:off x="511125" y="4018585"/>
            <a:ext cx="5584874" cy="2427470"/>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93275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88786" y="1733764"/>
            <a:ext cx="6096000" cy="4161652"/>
          </a:xfrm>
          <a:prstGeom prst="rect">
            <a:avLst/>
          </a:prstGeom>
        </p:spPr>
        <p:txBody>
          <a:bodyPr>
            <a:spAutoFit/>
          </a:bodyPr>
          <a:lstStyle/>
          <a:p>
            <a:pPr algn="r" rtl="1">
              <a:lnSpc>
                <a:spcPct val="107000"/>
              </a:lnSpc>
              <a:spcAft>
                <a:spcPts val="800"/>
              </a:spcAft>
            </a:pPr>
            <a:r>
              <a:rPr lang="x-none" dirty="0">
                <a:solidFill>
                  <a:schemeClr val="bg1">
                    <a:lumMod val="50000"/>
                  </a:schemeClr>
                </a:solidFill>
              </a:rPr>
              <a:t>-</a:t>
            </a:r>
            <a:r>
              <a:rPr lang="x-none" dirty="0">
                <a:latin typeface="Calibri" panose="020F0502020204030204" pitchFamily="34" charset="0"/>
                <a:ea typeface="Calibri" panose="020F0502020204030204" pitchFamily="34" charset="0"/>
                <a:cs typeface="Arial" panose="020B0604020202020204" pitchFamily="34" charset="0"/>
              </a:rPr>
              <a:t> </a:t>
            </a:r>
            <a:r>
              <a:rPr lang="x-none" dirty="0">
                <a:solidFill>
                  <a:schemeClr val="bg1">
                    <a:lumMod val="50000"/>
                  </a:schemeClr>
                </a:solidFill>
              </a:rPr>
              <a:t>يطلب اخصائى التخاطب من الطفل نطق الحرف بطريقة صحيحة ويقوم بتعديل النطق الغير سليم مع تبصير الطفل بالاخطاء حنى يحدث ضبط ذاتى ( تغذيه رجعيه) .</a:t>
            </a:r>
            <a:endParaRPr lang="en-US" dirty="0">
              <a:solidFill>
                <a:schemeClr val="bg1">
                  <a:lumMod val="50000"/>
                </a:schemeClr>
              </a:solidFill>
            </a:endParaRPr>
          </a:p>
          <a:p>
            <a:pPr algn="r" rtl="1">
              <a:lnSpc>
                <a:spcPct val="107000"/>
              </a:lnSpc>
              <a:spcAft>
                <a:spcPts val="800"/>
              </a:spcAft>
            </a:pPr>
            <a:r>
              <a:rPr lang="x-none" dirty="0">
                <a:solidFill>
                  <a:schemeClr val="bg1">
                    <a:lumMod val="50000"/>
                  </a:schemeClr>
                </a:solidFill>
              </a:rPr>
              <a:t>- بعد النطق الصحيح للحرف يقوم الاخصائى بتدريب الطفل على كلمات بها الحرف فى اول الكلمة وفى وسطها وفى آخرها .</a:t>
            </a:r>
            <a:endParaRPr lang="en-US" dirty="0">
              <a:solidFill>
                <a:schemeClr val="bg1">
                  <a:lumMod val="50000"/>
                </a:schemeClr>
              </a:solidFill>
            </a:endParaRPr>
          </a:p>
          <a:p>
            <a:pPr algn="r" rtl="1">
              <a:lnSpc>
                <a:spcPct val="107000"/>
              </a:lnSpc>
              <a:spcAft>
                <a:spcPts val="800"/>
              </a:spcAft>
            </a:pPr>
            <a:r>
              <a:rPr lang="x-none" dirty="0">
                <a:solidFill>
                  <a:schemeClr val="bg1">
                    <a:lumMod val="50000"/>
                  </a:schemeClr>
                </a:solidFill>
              </a:rPr>
              <a:t>- المتابعـــــة.</a:t>
            </a:r>
            <a:endParaRPr lang="en-US" dirty="0">
              <a:solidFill>
                <a:schemeClr val="bg1">
                  <a:lumMod val="50000"/>
                </a:schemeClr>
              </a:solidFill>
            </a:endParaRPr>
          </a:p>
          <a:p>
            <a:pPr algn="r" rtl="1">
              <a:lnSpc>
                <a:spcPct val="107000"/>
              </a:lnSpc>
              <a:spcAft>
                <a:spcPts val="800"/>
              </a:spcAft>
            </a:pPr>
            <a:r>
              <a:rPr lang="x-none" dirty="0">
                <a:solidFill>
                  <a:schemeClr val="bg1">
                    <a:lumMod val="50000"/>
                  </a:schemeClr>
                </a:solidFill>
              </a:rPr>
              <a:t>- مرحلة التعميم تتم للتأكد من نجاح عملية علاج اضطرابات النطق لدى الطفل،حيث يتدرب على نطق هذه الأصوات في كلمات جديدة ومواقف مختلفة خارج جلسات التخاطب . </a:t>
            </a:r>
            <a:endParaRPr lang="en-US" dirty="0">
              <a:solidFill>
                <a:schemeClr val="bg1">
                  <a:lumMod val="50000"/>
                </a:schemeClr>
              </a:solidFill>
            </a:endParaRPr>
          </a:p>
          <a:p>
            <a:pPr algn="r" rtl="1">
              <a:lnSpc>
                <a:spcPct val="107000"/>
              </a:lnSpc>
              <a:spcAft>
                <a:spcPts val="800"/>
              </a:spcAft>
            </a:pPr>
            <a:r>
              <a:rPr lang="x-none" dirty="0">
                <a:solidFill>
                  <a:schemeClr val="bg1">
                    <a:lumMod val="50000"/>
                  </a:schemeClr>
                </a:solidFill>
              </a:rPr>
              <a:t>- الإرشاد النفسي للأسرة حول الطريقة الصحيحة فى التعامل مع اضطراب نطق الطفل .</a:t>
            </a:r>
            <a:endParaRPr lang="en-US" dirty="0">
              <a:solidFill>
                <a:schemeClr val="bg1">
                  <a:lumMod val="50000"/>
                </a:schemeClr>
              </a:solidFill>
            </a:endParaRPr>
          </a:p>
          <a:p>
            <a:pPr algn="r" rtl="1">
              <a:lnSpc>
                <a:spcPct val="107000"/>
              </a:lnSpc>
              <a:spcAft>
                <a:spcPts val="800"/>
              </a:spcAft>
            </a:pPr>
            <a:r>
              <a:rPr lang="x-none" dirty="0">
                <a:solidFill>
                  <a:schemeClr val="bg1">
                    <a:lumMod val="50000"/>
                  </a:schemeClr>
                </a:solidFill>
              </a:rPr>
              <a:t>- مكافأة الطفل على النطق السليم .</a:t>
            </a:r>
            <a:endParaRPr lang="en-US" dirty="0">
              <a:solidFill>
                <a:schemeClr val="bg1">
                  <a:lumMod val="50000"/>
                </a:schemeClr>
              </a:solidFill>
            </a:endParaRPr>
          </a:p>
        </p:txBody>
      </p:sp>
      <p:sp>
        <p:nvSpPr>
          <p:cNvPr id="5" name="Rectangle 4"/>
          <p:cNvSpPr/>
          <p:nvPr/>
        </p:nvSpPr>
        <p:spPr>
          <a:xfrm>
            <a:off x="9444831" y="776556"/>
            <a:ext cx="1939955" cy="369332"/>
          </a:xfrm>
          <a:prstGeom prst="rect">
            <a:avLst/>
          </a:prstGeom>
        </p:spPr>
        <p:txBody>
          <a:bodyPr wrap="none">
            <a:spAutoFit/>
          </a:bodyPr>
          <a:lstStyle/>
          <a:p>
            <a:r>
              <a:rPr lang="x-none" dirty="0" smtClean="0">
                <a:solidFill>
                  <a:schemeClr val="bg1">
                    <a:lumMod val="50000"/>
                  </a:schemeClr>
                </a:solidFill>
              </a:rPr>
              <a:t>تابع مراحل العلاج :</a:t>
            </a:r>
            <a:endParaRPr lang="x-none"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7026" y="3211417"/>
            <a:ext cx="3806327" cy="2854746"/>
          </a:xfrm>
          <a:prstGeom prst="rect">
            <a:avLst/>
          </a:prstGeom>
        </p:spPr>
      </p:pic>
      <p:sp>
        <p:nvSpPr>
          <p:cNvPr id="7" name="Rounded Rectangle 6"/>
          <p:cNvSpPr/>
          <p:nvPr/>
        </p:nvSpPr>
        <p:spPr>
          <a:xfrm>
            <a:off x="445929" y="2996587"/>
            <a:ext cx="5051488" cy="3447602"/>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18330930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843962" y="642177"/>
            <a:ext cx="2828018" cy="707886"/>
          </a:xfrm>
          <a:prstGeom prst="rect">
            <a:avLst/>
          </a:prstGeom>
        </p:spPr>
        <p:txBody>
          <a:bodyPr wrap="none">
            <a:spAutoFit/>
          </a:bodyPr>
          <a:lstStyle/>
          <a:p>
            <a:r>
              <a:rPr lang="x-none" sz="4000" dirty="0" smtClean="0">
                <a:solidFill>
                  <a:srgbClr val="FF7C80"/>
                </a:solidFill>
              </a:rPr>
              <a:t>طرق الوقاية:</a:t>
            </a:r>
            <a:endParaRPr lang="x-none" sz="4000" dirty="0"/>
          </a:p>
        </p:txBody>
      </p:sp>
      <p:sp>
        <p:nvSpPr>
          <p:cNvPr id="5" name="Rectangle 4"/>
          <p:cNvSpPr/>
          <p:nvPr/>
        </p:nvSpPr>
        <p:spPr>
          <a:xfrm>
            <a:off x="5362222" y="2059507"/>
            <a:ext cx="6096000" cy="369332"/>
          </a:xfrm>
          <a:prstGeom prst="rect">
            <a:avLst/>
          </a:prstGeom>
        </p:spPr>
        <p:txBody>
          <a:bodyPr>
            <a:spAutoFit/>
          </a:bodyPr>
          <a:lstStyle/>
          <a:p>
            <a:pPr marL="285750" indent="-285750" algn="r" rtl="1">
              <a:buFont typeface="Arial" panose="020B0604020202020204" pitchFamily="34" charset="0"/>
              <a:buChar char="•"/>
            </a:pPr>
            <a:r>
              <a:rPr lang="x-none" dirty="0" smtClean="0">
                <a:solidFill>
                  <a:schemeClr val="bg1">
                    <a:lumMod val="50000"/>
                  </a:schemeClr>
                </a:solidFill>
              </a:rPr>
              <a:t>تجنب الممارسات والاتجاهات الخاطئة في تنشئة الأطفال.</a:t>
            </a:r>
          </a:p>
        </p:txBody>
      </p:sp>
      <p:sp>
        <p:nvSpPr>
          <p:cNvPr id="6" name="Rectangle 5"/>
          <p:cNvSpPr/>
          <p:nvPr/>
        </p:nvSpPr>
        <p:spPr>
          <a:xfrm>
            <a:off x="5362222" y="2768951"/>
            <a:ext cx="6096000" cy="369332"/>
          </a:xfrm>
          <a:prstGeom prst="rect">
            <a:avLst/>
          </a:prstGeom>
        </p:spPr>
        <p:txBody>
          <a:bodyPr>
            <a:spAutoFit/>
          </a:bodyPr>
          <a:lstStyle/>
          <a:p>
            <a:pPr marL="285750" indent="-285750" algn="r" rtl="1">
              <a:buFont typeface="Arial" panose="020B0604020202020204" pitchFamily="34" charset="0"/>
              <a:buChar char="•"/>
            </a:pPr>
            <a:r>
              <a:rPr lang="x-none" dirty="0">
                <a:solidFill>
                  <a:schemeClr val="bg1">
                    <a:lumMod val="50000"/>
                  </a:schemeClr>
                </a:solidFill>
              </a:rPr>
              <a:t>العمل على الإقلال من التعرض لنماذج العنف المتلفزة </a:t>
            </a:r>
            <a:r>
              <a:rPr lang="x-none" dirty="0" smtClean="0">
                <a:solidFill>
                  <a:schemeClr val="bg1">
                    <a:lumMod val="50000"/>
                  </a:schemeClr>
                </a:solidFill>
              </a:rPr>
              <a:t>.</a:t>
            </a:r>
            <a:endParaRPr lang="x-none" dirty="0">
              <a:solidFill>
                <a:schemeClr val="bg1">
                  <a:lumMod val="50000"/>
                </a:schemeClr>
              </a:solidFill>
            </a:endParaRPr>
          </a:p>
        </p:txBody>
      </p:sp>
      <p:sp>
        <p:nvSpPr>
          <p:cNvPr id="7" name="Rectangle 6"/>
          <p:cNvSpPr/>
          <p:nvPr/>
        </p:nvSpPr>
        <p:spPr>
          <a:xfrm>
            <a:off x="5362222" y="3478395"/>
            <a:ext cx="6096000" cy="646331"/>
          </a:xfrm>
          <a:prstGeom prst="rect">
            <a:avLst/>
          </a:prstGeom>
        </p:spPr>
        <p:txBody>
          <a:bodyPr>
            <a:spAutoFit/>
          </a:bodyPr>
          <a:lstStyle/>
          <a:p>
            <a:pPr marL="285750" indent="-285750" algn="r" rtl="1">
              <a:buFont typeface="Arial" panose="020B0604020202020204" pitchFamily="34" charset="0"/>
              <a:buChar char="•"/>
            </a:pPr>
            <a:r>
              <a:rPr lang="x-none" dirty="0">
                <a:solidFill>
                  <a:schemeClr val="bg1">
                    <a:lumMod val="50000"/>
                  </a:schemeClr>
                </a:solidFill>
              </a:rPr>
              <a:t>العمل على تنمية الشعور بالسعادة وبث روح التعاون مع الآخرين</a:t>
            </a:r>
            <a:r>
              <a:rPr lang="x-none" dirty="0" smtClean="0">
                <a:solidFill>
                  <a:schemeClr val="bg1">
                    <a:lumMod val="50000"/>
                  </a:schemeClr>
                </a:solidFill>
              </a:rPr>
              <a:t>.</a:t>
            </a:r>
            <a:endParaRPr lang="x-none" dirty="0">
              <a:solidFill>
                <a:schemeClr val="bg1">
                  <a:lumMod val="50000"/>
                </a:schemeClr>
              </a:solidFill>
            </a:endParaRPr>
          </a:p>
        </p:txBody>
      </p:sp>
      <p:sp>
        <p:nvSpPr>
          <p:cNvPr id="8" name="Rectangle 7"/>
          <p:cNvSpPr/>
          <p:nvPr/>
        </p:nvSpPr>
        <p:spPr>
          <a:xfrm>
            <a:off x="5362222" y="4464838"/>
            <a:ext cx="6096000" cy="646331"/>
          </a:xfrm>
          <a:prstGeom prst="rect">
            <a:avLst/>
          </a:prstGeom>
        </p:spPr>
        <p:txBody>
          <a:bodyPr>
            <a:spAutoFit/>
          </a:bodyPr>
          <a:lstStyle/>
          <a:p>
            <a:pPr marL="285750" indent="-285750" algn="r" rtl="1">
              <a:buFont typeface="Arial" panose="020B0604020202020204" pitchFamily="34" charset="0"/>
              <a:buChar char="•"/>
            </a:pPr>
            <a:r>
              <a:rPr lang="x-none" dirty="0">
                <a:solidFill>
                  <a:schemeClr val="bg1">
                    <a:lumMod val="50000"/>
                  </a:schemeClr>
                </a:solidFill>
              </a:rPr>
              <a:t>العمل على خفض مستوى النزاعات الأسرية، وعدم إظهارها أمام الأطفال</a:t>
            </a:r>
            <a:r>
              <a:rPr lang="x-none" dirty="0" smtClean="0">
                <a:solidFill>
                  <a:schemeClr val="bg1">
                    <a:lumMod val="50000"/>
                  </a:schemeClr>
                </a:solidFill>
              </a:rPr>
              <a:t>.</a:t>
            </a:r>
            <a:endParaRPr lang="x-none" dirty="0">
              <a:solidFill>
                <a:schemeClr val="bg1">
                  <a:lumMod val="50000"/>
                </a:schemeClr>
              </a:solidFill>
            </a:endParaRPr>
          </a:p>
        </p:txBody>
      </p:sp>
      <p:sp>
        <p:nvSpPr>
          <p:cNvPr id="9" name="Rectangle 8"/>
          <p:cNvSpPr/>
          <p:nvPr/>
        </p:nvSpPr>
        <p:spPr>
          <a:xfrm>
            <a:off x="5362222" y="5341035"/>
            <a:ext cx="6096000" cy="369332"/>
          </a:xfrm>
          <a:prstGeom prst="rect">
            <a:avLst/>
          </a:prstGeom>
        </p:spPr>
        <p:txBody>
          <a:bodyPr>
            <a:spAutoFit/>
          </a:bodyPr>
          <a:lstStyle/>
          <a:p>
            <a:pPr marL="285750" indent="-285750" algn="r" rtl="1">
              <a:buFont typeface="Arial" panose="020B0604020202020204" pitchFamily="34" charset="0"/>
              <a:buChar char="•"/>
            </a:pPr>
            <a:r>
              <a:rPr lang="x-none" dirty="0">
                <a:solidFill>
                  <a:schemeClr val="bg1">
                    <a:lumMod val="50000"/>
                  </a:schemeClr>
                </a:solidFill>
              </a:rPr>
              <a:t> توفير أنشطه بدنية ايجابية للأطفال</a:t>
            </a:r>
            <a:r>
              <a:rPr lang="x-none" dirty="0" smtClean="0">
                <a:solidFill>
                  <a:schemeClr val="bg1">
                    <a:lumMod val="50000"/>
                  </a:schemeClr>
                </a:solidFill>
              </a:rPr>
              <a:t>.</a:t>
            </a:r>
            <a:endParaRPr lang="x-none" dirty="0">
              <a:solidFill>
                <a:schemeClr val="bg1">
                  <a:lumMod val="50000"/>
                </a:schemeClr>
              </a:solidFill>
            </a:endParaRPr>
          </a:p>
        </p:txBody>
      </p:sp>
      <p:sp>
        <p:nvSpPr>
          <p:cNvPr id="10" name="Rectangle 9"/>
          <p:cNvSpPr/>
          <p:nvPr/>
        </p:nvSpPr>
        <p:spPr>
          <a:xfrm>
            <a:off x="8578909" y="5940233"/>
            <a:ext cx="2879313" cy="369332"/>
          </a:xfrm>
          <a:prstGeom prst="rect">
            <a:avLst/>
          </a:prstGeom>
        </p:spPr>
        <p:txBody>
          <a:bodyPr wrap="none">
            <a:spAutoFit/>
          </a:bodyPr>
          <a:lstStyle/>
          <a:p>
            <a:pPr marL="285750" indent="-285750" algn="r" rtl="1">
              <a:buFont typeface="Arial" panose="020B0604020202020204" pitchFamily="34" charset="0"/>
              <a:buChar char="•"/>
            </a:pPr>
            <a:r>
              <a:rPr lang="x-none" dirty="0">
                <a:solidFill>
                  <a:schemeClr val="bg1">
                    <a:lumMod val="50000"/>
                  </a:schemeClr>
                </a:solidFill>
              </a:rPr>
              <a:t>تنظيم وترتيب بيئة للطفل.</a:t>
            </a: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957" y="3478395"/>
            <a:ext cx="3868509" cy="2760411"/>
          </a:xfrm>
          <a:prstGeom prst="rect">
            <a:avLst/>
          </a:prstGeom>
        </p:spPr>
      </p:pic>
      <p:sp>
        <p:nvSpPr>
          <p:cNvPr id="16" name="Rounded Rectangle 15"/>
          <p:cNvSpPr/>
          <p:nvPr/>
        </p:nvSpPr>
        <p:spPr>
          <a:xfrm>
            <a:off x="445929" y="2996587"/>
            <a:ext cx="4498604" cy="3447602"/>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5719585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86474" y="963842"/>
            <a:ext cx="2610010" cy="646331"/>
          </a:xfrm>
          <a:prstGeom prst="rect">
            <a:avLst/>
          </a:prstGeom>
        </p:spPr>
        <p:txBody>
          <a:bodyPr wrap="none">
            <a:spAutoFit/>
          </a:bodyPr>
          <a:lstStyle/>
          <a:p>
            <a:r>
              <a:rPr lang="x-none" sz="3600" dirty="0" smtClean="0">
                <a:solidFill>
                  <a:srgbClr val="FF7C80"/>
                </a:solidFill>
              </a:rPr>
              <a:t>نصائح للآباء :</a:t>
            </a:r>
            <a:endParaRPr lang="x-none" sz="3600" dirty="0"/>
          </a:p>
        </p:txBody>
      </p:sp>
      <p:sp>
        <p:nvSpPr>
          <p:cNvPr id="5" name="Rectangle 4"/>
          <p:cNvSpPr/>
          <p:nvPr/>
        </p:nvSpPr>
        <p:spPr>
          <a:xfrm>
            <a:off x="5200484" y="2622014"/>
            <a:ext cx="6096000" cy="578876"/>
          </a:xfrm>
          <a:prstGeom prst="rect">
            <a:avLst/>
          </a:prstGeom>
        </p:spPr>
        <p:txBody>
          <a:bodyPr>
            <a:spAutoFit/>
          </a:bodyPr>
          <a:lstStyle/>
          <a:p>
            <a:pPr marL="342900" lvl="0" indent="-342900" algn="r" rtl="1">
              <a:lnSpc>
                <a:spcPct val="107000"/>
              </a:lnSpc>
              <a:spcAft>
                <a:spcPts val="0"/>
              </a:spcAft>
              <a:buFont typeface="+mj-lt"/>
              <a:buAutoNum type="arabicPeriod"/>
            </a:pPr>
            <a:endParaRPr lang="x-none" sz="1100" dirty="0" smtClean="0">
              <a:latin typeface="Calibri" panose="020F0502020204030204" pitchFamily="34" charset="0"/>
              <a:ea typeface="Calibri" panose="020F0502020204030204" pitchFamily="34" charset="0"/>
              <a:cs typeface="Arial" panose="020B0604020202020204" pitchFamily="34" charset="0"/>
            </a:endParaRPr>
          </a:p>
          <a:p>
            <a:pPr lvl="0" algn="r" rtl="1">
              <a:lnSpc>
                <a:spcPct val="107000"/>
              </a:lnSpc>
              <a:spcAft>
                <a:spcPts val="0"/>
              </a:spcAft>
            </a:pP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1- الاكتشاف المبكر للمشكلة.</a:t>
            </a:r>
          </a:p>
        </p:txBody>
      </p:sp>
      <p:sp>
        <p:nvSpPr>
          <p:cNvPr id="6" name="Smiley Face 5"/>
          <p:cNvSpPr/>
          <p:nvPr/>
        </p:nvSpPr>
        <p:spPr>
          <a:xfrm>
            <a:off x="583894" y="490117"/>
            <a:ext cx="1277956" cy="1239531"/>
          </a:xfrm>
          <a:prstGeom prst="smileyFace">
            <a:avLst/>
          </a:prstGeom>
          <a:solidFill>
            <a:srgbClr val="FFFF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7" name="Rounded Rectangle 6"/>
          <p:cNvSpPr/>
          <p:nvPr/>
        </p:nvSpPr>
        <p:spPr>
          <a:xfrm>
            <a:off x="4770304" y="1938969"/>
            <a:ext cx="1927951" cy="683045"/>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dirty="0" smtClean="0">
                <a:solidFill>
                  <a:schemeClr val="accent2">
                    <a:lumMod val="75000"/>
                  </a:schemeClr>
                </a:solidFill>
              </a:rPr>
              <a:t>تعليمات عامة :</a:t>
            </a:r>
            <a:endParaRPr lang="x-none" dirty="0">
              <a:solidFill>
                <a:schemeClr val="accent2">
                  <a:lumMod val="75000"/>
                </a:schemeClr>
              </a:solidFill>
            </a:endParaRPr>
          </a:p>
        </p:txBody>
      </p:sp>
      <p:sp>
        <p:nvSpPr>
          <p:cNvPr id="8" name="Rectangle 7"/>
          <p:cNvSpPr/>
          <p:nvPr/>
        </p:nvSpPr>
        <p:spPr>
          <a:xfrm>
            <a:off x="5200484" y="3305059"/>
            <a:ext cx="6096000" cy="405047"/>
          </a:xfrm>
          <a:prstGeom prst="rect">
            <a:avLst/>
          </a:prstGeom>
        </p:spPr>
        <p:txBody>
          <a:bodyPr>
            <a:spAutoFit/>
          </a:bodyPr>
          <a:lstStyle/>
          <a:p>
            <a:pPr lvl="0" algn="r" rtl="1">
              <a:lnSpc>
                <a:spcPct val="107000"/>
              </a:lnSpc>
              <a:spcAft>
                <a:spcPts val="0"/>
              </a:spcAft>
            </a:pP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2</a:t>
            </a: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 </a:t>
            </a: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الانتظام في حضور الجلسات العلاجية</a:t>
            </a: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5200484" y="5222553"/>
            <a:ext cx="6096000" cy="1063689"/>
          </a:xfrm>
          <a:prstGeom prst="rect">
            <a:avLst/>
          </a:prstGeom>
        </p:spPr>
        <p:txBody>
          <a:bodyPr>
            <a:spAutoFit/>
          </a:bodyPr>
          <a:lstStyle/>
          <a:p>
            <a:pPr lvl="0" algn="r" rtl="1">
              <a:lnSpc>
                <a:spcPct val="107000"/>
              </a:lnSpc>
              <a:spcAft>
                <a:spcPts val="800"/>
              </a:spcAft>
            </a:pP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5- التعامل </a:t>
            </a: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مع الطفل بالطريقة نفسها نفسها التي يقوم بها المختص في التخاطب، حيث سيساعد ذلك في تعميم الطريقة خارج العيادة وبالتالي الوصول إلى النتيجة المطلوبة من العلاج.</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
        <p:nvSpPr>
          <p:cNvPr id="10" name="Rectangle 9"/>
          <p:cNvSpPr/>
          <p:nvPr/>
        </p:nvSpPr>
        <p:spPr>
          <a:xfrm>
            <a:off x="5012391" y="3834450"/>
            <a:ext cx="6284093" cy="405047"/>
          </a:xfrm>
          <a:prstGeom prst="rect">
            <a:avLst/>
          </a:prstGeom>
        </p:spPr>
        <p:txBody>
          <a:bodyPr wrap="none">
            <a:spAutoFit/>
          </a:bodyPr>
          <a:lstStyle/>
          <a:p>
            <a:pPr lvl="0" algn="r" rtl="1">
              <a:lnSpc>
                <a:spcPct val="107000"/>
              </a:lnSpc>
              <a:spcAft>
                <a:spcPts val="0"/>
              </a:spcAft>
            </a:pP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3- الجدية </a:t>
            </a: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في تنفيذ التوصيات العلاجية لمساعدة الطفل في المنزل والمدرسة.</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5200484" y="4363841"/>
            <a:ext cx="6096000" cy="734368"/>
          </a:xfrm>
          <a:prstGeom prst="rect">
            <a:avLst/>
          </a:prstGeom>
        </p:spPr>
        <p:txBody>
          <a:bodyPr>
            <a:spAutoFit/>
          </a:bodyPr>
          <a:lstStyle/>
          <a:p>
            <a:pPr lvl="0" algn="r" rtl="1">
              <a:lnSpc>
                <a:spcPct val="107000"/>
              </a:lnSpc>
              <a:spcAft>
                <a:spcPts val="0"/>
              </a:spcAft>
            </a:pP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4- وعي </a:t>
            </a: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الأسرة بطبيعة المشكلة وأبعادها المختلفة، وهذا يساعد على إزالة الغموض عن اضطراب الكلام.</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982642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p:bldP spid="9" grpId="0"/>
      <p:bldP spid="10" grpId="0"/>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86474" y="963842"/>
            <a:ext cx="2610010" cy="646331"/>
          </a:xfrm>
          <a:prstGeom prst="rect">
            <a:avLst/>
          </a:prstGeom>
        </p:spPr>
        <p:txBody>
          <a:bodyPr wrap="none">
            <a:spAutoFit/>
          </a:bodyPr>
          <a:lstStyle/>
          <a:p>
            <a:r>
              <a:rPr lang="x-none" sz="3600" dirty="0" smtClean="0">
                <a:solidFill>
                  <a:srgbClr val="FF7C80"/>
                </a:solidFill>
              </a:rPr>
              <a:t>نصائح للآباء :</a:t>
            </a:r>
            <a:endParaRPr lang="x-none" sz="3600" dirty="0"/>
          </a:p>
        </p:txBody>
      </p:sp>
      <p:sp>
        <p:nvSpPr>
          <p:cNvPr id="5" name="Smiley Face 4"/>
          <p:cNvSpPr/>
          <p:nvPr/>
        </p:nvSpPr>
        <p:spPr>
          <a:xfrm>
            <a:off x="583894" y="490117"/>
            <a:ext cx="1277956" cy="1239531"/>
          </a:xfrm>
          <a:prstGeom prst="smileyFace">
            <a:avLst/>
          </a:prstGeom>
          <a:solidFill>
            <a:srgbClr val="FFFF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6" name="Rounded Rectangle 5"/>
          <p:cNvSpPr/>
          <p:nvPr/>
        </p:nvSpPr>
        <p:spPr>
          <a:xfrm>
            <a:off x="4023329" y="1334709"/>
            <a:ext cx="3085809" cy="683045"/>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dirty="0" smtClean="0">
                <a:solidFill>
                  <a:schemeClr val="accent2">
                    <a:lumMod val="75000"/>
                  </a:schemeClr>
                </a:solidFill>
              </a:rPr>
              <a:t>كيف تتعامل مع انفعال طفلك:</a:t>
            </a:r>
            <a:endParaRPr lang="x-none" dirty="0">
              <a:solidFill>
                <a:schemeClr val="accent2">
                  <a:lumMod val="75000"/>
                </a:schemeClr>
              </a:solidFill>
            </a:endParaRPr>
          </a:p>
        </p:txBody>
      </p:sp>
      <p:sp>
        <p:nvSpPr>
          <p:cNvPr id="7" name="Rectangle 6"/>
          <p:cNvSpPr/>
          <p:nvPr/>
        </p:nvSpPr>
        <p:spPr>
          <a:xfrm>
            <a:off x="5200484" y="3400627"/>
            <a:ext cx="6096000" cy="932115"/>
          </a:xfrm>
          <a:prstGeom prst="rect">
            <a:avLst/>
          </a:prstGeom>
        </p:spPr>
        <p:txBody>
          <a:bodyPr>
            <a:spAutoFit/>
          </a:bodyPr>
          <a:lstStyle/>
          <a:p>
            <a:pPr marL="342900" lvl="0" indent="-342900" algn="r" rtl="1">
              <a:lnSpc>
                <a:spcPct val="107000"/>
              </a:lnSpc>
              <a:spcAft>
                <a:spcPts val="0"/>
              </a:spcAft>
              <a:buFont typeface="+mj-lt"/>
              <a:buAutoNum type="arabicPeriod"/>
            </a:pPr>
            <a:endParaRPr lang="x-none" sz="1100" dirty="0" smtClean="0">
              <a:latin typeface="Calibri" panose="020F0502020204030204" pitchFamily="34" charset="0"/>
              <a:ea typeface="Calibri" panose="020F0502020204030204" pitchFamily="34" charset="0"/>
              <a:cs typeface="Arial" panose="020B0604020202020204" pitchFamily="34" charset="0"/>
            </a:endParaRPr>
          </a:p>
          <a:p>
            <a:pPr algn="r" rtl="1">
              <a:lnSpc>
                <a:spcPct val="107000"/>
              </a:lnSpc>
            </a:pP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1-  </a:t>
            </a: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الإبتعاد عن التصحيح المباشر لكلام الطفل.</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a:p>
            <a:pPr lvl="0" algn="r" rtl="1">
              <a:lnSpc>
                <a:spcPct val="107000"/>
              </a:lnSpc>
              <a:spcAft>
                <a:spcPts val="0"/>
              </a:spcAft>
            </a:pP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a:t>
            </a:r>
          </a:p>
        </p:txBody>
      </p:sp>
      <p:sp>
        <p:nvSpPr>
          <p:cNvPr id="8" name="Rectangle 7"/>
          <p:cNvSpPr/>
          <p:nvPr/>
        </p:nvSpPr>
        <p:spPr>
          <a:xfrm>
            <a:off x="5200484" y="4034224"/>
            <a:ext cx="6096000" cy="1063689"/>
          </a:xfrm>
          <a:prstGeom prst="rect">
            <a:avLst/>
          </a:prstGeom>
        </p:spPr>
        <p:txBody>
          <a:bodyPr>
            <a:spAutoFit/>
          </a:bodyPr>
          <a:lstStyle/>
          <a:p>
            <a:pPr algn="r" rtl="1">
              <a:lnSpc>
                <a:spcPct val="107000"/>
              </a:lnSpc>
            </a:pP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2</a:t>
            </a: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 تشجيع</a:t>
            </a: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 الطفل على ألا يستمر في الحديث إذا كان منفعلاً وذلك بأن تطلب منه تنفيذ مهمة ما مثل إحضار العير من الثلاجة.</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a:p>
            <a:pPr lvl="0" algn="r" rtl="1">
              <a:lnSpc>
                <a:spcPct val="107000"/>
              </a:lnSpc>
              <a:spcAft>
                <a:spcPts val="0"/>
              </a:spcAft>
            </a:pP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
        <p:nvSpPr>
          <p:cNvPr id="9" name="Rectangle 8"/>
          <p:cNvSpPr/>
          <p:nvPr/>
        </p:nvSpPr>
        <p:spPr>
          <a:xfrm>
            <a:off x="2208401" y="2408287"/>
            <a:ext cx="9145712" cy="1235403"/>
          </a:xfrm>
          <a:prstGeom prst="rect">
            <a:avLst/>
          </a:prstGeom>
        </p:spPr>
        <p:txBody>
          <a:bodyPr wrap="square">
            <a:spAutoFit/>
          </a:bodyPr>
          <a:lstStyle/>
          <a:p>
            <a:pPr algn="r" rtl="1">
              <a:lnSpc>
                <a:spcPct val="107000"/>
              </a:lnSpc>
              <a:spcAft>
                <a:spcPts val="800"/>
              </a:spcAft>
            </a:pPr>
            <a:r>
              <a:rPr lang="x-none" sz="14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 </a:t>
            </a:r>
            <a:r>
              <a:rPr lang="x-none" sz="2400" dirty="0">
                <a:solidFill>
                  <a:srgbClr val="FF7C80"/>
                </a:solidFill>
              </a:rPr>
              <a:t>يظهر الاضطراب في كلام بعض الأطفال عندما ينفعلون، لذلك ينصح بعمل الخطوات التالية عندما يكون الطفل منفعلاً وكلامه </a:t>
            </a:r>
            <a:r>
              <a:rPr lang="x-none" sz="2400" dirty="0" smtClean="0">
                <a:solidFill>
                  <a:srgbClr val="FF7C80"/>
                </a:solidFill>
              </a:rPr>
              <a:t>متعثر</a:t>
            </a:r>
            <a:r>
              <a:rPr lang="x-none" sz="1400" dirty="0">
                <a:solidFill>
                  <a:schemeClr val="bg1">
                    <a:lumMod val="50000"/>
                  </a:schemeClr>
                </a:solidFill>
                <a:latin typeface="Calibri" panose="020F0502020204030204" pitchFamily="34" charset="0"/>
                <a:cs typeface="Arial" panose="020B0604020202020204" pitchFamily="34" charset="0"/>
              </a:rPr>
              <a:t>:</a:t>
            </a:r>
            <a:endParaRPr lang="en-US" sz="14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a:p>
            <a:pPr lvl="0" algn="r" rtl="1">
              <a:lnSpc>
                <a:spcPct val="107000"/>
              </a:lnSpc>
              <a:spcAft>
                <a:spcPts val="800"/>
              </a:spcAft>
            </a:pPr>
            <a:r>
              <a:rPr lang="x-none" sz="14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a:t>
            </a:r>
            <a:endParaRPr lang="en-US" sz="14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
        <p:nvSpPr>
          <p:cNvPr id="10" name="Rectangle 9"/>
          <p:cNvSpPr/>
          <p:nvPr/>
        </p:nvSpPr>
        <p:spPr>
          <a:xfrm>
            <a:off x="7000116" y="4837441"/>
            <a:ext cx="4296368" cy="734368"/>
          </a:xfrm>
          <a:prstGeom prst="rect">
            <a:avLst/>
          </a:prstGeom>
        </p:spPr>
        <p:txBody>
          <a:bodyPr wrap="none">
            <a:spAutoFit/>
          </a:bodyPr>
          <a:lstStyle/>
          <a:p>
            <a:pPr algn="r" rtl="1">
              <a:lnSpc>
                <a:spcPct val="107000"/>
              </a:lnSpc>
            </a:pP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3- </a:t>
            </a: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تجنب السخرية من كلام الطفل والضحك عليه.</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a:p>
            <a:pPr lvl="0" algn="r" rtl="1">
              <a:lnSpc>
                <a:spcPct val="107000"/>
              </a:lnSpc>
              <a:spcAft>
                <a:spcPts val="0"/>
              </a:spcAft>
            </a:pP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
        <p:nvSpPr>
          <p:cNvPr id="11" name="Rectangle 10"/>
          <p:cNvSpPr/>
          <p:nvPr/>
        </p:nvSpPr>
        <p:spPr>
          <a:xfrm>
            <a:off x="5200484" y="5355514"/>
            <a:ext cx="6096000" cy="1080296"/>
          </a:xfrm>
          <a:prstGeom prst="rect">
            <a:avLst/>
          </a:prstGeom>
        </p:spPr>
        <p:txBody>
          <a:bodyPr>
            <a:spAutoFit/>
          </a:bodyPr>
          <a:lstStyle/>
          <a:p>
            <a:pPr lvl="0" algn="r" rtl="1">
              <a:lnSpc>
                <a:spcPct val="107000"/>
              </a:lnSpc>
              <a:spcAft>
                <a:spcPts val="0"/>
              </a:spcAft>
            </a:pP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4- تكليف</a:t>
            </a:r>
            <a:r>
              <a:rPr lang="x-none" sz="2000" dirty="0" smtClean="0"/>
              <a:t> </a:t>
            </a: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الطفل </a:t>
            </a: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بالواجبات والمهمات </a:t>
            </a:r>
            <a:r>
              <a:rPr lang="x-none"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نفسها التي نطلبها ممن في مثل عمره ومنحه الخبرات التعليمية والاجتماعية كالأطفال الذين لا يعانون من </a:t>
            </a:r>
            <a:r>
              <a:rPr lang="x-none" sz="2000" dirty="0" smtClean="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rPr>
              <a:t>التلعثم .</a:t>
            </a:r>
            <a:endParaRPr lang="en-US" sz="2000" dirty="0">
              <a:solidFill>
                <a:schemeClr val="bg1">
                  <a:lumMod val="50000"/>
                </a:schemeClr>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873887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3961" y="4765181"/>
            <a:ext cx="5694476" cy="1385767"/>
          </a:xfrm>
        </p:spPr>
        <p:txBody>
          <a:bodyPr/>
          <a:lstStyle/>
          <a:p>
            <a:pPr marL="0" indent="0" algn="l" rtl="0">
              <a:buNone/>
            </a:pPr>
            <a:r>
              <a:rPr lang="en-US" dirty="0" smtClean="0"/>
              <a:t>     https</a:t>
            </a:r>
            <a:r>
              <a:rPr lang="en-US" dirty="0"/>
              <a:t>://</a:t>
            </a:r>
            <a:r>
              <a:rPr lang="en-US" dirty="0" smtClean="0"/>
              <a:t>www.youtube.com/watch?v=SQIWRwcN6Xs</a:t>
            </a:r>
            <a:endParaRPr lang="x-none" dirty="0"/>
          </a:p>
        </p:txBody>
      </p:sp>
      <p:sp>
        <p:nvSpPr>
          <p:cNvPr id="4" name="Rounded Rectangle 3"/>
          <p:cNvSpPr/>
          <p:nvPr/>
        </p:nvSpPr>
        <p:spPr>
          <a:xfrm>
            <a:off x="3303563" y="1508760"/>
            <a:ext cx="5584874" cy="2560320"/>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x-none" sz="2400" dirty="0" smtClean="0">
                <a:solidFill>
                  <a:schemeClr val="bg1">
                    <a:lumMod val="50000"/>
                  </a:schemeClr>
                </a:solidFill>
              </a:rPr>
              <a:t>مثال حي على التعافي بشكل كامل من اضطرابات الكلام</a:t>
            </a:r>
            <a:endParaRPr lang="x-none" sz="2400" dirty="0">
              <a:solidFill>
                <a:schemeClr val="bg1">
                  <a:lumMod val="50000"/>
                </a:schemeClr>
              </a:solidFill>
            </a:endParaRPr>
          </a:p>
        </p:txBody>
      </p:sp>
    </p:spTree>
    <p:extLst>
      <p:ext uri="{BB962C8B-B14F-4D97-AF65-F5344CB8AC3E}">
        <p14:creationId xmlns:p14="http://schemas.microsoft.com/office/powerpoint/2010/main" val="168824392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62004" y="974451"/>
            <a:ext cx="1920719" cy="707886"/>
          </a:xfrm>
          <a:prstGeom prst="rect">
            <a:avLst/>
          </a:prstGeom>
        </p:spPr>
        <p:txBody>
          <a:bodyPr wrap="none">
            <a:spAutoFit/>
          </a:bodyPr>
          <a:lstStyle/>
          <a:p>
            <a:r>
              <a:rPr lang="x-none" sz="4000" dirty="0" smtClean="0">
                <a:solidFill>
                  <a:srgbClr val="FF7C80"/>
                </a:solidFill>
              </a:rPr>
              <a:t>المراجع:</a:t>
            </a:r>
            <a:endParaRPr lang="x-none" sz="4000" dirty="0"/>
          </a:p>
        </p:txBody>
      </p:sp>
      <p:sp>
        <p:nvSpPr>
          <p:cNvPr id="5" name="TextBox 4"/>
          <p:cNvSpPr txBox="1"/>
          <p:nvPr/>
        </p:nvSpPr>
        <p:spPr>
          <a:xfrm>
            <a:off x="2649071" y="2232212"/>
            <a:ext cx="8498541" cy="3139321"/>
          </a:xfrm>
          <a:prstGeom prst="rect">
            <a:avLst/>
          </a:prstGeom>
          <a:noFill/>
          <a:ln>
            <a:noFill/>
          </a:ln>
        </p:spPr>
        <p:txBody>
          <a:bodyPr wrap="square" rtlCol="1">
            <a:spAutoFit/>
          </a:bodyPr>
          <a:lstStyle/>
          <a:p>
            <a:pPr algn="r" rtl="1"/>
            <a:r>
              <a:rPr lang="x-none" dirty="0">
                <a:solidFill>
                  <a:schemeClr val="bg1">
                    <a:lumMod val="50000"/>
                  </a:schemeClr>
                </a:solidFill>
              </a:rPr>
              <a:t>1- المشكلات النفسية عند الأطفال، زكريا أحمد.</a:t>
            </a:r>
          </a:p>
          <a:p>
            <a:pPr algn="r" rtl="1"/>
            <a:r>
              <a:rPr lang="x-none" dirty="0">
                <a:solidFill>
                  <a:schemeClr val="bg1">
                    <a:lumMod val="50000"/>
                  </a:schemeClr>
                </a:solidFill>
              </a:rPr>
              <a:t>2- اضطرابات التخاطب عند الأطفال، منصور الدوخي.</a:t>
            </a:r>
          </a:p>
          <a:p>
            <a:pPr algn="r" rtl="1"/>
            <a:r>
              <a:rPr lang="x-none" dirty="0">
                <a:solidFill>
                  <a:schemeClr val="bg1">
                    <a:lumMod val="50000"/>
                  </a:schemeClr>
                </a:solidFill>
              </a:rPr>
              <a:t>3- اضطربات النطق واللغة، فيصل العفيف.</a:t>
            </a:r>
          </a:p>
          <a:p>
            <a:r>
              <a:rPr lang="en-US" dirty="0">
                <a:solidFill>
                  <a:schemeClr val="bg1">
                    <a:lumMod val="50000"/>
                  </a:schemeClr>
                </a:solidFill>
              </a:rPr>
              <a:t>4-http://www.t7di.net/vb/showthread.php?t=45913</a:t>
            </a:r>
            <a:endParaRPr lang="x-none" dirty="0">
              <a:solidFill>
                <a:schemeClr val="bg1">
                  <a:lumMod val="50000"/>
                </a:schemeClr>
              </a:solidFill>
            </a:endParaRPr>
          </a:p>
          <a:p>
            <a:r>
              <a:rPr lang="en-US" dirty="0">
                <a:solidFill>
                  <a:schemeClr val="bg1">
                    <a:lumMod val="50000"/>
                  </a:schemeClr>
                </a:solidFill>
              </a:rPr>
              <a:t>5-https://www.gulfkids.com/vb/showthread.php?t=872</a:t>
            </a:r>
            <a:endParaRPr lang="x-none" dirty="0">
              <a:solidFill>
                <a:schemeClr val="bg1">
                  <a:lumMod val="50000"/>
                </a:schemeClr>
              </a:solidFill>
            </a:endParaRPr>
          </a:p>
          <a:p>
            <a:r>
              <a:rPr lang="en-US" dirty="0">
                <a:solidFill>
                  <a:schemeClr val="bg1">
                    <a:lumMod val="50000"/>
                  </a:schemeClr>
                </a:solidFill>
              </a:rPr>
              <a:t>6-http://hayatouki.com/child/content</a:t>
            </a:r>
            <a:endParaRPr lang="x-none" dirty="0">
              <a:solidFill>
                <a:schemeClr val="bg1">
                  <a:lumMod val="50000"/>
                </a:schemeClr>
              </a:solidFill>
            </a:endParaRPr>
          </a:p>
          <a:p>
            <a:r>
              <a:rPr lang="en-US" dirty="0">
                <a:solidFill>
                  <a:schemeClr val="bg1">
                    <a:lumMod val="50000"/>
                  </a:schemeClr>
                </a:solidFill>
              </a:rPr>
              <a:t>7-https://www.sehatok.com/child</a:t>
            </a:r>
            <a:endParaRPr lang="x-none" dirty="0">
              <a:solidFill>
                <a:schemeClr val="bg1">
                  <a:lumMod val="50000"/>
                </a:schemeClr>
              </a:solidFill>
            </a:endParaRPr>
          </a:p>
          <a:p>
            <a:r>
              <a:rPr lang="en-US" dirty="0">
                <a:solidFill>
                  <a:schemeClr val="bg1">
                    <a:lumMod val="50000"/>
                  </a:schemeClr>
                </a:solidFill>
              </a:rPr>
              <a:t>8-http://kenanaonline.com/users/</a:t>
            </a:r>
            <a:r>
              <a:rPr lang="en-US" dirty="0" err="1">
                <a:solidFill>
                  <a:schemeClr val="bg1">
                    <a:lumMod val="50000"/>
                  </a:schemeClr>
                </a:solidFill>
              </a:rPr>
              <a:t>drshimaaelgohry</a:t>
            </a:r>
            <a:r>
              <a:rPr lang="en-US" dirty="0">
                <a:solidFill>
                  <a:schemeClr val="bg1">
                    <a:lumMod val="50000"/>
                  </a:schemeClr>
                </a:solidFill>
              </a:rPr>
              <a:t>/posts/295761</a:t>
            </a:r>
          </a:p>
          <a:p>
            <a:r>
              <a:rPr lang="en-US" dirty="0">
                <a:solidFill>
                  <a:schemeClr val="bg1">
                    <a:lumMod val="50000"/>
                  </a:schemeClr>
                </a:solidFill>
              </a:rPr>
              <a:t>9- http://happykids2010.yoo7.com/t20-topic</a:t>
            </a:r>
            <a:endParaRPr lang="x-none" dirty="0">
              <a:solidFill>
                <a:schemeClr val="bg1">
                  <a:lumMod val="50000"/>
                </a:schemeClr>
              </a:solidFill>
            </a:endParaRPr>
          </a:p>
          <a:p>
            <a:endParaRPr lang="x-none" dirty="0"/>
          </a:p>
          <a:p>
            <a:pPr algn="l"/>
            <a:endParaRPr lang="x-none" dirty="0"/>
          </a:p>
        </p:txBody>
      </p:sp>
    </p:spTree>
    <p:extLst>
      <p:ext uri="{BB962C8B-B14F-4D97-AF65-F5344CB8AC3E}">
        <p14:creationId xmlns:p14="http://schemas.microsoft.com/office/powerpoint/2010/main" val="188778387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7AC959D1-8746-4937-9FC6-12C45D7DBA3B}"/>
              </a:ext>
            </a:extLst>
          </p:cNvPr>
          <p:cNvSpPr>
            <a:spLocks noGrp="1"/>
          </p:cNvSpPr>
          <p:nvPr>
            <p:ph type="title"/>
          </p:nvPr>
        </p:nvSpPr>
        <p:spPr/>
        <p:txBody>
          <a:bodyPr>
            <a:normAutofit/>
          </a:bodyPr>
          <a:lstStyle/>
          <a:p>
            <a:pPr algn="ctr"/>
            <a:r>
              <a:rPr lang="x-none" sz="4000" b="1" dirty="0">
                <a:solidFill>
                  <a:srgbClr val="FF7C80"/>
                </a:solidFill>
              </a:rPr>
              <a:t>أشكال اضطراب الكلام وأسبابه:</a:t>
            </a:r>
          </a:p>
        </p:txBody>
      </p:sp>
      <p:sp>
        <p:nvSpPr>
          <p:cNvPr id="3" name="عنصر نائب للمحتوى 2">
            <a:extLst>
              <a:ext uri="{FF2B5EF4-FFF2-40B4-BE49-F238E27FC236}">
                <a16:creationId xmlns:a16="http://schemas.microsoft.com/office/drawing/2014/main" xmlns="" id="{5376BED7-12F9-44D0-BD57-934708865ACA}"/>
              </a:ext>
            </a:extLst>
          </p:cNvPr>
          <p:cNvSpPr>
            <a:spLocks noGrp="1"/>
          </p:cNvSpPr>
          <p:nvPr>
            <p:ph idx="1"/>
          </p:nvPr>
        </p:nvSpPr>
        <p:spPr>
          <a:xfrm>
            <a:off x="1603716" y="2103120"/>
            <a:ext cx="9521483" cy="1202788"/>
          </a:xfrm>
        </p:spPr>
        <p:txBody>
          <a:bodyPr/>
          <a:lstStyle/>
          <a:p>
            <a:pPr marL="0" indent="0">
              <a:buNone/>
            </a:pPr>
            <a:r>
              <a:rPr lang="x-none" sz="2000" b="1" dirty="0">
                <a:solidFill>
                  <a:srgbClr val="FF7C80"/>
                </a:solidFill>
              </a:rPr>
              <a:t>1- اضطراب تشوش انسياب الكلام</a:t>
            </a:r>
          </a:p>
          <a:p>
            <a:r>
              <a:rPr lang="x-none" sz="2000" dirty="0">
                <a:solidFill>
                  <a:schemeClr val="bg1">
                    <a:lumMod val="50000"/>
                  </a:schemeClr>
                </a:solidFill>
              </a:rPr>
              <a:t>هو فقدان الطفل القدرة على تدفق الكلام بإيقاع ومعدل متوازن مفهوم، بحيث يبدو إيقاع الكلام سريعاً وشاذا بطريقة تعوق وضوحه مع ظهور تراكيب نحوية </a:t>
            </a:r>
            <a:r>
              <a:rPr lang="x-none" sz="2000" dirty="0" smtClean="0">
                <a:solidFill>
                  <a:schemeClr val="bg1">
                    <a:lumMod val="50000"/>
                  </a:schemeClr>
                </a:solidFill>
              </a:rPr>
              <a:t>خاطئة.</a:t>
            </a:r>
            <a:endParaRPr lang="x-none" sz="2000" dirty="0">
              <a:solidFill>
                <a:schemeClr val="bg1">
                  <a:lumMod val="50000"/>
                </a:schemeClr>
              </a:solidFill>
            </a:endParaRPr>
          </a:p>
          <a:p>
            <a:pPr marL="0" indent="0">
              <a:buNone/>
            </a:pPr>
            <a:endParaRPr lang="x-none" dirty="0">
              <a:solidFill>
                <a:schemeClr val="bg1">
                  <a:lumMod val="50000"/>
                </a:schemeClr>
              </a:solidFill>
            </a:endParaRPr>
          </a:p>
        </p:txBody>
      </p:sp>
      <p:sp>
        <p:nvSpPr>
          <p:cNvPr id="4" name="TextBox 3"/>
          <p:cNvSpPr txBox="1"/>
          <p:nvPr/>
        </p:nvSpPr>
        <p:spPr>
          <a:xfrm>
            <a:off x="5953418" y="3394834"/>
            <a:ext cx="5171782" cy="1323439"/>
          </a:xfrm>
          <a:prstGeom prst="rect">
            <a:avLst/>
          </a:prstGeom>
          <a:noFill/>
          <a:ln>
            <a:noFill/>
          </a:ln>
        </p:spPr>
        <p:txBody>
          <a:bodyPr wrap="square" rtlCol="1">
            <a:spAutoFit/>
          </a:bodyPr>
          <a:lstStyle/>
          <a:p>
            <a:pPr algn="r" rtl="1"/>
            <a:r>
              <a:rPr lang="x-none" sz="2000" dirty="0">
                <a:solidFill>
                  <a:schemeClr val="bg1">
                    <a:lumMod val="50000"/>
                  </a:schemeClr>
                </a:solidFill>
              </a:rPr>
              <a:t>يبدأ لدى بعض الأطفال في الفترة العمرية 5-8 سنوات وتظهر شدته تحت تأثير الضغوط </a:t>
            </a:r>
            <a:r>
              <a:rPr lang="x-none" sz="2000" dirty="0" smtClean="0">
                <a:solidFill>
                  <a:schemeClr val="bg1">
                    <a:lumMod val="50000"/>
                  </a:schemeClr>
                </a:solidFill>
              </a:rPr>
              <a:t>النفسية.</a:t>
            </a:r>
            <a:endParaRPr lang="x-none" sz="2000" dirty="0">
              <a:solidFill>
                <a:schemeClr val="bg1">
                  <a:lumMod val="50000"/>
                </a:schemeClr>
              </a:solidFill>
            </a:endParaRPr>
          </a:p>
          <a:p>
            <a:pPr algn="r"/>
            <a:endParaRPr lang="x-none" sz="2000" dirty="0">
              <a:solidFill>
                <a:schemeClr val="bg1">
                  <a:lumMod val="50000"/>
                </a:schemeClr>
              </a:solidFill>
            </a:endParaRPr>
          </a:p>
          <a:p>
            <a:pPr algn="r"/>
            <a:endParaRPr lang="x-none" sz="2000" dirty="0"/>
          </a:p>
        </p:txBody>
      </p:sp>
      <p:sp>
        <p:nvSpPr>
          <p:cNvPr id="5" name="عنصر نائب للمحتوى 2">
            <a:extLst>
              <a:ext uri="{FF2B5EF4-FFF2-40B4-BE49-F238E27FC236}">
                <a16:creationId xmlns:a16="http://schemas.microsoft.com/office/drawing/2014/main" xmlns="" id="{5376BED7-12F9-44D0-BD57-934708865ACA}"/>
              </a:ext>
            </a:extLst>
          </p:cNvPr>
          <p:cNvSpPr txBox="1">
            <a:spLocks/>
          </p:cNvSpPr>
          <p:nvPr/>
        </p:nvSpPr>
        <p:spPr>
          <a:xfrm>
            <a:off x="6119446" y="4276125"/>
            <a:ext cx="5005754" cy="2103119"/>
          </a:xfrm>
          <a:prstGeom prst="rect">
            <a:avLst/>
          </a:prstGeom>
        </p:spPr>
        <p:txBody>
          <a:bodyPr vert="horz" lIns="91440" tIns="45720" rIns="91440" bIns="45720" rtlCol="0">
            <a:normAutofit/>
          </a:bodyPr>
          <a:lstStyle>
            <a:lvl1pPr marL="182880" indent="-182880" algn="r" defTabSz="914400" rtl="1"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r" defTabSz="914400" rtl="1"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buNone/>
            </a:pPr>
            <a:r>
              <a:rPr lang="x-none" sz="2200" b="1" dirty="0">
                <a:solidFill>
                  <a:srgbClr val="FF7C80"/>
                </a:solidFill>
              </a:rPr>
              <a:t>أسبابه: </a:t>
            </a:r>
            <a:r>
              <a:rPr lang="x-none" sz="2200" dirty="0">
                <a:solidFill>
                  <a:schemeClr val="bg1">
                    <a:lumMod val="50000"/>
                  </a:schemeClr>
                </a:solidFill>
              </a:rPr>
              <a:t>لم تكتشف أسباب محددة، ولكن </a:t>
            </a:r>
            <a:r>
              <a:rPr lang="x-none" sz="2200" dirty="0" smtClean="0">
                <a:solidFill>
                  <a:schemeClr val="bg1">
                    <a:lumMod val="50000"/>
                  </a:schemeClr>
                </a:solidFill>
              </a:rPr>
              <a:t>انتشاره بين </a:t>
            </a:r>
            <a:r>
              <a:rPr lang="x-none" sz="2200" dirty="0">
                <a:solidFill>
                  <a:schemeClr val="bg1">
                    <a:lumMod val="50000"/>
                  </a:schemeClr>
                </a:solidFill>
              </a:rPr>
              <a:t>افراد الأسرة الواحدة عن عامة الناس يشير إلى </a:t>
            </a:r>
            <a:r>
              <a:rPr lang="x-none" sz="2200" dirty="0" smtClean="0">
                <a:solidFill>
                  <a:schemeClr val="bg1">
                    <a:lumMod val="50000"/>
                  </a:schemeClr>
                </a:solidFill>
              </a:rPr>
              <a:t>عوامل </a:t>
            </a:r>
            <a:r>
              <a:rPr lang="x-none" sz="2200" dirty="0">
                <a:solidFill>
                  <a:schemeClr val="bg1">
                    <a:lumMod val="50000"/>
                  </a:schemeClr>
                </a:solidFill>
              </a:rPr>
              <a:t>أسرية كامنة </a:t>
            </a:r>
            <a:r>
              <a:rPr lang="x-none" sz="2200" dirty="0" smtClean="0">
                <a:solidFill>
                  <a:schemeClr val="bg1">
                    <a:lumMod val="50000"/>
                  </a:schemeClr>
                </a:solidFill>
              </a:rPr>
              <a:t>خلفه.</a:t>
            </a:r>
            <a:endParaRPr lang="x-none" sz="2200" dirty="0">
              <a:solidFill>
                <a:schemeClr val="bg1">
                  <a:lumMod val="50000"/>
                </a:schemeClr>
              </a:solidFill>
            </a:endParaRPr>
          </a:p>
          <a:p>
            <a:pPr marL="0" indent="0">
              <a:buFont typeface="Garamond" pitchFamily="18" charset="0"/>
              <a:buNone/>
            </a:pPr>
            <a:endParaRPr lang="x-none" dirty="0">
              <a:solidFill>
                <a:schemeClr val="bg1">
                  <a:lumMod val="50000"/>
                </a:schemeClr>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619" y="3694087"/>
            <a:ext cx="5266785" cy="2507993"/>
          </a:xfrm>
          <a:prstGeom prst="rect">
            <a:avLst/>
          </a:prstGeom>
        </p:spPr>
      </p:pic>
      <p:sp>
        <p:nvSpPr>
          <p:cNvPr id="8" name="Rounded Rectangle 7"/>
          <p:cNvSpPr/>
          <p:nvPr/>
        </p:nvSpPr>
        <p:spPr>
          <a:xfrm>
            <a:off x="451558" y="3516923"/>
            <a:ext cx="5584874" cy="2862322"/>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41291347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E01740CB-128C-437C-A3E5-B96B456FE276}"/>
              </a:ext>
            </a:extLst>
          </p:cNvPr>
          <p:cNvSpPr>
            <a:spLocks noGrp="1"/>
          </p:cNvSpPr>
          <p:nvPr>
            <p:ph type="title"/>
          </p:nvPr>
        </p:nvSpPr>
        <p:spPr/>
        <p:txBody>
          <a:bodyPr>
            <a:normAutofit/>
          </a:bodyPr>
          <a:lstStyle/>
          <a:p>
            <a:pPr algn="ctr"/>
            <a:r>
              <a:rPr lang="x-none" sz="4000" b="1" dirty="0">
                <a:solidFill>
                  <a:srgbClr val="FF7C80"/>
                </a:solidFill>
              </a:rPr>
              <a:t>2-</a:t>
            </a:r>
            <a:r>
              <a:rPr lang="x-none" sz="4000" b="1" dirty="0">
                <a:solidFill>
                  <a:schemeClr val="bg1">
                    <a:lumMod val="50000"/>
                  </a:schemeClr>
                </a:solidFill>
              </a:rPr>
              <a:t> </a:t>
            </a:r>
            <a:r>
              <a:rPr lang="x-none" sz="4000" b="1" dirty="0">
                <a:solidFill>
                  <a:srgbClr val="FF7C80"/>
                </a:solidFill>
              </a:rPr>
              <a:t>البكم المتعمد </a:t>
            </a:r>
            <a:br>
              <a:rPr lang="x-none" sz="4000" b="1" dirty="0">
                <a:solidFill>
                  <a:srgbClr val="FF7C80"/>
                </a:solidFill>
              </a:rPr>
            </a:br>
            <a:endParaRPr lang="x-none" sz="4000" dirty="0"/>
          </a:p>
        </p:txBody>
      </p:sp>
      <p:sp>
        <p:nvSpPr>
          <p:cNvPr id="3" name="عنصر نائب للمحتوى 2">
            <a:extLst>
              <a:ext uri="{FF2B5EF4-FFF2-40B4-BE49-F238E27FC236}">
                <a16:creationId xmlns:a16="http://schemas.microsoft.com/office/drawing/2014/main" xmlns="" id="{B1EF49E3-6FCC-412B-B002-9C8FFB020C33}"/>
              </a:ext>
            </a:extLst>
          </p:cNvPr>
          <p:cNvSpPr>
            <a:spLocks noGrp="1"/>
          </p:cNvSpPr>
          <p:nvPr>
            <p:ph idx="1"/>
          </p:nvPr>
        </p:nvSpPr>
        <p:spPr>
          <a:xfrm>
            <a:off x="1066800" y="2103120"/>
            <a:ext cx="10058400" cy="1095384"/>
          </a:xfrm>
        </p:spPr>
        <p:txBody>
          <a:bodyPr>
            <a:normAutofit/>
          </a:bodyPr>
          <a:lstStyle/>
          <a:p>
            <a:r>
              <a:rPr lang="x-none" sz="2000" dirty="0">
                <a:solidFill>
                  <a:schemeClr val="bg1">
                    <a:lumMod val="50000"/>
                  </a:schemeClr>
                </a:solidFill>
              </a:rPr>
              <a:t>هو تعمد ندرة من الأطفال إلى عدم الكلام وعدم الاستجابة لأي حوار على الرغم من أنه كامل الوعي ومطلق الحرية </a:t>
            </a:r>
            <a:r>
              <a:rPr lang="x-none" sz="2000" dirty="0" smtClean="0">
                <a:solidFill>
                  <a:schemeClr val="bg1">
                    <a:lumMod val="50000"/>
                  </a:schemeClr>
                </a:solidFill>
              </a:rPr>
              <a:t>والإرادة.</a:t>
            </a:r>
            <a:endParaRPr lang="x-none" sz="2000" dirty="0">
              <a:solidFill>
                <a:schemeClr val="bg1">
                  <a:lumMod val="50000"/>
                </a:schemeClr>
              </a:solidFill>
            </a:endParaRPr>
          </a:p>
        </p:txBody>
      </p:sp>
      <p:sp>
        <p:nvSpPr>
          <p:cNvPr id="4" name="Rectangle 3"/>
          <p:cNvSpPr/>
          <p:nvPr/>
        </p:nvSpPr>
        <p:spPr>
          <a:xfrm>
            <a:off x="5029200" y="3198504"/>
            <a:ext cx="6096000" cy="707886"/>
          </a:xfrm>
          <a:prstGeom prst="rect">
            <a:avLst/>
          </a:prstGeom>
        </p:spPr>
        <p:txBody>
          <a:bodyPr>
            <a:spAutoFit/>
          </a:bodyPr>
          <a:lstStyle/>
          <a:p>
            <a:pPr algn="r" rtl="1"/>
            <a:r>
              <a:rPr lang="x-none" sz="2000" dirty="0">
                <a:solidFill>
                  <a:schemeClr val="bg1">
                    <a:lumMod val="50000"/>
                  </a:schemeClr>
                </a:solidFill>
              </a:rPr>
              <a:t>غالباً ما يكون الطفل منحني الرأس لا يحدق فيمن حوله يتواصل بواسطة الإيماءات أو مقاطع كلامية </a:t>
            </a:r>
            <a:r>
              <a:rPr lang="x-none" sz="2000" dirty="0" smtClean="0">
                <a:solidFill>
                  <a:schemeClr val="bg1">
                    <a:lumMod val="50000"/>
                  </a:schemeClr>
                </a:solidFill>
              </a:rPr>
              <a:t>مختصرة</a:t>
            </a:r>
            <a:endParaRPr lang="x-none" sz="2000" dirty="0">
              <a:solidFill>
                <a:schemeClr val="bg1">
                  <a:lumMod val="50000"/>
                </a:schemeClr>
              </a:solidFill>
            </a:endParaRPr>
          </a:p>
        </p:txBody>
      </p:sp>
      <p:sp>
        <p:nvSpPr>
          <p:cNvPr id="5" name="Rectangle 4"/>
          <p:cNvSpPr/>
          <p:nvPr/>
        </p:nvSpPr>
        <p:spPr>
          <a:xfrm>
            <a:off x="5029200" y="4069080"/>
            <a:ext cx="6096000" cy="1323439"/>
          </a:xfrm>
          <a:prstGeom prst="rect">
            <a:avLst/>
          </a:prstGeom>
        </p:spPr>
        <p:txBody>
          <a:bodyPr>
            <a:spAutoFit/>
          </a:bodyPr>
          <a:lstStyle/>
          <a:p>
            <a:pPr algn="r" rtl="1"/>
            <a:r>
              <a:rPr lang="x-none" sz="2000" dirty="0" smtClean="0">
                <a:solidFill>
                  <a:schemeClr val="bg1">
                    <a:lumMod val="50000"/>
                  </a:schemeClr>
                </a:solidFill>
              </a:rPr>
              <a:t>الطفل </a:t>
            </a:r>
            <a:r>
              <a:rPr lang="x-none" sz="2000" dirty="0">
                <a:solidFill>
                  <a:schemeClr val="bg1">
                    <a:lumMod val="50000"/>
                  </a:schemeClr>
                </a:solidFill>
              </a:rPr>
              <a:t>يكون له مستوى طبيعي من الذكاء والتفكير وقدرة طبيعية على الكلام وليس هناك دلائل على اضطراب جهازه العصبي</a:t>
            </a:r>
          </a:p>
          <a:p>
            <a:pPr algn="r" rtl="1"/>
            <a:endParaRPr lang="x-none" sz="2000" dirty="0">
              <a:solidFill>
                <a:schemeClr val="bg1">
                  <a:lumMod val="50000"/>
                </a:schemeClr>
              </a:solidFill>
            </a:endParaRPr>
          </a:p>
        </p:txBody>
      </p:sp>
      <p:sp>
        <p:nvSpPr>
          <p:cNvPr id="6" name="Rectangle 5"/>
          <p:cNvSpPr/>
          <p:nvPr/>
        </p:nvSpPr>
        <p:spPr>
          <a:xfrm>
            <a:off x="5029200" y="5149503"/>
            <a:ext cx="6096000" cy="707886"/>
          </a:xfrm>
          <a:prstGeom prst="rect">
            <a:avLst/>
          </a:prstGeom>
        </p:spPr>
        <p:txBody>
          <a:bodyPr>
            <a:spAutoFit/>
          </a:bodyPr>
          <a:lstStyle/>
          <a:p>
            <a:pPr algn="r" rtl="1"/>
            <a:r>
              <a:rPr lang="x-none" sz="2000" b="1" dirty="0">
                <a:solidFill>
                  <a:srgbClr val="FF7C80"/>
                </a:solidFill>
              </a:rPr>
              <a:t>أسبابه: </a:t>
            </a:r>
            <a:r>
              <a:rPr lang="x-none" sz="2000" dirty="0">
                <a:solidFill>
                  <a:schemeClr val="bg1">
                    <a:lumMod val="50000"/>
                  </a:schemeClr>
                </a:solidFill>
              </a:rPr>
              <a:t>اضطراب نفسي، وهو مؤشر على صراعات نفسية داخل الطفل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911" y="3521669"/>
            <a:ext cx="3978812" cy="2652541"/>
          </a:xfrm>
          <a:prstGeom prst="rect">
            <a:avLst/>
          </a:prstGeom>
        </p:spPr>
      </p:pic>
      <p:sp>
        <p:nvSpPr>
          <p:cNvPr id="8" name="Rounded Rectangle 7"/>
          <p:cNvSpPr/>
          <p:nvPr/>
        </p:nvSpPr>
        <p:spPr>
          <a:xfrm>
            <a:off x="427892" y="3286620"/>
            <a:ext cx="4332849" cy="3122637"/>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669231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41596D36-1F95-4197-BB9C-EDEB65B8E2C8}"/>
              </a:ext>
            </a:extLst>
          </p:cNvPr>
          <p:cNvSpPr>
            <a:spLocks noGrp="1"/>
          </p:cNvSpPr>
          <p:nvPr>
            <p:ph type="title"/>
          </p:nvPr>
        </p:nvSpPr>
        <p:spPr/>
        <p:txBody>
          <a:bodyPr>
            <a:normAutofit/>
          </a:bodyPr>
          <a:lstStyle/>
          <a:p>
            <a:pPr algn="r"/>
            <a:r>
              <a:rPr lang="x-none" sz="4000" b="1" dirty="0">
                <a:solidFill>
                  <a:srgbClr val="FF7C80"/>
                </a:solidFill>
              </a:rPr>
              <a:t>3- التهتهة (- التأتأة – الفأفأة أو اللجلجة أو عي </a:t>
            </a:r>
            <a:r>
              <a:rPr lang="x-none" sz="4000" b="1" dirty="0" smtClean="0">
                <a:solidFill>
                  <a:srgbClr val="FF7C80"/>
                </a:solidFill>
              </a:rPr>
              <a:t>السان ):</a:t>
            </a:r>
            <a:endParaRPr lang="x-none" sz="4000" dirty="0"/>
          </a:p>
        </p:txBody>
      </p:sp>
      <p:sp>
        <p:nvSpPr>
          <p:cNvPr id="3" name="عنصر نائب للمحتوى 2">
            <a:extLst>
              <a:ext uri="{FF2B5EF4-FFF2-40B4-BE49-F238E27FC236}">
                <a16:creationId xmlns:a16="http://schemas.microsoft.com/office/drawing/2014/main" xmlns="" id="{46B8DE85-513D-410E-A73C-255DABA81B59}"/>
              </a:ext>
            </a:extLst>
          </p:cNvPr>
          <p:cNvSpPr>
            <a:spLocks noGrp="1"/>
          </p:cNvSpPr>
          <p:nvPr>
            <p:ph idx="1"/>
          </p:nvPr>
        </p:nvSpPr>
        <p:spPr>
          <a:xfrm>
            <a:off x="838200" y="2180492"/>
            <a:ext cx="10515600" cy="1026942"/>
          </a:xfrm>
        </p:spPr>
        <p:txBody>
          <a:bodyPr>
            <a:normAutofit/>
          </a:bodyPr>
          <a:lstStyle/>
          <a:p>
            <a:pPr marL="0" indent="0">
              <a:buNone/>
            </a:pPr>
            <a:r>
              <a:rPr lang="x-none" sz="2000" dirty="0">
                <a:solidFill>
                  <a:schemeClr val="bg1">
                    <a:lumMod val="50000"/>
                  </a:schemeClr>
                </a:solidFill>
              </a:rPr>
              <a:t>هي ترديد أو تقطع في نطق الكلمات، وتوقف في اللفظ والتعبير والصعوبة في لفظ بدايات الكلمات أو حروفها الأولى، بالتوقف أو محاولة الإطالة بها.</a:t>
            </a:r>
          </a:p>
          <a:p>
            <a:pPr marL="0" indent="0">
              <a:buNone/>
            </a:pPr>
            <a:endParaRPr lang="x-none" sz="2000" dirty="0">
              <a:solidFill>
                <a:srgbClr val="FF7C80"/>
              </a:solidFill>
            </a:endParaRPr>
          </a:p>
        </p:txBody>
      </p:sp>
      <p:sp>
        <p:nvSpPr>
          <p:cNvPr id="4" name="Rectangle 3"/>
          <p:cNvSpPr/>
          <p:nvPr/>
        </p:nvSpPr>
        <p:spPr>
          <a:xfrm>
            <a:off x="5257800" y="3733523"/>
            <a:ext cx="6096000" cy="2246769"/>
          </a:xfrm>
          <a:prstGeom prst="rect">
            <a:avLst/>
          </a:prstGeom>
        </p:spPr>
        <p:txBody>
          <a:bodyPr>
            <a:spAutoFit/>
          </a:bodyPr>
          <a:lstStyle/>
          <a:p>
            <a:pPr algn="r" rtl="1"/>
            <a:r>
              <a:rPr lang="x-none" sz="2000" b="1" dirty="0">
                <a:solidFill>
                  <a:srgbClr val="FF7C80"/>
                </a:solidFill>
              </a:rPr>
              <a:t>بعض صور التهتهة:</a:t>
            </a:r>
          </a:p>
          <a:p>
            <a:pPr algn="r" rtl="1"/>
            <a:r>
              <a:rPr lang="x-none" sz="2000" dirty="0">
                <a:solidFill>
                  <a:schemeClr val="bg1">
                    <a:lumMod val="50000"/>
                  </a:schemeClr>
                </a:solidFill>
              </a:rPr>
              <a:t>1. اعادة الحرف أو الكلمة او المقطع اللفظي وتكراره وذلك بشكل تشنجي لا إرادي</a:t>
            </a:r>
          </a:p>
          <a:p>
            <a:pPr algn="r" rtl="1"/>
            <a:r>
              <a:rPr lang="x-none" sz="2000" dirty="0">
                <a:solidFill>
                  <a:schemeClr val="bg1">
                    <a:lumMod val="50000"/>
                  </a:schemeClr>
                </a:solidFill>
              </a:rPr>
              <a:t>2. الإطالة الصوتية الزائدة لاسيما بالنسبة للحروف الساكنة</a:t>
            </a:r>
          </a:p>
          <a:p>
            <a:pPr algn="r" rtl="1"/>
            <a:r>
              <a:rPr lang="x-none" sz="2000" dirty="0">
                <a:solidFill>
                  <a:schemeClr val="bg1">
                    <a:lumMod val="50000"/>
                  </a:schemeClr>
                </a:solidFill>
              </a:rPr>
              <a:t>3. التوقفات (الإعاقات) الكلامية وتبدو في عجز الطفل عن اصدار أي صوت على الإطلاق رغم مجاهدته ومحاولته</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3545571"/>
            <a:ext cx="3810000" cy="2524125"/>
          </a:xfrm>
          <a:prstGeom prst="rect">
            <a:avLst/>
          </a:prstGeom>
        </p:spPr>
      </p:pic>
      <p:sp>
        <p:nvSpPr>
          <p:cNvPr id="6" name="Rounded Rectangle 5"/>
          <p:cNvSpPr/>
          <p:nvPr/>
        </p:nvSpPr>
        <p:spPr>
          <a:xfrm>
            <a:off x="520505" y="3373732"/>
            <a:ext cx="4432495" cy="2732159"/>
          </a:xfrm>
          <a:prstGeom prst="roundRect">
            <a:avLst/>
          </a:prstGeom>
          <a:noFill/>
          <a:ln w="28575"/>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endParaRPr lang="x-none"/>
          </a:p>
        </p:txBody>
      </p:sp>
    </p:spTree>
    <p:extLst>
      <p:ext uri="{BB962C8B-B14F-4D97-AF65-F5344CB8AC3E}">
        <p14:creationId xmlns:p14="http://schemas.microsoft.com/office/powerpoint/2010/main" val="34138464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a:extLst>
              <a:ext uri="{FF2B5EF4-FFF2-40B4-BE49-F238E27FC236}">
                <a16:creationId xmlns:a16="http://schemas.microsoft.com/office/drawing/2014/main" xmlns="" id="{D98A9AE9-0B35-4B55-9C88-D91C7D5E250E}"/>
              </a:ext>
            </a:extLst>
          </p:cNvPr>
          <p:cNvSpPr>
            <a:spLocks noGrp="1"/>
          </p:cNvSpPr>
          <p:nvPr>
            <p:ph idx="1"/>
          </p:nvPr>
        </p:nvSpPr>
        <p:spPr>
          <a:xfrm>
            <a:off x="1066800" y="2103120"/>
            <a:ext cx="10058400" cy="513471"/>
          </a:xfrm>
        </p:spPr>
        <p:txBody>
          <a:bodyPr>
            <a:normAutofit/>
          </a:bodyPr>
          <a:lstStyle/>
          <a:p>
            <a:pPr>
              <a:buFont typeface="Courier New" panose="02070309020205020404" pitchFamily="49" charset="0"/>
              <a:buChar char="o"/>
            </a:pPr>
            <a:r>
              <a:rPr lang="x-none" sz="2000" dirty="0">
                <a:solidFill>
                  <a:schemeClr val="bg1">
                    <a:lumMod val="50000"/>
                  </a:schemeClr>
                </a:solidFill>
              </a:rPr>
              <a:t>التهتهة أكثر انتشاراً في المجتمعات المتقدمة عن المجتمعات البدائية.</a:t>
            </a:r>
          </a:p>
          <a:p>
            <a:endParaRPr lang="x-none" sz="2000" dirty="0">
              <a:solidFill>
                <a:schemeClr val="bg1">
                  <a:lumMod val="50000"/>
                </a:schemeClr>
              </a:solidFill>
            </a:endParaRPr>
          </a:p>
        </p:txBody>
      </p:sp>
      <p:sp>
        <p:nvSpPr>
          <p:cNvPr id="2" name="Rectangle 1"/>
          <p:cNvSpPr/>
          <p:nvPr/>
        </p:nvSpPr>
        <p:spPr>
          <a:xfrm>
            <a:off x="7128593" y="627743"/>
            <a:ext cx="3357009" cy="707886"/>
          </a:xfrm>
          <a:prstGeom prst="rect">
            <a:avLst/>
          </a:prstGeom>
        </p:spPr>
        <p:txBody>
          <a:bodyPr wrap="none">
            <a:spAutoFit/>
          </a:bodyPr>
          <a:lstStyle/>
          <a:p>
            <a:r>
              <a:rPr lang="x-none" sz="4000" b="1" dirty="0" smtClean="0">
                <a:solidFill>
                  <a:srgbClr val="FF7C80"/>
                </a:solidFill>
              </a:rPr>
              <a:t>تابع التهتهة : </a:t>
            </a:r>
            <a:endParaRPr lang="x-none" sz="4000" dirty="0"/>
          </a:p>
        </p:txBody>
      </p:sp>
      <p:sp>
        <p:nvSpPr>
          <p:cNvPr id="5" name="Rectangle 4"/>
          <p:cNvSpPr/>
          <p:nvPr/>
        </p:nvSpPr>
        <p:spPr>
          <a:xfrm>
            <a:off x="5029200" y="2828836"/>
            <a:ext cx="6096000" cy="1015663"/>
          </a:xfrm>
          <a:prstGeom prst="rect">
            <a:avLst/>
          </a:prstGeom>
        </p:spPr>
        <p:txBody>
          <a:bodyPr>
            <a:spAutoFit/>
          </a:bodyPr>
          <a:lstStyle/>
          <a:p>
            <a:pPr marL="285750" indent="-285750" algn="r" rtl="1">
              <a:buFont typeface="Courier New" panose="02070309020205020404" pitchFamily="49" charset="0"/>
              <a:buChar char="o"/>
            </a:pPr>
            <a:r>
              <a:rPr lang="x-none" sz="2000" dirty="0">
                <a:solidFill>
                  <a:schemeClr val="bg1">
                    <a:lumMod val="50000"/>
                  </a:schemeClr>
                </a:solidFill>
              </a:rPr>
              <a:t>يتمكن الأطفال المتهتهين من الغناء وربما الخطابة بطلاقة وبدون أي صعوبات.</a:t>
            </a:r>
          </a:p>
          <a:p>
            <a:pPr algn="r" rtl="1"/>
            <a:endParaRPr lang="x-none" sz="2000" dirty="0">
              <a:solidFill>
                <a:schemeClr val="bg1">
                  <a:lumMod val="50000"/>
                </a:schemeClr>
              </a:solidFill>
            </a:endParaRPr>
          </a:p>
        </p:txBody>
      </p:sp>
      <p:sp>
        <p:nvSpPr>
          <p:cNvPr id="6" name="Rectangle 5"/>
          <p:cNvSpPr/>
          <p:nvPr/>
        </p:nvSpPr>
        <p:spPr>
          <a:xfrm>
            <a:off x="5029200" y="3964411"/>
            <a:ext cx="6096000" cy="707886"/>
          </a:xfrm>
          <a:prstGeom prst="rect">
            <a:avLst/>
          </a:prstGeom>
        </p:spPr>
        <p:txBody>
          <a:bodyPr>
            <a:spAutoFit/>
          </a:bodyPr>
          <a:lstStyle/>
          <a:p>
            <a:pPr marL="285750" indent="-285750" algn="r" rtl="1">
              <a:buFont typeface="Courier New" panose="02070309020205020404" pitchFamily="49" charset="0"/>
              <a:buChar char="o"/>
            </a:pPr>
            <a:r>
              <a:rPr lang="x-none" sz="2000" dirty="0">
                <a:solidFill>
                  <a:schemeClr val="bg1">
                    <a:lumMod val="50000"/>
                  </a:schemeClr>
                </a:solidFill>
              </a:rPr>
              <a:t>هناك اعتقاد بأن الأطفال اصحاب الذكاء الحاد أكثر عرضة لهذا الاضطراب.</a:t>
            </a:r>
          </a:p>
        </p:txBody>
      </p:sp>
    </p:spTree>
    <p:extLst>
      <p:ext uri="{BB962C8B-B14F-4D97-AF65-F5344CB8AC3E}">
        <p14:creationId xmlns:p14="http://schemas.microsoft.com/office/powerpoint/2010/main" val="26670619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4B84C279-B1E8-4006-8C11-BD03D3AC981C}"/>
              </a:ext>
            </a:extLst>
          </p:cNvPr>
          <p:cNvSpPr>
            <a:spLocks noGrp="1"/>
          </p:cNvSpPr>
          <p:nvPr>
            <p:ph type="title"/>
          </p:nvPr>
        </p:nvSpPr>
        <p:spPr/>
        <p:txBody>
          <a:bodyPr>
            <a:normAutofit/>
          </a:bodyPr>
          <a:lstStyle/>
          <a:p>
            <a:pPr algn="ctr"/>
            <a:r>
              <a:rPr lang="x-none" sz="4000" dirty="0">
                <a:solidFill>
                  <a:srgbClr val="FF7C80"/>
                </a:solidFill>
              </a:rPr>
              <a:t>أنواع التهتهة:</a:t>
            </a:r>
          </a:p>
        </p:txBody>
      </p:sp>
      <p:sp>
        <p:nvSpPr>
          <p:cNvPr id="3" name="عنصر نائب للمحتوى 2">
            <a:extLst>
              <a:ext uri="{FF2B5EF4-FFF2-40B4-BE49-F238E27FC236}">
                <a16:creationId xmlns:a16="http://schemas.microsoft.com/office/drawing/2014/main" xmlns="" id="{A7D7A914-4636-4E45-824F-CDBEC83214C9}"/>
              </a:ext>
            </a:extLst>
          </p:cNvPr>
          <p:cNvSpPr>
            <a:spLocks noGrp="1"/>
          </p:cNvSpPr>
          <p:nvPr>
            <p:ph idx="1"/>
          </p:nvPr>
        </p:nvSpPr>
        <p:spPr>
          <a:xfrm>
            <a:off x="8426547" y="3657451"/>
            <a:ext cx="3078480" cy="1786746"/>
          </a:xfrm>
        </p:spPr>
        <p:txBody>
          <a:bodyPr>
            <a:noAutofit/>
          </a:bodyPr>
          <a:lstStyle/>
          <a:p>
            <a:pPr marL="0" indent="0" algn="ctr">
              <a:buNone/>
            </a:pPr>
            <a:r>
              <a:rPr lang="x-none" sz="2000" dirty="0" smtClean="0">
                <a:solidFill>
                  <a:schemeClr val="bg1">
                    <a:lumMod val="50000"/>
                  </a:schemeClr>
                </a:solidFill>
              </a:rPr>
              <a:t>وتحدث </a:t>
            </a:r>
            <a:r>
              <a:rPr lang="x-none" sz="2000" dirty="0">
                <a:solidFill>
                  <a:schemeClr val="bg1">
                    <a:lumMod val="50000"/>
                  </a:schemeClr>
                </a:solidFill>
              </a:rPr>
              <a:t>في مرحلة الانتقال إلى المخارج السهلة للكلمات بين عمر 2-4 سنوات، حيث يتغير نمو الكلام من الإطالة إلى التوقف والتكرار.</a:t>
            </a:r>
          </a:p>
          <a:p>
            <a:pPr marL="0" indent="0" algn="ctr">
              <a:buNone/>
            </a:pPr>
            <a:endParaRPr lang="x-none" sz="2000" dirty="0"/>
          </a:p>
        </p:txBody>
      </p:sp>
      <p:sp>
        <p:nvSpPr>
          <p:cNvPr id="4" name="Oval 3"/>
          <p:cNvSpPr/>
          <p:nvPr/>
        </p:nvSpPr>
        <p:spPr>
          <a:xfrm>
            <a:off x="8578948" y="1972418"/>
            <a:ext cx="2546252" cy="1026942"/>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5" name="Oval 4"/>
          <p:cNvSpPr/>
          <p:nvPr/>
        </p:nvSpPr>
        <p:spPr>
          <a:xfrm>
            <a:off x="4879145" y="1951744"/>
            <a:ext cx="2546252" cy="1026942"/>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6" name="Oval 5"/>
          <p:cNvSpPr/>
          <p:nvPr/>
        </p:nvSpPr>
        <p:spPr>
          <a:xfrm>
            <a:off x="977705" y="1880867"/>
            <a:ext cx="2546252" cy="1026942"/>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a:p>
        </p:txBody>
      </p:sp>
      <p:sp>
        <p:nvSpPr>
          <p:cNvPr id="7" name="TextBox 6"/>
          <p:cNvSpPr txBox="1"/>
          <p:nvPr/>
        </p:nvSpPr>
        <p:spPr>
          <a:xfrm>
            <a:off x="9106486" y="2211124"/>
            <a:ext cx="1491175" cy="584775"/>
          </a:xfrm>
          <a:prstGeom prst="rect">
            <a:avLst/>
          </a:prstGeom>
          <a:noFill/>
        </p:spPr>
        <p:txBody>
          <a:bodyPr wrap="square" rtlCol="1">
            <a:spAutoFit/>
          </a:bodyPr>
          <a:lstStyle/>
          <a:p>
            <a:r>
              <a:rPr lang="x-none" sz="3200" dirty="0">
                <a:solidFill>
                  <a:srgbClr val="FF7C80"/>
                </a:solidFill>
                <a:latin typeface="+mj-lt"/>
              </a:rPr>
              <a:t>النمائية</a:t>
            </a:r>
            <a:endParaRPr lang="x-none" sz="2800" dirty="0">
              <a:solidFill>
                <a:srgbClr val="FF7C80"/>
              </a:solidFill>
              <a:latin typeface="+mj-lt"/>
            </a:endParaRPr>
          </a:p>
        </p:txBody>
      </p:sp>
      <p:sp>
        <p:nvSpPr>
          <p:cNvPr id="8" name="TextBox 7"/>
          <p:cNvSpPr txBox="1"/>
          <p:nvPr/>
        </p:nvSpPr>
        <p:spPr>
          <a:xfrm>
            <a:off x="5230842" y="2151282"/>
            <a:ext cx="2056225" cy="584775"/>
          </a:xfrm>
          <a:prstGeom prst="rect">
            <a:avLst/>
          </a:prstGeom>
          <a:noFill/>
        </p:spPr>
        <p:txBody>
          <a:bodyPr wrap="square" rtlCol="1">
            <a:spAutoFit/>
          </a:bodyPr>
          <a:lstStyle/>
          <a:p>
            <a:r>
              <a:rPr lang="x-none" sz="3200" dirty="0">
                <a:solidFill>
                  <a:srgbClr val="FF7C80"/>
                </a:solidFill>
                <a:latin typeface="+mj-lt"/>
              </a:rPr>
              <a:t>المتحسنة</a:t>
            </a:r>
          </a:p>
        </p:txBody>
      </p:sp>
      <p:sp>
        <p:nvSpPr>
          <p:cNvPr id="9" name="TextBox 8"/>
          <p:cNvSpPr txBox="1"/>
          <p:nvPr/>
        </p:nvSpPr>
        <p:spPr>
          <a:xfrm>
            <a:off x="1627164" y="2101950"/>
            <a:ext cx="1716258" cy="584775"/>
          </a:xfrm>
          <a:prstGeom prst="rect">
            <a:avLst/>
          </a:prstGeom>
          <a:noFill/>
        </p:spPr>
        <p:txBody>
          <a:bodyPr wrap="square" rtlCol="1">
            <a:spAutoFit/>
          </a:bodyPr>
          <a:lstStyle/>
          <a:p>
            <a:r>
              <a:rPr lang="x-none" sz="3200" dirty="0">
                <a:solidFill>
                  <a:srgbClr val="FF7C80"/>
                </a:solidFill>
                <a:latin typeface="+mj-lt"/>
              </a:rPr>
              <a:t>الثابتة</a:t>
            </a:r>
          </a:p>
        </p:txBody>
      </p:sp>
      <p:sp>
        <p:nvSpPr>
          <p:cNvPr id="11" name="Rectangle 10"/>
          <p:cNvSpPr/>
          <p:nvPr/>
        </p:nvSpPr>
        <p:spPr>
          <a:xfrm>
            <a:off x="4482905" y="3657451"/>
            <a:ext cx="3338731" cy="1631216"/>
          </a:xfrm>
          <a:prstGeom prst="rect">
            <a:avLst/>
          </a:prstGeom>
        </p:spPr>
        <p:txBody>
          <a:bodyPr wrap="square">
            <a:spAutoFit/>
          </a:bodyPr>
          <a:lstStyle/>
          <a:p>
            <a:pPr algn="ctr" rtl="1"/>
            <a:r>
              <a:rPr lang="x-none" sz="2000" dirty="0" smtClean="0">
                <a:solidFill>
                  <a:srgbClr val="FF7C80"/>
                </a:solidFill>
              </a:rPr>
              <a:t> </a:t>
            </a:r>
            <a:r>
              <a:rPr lang="x-none" sz="2000" dirty="0" smtClean="0">
                <a:solidFill>
                  <a:schemeClr val="bg1">
                    <a:lumMod val="50000"/>
                  </a:schemeClr>
                </a:solidFill>
              </a:rPr>
              <a:t>تظهر </a:t>
            </a:r>
            <a:r>
              <a:rPr lang="x-none" sz="2000" dirty="0">
                <a:solidFill>
                  <a:schemeClr val="bg1">
                    <a:lumMod val="50000"/>
                  </a:schemeClr>
                </a:solidFill>
              </a:rPr>
              <a:t>لدى بعض الأطفال في عمر 3-11 سنة وتزول تلقائياً في مدة تتراوح بين 6 اشهر و6 سنوات.</a:t>
            </a:r>
          </a:p>
          <a:p>
            <a:pPr algn="ctr" rtl="1"/>
            <a:endParaRPr lang="x-none" sz="2000" dirty="0">
              <a:solidFill>
                <a:schemeClr val="bg1">
                  <a:lumMod val="50000"/>
                </a:schemeClr>
              </a:solidFill>
            </a:endParaRPr>
          </a:p>
        </p:txBody>
      </p:sp>
      <p:sp>
        <p:nvSpPr>
          <p:cNvPr id="12" name="Rectangle 11"/>
          <p:cNvSpPr/>
          <p:nvPr/>
        </p:nvSpPr>
        <p:spPr>
          <a:xfrm>
            <a:off x="977705" y="3657451"/>
            <a:ext cx="2841674" cy="1323439"/>
          </a:xfrm>
          <a:prstGeom prst="rect">
            <a:avLst/>
          </a:prstGeom>
        </p:spPr>
        <p:txBody>
          <a:bodyPr wrap="square">
            <a:spAutoFit/>
          </a:bodyPr>
          <a:lstStyle/>
          <a:p>
            <a:pPr algn="ctr" rtl="1"/>
            <a:r>
              <a:rPr lang="x-none" sz="2000" dirty="0" smtClean="0">
                <a:solidFill>
                  <a:srgbClr val="FF7C80"/>
                </a:solidFill>
              </a:rPr>
              <a:t> </a:t>
            </a:r>
            <a:r>
              <a:rPr lang="x-none" sz="2000" dirty="0">
                <a:solidFill>
                  <a:schemeClr val="bg1">
                    <a:lumMod val="50000"/>
                  </a:schemeClr>
                </a:solidFill>
              </a:rPr>
              <a:t>تظهر لدى بعض الأطفال في الفئة العمرية 308 سنوات، تحتاج إلى علاج لفترة زمنية طويلة.</a:t>
            </a:r>
          </a:p>
        </p:txBody>
      </p:sp>
    </p:spTree>
    <p:extLst>
      <p:ext uri="{BB962C8B-B14F-4D97-AF65-F5344CB8AC3E}">
        <p14:creationId xmlns:p14="http://schemas.microsoft.com/office/powerpoint/2010/main" val="11307820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fade">
                                      <p:cBhvr>
                                        <p:cTn id="37" dur="500"/>
                                        <p:tgtEl>
                                          <p:spTgt spid="3">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6" grpId="0" animBg="1"/>
      <p:bldP spid="7" grpId="0"/>
      <p:bldP spid="8" grpId="0"/>
      <p:bldP spid="9"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5515D493-D800-459F-BA9C-1608CE46380C}"/>
              </a:ext>
            </a:extLst>
          </p:cNvPr>
          <p:cNvSpPr>
            <a:spLocks noGrp="1"/>
          </p:cNvSpPr>
          <p:nvPr>
            <p:ph type="title"/>
          </p:nvPr>
        </p:nvSpPr>
        <p:spPr/>
        <p:txBody>
          <a:bodyPr>
            <a:normAutofit/>
          </a:bodyPr>
          <a:lstStyle/>
          <a:p>
            <a:pPr algn="ctr"/>
            <a:r>
              <a:rPr lang="x-none" sz="4000" dirty="0">
                <a:solidFill>
                  <a:srgbClr val="FF7C80"/>
                </a:solidFill>
              </a:rPr>
              <a:t>أسباب التهتهة:</a:t>
            </a:r>
          </a:p>
        </p:txBody>
      </p:sp>
      <p:sp>
        <p:nvSpPr>
          <p:cNvPr id="3" name="عنصر نائب للمحتوى 2">
            <a:extLst>
              <a:ext uri="{FF2B5EF4-FFF2-40B4-BE49-F238E27FC236}">
                <a16:creationId xmlns:a16="http://schemas.microsoft.com/office/drawing/2014/main" xmlns="" id="{11951D98-D99C-4FDB-A527-A57D1A4DFCE7}"/>
              </a:ext>
            </a:extLst>
          </p:cNvPr>
          <p:cNvSpPr>
            <a:spLocks noGrp="1"/>
          </p:cNvSpPr>
          <p:nvPr>
            <p:ph idx="1"/>
          </p:nvPr>
        </p:nvSpPr>
        <p:spPr>
          <a:xfrm>
            <a:off x="4997003" y="5329564"/>
            <a:ext cx="4146997" cy="576986"/>
          </a:xfrm>
        </p:spPr>
        <p:txBody>
          <a:bodyPr>
            <a:noAutofit/>
          </a:bodyPr>
          <a:lstStyle/>
          <a:p>
            <a:pPr marL="0" indent="0">
              <a:buNone/>
            </a:pPr>
            <a:r>
              <a:rPr lang="x-none" sz="2000" dirty="0" smtClean="0">
                <a:solidFill>
                  <a:schemeClr val="bg1">
                    <a:lumMod val="50000"/>
                  </a:schemeClr>
                </a:solidFill>
              </a:rPr>
              <a:t>وجود </a:t>
            </a:r>
            <a:r>
              <a:rPr lang="x-none" sz="2000" dirty="0">
                <a:solidFill>
                  <a:schemeClr val="bg1">
                    <a:lumMod val="50000"/>
                  </a:schemeClr>
                </a:solidFill>
              </a:rPr>
              <a:t>بيئة ذات عوامل غير طبيعية.</a:t>
            </a:r>
          </a:p>
        </p:txBody>
      </p:sp>
      <p:sp>
        <p:nvSpPr>
          <p:cNvPr id="6" name="5-Point Star 5"/>
          <p:cNvSpPr/>
          <p:nvPr/>
        </p:nvSpPr>
        <p:spPr>
          <a:xfrm>
            <a:off x="9259910" y="1236372"/>
            <a:ext cx="2289666" cy="1753013"/>
          </a:xfrm>
          <a:prstGeom prst="star5">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2000" dirty="0">
                <a:solidFill>
                  <a:srgbClr val="FF7C80"/>
                </a:solidFill>
              </a:rPr>
              <a:t>عضوية</a:t>
            </a:r>
            <a:endParaRPr lang="x-none" sz="1700" dirty="0">
              <a:solidFill>
                <a:srgbClr val="FF7C80"/>
              </a:solidFill>
            </a:endParaRPr>
          </a:p>
        </p:txBody>
      </p:sp>
      <p:sp>
        <p:nvSpPr>
          <p:cNvPr id="7" name="5-Point Star 6"/>
          <p:cNvSpPr/>
          <p:nvPr/>
        </p:nvSpPr>
        <p:spPr>
          <a:xfrm>
            <a:off x="9259910" y="2859110"/>
            <a:ext cx="2405576" cy="1802239"/>
          </a:xfrm>
          <a:prstGeom prst="star5">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2000" dirty="0">
                <a:solidFill>
                  <a:srgbClr val="FF7C80"/>
                </a:solidFill>
              </a:rPr>
              <a:t>نفسية</a:t>
            </a:r>
            <a:endParaRPr lang="x-none" sz="1700" dirty="0">
              <a:solidFill>
                <a:srgbClr val="FF7C80"/>
              </a:solidFill>
            </a:endParaRPr>
          </a:p>
        </p:txBody>
      </p:sp>
      <p:sp>
        <p:nvSpPr>
          <p:cNvPr id="8" name="5-Point Star 7"/>
          <p:cNvSpPr/>
          <p:nvPr/>
        </p:nvSpPr>
        <p:spPr>
          <a:xfrm>
            <a:off x="9678571" y="4493582"/>
            <a:ext cx="1871003" cy="1671964"/>
          </a:xfrm>
          <a:prstGeom prst="star5">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x-none" sz="2000" dirty="0">
                <a:solidFill>
                  <a:srgbClr val="FF7C80"/>
                </a:solidFill>
              </a:rPr>
              <a:t>بيئية</a:t>
            </a:r>
            <a:endParaRPr lang="x-none" sz="1700" dirty="0">
              <a:solidFill>
                <a:srgbClr val="FF7C80"/>
              </a:solidFill>
            </a:endParaRPr>
          </a:p>
        </p:txBody>
      </p:sp>
      <p:sp>
        <p:nvSpPr>
          <p:cNvPr id="9" name="Rectangle 8"/>
          <p:cNvSpPr/>
          <p:nvPr/>
        </p:nvSpPr>
        <p:spPr>
          <a:xfrm>
            <a:off x="2421988" y="1816930"/>
            <a:ext cx="6722012" cy="1323439"/>
          </a:xfrm>
          <a:prstGeom prst="rect">
            <a:avLst/>
          </a:prstGeom>
        </p:spPr>
        <p:txBody>
          <a:bodyPr wrap="square">
            <a:spAutoFit/>
          </a:bodyPr>
          <a:lstStyle/>
          <a:p>
            <a:pPr algn="r" rtl="1"/>
            <a:r>
              <a:rPr lang="x-none" sz="2000" dirty="0">
                <a:solidFill>
                  <a:schemeClr val="bg1">
                    <a:lumMod val="50000"/>
                  </a:schemeClr>
                </a:solidFill>
              </a:rPr>
              <a:t>تعود إلى اختلاف تقاسيم الجهاز العصبي المركزي وخاصة نصفيّ المخ.</a:t>
            </a:r>
          </a:p>
          <a:p>
            <a:pPr algn="r" rtl="1"/>
            <a:r>
              <a:rPr lang="x-none" sz="2000" dirty="0">
                <a:solidFill>
                  <a:schemeClr val="bg1">
                    <a:lumMod val="50000"/>
                  </a:schemeClr>
                </a:solidFill>
              </a:rPr>
              <a:t>ويعتقد ايضاً بأنه خلل في ميكانيكية استماع الإنسان لصوته، فهو يسمعه متأخرا</a:t>
            </a:r>
          </a:p>
        </p:txBody>
      </p:sp>
      <p:sp>
        <p:nvSpPr>
          <p:cNvPr id="10" name="Rectangle 9"/>
          <p:cNvSpPr/>
          <p:nvPr/>
        </p:nvSpPr>
        <p:spPr>
          <a:xfrm>
            <a:off x="3105955" y="3606819"/>
            <a:ext cx="6096000" cy="707886"/>
          </a:xfrm>
          <a:prstGeom prst="rect">
            <a:avLst/>
          </a:prstGeom>
        </p:spPr>
        <p:txBody>
          <a:bodyPr>
            <a:spAutoFit/>
          </a:bodyPr>
          <a:lstStyle/>
          <a:p>
            <a:pPr algn="r" rtl="1"/>
            <a:r>
              <a:rPr lang="x-none" sz="2000" dirty="0">
                <a:solidFill>
                  <a:schemeClr val="bg1">
                    <a:lumMod val="50000"/>
                  </a:schemeClr>
                </a:solidFill>
              </a:rPr>
              <a:t>الوسواس القهري ، الضغوط النفسية والتوتر في بيئة الطفل، انفصال الوالدين، الخوف والرعب </a:t>
            </a:r>
          </a:p>
        </p:txBody>
      </p:sp>
    </p:spTree>
    <p:extLst>
      <p:ext uri="{BB962C8B-B14F-4D97-AF65-F5344CB8AC3E}">
        <p14:creationId xmlns:p14="http://schemas.microsoft.com/office/powerpoint/2010/main" val="16756330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fade">
                                      <p:cBhvr>
                                        <p:cTn id="3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8" grpId="0" animBg="1"/>
      <p:bldP spid="9" grpId="0"/>
      <p:bldP spid="10"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Savon">
      <a:majorFont>
        <a:latin typeface="Garamond"/>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xmlns="" name="Savon" id="{1306E473-ED32-493B-A2D0-240A757EDD34}" vid="{3F20CFC1-E34F-405B-AA49-5BE0E194F1B3}"/>
    </a:ext>
  </a:extLst>
</a:theme>
</file>

<file path=docProps/app.xml><?xml version="1.0" encoding="utf-8"?>
<Properties xmlns="http://schemas.openxmlformats.org/officeDocument/2006/extended-properties" xmlns:vt="http://schemas.openxmlformats.org/officeDocument/2006/docPropsVTypes">
  <Template>TM03457510[[fn=Savon]]</Template>
  <TotalTime>556</TotalTime>
  <Words>2002</Words>
  <Application>Microsoft Macintosh PowerPoint</Application>
  <PresentationFormat>Custom</PresentationFormat>
  <Paragraphs>217</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Savon</vt:lpstr>
      <vt:lpstr> وزارة التعليم  جامعة الملك سعود كلية التربية قسم السياسات التربوية ورياض الأطفال                                                      مقرر مشكلات الطفوله (٣٣١روض)                                                               ( اضطراب الكلام ) إعداد  الطالبة : أميرة ناصر الهويمل             الرقم الجامعي: 435202402         الرقم التسلسلي: 21 الطالبة : رزان فيصل الحربي             الرقم الجامعي:436200831         الرقم التسلسلي:  31 الطالبة : أروى سعد الجبرين            الرقم الجامعي: 435201742         الرقم التسلسلي:  17                                                        شعـبـــة   ( 1392)                                                    أستاذة المقرر/  لبنى شعث                                                 الفصل الدراسي الأول 1439هـ     </vt:lpstr>
      <vt:lpstr>محاور المشكلة :</vt:lpstr>
      <vt:lpstr>تعريف اضطرابات الكلام</vt:lpstr>
      <vt:lpstr>أشكال اضطراب الكلام وأسبابه:</vt:lpstr>
      <vt:lpstr>2- البكم المتعمد  </vt:lpstr>
      <vt:lpstr>3- التهتهة (- التأتأة – الفأفأة أو اللجلجة أو عي السان ):</vt:lpstr>
      <vt:lpstr>PowerPoint Presentation</vt:lpstr>
      <vt:lpstr>أنواع التهتهة:</vt:lpstr>
      <vt:lpstr>أسباب التهتهة:</vt:lpstr>
      <vt:lpstr>4- بكم الرهاب</vt:lpstr>
      <vt:lpstr>أسباب بكم الرهاب:</vt:lpstr>
      <vt:lpstr>5- اللثغة أو ضعف مخارج الحروف :</vt:lpstr>
      <vt:lpstr>أسباب ضعف مخارج الحروف:</vt:lpstr>
      <vt:lpstr>6- البكم الهستيري</vt:lpstr>
      <vt:lpstr>اسباب البكم الهستيري:</vt:lpstr>
      <vt:lpstr>7- اضطراب الكلام الذهاني</vt:lpstr>
      <vt:lpstr>اسباب اضطراب الكلام الذهاني:</vt:lpstr>
      <vt:lpstr>8- الخنة</vt:lpstr>
      <vt:lpstr>9- الثأثأة</vt:lpstr>
      <vt:lpstr>PowerPoint Presentation</vt:lpstr>
      <vt:lpstr>PowerPoint Presentation</vt:lpstr>
      <vt:lpstr>PowerPoint Presentation</vt:lpstr>
      <vt:lpstr>PowerPoint Presentation</vt:lpstr>
      <vt:lpstr>  الاعراض:</vt:lpstr>
      <vt:lpstr>PowerPoint Presentation</vt:lpstr>
      <vt:lpstr>PowerPoint Presentation</vt:lpstr>
      <vt:lpstr>العلاج : وينقسم إلى تشخيص وعلاج</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وزارة التعليم  جامعة الملك سعود كلية التربية قسم السياسات التربوية ورياض الأطفال  مقرر مشكلات الطفوله (٣٣١روض) ( اسم المشكله المقدمة )  إعداد  الطالبة : .......................................الرقم الجامعي:............................ الرقم التسلسلي: الطالبة : .......................................الرقم الجامعي:............................ الرقم التسلسلي: الطالبة : .......................................الرقم الجامعي:............................ الرقم التسلسلي: الطالبة : .......................................الرقم الجامعي:............................ الرقم التسلسلي:    شعـبـــة    (                   )  أستاذة المقرر/  لبنى شعث  الفصل الدراسي الثاني 1437-1438هـ</dc:title>
  <dc:creator>Arwa-chan ـ</dc:creator>
  <cp:lastModifiedBy>lubna</cp:lastModifiedBy>
  <cp:revision>31</cp:revision>
  <dcterms:created xsi:type="dcterms:W3CDTF">2017-12-06T18:13:56Z</dcterms:created>
  <dcterms:modified xsi:type="dcterms:W3CDTF">2017-12-20T20:29:06Z</dcterms:modified>
</cp:coreProperties>
</file>