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DDA517C-A39F-4A7A-8447-794FCC5E299B}" type="datetimeFigureOut">
              <a:rPr lang="ar-SA" smtClean="0"/>
              <a:t>29/02/39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134769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DDA517C-A39F-4A7A-8447-794FCC5E299B}" type="datetimeFigureOut">
              <a:rPr lang="ar-SA" smtClean="0"/>
              <a:t>29/02/39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338657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DDA517C-A39F-4A7A-8447-794FCC5E299B}" type="datetimeFigureOut">
              <a:rPr lang="ar-SA" smtClean="0"/>
              <a:t>29/02/39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294235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DDA517C-A39F-4A7A-8447-794FCC5E299B}" type="datetimeFigureOut">
              <a:rPr lang="ar-SA" smtClean="0"/>
              <a:t>29/02/39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91652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DDA517C-A39F-4A7A-8447-794FCC5E299B}" type="datetimeFigureOut">
              <a:rPr lang="ar-SA" smtClean="0"/>
              <a:t>29/02/39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3942121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DDA517C-A39F-4A7A-8447-794FCC5E299B}" type="datetimeFigureOut">
              <a:rPr lang="ar-SA" smtClean="0"/>
              <a:t>29/02/39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226030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DDA517C-A39F-4A7A-8447-794FCC5E299B}" type="datetimeFigureOut">
              <a:rPr lang="ar-SA" smtClean="0"/>
              <a:t>29/02/39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237720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DDA517C-A39F-4A7A-8447-794FCC5E299B}" type="datetimeFigureOut">
              <a:rPr lang="ar-SA" smtClean="0"/>
              <a:t>29/02/39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61391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DDA517C-A39F-4A7A-8447-794FCC5E299B}" type="datetimeFigureOut">
              <a:rPr lang="ar-SA" smtClean="0"/>
              <a:t>29/02/39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109075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DA517C-A39F-4A7A-8447-794FCC5E299B}" type="datetimeFigureOut">
              <a:rPr lang="ar-SA" smtClean="0"/>
              <a:t>29/02/39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424884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DA517C-A39F-4A7A-8447-794FCC5E299B}" type="datetimeFigureOut">
              <a:rPr lang="ar-SA" smtClean="0"/>
              <a:t>29/02/39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8ED7B00-0D33-422C-A15A-368B297A5A6C}" type="slidenum">
              <a:rPr lang="ar-SA" smtClean="0"/>
              <a:t>‹#›</a:t>
            </a:fld>
            <a:endParaRPr lang="ar-SA"/>
          </a:p>
        </p:txBody>
      </p:sp>
    </p:spTree>
    <p:extLst>
      <p:ext uri="{BB962C8B-B14F-4D97-AF65-F5344CB8AC3E}">
        <p14:creationId xmlns:p14="http://schemas.microsoft.com/office/powerpoint/2010/main" val="412336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DA517C-A39F-4A7A-8447-794FCC5E299B}" type="datetimeFigureOut">
              <a:rPr lang="ar-SA" smtClean="0"/>
              <a:t>29/02/39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8ED7B00-0D33-422C-A15A-368B297A5A6C}" type="slidenum">
              <a:rPr lang="ar-SA" smtClean="0"/>
              <a:t>‹#›</a:t>
            </a:fld>
            <a:endParaRPr lang="ar-SA"/>
          </a:p>
        </p:txBody>
      </p:sp>
    </p:spTree>
    <p:extLst>
      <p:ext uri="{BB962C8B-B14F-4D97-AF65-F5344CB8AC3E}">
        <p14:creationId xmlns:p14="http://schemas.microsoft.com/office/powerpoint/2010/main" val="396566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124744"/>
            <a:ext cx="7772400" cy="1470025"/>
          </a:xfrm>
        </p:spPr>
        <p:style>
          <a:lnRef idx="2">
            <a:schemeClr val="accent2"/>
          </a:lnRef>
          <a:fillRef idx="1">
            <a:schemeClr val="lt1"/>
          </a:fillRef>
          <a:effectRef idx="0">
            <a:schemeClr val="accent2"/>
          </a:effectRef>
          <a:fontRef idx="minor">
            <a:schemeClr val="dk1"/>
          </a:fontRef>
        </p:style>
        <p:txBody>
          <a:bodyPr>
            <a:normAutofit/>
          </a:bodyPr>
          <a:lstStyle/>
          <a:p>
            <a:r>
              <a:rPr lang="ar-SA" sz="4800" b="1" dirty="0" smtClean="0"/>
              <a:t>الفصل السابع</a:t>
            </a:r>
            <a:endParaRPr lang="ar-SA" sz="4800" b="1" dirty="0"/>
          </a:p>
        </p:txBody>
      </p:sp>
      <p:sp>
        <p:nvSpPr>
          <p:cNvPr id="3" name="عنوان فرعي 2"/>
          <p:cNvSpPr>
            <a:spLocks noGrp="1"/>
          </p:cNvSpPr>
          <p:nvPr>
            <p:ph type="subTitle" idx="1"/>
          </p:nvPr>
        </p:nvSpPr>
        <p:spPr>
          <a:xfrm>
            <a:off x="1475656" y="3429000"/>
            <a:ext cx="6400800" cy="2016224"/>
          </a:xfrm>
        </p:spPr>
        <p:style>
          <a:lnRef idx="2">
            <a:schemeClr val="accent1"/>
          </a:lnRef>
          <a:fillRef idx="1">
            <a:schemeClr val="lt1"/>
          </a:fillRef>
          <a:effectRef idx="0">
            <a:schemeClr val="accent1"/>
          </a:effectRef>
          <a:fontRef idx="minor">
            <a:schemeClr val="dk1"/>
          </a:fontRef>
        </p:style>
        <p:txBody>
          <a:bodyPr>
            <a:normAutofit/>
          </a:bodyPr>
          <a:lstStyle/>
          <a:p>
            <a:endParaRPr lang="ar-SA" sz="4800" b="1" dirty="0" smtClean="0"/>
          </a:p>
          <a:p>
            <a:r>
              <a:rPr lang="ar-SA" sz="4800" b="1" dirty="0" smtClean="0">
                <a:solidFill>
                  <a:srgbClr val="00B050"/>
                </a:solidFill>
              </a:rPr>
              <a:t>اضطرابات السلوك</a:t>
            </a:r>
            <a:endParaRPr lang="ar-SA" sz="4800" b="1" dirty="0">
              <a:solidFill>
                <a:srgbClr val="00B050"/>
              </a:solidFill>
            </a:endParaRPr>
          </a:p>
        </p:txBody>
      </p:sp>
    </p:spTree>
    <p:extLst>
      <p:ext uri="{BB962C8B-B14F-4D97-AF65-F5344CB8AC3E}">
        <p14:creationId xmlns:p14="http://schemas.microsoft.com/office/powerpoint/2010/main" val="266116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dirty="0" smtClean="0">
                <a:solidFill>
                  <a:schemeClr val="accent6">
                    <a:lumMod val="75000"/>
                  </a:schemeClr>
                </a:solidFill>
              </a:rPr>
              <a:t>تعريف اضطرابات السلوك </a:t>
            </a:r>
            <a:endParaRPr lang="ar-SA" b="1" dirty="0">
              <a:solidFill>
                <a:schemeClr val="accent6">
                  <a:lumMod val="75000"/>
                </a:schemeClr>
              </a:solidFill>
            </a:endParaRPr>
          </a:p>
        </p:txBody>
      </p:sp>
      <p:sp>
        <p:nvSpPr>
          <p:cNvPr id="3" name="عنصر نائب للمحتوى 2"/>
          <p:cNvSpPr>
            <a:spLocks noGrp="1"/>
          </p:cNvSpPr>
          <p:nvPr>
            <p:ph idx="1"/>
          </p:nvPr>
        </p:nvSpPr>
        <p:spPr>
          <a:xfrm>
            <a:off x="457200" y="1600200"/>
            <a:ext cx="8229600" cy="506916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marL="0" indent="0">
              <a:buNone/>
            </a:pPr>
            <a:r>
              <a:rPr lang="ar-SA" dirty="0" smtClean="0"/>
              <a:t>الأطفال المضطربون سلوكيًا يجب أن تتوافر لديهم واحدة من الخصائص التالية أو أكثر لفترة زمنية:</a:t>
            </a:r>
          </a:p>
          <a:p>
            <a:pPr marL="0" indent="0">
              <a:buNone/>
            </a:pPr>
            <a:r>
              <a:rPr lang="ar-SA" dirty="0" smtClean="0"/>
              <a:t>•عدم القدرة على التعلم والتي لا تفسر بأسباب عقلية أو حسية أو صحية.</a:t>
            </a:r>
          </a:p>
          <a:p>
            <a:pPr marL="0" indent="0">
              <a:buNone/>
            </a:pPr>
            <a:r>
              <a:rPr lang="ar-SA" dirty="0" smtClean="0"/>
              <a:t>•عدم القدرة على بناء علاقات شخصية مرضية مع المعلمين والأقران وعدم القدرة على المحافظة على هذه العلاقات.</a:t>
            </a:r>
          </a:p>
          <a:p>
            <a:pPr marL="0" indent="0">
              <a:buNone/>
            </a:pPr>
            <a:r>
              <a:rPr lang="ar-SA" dirty="0" smtClean="0"/>
              <a:t>•ظهور أنماط سلوكية غير مناسبة في المواقف العادية.</a:t>
            </a:r>
          </a:p>
          <a:p>
            <a:pPr marL="0" indent="0">
              <a:buNone/>
            </a:pPr>
            <a:r>
              <a:rPr lang="ar-SA" dirty="0" smtClean="0"/>
              <a:t>•مزاج عام من الكآبة والحزن.</a:t>
            </a:r>
          </a:p>
          <a:p>
            <a:pPr marL="0" indent="0">
              <a:buNone/>
            </a:pPr>
            <a:r>
              <a:rPr lang="ar-SA" dirty="0" smtClean="0"/>
              <a:t>•الميل لتطوير أعراض جسمية، آلام، أو مخاوف مرتبطة بمشكلات شخصية ومدرسية.</a:t>
            </a:r>
          </a:p>
          <a:p>
            <a:pPr marL="0" indent="0">
              <a:buNone/>
            </a:pPr>
            <a:endParaRPr lang="ar-SA" dirty="0"/>
          </a:p>
        </p:txBody>
      </p:sp>
    </p:spTree>
    <p:extLst>
      <p:ext uri="{BB962C8B-B14F-4D97-AF65-F5344CB8AC3E}">
        <p14:creationId xmlns:p14="http://schemas.microsoft.com/office/powerpoint/2010/main" val="118303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SA" b="1" dirty="0" smtClean="0">
                <a:solidFill>
                  <a:schemeClr val="accent6">
                    <a:lumMod val="75000"/>
                  </a:schemeClr>
                </a:solidFill>
              </a:rPr>
              <a:t>تصنيف اضطرابات السلوك</a:t>
            </a:r>
            <a:endParaRPr lang="ar-SA" b="1" dirty="0">
              <a:solidFill>
                <a:schemeClr val="accent6">
                  <a:lumMod val="75000"/>
                </a:schemeClr>
              </a:solidFill>
            </a:endParaRPr>
          </a:p>
        </p:txBody>
      </p:sp>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ar-SA" dirty="0" smtClean="0"/>
              <a:t>يصنف </a:t>
            </a:r>
            <a:r>
              <a:rPr lang="ar-SA" dirty="0" err="1" smtClean="0"/>
              <a:t>كوفمان</a:t>
            </a:r>
            <a:r>
              <a:rPr lang="ar-SA" dirty="0" smtClean="0"/>
              <a:t> اضطرابات السلوك إلى ما يلي:</a:t>
            </a:r>
          </a:p>
          <a:p>
            <a:pPr marL="0" indent="0">
              <a:buNone/>
            </a:pPr>
            <a:endParaRPr lang="ar-SA" dirty="0" smtClean="0"/>
          </a:p>
          <a:p>
            <a:pPr marL="0" indent="0">
              <a:buNone/>
            </a:pPr>
            <a:r>
              <a:rPr lang="ar-SA" dirty="0" smtClean="0"/>
              <a:t>1- الحركة الزائدة، والتخريب، والاندفاعية</a:t>
            </a:r>
          </a:p>
          <a:p>
            <a:pPr marL="0" indent="0">
              <a:buNone/>
            </a:pPr>
            <a:r>
              <a:rPr lang="ar-SA" dirty="0" smtClean="0"/>
              <a:t>2- العدوان</a:t>
            </a:r>
          </a:p>
          <a:p>
            <a:pPr marL="0" indent="0">
              <a:buNone/>
            </a:pPr>
            <a:r>
              <a:rPr lang="ar-SA" dirty="0" smtClean="0"/>
              <a:t>3- الانسحاب، وعدم النضج والشخصية غير المناسبة.</a:t>
            </a:r>
          </a:p>
          <a:p>
            <a:pPr marL="0" indent="0">
              <a:buNone/>
            </a:pPr>
            <a:r>
              <a:rPr lang="ar-SA" dirty="0" smtClean="0"/>
              <a:t>4- المشكلات المتعلقة بالنمو الخلقي والانحراف.</a:t>
            </a:r>
          </a:p>
          <a:p>
            <a:endParaRPr lang="ar-SA" dirty="0"/>
          </a:p>
        </p:txBody>
      </p:sp>
    </p:spTree>
    <p:extLst>
      <p:ext uri="{BB962C8B-B14F-4D97-AF65-F5344CB8AC3E}">
        <p14:creationId xmlns:p14="http://schemas.microsoft.com/office/powerpoint/2010/main" val="51383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ar-SA" b="1" dirty="0" smtClean="0">
                <a:solidFill>
                  <a:schemeClr val="accent6">
                    <a:lumMod val="75000"/>
                  </a:schemeClr>
                </a:solidFill>
              </a:rPr>
              <a:t>خصائص الاشخاص الذين يظهرون اضطرابات في السلوك</a:t>
            </a:r>
            <a:endParaRPr lang="ar-SA" b="1" dirty="0">
              <a:solidFill>
                <a:schemeClr val="accent6">
                  <a:lumMod val="75000"/>
                </a:schemeClr>
              </a:solidFill>
            </a:endParaRPr>
          </a:p>
        </p:txBody>
      </p:sp>
      <p:sp>
        <p:nvSpPr>
          <p:cNvPr id="3" name="عنصر نائب للمحتوى 2"/>
          <p:cNvSpPr>
            <a:spLocks noGrp="1"/>
          </p:cNvSpPr>
          <p:nvPr>
            <p:ph idx="1"/>
          </p:nvPr>
        </p:nvSpPr>
        <p:spPr>
          <a:xfrm>
            <a:off x="457200" y="1600200"/>
            <a:ext cx="8229600" cy="4781128"/>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ar-SA" b="1" u="sng" dirty="0" smtClean="0">
                <a:solidFill>
                  <a:srgbClr val="00B050"/>
                </a:solidFill>
              </a:rPr>
              <a:t>الذكاء: </a:t>
            </a:r>
          </a:p>
          <a:p>
            <a:r>
              <a:rPr lang="ar-SA" dirty="0" smtClean="0"/>
              <a:t>معظمهم يحصلون على معاملات ذكاء أقل من المتوسط مقارنة بأقرانهم غير المضطربين.</a:t>
            </a:r>
          </a:p>
          <a:p>
            <a:r>
              <a:rPr lang="ar-SA" dirty="0" smtClean="0"/>
              <a:t>متوسط ذكائهم لا يزيد عن 90 .</a:t>
            </a:r>
          </a:p>
          <a:p>
            <a:r>
              <a:rPr lang="ar-SA" dirty="0" smtClean="0"/>
              <a:t>الكثير منهم يقع ذكائهم في حدود بطء التعلم أو التخلف العقلي البسيط. </a:t>
            </a:r>
          </a:p>
          <a:p>
            <a:r>
              <a:rPr lang="ar-SA" dirty="0" smtClean="0"/>
              <a:t>الكثير من المضطربين بدرجة شديدة من الصعب تطبيق اختبارات الذكاء عليهم.</a:t>
            </a:r>
            <a:endParaRPr lang="ar-SA" dirty="0"/>
          </a:p>
        </p:txBody>
      </p:sp>
    </p:spTree>
    <p:extLst>
      <p:ext uri="{BB962C8B-B14F-4D97-AF65-F5344CB8AC3E}">
        <p14:creationId xmlns:p14="http://schemas.microsoft.com/office/powerpoint/2010/main" val="404046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marL="0" indent="0">
              <a:buNone/>
            </a:pPr>
            <a:r>
              <a:rPr lang="ar-SA" dirty="0" smtClean="0"/>
              <a:t>يعود ذلك إلى أن الاضطراب يؤثر على تعلم المهمات التي تتضمنها اختبارات الذكاء.  </a:t>
            </a:r>
          </a:p>
          <a:p>
            <a:pPr marL="0" indent="0">
              <a:buNone/>
            </a:pPr>
            <a:endParaRPr lang="ar-SA" dirty="0"/>
          </a:p>
          <a:p>
            <a:pPr marL="0" indent="0">
              <a:buNone/>
            </a:pPr>
            <a:r>
              <a:rPr lang="ar-SA" dirty="0" smtClean="0"/>
              <a:t>اختبارات الذكاء قد لا تعتبر مناسبة لقياس ذكائهم وذلك باعتبارها متحيزة ضدهم ولا تعطي مؤشرات دقيقة عن ذكائهم الحقيقي الذي يتأثر حتماً بالاضطراب.</a:t>
            </a:r>
            <a:endParaRPr lang="ar-SA" dirty="0"/>
          </a:p>
        </p:txBody>
      </p:sp>
    </p:spTree>
    <p:extLst>
      <p:ext uri="{BB962C8B-B14F-4D97-AF65-F5344CB8AC3E}">
        <p14:creationId xmlns:p14="http://schemas.microsoft.com/office/powerpoint/2010/main" val="180900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04656"/>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ar-SA" b="1" u="sng" dirty="0" smtClean="0">
                <a:solidFill>
                  <a:srgbClr val="00B050"/>
                </a:solidFill>
              </a:rPr>
              <a:t>التحصيل: </a:t>
            </a:r>
          </a:p>
          <a:p>
            <a:pPr marL="0" indent="0">
              <a:buNone/>
            </a:pPr>
            <a:endParaRPr lang="ar-SA" dirty="0"/>
          </a:p>
          <a:p>
            <a:pPr marL="0" indent="0">
              <a:buNone/>
            </a:pPr>
            <a:r>
              <a:rPr lang="ar-SA" dirty="0" smtClean="0"/>
              <a:t>إن معظم الاشخاص المضطربين تحصيلهم الاكاديمي في المدرسة منخفضاً مقاساً باختبارات التحصيل المدرسية الرسمية وغير الرسمية.</a:t>
            </a:r>
          </a:p>
          <a:p>
            <a:pPr marL="0" indent="0">
              <a:buNone/>
            </a:pPr>
            <a:endParaRPr lang="ar-SA" dirty="0" smtClean="0"/>
          </a:p>
          <a:p>
            <a:pPr marL="0" indent="0">
              <a:buNone/>
            </a:pPr>
            <a:r>
              <a:rPr lang="ar-SA" dirty="0" smtClean="0"/>
              <a:t>إن الكثير من الأطفال الذين يعانون من الاضطرابات الشديدة يفتقرون حتى للمهارات الاكاديمية الاساسية التي تشمل القراءة والكتابة والحساب، والقليل منهم من الذين يملكون مثل هذه المهارات لا يستطيعون تطبيقها والتعامل معها في الحياة اليومية.</a:t>
            </a:r>
            <a:endParaRPr lang="ar-SA" dirty="0"/>
          </a:p>
        </p:txBody>
      </p:sp>
    </p:spTree>
    <p:extLst>
      <p:ext uri="{BB962C8B-B14F-4D97-AF65-F5344CB8AC3E}">
        <p14:creationId xmlns:p14="http://schemas.microsoft.com/office/powerpoint/2010/main" val="143998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SA" b="1" dirty="0" smtClean="0">
                <a:solidFill>
                  <a:schemeClr val="accent6">
                    <a:lumMod val="75000"/>
                  </a:schemeClr>
                </a:solidFill>
              </a:rPr>
              <a:t>أشكال اضطرابات السلوك</a:t>
            </a:r>
            <a:endParaRPr lang="ar-SA" b="1" dirty="0">
              <a:solidFill>
                <a:schemeClr val="accent6">
                  <a:lumMod val="75000"/>
                </a:schemeClr>
              </a:solidFill>
            </a:endParaRPr>
          </a:p>
        </p:txBody>
      </p:sp>
      <p:sp>
        <p:nvSpPr>
          <p:cNvPr id="3" name="عنصر نائب للمحتوى 2"/>
          <p:cNvSpPr>
            <a:spLocks noGrp="1"/>
          </p:cNvSpPr>
          <p:nvPr>
            <p:ph idx="1"/>
          </p:nvPr>
        </p:nvSpPr>
        <p:spPr>
          <a:xfrm>
            <a:off x="467544" y="1556792"/>
            <a:ext cx="8229600" cy="5112568"/>
          </a:xfrm>
        </p:spPr>
        <p:style>
          <a:lnRef idx="2">
            <a:schemeClr val="accent6"/>
          </a:lnRef>
          <a:fillRef idx="1">
            <a:schemeClr val="lt1"/>
          </a:fillRef>
          <a:effectRef idx="0">
            <a:schemeClr val="accent6"/>
          </a:effectRef>
          <a:fontRef idx="minor">
            <a:schemeClr val="dk1"/>
          </a:fontRef>
        </p:style>
        <p:txBody>
          <a:bodyPr>
            <a:normAutofit lnSpcReduction="10000"/>
          </a:bodyPr>
          <a:lstStyle/>
          <a:p>
            <a:pPr marL="0" indent="0">
              <a:buNone/>
            </a:pPr>
            <a:r>
              <a:rPr lang="ar-SA" dirty="0" smtClean="0"/>
              <a:t>1- النشاط المفرط</a:t>
            </a:r>
          </a:p>
          <a:p>
            <a:pPr marL="0" indent="0">
              <a:buNone/>
            </a:pPr>
            <a:r>
              <a:rPr lang="ar-SA" dirty="0" smtClean="0"/>
              <a:t>2- السلوك العدواني:</a:t>
            </a:r>
          </a:p>
          <a:p>
            <a:pPr marL="0" indent="0">
              <a:buNone/>
            </a:pPr>
            <a:r>
              <a:rPr lang="ar-SA" dirty="0" smtClean="0"/>
              <a:t>يعتبر السلوك العدواني من الخصائص السلوكية الشائعة لدى الاطفال المضطربين، يصنف هذا السلوك ضمن السلوكيات الموجهة نحو الخارج.</a:t>
            </a:r>
          </a:p>
          <a:p>
            <a:pPr marL="0" indent="0">
              <a:buNone/>
            </a:pPr>
            <a:endParaRPr lang="ar-SA" dirty="0" smtClean="0"/>
          </a:p>
          <a:p>
            <a:pPr marL="0" indent="0">
              <a:buNone/>
            </a:pPr>
            <a:r>
              <a:rPr lang="ar-SA" dirty="0" smtClean="0"/>
              <a:t>يظهر السلوك العدواني على شكل اعتداء على الاخرين بأشكال مختلفة كالاعتداء الجسدي وإلحاق الاذى المادي بالآخرين، أو بالاعتداء اللفظي كالسباب والشتائم، أو حتى بالعدوان الرمزي بإظهار التذمر والمخاصمة.</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259631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style>
          <a:lnRef idx="2">
            <a:schemeClr val="accent6"/>
          </a:lnRef>
          <a:fillRef idx="1">
            <a:schemeClr val="lt1"/>
          </a:fillRef>
          <a:effectRef idx="0">
            <a:schemeClr val="accent6"/>
          </a:effectRef>
          <a:fontRef idx="minor">
            <a:schemeClr val="dk1"/>
          </a:fontRef>
        </p:style>
        <p:txBody>
          <a:bodyPr>
            <a:normAutofit lnSpcReduction="10000"/>
          </a:bodyPr>
          <a:lstStyle/>
          <a:p>
            <a:pPr>
              <a:buFont typeface="Wingdings" pitchFamily="2" charset="2"/>
              <a:buChar char="Ø"/>
            </a:pPr>
            <a:r>
              <a:rPr lang="ar-SA" dirty="0" smtClean="0"/>
              <a:t>يوجه الاعتداء عادة على الاشخاص المحيطين بالطفل من غير استفزاز حيث يهدف الطفل المضطرب من خلال العدوان إلى السيطرة على أقرانه أو إزعاجهم أو إغاظتهم أو التسلط عليهم.</a:t>
            </a:r>
          </a:p>
          <a:p>
            <a:pPr>
              <a:buFont typeface="Wingdings" pitchFamily="2" charset="2"/>
              <a:buChar char="Ø"/>
            </a:pPr>
            <a:endParaRPr lang="ar-SA" dirty="0"/>
          </a:p>
          <a:p>
            <a:pPr>
              <a:buFont typeface="Wingdings" pitchFamily="2" charset="2"/>
              <a:buChar char="Ø"/>
            </a:pPr>
            <a:r>
              <a:rPr lang="ar-SA" dirty="0" smtClean="0"/>
              <a:t>وفي حالات الاطفال الأكبر سناً، فإن العدوان يمكن أن يوجه إلى المعلم أو إلى المدرسة، وفي مراحل عمرية لاحقة يمكن أن يتطور هذا العدوان ليوجه إلى المجتمع ويتمثل في سلوك مناهض للقوانين والقواعد الاجتماعية.</a:t>
            </a:r>
          </a:p>
          <a:p>
            <a:pPr>
              <a:buFont typeface="Wingdings" pitchFamily="2" charset="2"/>
              <a:buChar char="Ø"/>
            </a:pPr>
            <a:endParaRPr lang="ar-SA" dirty="0"/>
          </a:p>
          <a:p>
            <a:pPr>
              <a:buFont typeface="Wingdings" pitchFamily="2" charset="2"/>
              <a:buChar char="Ø"/>
            </a:pPr>
            <a:r>
              <a:rPr lang="ar-SA" dirty="0" smtClean="0"/>
              <a:t>تشير الدراسات إلى أن العدوان أو السلوك الموجه نحو الخارج يظهر لدى الذكور أكثر منه لدى الاناث.</a:t>
            </a:r>
            <a:endParaRPr lang="ar-SA" dirty="0"/>
          </a:p>
        </p:txBody>
      </p:sp>
    </p:spTree>
    <p:extLst>
      <p:ext uri="{BB962C8B-B14F-4D97-AF65-F5344CB8AC3E}">
        <p14:creationId xmlns:p14="http://schemas.microsoft.com/office/powerpoint/2010/main" val="3623334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20680"/>
          </a:xfrm>
        </p:spPr>
        <p:style>
          <a:lnRef idx="2">
            <a:schemeClr val="accent6"/>
          </a:lnRef>
          <a:fillRef idx="1">
            <a:schemeClr val="lt1"/>
          </a:fillRef>
          <a:effectRef idx="0">
            <a:schemeClr val="accent6"/>
          </a:effectRef>
          <a:fontRef idx="minor">
            <a:schemeClr val="dk1"/>
          </a:fontRef>
        </p:style>
        <p:txBody>
          <a:bodyPr>
            <a:normAutofit fontScale="92500"/>
          </a:bodyPr>
          <a:lstStyle/>
          <a:p>
            <a:pPr marL="0" indent="0">
              <a:buNone/>
            </a:pPr>
            <a:r>
              <a:rPr lang="ar-SA" dirty="0" smtClean="0"/>
              <a:t>3- النزاع مع القانون وانحراف الأحداث.</a:t>
            </a:r>
          </a:p>
          <a:p>
            <a:pPr marL="0" indent="0">
              <a:buNone/>
            </a:pPr>
            <a:r>
              <a:rPr lang="ar-SA" dirty="0" smtClean="0"/>
              <a:t>4- الانسحاب الاجتماعي:</a:t>
            </a:r>
          </a:p>
          <a:p>
            <a:pPr marL="0" indent="0">
              <a:buNone/>
            </a:pPr>
            <a:r>
              <a:rPr lang="ar-SA" dirty="0" smtClean="0"/>
              <a:t>ويصنف ضمن ما يعرف بالسلوك الموجه نحو الداخل أو الذات  ويتضمن البعد من الناحية الجسمية والانفعالية عن الاشخاص والمواقف الاجتماعية.</a:t>
            </a:r>
          </a:p>
          <a:p>
            <a:pPr>
              <a:buFont typeface="Wingdings" pitchFamily="2" charset="2"/>
              <a:buChar char="Ø"/>
            </a:pPr>
            <a:r>
              <a:rPr lang="ar-SA" dirty="0" smtClean="0"/>
              <a:t>يظهر الكثير منهم انسحاباً من المواقف الاجتماعية، والعزلة والاستغراق والكسل والخمول, لا يستجيبون لمبادرات الاخرين ولا ينظرون إلى الاشخاص الذين يتكلمون معهم ولا يكونون صداقات بسبب افتقارهم للمهارات الاجتماعية المناسبة لفعل ذلك. وهم لا يمثلون أي تهديد لغيرهم من الاشخاص.</a:t>
            </a:r>
          </a:p>
          <a:p>
            <a:pPr>
              <a:buFont typeface="Wingdings" pitchFamily="2" charset="2"/>
              <a:buChar char="Ø"/>
            </a:pPr>
            <a:endParaRPr lang="ar-SA" dirty="0" smtClean="0"/>
          </a:p>
          <a:p>
            <a:pPr>
              <a:buFont typeface="Wingdings" pitchFamily="2" charset="2"/>
              <a:buChar char="Ø"/>
            </a:pPr>
            <a:r>
              <a:rPr lang="ar-SA" dirty="0" smtClean="0"/>
              <a:t>إن السلوك </a:t>
            </a:r>
            <a:r>
              <a:rPr lang="ar-SA" dirty="0" err="1" smtClean="0"/>
              <a:t>الانسحابي</a:t>
            </a:r>
            <a:r>
              <a:rPr lang="ar-SA" dirty="0" smtClean="0"/>
              <a:t> هو سلوك مناقض للسلوك العدواني.</a:t>
            </a:r>
            <a:endParaRPr lang="ar-SA" dirty="0"/>
          </a:p>
        </p:txBody>
      </p:sp>
    </p:spTree>
    <p:extLst>
      <p:ext uri="{BB962C8B-B14F-4D97-AF65-F5344CB8AC3E}">
        <p14:creationId xmlns:p14="http://schemas.microsoft.com/office/powerpoint/2010/main" val="66054049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503</Words>
  <Application>Microsoft Office PowerPoint</Application>
  <PresentationFormat>عرض على الشاشة (3:4)‏</PresentationFormat>
  <Paragraphs>48</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الفصل السابع</vt:lpstr>
      <vt:lpstr>تعريف اضطرابات السلوك </vt:lpstr>
      <vt:lpstr>تصنيف اضطرابات السلوك</vt:lpstr>
      <vt:lpstr>خصائص الاشخاص الذين يظهرون اضطرابات في السلوك</vt:lpstr>
      <vt:lpstr>عرض تقديمي في PowerPoint</vt:lpstr>
      <vt:lpstr>عرض تقديمي في PowerPoint</vt:lpstr>
      <vt:lpstr>أشكال اضطرابات السلوك</vt:lpstr>
      <vt:lpstr>عرض تقديمي في PowerPoint</vt:lpstr>
      <vt:lpstr>عرض تقديمي في PowerPoint</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السابع</dc:title>
  <dc:creator>hp</dc:creator>
  <cp:lastModifiedBy>hp</cp:lastModifiedBy>
  <cp:revision>14</cp:revision>
  <dcterms:created xsi:type="dcterms:W3CDTF">2017-11-18T11:18:58Z</dcterms:created>
  <dcterms:modified xsi:type="dcterms:W3CDTF">2017-11-18T21:25:58Z</dcterms:modified>
</cp:coreProperties>
</file>