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96" r:id="rId2"/>
    <p:sldId id="379" r:id="rId3"/>
    <p:sldId id="320" r:id="rId4"/>
    <p:sldId id="321" r:id="rId5"/>
    <p:sldId id="322" r:id="rId6"/>
    <p:sldId id="323" r:id="rId7"/>
    <p:sldId id="345" r:id="rId8"/>
    <p:sldId id="346" r:id="rId9"/>
    <p:sldId id="348" r:id="rId10"/>
    <p:sldId id="373" r:id="rId11"/>
  </p:sldIdLst>
  <p:sldSz cx="10287000" cy="6858000" type="35mm"/>
  <p:notesSz cx="6858000" cy="91900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rina Avery" initials="kha" lastIdx="37" clrIdx="0"/>
  <p:cmAuthor id="1" name="DSessoms" initials="D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38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7" autoAdjust="0"/>
    <p:restoredTop sz="94640" autoAdjust="0"/>
  </p:normalViewPr>
  <p:slideViewPr>
    <p:cSldViewPr>
      <p:cViewPr varScale="1">
        <p:scale>
          <a:sx n="87" d="100"/>
          <a:sy n="87" d="100"/>
        </p:scale>
        <p:origin x="-642" y="-84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926" y="-84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1800" cy="46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-1588"/>
            <a:ext cx="2971800" cy="46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fld id="{F72FC0C9-9884-4110-A7F9-757DA11893CF}" type="datetime1">
              <a:rPr lang="en-US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fld id="{2C429465-C947-4E3A-BA6F-7B2215D6A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95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1800" cy="46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-1588"/>
            <a:ext cx="2971800" cy="46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A58E0D8F-3237-485E-81E5-9F9EE0D06902}" type="datetime1">
              <a:rPr lang="en-US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93580C64-0B3A-4919-93CB-9598F0C0E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4038"/>
            <a:ext cx="5029200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695325"/>
            <a:ext cx="515620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2270945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3FC5FCD-FE0A-448E-83C2-892B28FB43DA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AD3405-7D27-44E6-A563-3E53D09576E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01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13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47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47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40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52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14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78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48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695325"/>
            <a:ext cx="5149850" cy="3433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58E0D8F-3237-485E-81E5-9F9EE0D06902}" type="datetime1">
              <a:rPr lang="en-US" smtClean="0"/>
              <a:pPr>
                <a:defRPr/>
              </a:pPr>
              <a:t>16/12/2015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580C64-0B3A-4919-93CB-9598F0C0E24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9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6304"/>
            <a:ext cx="991666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22263" y="381001"/>
            <a:ext cx="92583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400300" y="2819400"/>
            <a:ext cx="7380263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257925" y="6509004"/>
            <a:ext cx="3377565" cy="274320"/>
          </a:xfrm>
        </p:spPr>
        <p:txBody>
          <a:bodyPr vert="horz" rtlCol="0"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9718821" y="6509004"/>
            <a:ext cx="522324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9943157-90D8-46F2-888B-09A92CE654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800225" y="6509004"/>
            <a:ext cx="4395897" cy="274320"/>
          </a:xfrm>
        </p:spPr>
        <p:txBody>
          <a:bodyPr vert="horz" rtlCol="0"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DD777-D2B7-4E41-B008-F4227BCA41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21215" y="6514568"/>
            <a:ext cx="522324" cy="274320"/>
          </a:xfrm>
        </p:spPr>
        <p:txBody>
          <a:bodyPr/>
          <a:lstStyle/>
          <a:p>
            <a:pPr>
              <a:defRPr/>
            </a:pPr>
            <a:fld id="{1273AA61-997D-41BA-B69B-3816A26F3F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7085"/>
            <a:ext cx="9912202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457325" y="6400800"/>
            <a:ext cx="4738797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 b="1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257925" y="6400800"/>
            <a:ext cx="3377565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718821" y="6514568"/>
            <a:ext cx="522324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67F0DE3-E537-476D-BC0A-3BB7859D43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53536"/>
            <a:ext cx="92583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14350" y="1646237"/>
            <a:ext cx="92583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b="1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53535"/>
            <a:ext cx="9258300" cy="2032465"/>
          </a:xfrm>
        </p:spPr>
        <p:txBody>
          <a:bodyPr>
            <a:normAutofit/>
          </a:bodyPr>
          <a:lstStyle/>
          <a:p>
            <a:pPr rtl="1"/>
            <a:r>
              <a:rPr lang="ar-SA" dirty="0" smtClean="0"/>
              <a:t>إضطرابات الطفولة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Disorders of Childhood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904999"/>
            <a:ext cx="9258300" cy="4267517"/>
          </a:xfrm>
        </p:spPr>
        <p:txBody>
          <a:bodyPr/>
          <a:lstStyle/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sz="3600" dirty="0" smtClean="0"/>
              <a:t>تصنيف وتشخيص إضطرابات الطفولة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sz="2400" dirty="0" smtClean="0"/>
              <a:t>مقرر: الإضطرابات السلوكية   472 (نفس)</a:t>
            </a:r>
          </a:p>
          <a:p>
            <a:pPr marL="0" indent="0" algn="r" rtl="1">
              <a:buNone/>
            </a:pPr>
            <a:r>
              <a:rPr lang="ar-SA" sz="2800" dirty="0" smtClean="0"/>
              <a:t>د. أحمد الشايع</a:t>
            </a: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46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OCD</a:t>
            </a:r>
            <a:r>
              <a:rPr lang="ar-SA" dirty="0" smtClean="0"/>
              <a:t>إضطراب الوسواس القهري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defRPr/>
            </a:pPr>
            <a:r>
              <a:rPr lang="ar-SA" dirty="0" smtClean="0"/>
              <a:t> الإنتشار: 1 إلى 4 %</a:t>
            </a:r>
          </a:p>
          <a:p>
            <a:pPr algn="r" rtl="1">
              <a:defRPr/>
            </a:pPr>
            <a:r>
              <a:rPr lang="ar-SA" dirty="0" smtClean="0"/>
              <a:t>تتشابه أعراضه بين الأطفال والراشدين.</a:t>
            </a:r>
          </a:p>
          <a:p>
            <a:pPr algn="r" rtl="1">
              <a:defRPr/>
            </a:pPr>
            <a:r>
              <a:rPr lang="ar-SA" dirty="0" smtClean="0"/>
              <a:t>أكثر الأفكار الوسواسية </a:t>
            </a:r>
            <a:r>
              <a:rPr lang="en-US" dirty="0" smtClean="0"/>
              <a:t>Obsessions</a:t>
            </a:r>
            <a:r>
              <a:rPr lang="ar-SA" dirty="0" smtClean="0"/>
              <a:t> إنتشاراً:</a:t>
            </a:r>
          </a:p>
          <a:p>
            <a:pPr lvl="1" algn="r" rtl="1">
              <a:defRPr/>
            </a:pPr>
            <a:r>
              <a:rPr lang="ar-SA" dirty="0" smtClean="0"/>
              <a:t>التلوث من القاذورات والجراثيم.</a:t>
            </a:r>
          </a:p>
          <a:p>
            <a:pPr lvl="1" algn="r" rtl="1">
              <a:defRPr/>
            </a:pPr>
            <a:r>
              <a:rPr lang="ar-SA" dirty="0" smtClean="0"/>
              <a:t>العدوان.</a:t>
            </a:r>
          </a:p>
          <a:p>
            <a:pPr lvl="1" algn="r" rtl="1">
              <a:defRPr/>
            </a:pPr>
            <a:r>
              <a:rPr lang="ar-SA" dirty="0" smtClean="0"/>
              <a:t>تشيع بين المراهقين الأفكار الوسواسية ذات العلاقة بالجنس والدين.</a:t>
            </a:r>
          </a:p>
          <a:p>
            <a:pPr marL="411480" lvl="1" indent="0" algn="r" rtl="1">
              <a:buNone/>
              <a:defRPr/>
            </a:pPr>
            <a:endParaRPr lang="en-US" dirty="0" smtClean="0"/>
          </a:p>
          <a:p>
            <a:pPr algn="r" rtl="1">
              <a:defRPr/>
            </a:pPr>
            <a:r>
              <a:rPr lang="ar-SA" dirty="0" smtClean="0"/>
              <a:t>يوجد عند الأولاد أكثر من البنات.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419100" y="1396536"/>
            <a:ext cx="9525000" cy="5004264"/>
          </a:xfrm>
        </p:spPr>
        <p:txBody>
          <a:bodyPr>
            <a:normAutofit/>
          </a:bodyPr>
          <a:lstStyle/>
          <a:p>
            <a:pPr algn="r" rtl="1">
              <a:lnSpc>
                <a:spcPct val="80000"/>
              </a:lnSpc>
              <a:defRPr/>
            </a:pPr>
            <a:r>
              <a:rPr lang="ar-SA" dirty="0" smtClean="0"/>
              <a:t> علم الأمراض النفسية النمائي </a:t>
            </a:r>
            <a:r>
              <a:rPr lang="en-US" sz="2400" dirty="0" smtClean="0"/>
              <a:t>Developmental psychopathology 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يتناول الإضطراب النفسي ضمن سياق النمو السوي للطفل.</a:t>
            </a:r>
          </a:p>
          <a:p>
            <a:pPr lvl="1" algn="r" rtl="1">
              <a:lnSpc>
                <a:spcPct val="80000"/>
              </a:lnSpc>
              <a:defRPr/>
            </a:pPr>
            <a:endParaRPr lang="ar-SA" dirty="0" smtClean="0"/>
          </a:p>
          <a:p>
            <a:pPr algn="r" rtl="1">
              <a:lnSpc>
                <a:spcPct val="80000"/>
              </a:lnSpc>
              <a:defRPr/>
            </a:pPr>
            <a:r>
              <a:rPr lang="ar-SA" dirty="0" smtClean="0"/>
              <a:t>العلاقة بين الإضطرابات النفسية عند الأطفال </a:t>
            </a:r>
            <a:r>
              <a:rPr lang="ar-SA" dirty="0" err="1" smtClean="0"/>
              <a:t>وإضطرابات</a:t>
            </a:r>
            <a:r>
              <a:rPr lang="ar-SA" dirty="0" smtClean="0"/>
              <a:t> الراشدين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بعض الإضطرابات خاصة فقط بالأطفال. مثال: إضطراب قلق </a:t>
            </a:r>
            <a:r>
              <a:rPr lang="ar-SA" dirty="0" err="1" smtClean="0"/>
              <a:t>الإنفصال</a:t>
            </a:r>
            <a:r>
              <a:rPr lang="ar-SA" dirty="0" smtClean="0"/>
              <a:t>.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بعض الإضطرابات تحدث أساساً خلال الطفولة، ولكنها من الممكن أن تستمر خلال الرشد. مثال: إضطراب ضعف الإنتباه والنشاط الزائد. 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بعض الإضطرابات تحدث عن كل من الأطفال والراشدين معاً. مثال: الإكتئاب. </a:t>
            </a:r>
          </a:p>
          <a:p>
            <a:pPr lvl="2">
              <a:lnSpc>
                <a:spcPct val="80000"/>
              </a:lnSpc>
              <a:defRPr/>
            </a:pPr>
            <a:endParaRPr lang="en-US" dirty="0" smtClean="0"/>
          </a:p>
          <a:p>
            <a:pPr>
              <a:lnSpc>
                <a:spcPct val="80000"/>
              </a:lnSpc>
              <a:defRPr/>
            </a:pPr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4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0"/>
            <a:ext cx="9258300" cy="1244136"/>
          </a:xfrm>
        </p:spPr>
        <p:txBody>
          <a:bodyPr>
            <a:normAutofit/>
          </a:bodyPr>
          <a:lstStyle/>
          <a:p>
            <a:r>
              <a:rPr lang="ar-SA" sz="3600" dirty="0" smtClean="0"/>
              <a:t>الإضطرابات الخارجية والإضطرابات الداخلية</a:t>
            </a:r>
            <a:endParaRPr lang="en-US" sz="3600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600200"/>
            <a:ext cx="9220200" cy="48768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80000"/>
              </a:lnSpc>
              <a:defRPr/>
            </a:pPr>
            <a:r>
              <a:rPr lang="ar-SA" dirty="0" smtClean="0"/>
              <a:t>الإضطرابات الخارجية  </a:t>
            </a:r>
            <a:r>
              <a:rPr lang="en-US" sz="2400" dirty="0" smtClean="0"/>
              <a:t>Externalizing disorders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تتميز بأن السلوك فيها موجّه نحو الخارج.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العناد والرفض، العدوانية، النشاط الزائد، </a:t>
            </a:r>
            <a:r>
              <a:rPr lang="ar-SA" dirty="0" err="1" smtClean="0"/>
              <a:t>الإندفاعية</a:t>
            </a:r>
            <a:r>
              <a:rPr lang="ar-SA" dirty="0" smtClean="0"/>
              <a:t>.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يتضمن عدداً من الإضطرابات:</a:t>
            </a:r>
          </a:p>
          <a:p>
            <a:pPr marL="1085850" lvl="1" algn="r" rtl="1">
              <a:lnSpc>
                <a:spcPct val="80000"/>
              </a:lnSpc>
              <a:defRPr/>
            </a:pPr>
            <a:r>
              <a:rPr lang="ar-SA" dirty="0" smtClean="0"/>
              <a:t> إضطراب ضعف الإنتباه وفرط الحركة، </a:t>
            </a:r>
          </a:p>
          <a:p>
            <a:pPr marL="1085850" lvl="1" algn="r" rtl="1">
              <a:lnSpc>
                <a:spcPct val="80000"/>
              </a:lnSpc>
              <a:defRPr/>
            </a:pPr>
            <a:r>
              <a:rPr lang="ar-SA" dirty="0" smtClean="0"/>
              <a:t>إضطراب المسلك،</a:t>
            </a:r>
          </a:p>
          <a:p>
            <a:pPr marL="1085850" lvl="1" algn="r" rtl="1">
              <a:lnSpc>
                <a:spcPct val="80000"/>
              </a:lnSpc>
              <a:defRPr/>
            </a:pPr>
            <a:r>
              <a:rPr lang="ar-SA" dirty="0" smtClean="0"/>
              <a:t>إضطراب الرفض </a:t>
            </a:r>
            <a:r>
              <a:rPr lang="ar-SA" dirty="0" err="1" smtClean="0"/>
              <a:t>الإعتراضي</a:t>
            </a:r>
            <a:r>
              <a:rPr lang="ar-SA" dirty="0" smtClean="0"/>
              <a:t> </a:t>
            </a:r>
            <a:r>
              <a:rPr lang="en-US" dirty="0"/>
              <a:t>oppositional defiant </a:t>
            </a:r>
            <a:r>
              <a:rPr lang="en-US" dirty="0" smtClean="0"/>
              <a:t>disorder</a:t>
            </a:r>
            <a:endParaRPr lang="ar-SA" dirty="0" smtClean="0"/>
          </a:p>
          <a:p>
            <a:pPr marL="1543050" lvl="1" indent="285750" algn="r" rtl="1">
              <a:lnSpc>
                <a:spcPct val="80000"/>
              </a:lnSpc>
              <a:defRPr/>
            </a:pPr>
            <a:r>
              <a:rPr lang="ar-SA" dirty="0" smtClean="0"/>
              <a:t>ترجمه </a:t>
            </a:r>
            <a:r>
              <a:rPr lang="ar-SA" dirty="0" err="1" smtClean="0"/>
              <a:t>حموده</a:t>
            </a:r>
            <a:r>
              <a:rPr lang="ar-SA" dirty="0" smtClean="0"/>
              <a:t> (1998) بمسمى: إضطراب العناد الشارد. 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ينتشر لدى الأولاد أكثر من البنات.</a:t>
            </a:r>
          </a:p>
          <a:p>
            <a:pPr lvl="1" algn="r" rtl="1">
              <a:lnSpc>
                <a:spcPct val="80000"/>
              </a:lnSpc>
              <a:defRPr/>
            </a:pPr>
            <a:endParaRPr lang="ar-SA" dirty="0" smtClean="0"/>
          </a:p>
          <a:p>
            <a:pPr algn="r" rtl="1">
              <a:lnSpc>
                <a:spcPct val="80000"/>
              </a:lnSpc>
              <a:defRPr/>
            </a:pPr>
            <a:r>
              <a:rPr lang="ar-SA" dirty="0" smtClean="0"/>
              <a:t>الإضطرابات الداخلية </a:t>
            </a:r>
            <a:r>
              <a:rPr lang="en-US" dirty="0" smtClean="0"/>
              <a:t>Internalizing disorders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تتميز بأن السلوك فيها موجّه نحو الداخل.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منها: الإكتئاب، القلق، الإنسحاب الإجتماعي.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/>
              <a:t>يتضمن عدداً من الإضطرابات</a:t>
            </a:r>
            <a:r>
              <a:rPr lang="ar-SA" dirty="0" smtClean="0"/>
              <a:t>: القلق </a:t>
            </a:r>
            <a:r>
              <a:rPr lang="ar-SA" dirty="0" err="1" smtClean="0"/>
              <a:t>والإكتئاب</a:t>
            </a:r>
            <a:r>
              <a:rPr lang="ar-SA" dirty="0" smtClean="0"/>
              <a:t> عند الأطفال. </a:t>
            </a:r>
          </a:p>
          <a:p>
            <a:pPr lvl="1" algn="r" rtl="1">
              <a:lnSpc>
                <a:spcPct val="80000"/>
              </a:lnSpc>
              <a:defRPr/>
            </a:pPr>
            <a:r>
              <a:rPr lang="ar-SA" dirty="0" smtClean="0"/>
              <a:t>ينتشر لدى البنات أكثر من الاولاد. </a:t>
            </a:r>
            <a:endParaRPr lang="ar-SA" dirty="0"/>
          </a:p>
          <a:p>
            <a:pPr lvl="1" algn="r" rtl="1">
              <a:lnSpc>
                <a:spcPct val="80000"/>
              </a:lnSpc>
              <a:defRPr/>
            </a:pPr>
            <a:endParaRPr lang="ar-SA" dirty="0" smtClean="0"/>
          </a:p>
          <a:p>
            <a:pPr>
              <a:lnSpc>
                <a:spcPct val="80000"/>
              </a:lnSpc>
              <a:defRPr/>
            </a:pPr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253536"/>
            <a:ext cx="9505950" cy="1143000"/>
          </a:xfrm>
        </p:spPr>
        <p:txBody>
          <a:bodyPr>
            <a:normAutofit/>
          </a:bodyPr>
          <a:lstStyle/>
          <a:p>
            <a:pPr rtl="1"/>
            <a:r>
              <a:rPr lang="ar-SA" sz="3600" dirty="0" smtClean="0"/>
              <a:t>إضطراب ضعف الإنتباه وفرط الحركة </a:t>
            </a:r>
            <a:br>
              <a:rPr lang="ar-SA" sz="3600" dirty="0" smtClean="0"/>
            </a:br>
            <a:r>
              <a:rPr lang="en-US" sz="2400" dirty="0" smtClean="0"/>
              <a:t>Attention Deficit/Hyperactivity Disorder (ADHD)</a:t>
            </a:r>
            <a:endParaRPr lang="en-US" sz="3600" dirty="0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524000"/>
            <a:ext cx="9220200" cy="4953000"/>
          </a:xfrm>
        </p:spPr>
        <p:txBody>
          <a:bodyPr>
            <a:normAutofit/>
          </a:bodyPr>
          <a:lstStyle/>
          <a:p>
            <a:pPr marL="0" indent="0" algn="r" rtl="1">
              <a:buNone/>
              <a:defRPr/>
            </a:pPr>
            <a:r>
              <a:rPr lang="ar-SA" dirty="0" smtClean="0"/>
              <a:t> </a:t>
            </a:r>
          </a:p>
          <a:p>
            <a:pPr algn="r" rtl="1">
              <a:defRPr/>
            </a:pPr>
            <a:r>
              <a:rPr lang="ar-SA" dirty="0" smtClean="0"/>
              <a:t>مستويات بالغة من النشاط</a:t>
            </a:r>
          </a:p>
          <a:p>
            <a:pPr algn="r" rtl="1">
              <a:defRPr/>
            </a:pPr>
            <a:endParaRPr lang="en-US" dirty="0" smtClean="0"/>
          </a:p>
          <a:p>
            <a:pPr algn="r" rtl="1">
              <a:defRPr/>
            </a:pPr>
            <a:r>
              <a:rPr lang="ar-SA" dirty="0" smtClean="0"/>
              <a:t>القابلية </a:t>
            </a:r>
            <a:r>
              <a:rPr lang="ar-SA" dirty="0" smtClean="0"/>
              <a:t>لتشتت الإنتباه وصعوبة التركيز</a:t>
            </a:r>
          </a:p>
          <a:p>
            <a:pPr lvl="1" algn="r" rtl="1">
              <a:defRPr/>
            </a:pPr>
            <a:r>
              <a:rPr lang="ar-SA" dirty="0" smtClean="0"/>
              <a:t>يقوم بأخطاء كنتيجة لعدم الحرص والانتباه، لا يستطع إتباع التعليمات، كثير النسيان.</a:t>
            </a:r>
          </a:p>
          <a:p>
            <a:pPr marL="0" indent="0">
              <a:buNone/>
              <a:defRPr/>
            </a:pPr>
            <a:endParaRPr lang="ar-SA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sz="3600" dirty="0"/>
              <a:t>إضطراب ضعف الإنتباه وفرط </a:t>
            </a:r>
            <a:r>
              <a:rPr lang="ar-SA" sz="3600" dirty="0" smtClean="0"/>
              <a:t>الحركة</a:t>
            </a:r>
            <a:r>
              <a:rPr lang="en-US" sz="3600" dirty="0" smtClean="0"/>
              <a:t>ADHD 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00200"/>
            <a:ext cx="9296400" cy="4876800"/>
          </a:xfrm>
        </p:spPr>
        <p:txBody>
          <a:bodyPr>
            <a:normAutofit/>
          </a:bodyPr>
          <a:lstStyle/>
          <a:p>
            <a:pPr marL="609600" indent="-609600" algn="r" rtl="1">
              <a:lnSpc>
                <a:spcPct val="90000"/>
              </a:lnSpc>
            </a:pPr>
            <a:r>
              <a:rPr lang="ar-SA" sz="2800" dirty="0" smtClean="0"/>
              <a:t>يتضمن نظام </a:t>
            </a:r>
            <a:r>
              <a:rPr lang="en-US" sz="2800" dirty="0" smtClean="0"/>
              <a:t>DSM-IV-TR</a:t>
            </a:r>
            <a:r>
              <a:rPr lang="ar-SA" sz="2800" dirty="0" smtClean="0"/>
              <a:t> ثلاث فئات فرعية لهذا الإضطراب:</a:t>
            </a:r>
            <a:endParaRPr lang="en-US" sz="2800" dirty="0" smtClean="0"/>
          </a:p>
          <a:p>
            <a:pPr marL="990600" lvl="1" indent="-533400" algn="r" rtl="1">
              <a:lnSpc>
                <a:spcPct val="90000"/>
              </a:lnSpc>
              <a:buFontTx/>
              <a:buAutoNum type="arabicPeriod"/>
            </a:pPr>
            <a:r>
              <a:rPr lang="ar-SA" sz="2400" dirty="0" smtClean="0"/>
              <a:t>نوع يغلب فيه ضعف الإنتباه.</a:t>
            </a:r>
          </a:p>
          <a:p>
            <a:pPr marL="990600" lvl="1" indent="-533400" algn="r" rtl="1">
              <a:lnSpc>
                <a:spcPct val="90000"/>
              </a:lnSpc>
              <a:buFontTx/>
              <a:buAutoNum type="arabicPeriod"/>
            </a:pPr>
            <a:r>
              <a:rPr lang="ar-SA" sz="2400" dirty="0"/>
              <a:t>نوع يغلب فيه فرط </a:t>
            </a:r>
            <a:r>
              <a:rPr lang="ar-SA" sz="2400" dirty="0" smtClean="0"/>
              <a:t>الحركة الاندفاعي.</a:t>
            </a:r>
          </a:p>
          <a:p>
            <a:pPr marL="990600" lvl="1" indent="-533400" algn="r" rtl="1">
              <a:lnSpc>
                <a:spcPct val="90000"/>
              </a:lnSpc>
              <a:buFontTx/>
              <a:buAutoNum type="arabicPeriod"/>
            </a:pPr>
            <a:r>
              <a:rPr lang="ar-SA" sz="2400" dirty="0" smtClean="0"/>
              <a:t>نوع مركب.</a:t>
            </a:r>
          </a:p>
          <a:p>
            <a:pPr marL="609600" indent="-609600" algn="r" rtl="1">
              <a:lnSpc>
                <a:spcPct val="90000"/>
              </a:lnSpc>
            </a:pPr>
            <a:endParaRPr lang="ar-SA" sz="2800" dirty="0" smtClean="0"/>
          </a:p>
          <a:p>
            <a:pPr marL="609600" indent="-609600" algn="r" rtl="1">
              <a:lnSpc>
                <a:spcPct val="90000"/>
              </a:lnSpc>
            </a:pPr>
            <a:r>
              <a:rPr lang="ar-SA" sz="2800" dirty="0" smtClean="0"/>
              <a:t>التشخيص الفارق</a:t>
            </a:r>
          </a:p>
          <a:p>
            <a:pPr marL="990600" lvl="1" indent="-533400" algn="r" rtl="1">
              <a:lnSpc>
                <a:spcPct val="90000"/>
              </a:lnSpc>
            </a:pPr>
            <a:r>
              <a:rPr lang="ar-SA" sz="2400" dirty="0" smtClean="0"/>
              <a:t>اضطراب ضعف انتباه وفرط حركة أم اضطراب مسلك؟</a:t>
            </a:r>
          </a:p>
          <a:p>
            <a:pPr marL="1371600" lvl="2" indent="-457200" algn="r" rtl="1">
              <a:lnSpc>
                <a:spcPct val="90000"/>
              </a:lnSpc>
            </a:pPr>
            <a:r>
              <a:rPr lang="ar-SA" sz="2000" dirty="0" smtClean="0"/>
              <a:t>يغلب على الأول القيام بسلوكيات لا تنطبق مع ما طلب من الطفل القيام به، ومظاهر عجز ذهني ودراسي.</a:t>
            </a:r>
          </a:p>
          <a:p>
            <a:pPr marL="1371600" lvl="2" indent="-457200" algn="r" rtl="1">
              <a:lnSpc>
                <a:spcPct val="90000"/>
              </a:lnSpc>
            </a:pPr>
            <a:r>
              <a:rPr lang="ar-SA" sz="2000" dirty="0" smtClean="0"/>
              <a:t>بينما يغلب على الثاني شيوع السلوك العدواني، سلوك الوالدين المضاد للمجتمع غالباً، العدائية في العائلة.</a:t>
            </a:r>
          </a:p>
          <a:p>
            <a:pPr marL="1371600" lvl="2" indent="-457200" algn="r" rtl="1">
              <a:lnSpc>
                <a:spcPct val="90000"/>
              </a:lnSpc>
            </a:pPr>
            <a:endParaRPr lang="ar-SA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sz="3600" dirty="0"/>
              <a:t>إضطراب ضعف الإنتباه وفرط الحركة</a:t>
            </a:r>
            <a:r>
              <a:rPr lang="en-US" sz="3600" dirty="0"/>
              <a:t>ADHD </a:t>
            </a:r>
            <a:endParaRPr lang="en-US" sz="3600" dirty="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553962" y="1612668"/>
            <a:ext cx="4202113" cy="4572000"/>
          </a:xfrm>
        </p:spPr>
        <p:txBody>
          <a:bodyPr>
            <a:normAutofit lnSpcReduction="10000"/>
          </a:bodyPr>
          <a:lstStyle/>
          <a:p>
            <a:pPr marL="400050" indent="-400050" algn="r" rtl="1">
              <a:defRPr/>
            </a:pPr>
            <a:r>
              <a:rPr lang="ar-SA" sz="2400" dirty="0" smtClean="0"/>
              <a:t>دائماً ما يكون متصاحباً مع القلق والاكتئاب.</a:t>
            </a:r>
          </a:p>
          <a:p>
            <a:pPr marL="400050" indent="-400050" algn="r" rtl="1">
              <a:defRPr/>
            </a:pPr>
            <a:r>
              <a:rPr lang="ar-SA" sz="2400" dirty="0" smtClean="0"/>
              <a:t>انتشاره: 3-7 %حول العالم.</a:t>
            </a:r>
          </a:p>
          <a:p>
            <a:pPr marL="400050" indent="-400050" algn="r" rtl="1">
              <a:defRPr/>
            </a:pPr>
            <a:r>
              <a:rPr lang="ar-SA" sz="2400" dirty="0" smtClean="0"/>
              <a:t>أكثر إنتشاراً عند الأولاد من البنات.</a:t>
            </a:r>
          </a:p>
          <a:p>
            <a:pPr marL="685800" lvl="1" indent="-285750" algn="r" rtl="1">
              <a:defRPr/>
            </a:pPr>
            <a:r>
              <a:rPr lang="ar-SA" sz="2000" dirty="0" smtClean="0"/>
              <a:t>ربما لأن سلوك الأولاد أكثر ميلاً للعدوانية من سلوك البنات.</a:t>
            </a:r>
          </a:p>
          <a:p>
            <a:pPr marL="609600" indent="-609600" algn="r" rtl="1">
              <a:defRPr/>
            </a:pPr>
            <a:r>
              <a:rPr lang="ar-SA" sz="2400" dirty="0" smtClean="0"/>
              <a:t>من الممكن ان تستمر الأعراض لما بعد مرحلة الطفولة.</a:t>
            </a:r>
          </a:p>
          <a:p>
            <a:pPr marL="990600" lvl="1" indent="-533400" algn="r" rtl="1">
              <a:defRPr/>
            </a:pPr>
            <a:r>
              <a:rPr lang="ar-SA" sz="2000" dirty="0" smtClean="0"/>
              <a:t>أظهرت العديد من الدراسات الطولية بقاء الأعراض لدى 65 إلى 80% من المصابين.</a:t>
            </a:r>
          </a:p>
          <a:p>
            <a:pPr marL="990600" lvl="1" indent="-533400" algn="r" rtl="1">
              <a:defRPr/>
            </a:pPr>
            <a:r>
              <a:rPr lang="ar-SA" sz="2000" dirty="0" smtClean="0"/>
              <a:t>60 % من البالغين يبقون مستوفين لأعراض الإضطراب حتى وهم في حالة تعافي نسبي.</a:t>
            </a:r>
          </a:p>
        </p:txBody>
      </p:sp>
      <p:pic>
        <p:nvPicPr>
          <p:cNvPr id="7173" name="Picture 5" descr="14-0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0500" y="1917468"/>
            <a:ext cx="52338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/>
              <a:t>إضطرابات القلق عند الأطفال والمراهقين</a:t>
            </a:r>
            <a:endParaRPr lang="en-US" sz="3600" dirty="0" smtClean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90000"/>
              </a:lnSpc>
              <a:defRPr/>
            </a:pPr>
            <a:r>
              <a:rPr lang="ar-SA" dirty="0" smtClean="0"/>
              <a:t>تكثر المخاوف والمشاغل (الهموم) خلال الطفولة.</a:t>
            </a:r>
          </a:p>
          <a:p>
            <a:pPr algn="r" rtl="1">
              <a:lnSpc>
                <a:spcPct val="90000"/>
              </a:lnSpc>
              <a:defRPr/>
            </a:pPr>
            <a:r>
              <a:rPr lang="ar-SA" dirty="0" smtClean="0"/>
              <a:t>إضطراب القلق </a:t>
            </a:r>
            <a:r>
              <a:rPr lang="en-US" dirty="0" smtClean="0"/>
              <a:t>Anxiety disorder</a:t>
            </a:r>
          </a:p>
          <a:p>
            <a:pPr lvl="1" algn="r" rtl="1">
              <a:lnSpc>
                <a:spcPct val="90000"/>
              </a:lnSpc>
              <a:defRPr/>
            </a:pPr>
            <a:r>
              <a:rPr lang="ar-SA" dirty="0" smtClean="0"/>
              <a:t>هم وانشغال شديد ومستمر.</a:t>
            </a:r>
          </a:p>
          <a:p>
            <a:pPr lvl="1" algn="r" rtl="1">
              <a:lnSpc>
                <a:spcPct val="90000"/>
              </a:lnSpc>
              <a:defRPr/>
            </a:pPr>
            <a:r>
              <a:rPr lang="ar-SA" dirty="0" smtClean="0"/>
              <a:t>يجب ان يؤثر على اداء الطفل كي يوصف بأنه مرضي.</a:t>
            </a:r>
          </a:p>
          <a:p>
            <a:pPr algn="r" rtl="1">
              <a:lnSpc>
                <a:spcPct val="90000"/>
              </a:lnSpc>
              <a:defRPr/>
            </a:pPr>
            <a:r>
              <a:rPr lang="ar-SA" dirty="0" smtClean="0"/>
              <a:t>أكثر مخاوف الطفولة تزول مع التقدم في العمر، ولكن </a:t>
            </a:r>
            <a:r>
              <a:rPr lang="ar-SA" u="sng" dirty="0" smtClean="0"/>
              <a:t>بعض</a:t>
            </a:r>
            <a:r>
              <a:rPr lang="ar-SA" dirty="0" smtClean="0"/>
              <a:t> الكبار ممن لديهم إضطراب القلق يذكرون بانهم كانوا «قلقين» أثناء طفولتهم </a:t>
            </a:r>
          </a:p>
          <a:p>
            <a:pPr lvl="1" algn="r" rtl="1">
              <a:lnSpc>
                <a:spcPct val="90000"/>
              </a:lnSpc>
              <a:defRPr/>
            </a:pPr>
            <a:r>
              <a:rPr lang="ar-SA" dirty="0" smtClean="0"/>
              <a:t>«طول عمري وأنا </a:t>
            </a:r>
            <a:r>
              <a:rPr lang="ar-SA" dirty="0" err="1" smtClean="0"/>
              <a:t>خايف</a:t>
            </a:r>
            <a:r>
              <a:rPr lang="ar-SA" dirty="0" smtClean="0"/>
              <a:t> وبالي مشغول»</a:t>
            </a:r>
          </a:p>
          <a:p>
            <a:pPr algn="r" rtl="1">
              <a:lnSpc>
                <a:spcPct val="90000"/>
              </a:lnSpc>
              <a:defRPr/>
            </a:pPr>
            <a:r>
              <a:rPr lang="ar-SA" dirty="0" smtClean="0"/>
              <a:t>الإنتشار: يصيب القلق حوالي 3-5 % من الأطفال والمراهقين.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sz="3600" dirty="0" smtClean="0"/>
              <a:t>إضطرابات القلق عند الأطفال والمراهقين</a:t>
            </a:r>
            <a:endParaRPr lang="en-US" sz="3600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9353550" cy="4754563"/>
          </a:xfrm>
        </p:spPr>
        <p:txBody>
          <a:bodyPr>
            <a:normAutofit/>
          </a:bodyPr>
          <a:lstStyle/>
          <a:p>
            <a:pPr marL="609600" lvl="2" indent="-609600" algn="r" rtl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ar-SA" sz="2800" dirty="0" smtClean="0"/>
              <a:t>إضطراب قلق </a:t>
            </a:r>
            <a:r>
              <a:rPr lang="ar-SA" sz="2800" dirty="0" err="1" smtClean="0"/>
              <a:t>الإنفصال</a:t>
            </a:r>
            <a:r>
              <a:rPr lang="ar-SA" sz="2800" dirty="0" smtClean="0"/>
              <a:t> </a:t>
            </a:r>
            <a:r>
              <a:rPr lang="en-US" sz="2800" dirty="0" smtClean="0"/>
              <a:t>Separation </a:t>
            </a:r>
            <a:r>
              <a:rPr lang="en-US" sz="2800" dirty="0"/>
              <a:t>Anxiety </a:t>
            </a:r>
            <a:r>
              <a:rPr lang="en-US" sz="2800" dirty="0" smtClean="0"/>
              <a:t>Disorder</a:t>
            </a:r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إنشغال على </a:t>
            </a:r>
            <a:r>
              <a:rPr lang="ar-SA" sz="2400" dirty="0" smtClean="0"/>
              <a:t>بعد الوالدين والأمان.</a:t>
            </a:r>
            <a:endParaRPr lang="ar-SA" sz="2400" dirty="0" smtClean="0"/>
          </a:p>
          <a:p>
            <a:pPr marL="609600" lvl="2" indent="-609600" algn="r" rtl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ar-SA" sz="2800" dirty="0" smtClean="0"/>
              <a:t>إضطراب </a:t>
            </a:r>
            <a:r>
              <a:rPr lang="ar-SA" sz="2800" dirty="0" smtClean="0"/>
              <a:t>القلق الإجتماعي </a:t>
            </a:r>
            <a:r>
              <a:rPr lang="en-US" sz="2800" dirty="0" smtClean="0"/>
              <a:t>Social Anxiety Disorder</a:t>
            </a:r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قلق شديد وهدوء.</a:t>
            </a:r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يمكن ان يظهر على الطفل أعراض البكم الإختياري </a:t>
            </a:r>
            <a:r>
              <a:rPr lang="en-US" sz="2400" i="1" dirty="0" smtClean="0"/>
              <a:t>selective mutism</a:t>
            </a:r>
          </a:p>
          <a:p>
            <a:pPr lvl="2" algn="r" rtl="1">
              <a:lnSpc>
                <a:spcPct val="90000"/>
              </a:lnSpc>
            </a:pPr>
            <a:r>
              <a:rPr lang="ar-SA" sz="2100" dirty="0" smtClean="0"/>
              <a:t>يرفض الكلام في المواقف الإجتماعية غير المألوفة لديه. </a:t>
            </a:r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الإنتشار: 1 % من الأطفال والمراهقين. </a:t>
            </a:r>
          </a:p>
          <a:p>
            <a:pPr lvl="1" algn="r" rtl="1">
              <a:lnSpc>
                <a:spcPct val="90000"/>
              </a:lnSpc>
            </a:pPr>
            <a:r>
              <a:rPr lang="ar-SA" sz="2400" dirty="0" smtClean="0"/>
              <a:t>الأسباب المحتملة:</a:t>
            </a:r>
            <a:endParaRPr lang="en-US" sz="2400" dirty="0"/>
          </a:p>
          <a:p>
            <a:pPr lvl="2" algn="r" rtl="1">
              <a:lnSpc>
                <a:spcPct val="90000"/>
              </a:lnSpc>
            </a:pPr>
            <a:r>
              <a:rPr lang="ar-SA" sz="2100" dirty="0" smtClean="0"/>
              <a:t>مبالغة في تقدير حجم التهديد.</a:t>
            </a:r>
          </a:p>
          <a:p>
            <a:pPr lvl="2" algn="r" rtl="1">
              <a:lnSpc>
                <a:spcPct val="90000"/>
              </a:lnSpc>
            </a:pPr>
            <a:r>
              <a:rPr lang="ar-SA" sz="2100" dirty="0" smtClean="0"/>
              <a:t>تقليل من القدرات الذاتية على مواجهة المواقف والتعامل معه بكفاءة. </a:t>
            </a:r>
          </a:p>
          <a:p>
            <a:pPr lvl="2" algn="r" rtl="1">
              <a:lnSpc>
                <a:spcPct val="90000"/>
              </a:lnSpc>
            </a:pPr>
            <a:r>
              <a:rPr lang="ar-SA" sz="2100" dirty="0" smtClean="0"/>
              <a:t>مهارات إجتماعية ضعيفة.</a:t>
            </a:r>
          </a:p>
          <a:p>
            <a:pPr marL="792480" lvl="3" indent="-609600">
              <a:spcBef>
                <a:spcPts val="0"/>
              </a:spcBef>
              <a:buClr>
                <a:schemeClr val="accent2"/>
              </a:buClr>
              <a:buSzPct val="70000"/>
              <a:buFont typeface="Arial" pitchFamily="34" charset="0"/>
              <a:buChar char="•"/>
            </a:pPr>
            <a:endParaRPr lang="en-US" sz="2500" dirty="0" smtClean="0"/>
          </a:p>
          <a:p>
            <a:pPr marL="792480" lvl="3" indent="-609600">
              <a:spcBef>
                <a:spcPts val="0"/>
              </a:spcBef>
              <a:buClr>
                <a:schemeClr val="accent2"/>
              </a:buClr>
              <a:buSzPct val="70000"/>
              <a:buFont typeface="Arial" pitchFamily="34" charset="0"/>
              <a:buChar char="•"/>
            </a:pPr>
            <a:endParaRPr lang="en-US" sz="2500" dirty="0" smtClean="0"/>
          </a:p>
          <a:p>
            <a:pPr marL="792480" lvl="3" indent="-609600">
              <a:spcBef>
                <a:spcPts val="0"/>
              </a:spcBef>
              <a:buClr>
                <a:schemeClr val="accent2"/>
              </a:buClr>
              <a:buSzPct val="70000"/>
              <a:buFont typeface="Arial" pitchFamily="34" charset="0"/>
              <a:buChar char="•"/>
            </a:pPr>
            <a:endParaRPr lang="en-US" sz="2500" dirty="0" smtClean="0"/>
          </a:p>
          <a:p>
            <a:pPr marL="609600" lvl="2" indent="-6096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endParaRPr lang="en-US" sz="2800" dirty="0"/>
          </a:p>
          <a:p>
            <a:pPr marL="609600" indent="-609600">
              <a:buFontTx/>
              <a:buNone/>
            </a:pP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dirty="0" smtClean="0"/>
              <a:t>إضطراب الشدة اللاحق للصدمة  </a:t>
            </a:r>
            <a:r>
              <a:rPr lang="en-US" dirty="0" smtClean="0"/>
              <a:t>PTSD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342900" y="1524000"/>
            <a:ext cx="9429750" cy="4648517"/>
          </a:xfrm>
        </p:spPr>
        <p:txBody>
          <a:bodyPr>
            <a:normAutofit/>
          </a:bodyPr>
          <a:lstStyle/>
          <a:p>
            <a:pPr marL="609600" indent="-609600" algn="r" rtl="1">
              <a:lnSpc>
                <a:spcPct val="80000"/>
              </a:lnSpc>
            </a:pPr>
            <a:r>
              <a:rPr lang="ar-SA" sz="2800" dirty="0" smtClean="0"/>
              <a:t>التعرض للصدمة </a:t>
            </a:r>
            <a:r>
              <a:rPr lang="en-US" sz="2800" dirty="0" smtClean="0"/>
              <a:t>trauma</a:t>
            </a:r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إيذاء جسدي أو جنسي مزمن.</a:t>
            </a:r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العنف المجتمعي.</a:t>
            </a:r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الكوارث الطبيعية.</a:t>
            </a:r>
          </a:p>
          <a:p>
            <a:pPr marL="609600" indent="-609600" algn="r" rtl="1">
              <a:lnSpc>
                <a:spcPct val="80000"/>
              </a:lnSpc>
            </a:pPr>
            <a:r>
              <a:rPr lang="ar-SA" sz="2800" dirty="0" smtClean="0"/>
              <a:t>فئات (أنواع) الأعراض</a:t>
            </a:r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اخيله وصور من موقف الصدمة </a:t>
            </a:r>
            <a:r>
              <a:rPr lang="en-US" sz="2400" dirty="0" smtClean="0"/>
              <a:t>Flashbacks</a:t>
            </a:r>
            <a:r>
              <a:rPr lang="ar-SA" sz="2400" dirty="0" smtClean="0"/>
              <a:t>، كوابيس ليلية، أفكار </a:t>
            </a:r>
            <a:r>
              <a:rPr lang="ar-SA" sz="2400" dirty="0" err="1" smtClean="0"/>
              <a:t>إقتحامية</a:t>
            </a:r>
            <a:r>
              <a:rPr lang="ar-SA" sz="2400" dirty="0" smtClean="0"/>
              <a:t> </a:t>
            </a:r>
            <a:r>
              <a:rPr lang="en-US" sz="2400" dirty="0" smtClean="0"/>
              <a:t>intrusive thoughts</a:t>
            </a:r>
            <a:endParaRPr lang="ar-SA" sz="2400" dirty="0" smtClean="0"/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تجنب.</a:t>
            </a:r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أفكار وعمليات معرفية سلبية.</a:t>
            </a:r>
          </a:p>
          <a:p>
            <a:pPr marL="990600" lvl="1" indent="-533400" algn="r" rtl="1">
              <a:lnSpc>
                <a:spcPct val="80000"/>
              </a:lnSpc>
            </a:pPr>
            <a:r>
              <a:rPr lang="ar-SA" sz="2400" dirty="0" smtClean="0"/>
              <a:t>إستثارة عالية وحذر.</a:t>
            </a:r>
            <a:endParaRPr lang="en-US" sz="2400" dirty="0" smtClean="0"/>
          </a:p>
          <a:p>
            <a:pPr marL="609600" indent="-609600" algn="r" rtl="1">
              <a:lnSpc>
                <a:spcPct val="80000"/>
              </a:lnSpc>
            </a:pPr>
            <a:r>
              <a:rPr lang="ar-SA" sz="2800" dirty="0" smtClean="0"/>
              <a:t>بعض أعراضه عند الأطفال تختلف عن صورتها لدى الراشدين</a:t>
            </a:r>
            <a:r>
              <a:rPr lang="ar-SA" sz="2800" dirty="0" smtClean="0"/>
              <a:t>.</a:t>
            </a:r>
            <a:endParaRPr lang="ar-SA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ring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Kring</Template>
  <TotalTime>1417</TotalTime>
  <Pages>37</Pages>
  <Words>665</Words>
  <Application>Microsoft Office PowerPoint</Application>
  <PresentationFormat>35mm Slides</PresentationFormat>
  <Paragraphs>117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Kring</vt:lpstr>
      <vt:lpstr>إضطرابات الطفولة  Disorders of Childhood </vt:lpstr>
      <vt:lpstr>PowerPoint Presentation</vt:lpstr>
      <vt:lpstr>الإضطرابات الخارجية والإضطرابات الداخلية</vt:lpstr>
      <vt:lpstr>إضطراب ضعف الإنتباه وفرط الحركة  Attention Deficit/Hyperactivity Disorder (ADHD)</vt:lpstr>
      <vt:lpstr>إضطراب ضعف الإنتباه وفرط الحركةADHD  </vt:lpstr>
      <vt:lpstr>إضطراب ضعف الإنتباه وفرط الحركةADHD </vt:lpstr>
      <vt:lpstr>إضطرابات القلق عند الأطفال والمراهقين</vt:lpstr>
      <vt:lpstr>إضطرابات القلق عند الأطفال والمراهقين</vt:lpstr>
      <vt:lpstr>إضطراب الشدة اللاحق للصدمة  PTSD</vt:lpstr>
      <vt:lpstr>OCDإضطراب الوسواس القهري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 Lecture Notes Presentation  Chapter 2  Current Paradigms in Psychopathology</dc:title>
  <dc:creator>MNina</dc:creator>
  <cp:lastModifiedBy>User</cp:lastModifiedBy>
  <cp:revision>349</cp:revision>
  <cp:lastPrinted>1997-05-05T16:48:04Z</cp:lastPrinted>
  <dcterms:created xsi:type="dcterms:W3CDTF">2013-12-07T20:47:56Z</dcterms:created>
  <dcterms:modified xsi:type="dcterms:W3CDTF">2015-12-16T10:43:26Z</dcterms:modified>
</cp:coreProperties>
</file>