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18"/>
  </p:notesMasterIdLst>
  <p:sldIdLst>
    <p:sldId id="256" r:id="rId2"/>
    <p:sldId id="257" r:id="rId3"/>
    <p:sldId id="266"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Lst>
  <p:sldSz cx="12192000" cy="6858000"/>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660"/>
  </p:normalViewPr>
  <p:slideViewPr>
    <p:cSldViewPr snapToGrid="0">
      <p:cViewPr varScale="1">
        <p:scale>
          <a:sx n="70" d="100"/>
          <a:sy n="70" d="100"/>
        </p:scale>
        <p:origin x="7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x-none"/>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807DEFB-CD93-4C2E-83DC-4200A5F9BA92}" type="datetimeFigureOut">
              <a:rPr lang="x-none" smtClean="0"/>
              <a:t>25/02/19</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x-none"/>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635D8F8-7325-43BE-BA99-04A56BFCC2CE}" type="slidenum">
              <a:rPr lang="x-none" smtClean="0"/>
              <a:t>‹#›</a:t>
            </a:fld>
            <a:endParaRPr lang="x-none"/>
          </a:p>
        </p:txBody>
      </p:sp>
    </p:spTree>
    <p:extLst>
      <p:ext uri="{BB962C8B-B14F-4D97-AF65-F5344CB8AC3E}">
        <p14:creationId xmlns:p14="http://schemas.microsoft.com/office/powerpoint/2010/main" val="9162603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7635D8F8-7325-43BE-BA99-04A56BFCC2CE}" type="slidenum">
              <a:rPr lang="x-none" smtClean="0"/>
              <a:t>3</a:t>
            </a:fld>
            <a:endParaRPr lang="x-none"/>
          </a:p>
        </p:txBody>
      </p:sp>
    </p:spTree>
    <p:extLst>
      <p:ext uri="{BB962C8B-B14F-4D97-AF65-F5344CB8AC3E}">
        <p14:creationId xmlns:p14="http://schemas.microsoft.com/office/powerpoint/2010/main" val="107364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7635D8F8-7325-43BE-BA99-04A56BFCC2CE}" type="slidenum">
              <a:rPr lang="x-none" smtClean="0"/>
              <a:t>5</a:t>
            </a:fld>
            <a:endParaRPr lang="x-none"/>
          </a:p>
        </p:txBody>
      </p:sp>
    </p:spTree>
    <p:extLst>
      <p:ext uri="{BB962C8B-B14F-4D97-AF65-F5344CB8AC3E}">
        <p14:creationId xmlns:p14="http://schemas.microsoft.com/office/powerpoint/2010/main" val="382766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2E64AD-6D2D-48D6-8974-C1560FFA9766}" type="datetimeFigureOut">
              <a:rPr lang="x-none" smtClean="0"/>
              <a:t>25/02/19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E360934-85B3-4B68-B227-44EF3D76B05C}" type="slidenum">
              <a:rPr lang="x-none" smtClean="0"/>
              <a:t>‹#›</a:t>
            </a:fld>
            <a:endParaRPr lang="x-non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5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2E64AD-6D2D-48D6-8974-C1560FFA9766}" type="datetimeFigureOut">
              <a:rPr lang="x-none" smtClean="0"/>
              <a:t>25/02/19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E360934-85B3-4B68-B227-44EF3D76B05C}" type="slidenum">
              <a:rPr lang="x-none" smtClean="0"/>
              <a:t>‹#›</a:t>
            </a:fld>
            <a:endParaRPr lang="x-none"/>
          </a:p>
        </p:txBody>
      </p:sp>
    </p:spTree>
    <p:extLst>
      <p:ext uri="{BB962C8B-B14F-4D97-AF65-F5344CB8AC3E}">
        <p14:creationId xmlns:p14="http://schemas.microsoft.com/office/powerpoint/2010/main" val="205151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2E64AD-6D2D-48D6-8974-C1560FFA9766}" type="datetimeFigureOut">
              <a:rPr lang="x-none" smtClean="0"/>
              <a:t>25/02/19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E360934-85B3-4B68-B227-44EF3D76B05C}" type="slidenum">
              <a:rPr lang="x-none" smtClean="0"/>
              <a:t>‹#›</a:t>
            </a:fld>
            <a:endParaRPr lang="x-none"/>
          </a:p>
        </p:txBody>
      </p:sp>
    </p:spTree>
    <p:extLst>
      <p:ext uri="{BB962C8B-B14F-4D97-AF65-F5344CB8AC3E}">
        <p14:creationId xmlns:p14="http://schemas.microsoft.com/office/powerpoint/2010/main" val="396309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2E64AD-6D2D-48D6-8974-C1560FFA9766}" type="datetimeFigureOut">
              <a:rPr lang="x-none" smtClean="0"/>
              <a:t>25/02/19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E360934-85B3-4B68-B227-44EF3D76B05C}" type="slidenum">
              <a:rPr lang="x-none" smtClean="0"/>
              <a:t>‹#›</a:t>
            </a:fld>
            <a:endParaRPr lang="x-none"/>
          </a:p>
        </p:txBody>
      </p:sp>
    </p:spTree>
    <p:extLst>
      <p:ext uri="{BB962C8B-B14F-4D97-AF65-F5344CB8AC3E}">
        <p14:creationId xmlns:p14="http://schemas.microsoft.com/office/powerpoint/2010/main" val="73756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2E64AD-6D2D-48D6-8974-C1560FFA9766}" type="datetimeFigureOut">
              <a:rPr lang="x-none" smtClean="0"/>
              <a:t>25/02/19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BE360934-85B3-4B68-B227-44EF3D76B05C}" type="slidenum">
              <a:rPr lang="x-none" smtClean="0"/>
              <a:t>‹#›</a:t>
            </a:fld>
            <a:endParaRPr lang="x-non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54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2E64AD-6D2D-48D6-8974-C1560FFA9766}" type="datetimeFigureOut">
              <a:rPr lang="x-none" smtClean="0"/>
              <a:t>25/02/19</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BE360934-85B3-4B68-B227-44EF3D76B05C}" type="slidenum">
              <a:rPr lang="x-none" smtClean="0"/>
              <a:t>‹#›</a:t>
            </a:fld>
            <a:endParaRPr lang="x-none"/>
          </a:p>
        </p:txBody>
      </p:sp>
    </p:spTree>
    <p:extLst>
      <p:ext uri="{BB962C8B-B14F-4D97-AF65-F5344CB8AC3E}">
        <p14:creationId xmlns:p14="http://schemas.microsoft.com/office/powerpoint/2010/main" val="412489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2E64AD-6D2D-48D6-8974-C1560FFA9766}" type="datetimeFigureOut">
              <a:rPr lang="x-none" smtClean="0"/>
              <a:t>25/02/19</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BE360934-85B3-4B68-B227-44EF3D76B05C}" type="slidenum">
              <a:rPr lang="x-none" smtClean="0"/>
              <a:t>‹#›</a:t>
            </a:fld>
            <a:endParaRPr lang="x-none"/>
          </a:p>
        </p:txBody>
      </p:sp>
    </p:spTree>
    <p:extLst>
      <p:ext uri="{BB962C8B-B14F-4D97-AF65-F5344CB8AC3E}">
        <p14:creationId xmlns:p14="http://schemas.microsoft.com/office/powerpoint/2010/main" val="385148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2E64AD-6D2D-48D6-8974-C1560FFA9766}" type="datetimeFigureOut">
              <a:rPr lang="x-none" smtClean="0"/>
              <a:t>25/02/19</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BE360934-85B3-4B68-B227-44EF3D76B05C}" type="slidenum">
              <a:rPr lang="x-none" smtClean="0"/>
              <a:t>‹#›</a:t>
            </a:fld>
            <a:endParaRPr lang="x-none"/>
          </a:p>
        </p:txBody>
      </p:sp>
    </p:spTree>
    <p:extLst>
      <p:ext uri="{BB962C8B-B14F-4D97-AF65-F5344CB8AC3E}">
        <p14:creationId xmlns:p14="http://schemas.microsoft.com/office/powerpoint/2010/main" val="374978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2E64AD-6D2D-48D6-8974-C1560FFA9766}" type="datetimeFigureOut">
              <a:rPr lang="x-none" smtClean="0"/>
              <a:t>25/02/19</a:t>
            </a:fld>
            <a:endParaRPr lang="x-non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x-none"/>
          </a:p>
        </p:txBody>
      </p:sp>
      <p:sp>
        <p:nvSpPr>
          <p:cNvPr id="9" name="Slide Number Placeholder 8"/>
          <p:cNvSpPr>
            <a:spLocks noGrp="1"/>
          </p:cNvSpPr>
          <p:nvPr>
            <p:ph type="sldNum" sz="quarter" idx="12"/>
          </p:nvPr>
        </p:nvSpPr>
        <p:spPr/>
        <p:txBody>
          <a:bodyPr/>
          <a:lstStyle/>
          <a:p>
            <a:fld id="{BE360934-85B3-4B68-B227-44EF3D76B05C}" type="slidenum">
              <a:rPr lang="x-none" smtClean="0"/>
              <a:t>‹#›</a:t>
            </a:fld>
            <a:endParaRPr lang="x-none"/>
          </a:p>
        </p:txBody>
      </p:sp>
    </p:spTree>
    <p:extLst>
      <p:ext uri="{BB962C8B-B14F-4D97-AF65-F5344CB8AC3E}">
        <p14:creationId xmlns:p14="http://schemas.microsoft.com/office/powerpoint/2010/main" val="163796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82E64AD-6D2D-48D6-8974-C1560FFA9766}" type="datetimeFigureOut">
              <a:rPr lang="x-none" smtClean="0"/>
              <a:t>25/02/19</a:t>
            </a:fld>
            <a:endParaRPr lang="x-non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x-non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E360934-85B3-4B68-B227-44EF3D76B05C}" type="slidenum">
              <a:rPr lang="x-none" smtClean="0"/>
              <a:t>‹#›</a:t>
            </a:fld>
            <a:endParaRPr lang="x-none"/>
          </a:p>
        </p:txBody>
      </p:sp>
    </p:spTree>
    <p:extLst>
      <p:ext uri="{BB962C8B-B14F-4D97-AF65-F5344CB8AC3E}">
        <p14:creationId xmlns:p14="http://schemas.microsoft.com/office/powerpoint/2010/main" val="122255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E64AD-6D2D-48D6-8974-C1560FFA9766}" type="datetimeFigureOut">
              <a:rPr lang="x-none" smtClean="0"/>
              <a:t>25/02/19</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BE360934-85B3-4B68-B227-44EF3D76B05C}" type="slidenum">
              <a:rPr lang="x-none" smtClean="0"/>
              <a:t>‹#›</a:t>
            </a:fld>
            <a:endParaRPr lang="x-none"/>
          </a:p>
        </p:txBody>
      </p:sp>
    </p:spTree>
    <p:extLst>
      <p:ext uri="{BB962C8B-B14F-4D97-AF65-F5344CB8AC3E}">
        <p14:creationId xmlns:p14="http://schemas.microsoft.com/office/powerpoint/2010/main" val="220423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82E64AD-6D2D-48D6-8974-C1560FFA9766}" type="datetimeFigureOut">
              <a:rPr lang="x-none" smtClean="0"/>
              <a:t>25/02/19</a:t>
            </a:fld>
            <a:endParaRPr lang="x-non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x-non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E360934-85B3-4B68-B227-44EF3D76B05C}" type="slidenum">
              <a:rPr lang="x-none" smtClean="0"/>
              <a:t>‹#›</a:t>
            </a:fld>
            <a:endParaRPr lang="x-non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1216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66524"/>
            <a:ext cx="10058400" cy="3566160"/>
          </a:xfrm>
        </p:spPr>
        <p:txBody>
          <a:bodyPr/>
          <a:lstStyle/>
          <a:p>
            <a:r>
              <a:rPr lang="x-none" dirty="0" smtClean="0"/>
              <a:t>اضطرابات التواصل </a:t>
            </a:r>
            <a:endParaRPr lang="x-none" dirty="0"/>
          </a:p>
        </p:txBody>
      </p:sp>
      <p:sp>
        <p:nvSpPr>
          <p:cNvPr id="3" name="Subtitle 2"/>
          <p:cNvSpPr>
            <a:spLocks noGrp="1"/>
          </p:cNvSpPr>
          <p:nvPr>
            <p:ph type="subTitle" idx="1"/>
          </p:nvPr>
        </p:nvSpPr>
        <p:spPr/>
        <p:txBody>
          <a:bodyPr/>
          <a:lstStyle/>
          <a:p>
            <a:r>
              <a:rPr lang="en-US" b="1" dirty="0" smtClean="0">
                <a:solidFill>
                  <a:srgbClr val="FF0000"/>
                </a:solidFill>
              </a:rPr>
              <a:t>Communication Disorders </a:t>
            </a:r>
            <a:endParaRPr lang="x-none" b="1" dirty="0">
              <a:solidFill>
                <a:srgbClr val="FF0000"/>
              </a:solidFill>
            </a:endParaRPr>
          </a:p>
        </p:txBody>
      </p:sp>
      <p:pic>
        <p:nvPicPr>
          <p:cNvPr id="4" name="Picture 3"/>
          <p:cNvPicPr>
            <a:picLocks noChangeAspect="1"/>
          </p:cNvPicPr>
          <p:nvPr/>
        </p:nvPicPr>
        <p:blipFill>
          <a:blip r:embed="rId2"/>
          <a:stretch>
            <a:fillRect/>
          </a:stretch>
        </p:blipFill>
        <p:spPr>
          <a:xfrm>
            <a:off x="7508767" y="3595956"/>
            <a:ext cx="4448175" cy="2447925"/>
          </a:xfrm>
          <a:prstGeom prst="rect">
            <a:avLst/>
          </a:prstGeom>
        </p:spPr>
      </p:pic>
    </p:spTree>
    <p:extLst>
      <p:ext uri="{BB962C8B-B14F-4D97-AF65-F5344CB8AC3E}">
        <p14:creationId xmlns:p14="http://schemas.microsoft.com/office/powerpoint/2010/main" val="3941551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dirty="0" smtClean="0">
                <a:solidFill>
                  <a:srgbClr val="FF0000"/>
                </a:solidFill>
              </a:rPr>
              <a:t>الحاجة للتواصل</a:t>
            </a:r>
            <a:endParaRPr lang="x-none" dirty="0">
              <a:solidFill>
                <a:srgbClr val="FF0000"/>
              </a:solidFill>
            </a:endParaRPr>
          </a:p>
        </p:txBody>
      </p:sp>
      <p:sp>
        <p:nvSpPr>
          <p:cNvPr id="3" name="Content Placeholder 2"/>
          <p:cNvSpPr>
            <a:spLocks noGrp="1"/>
          </p:cNvSpPr>
          <p:nvPr>
            <p:ph idx="1"/>
          </p:nvPr>
        </p:nvSpPr>
        <p:spPr/>
        <p:txBody>
          <a:bodyPr/>
          <a:lstStyle/>
          <a:p>
            <a:r>
              <a:rPr lang="x-none" dirty="0" smtClean="0"/>
              <a:t>لايمكن للطفل ان يطور لغتة الا اذا كانت لديه حاجة لذلك لأننا نود التاثير على افعال المستمع او تركيزه على مشاعرة </a:t>
            </a:r>
          </a:p>
          <a:p>
            <a:r>
              <a:rPr lang="x-none" dirty="0" smtClean="0"/>
              <a:t>واذا فكرت في ذلك فستجد ان معظم ما نتحدث به يوميا يرجع لهذين السببين </a:t>
            </a:r>
          </a:p>
          <a:p>
            <a:r>
              <a:rPr lang="x-none" dirty="0" smtClean="0"/>
              <a:t>فحاجة الطفل للأشياء هي التي تعلمة الجمل الطلبيه </a:t>
            </a:r>
          </a:p>
          <a:p>
            <a:r>
              <a:rPr lang="x-none" dirty="0" smtClean="0"/>
              <a:t>وحب الاستطلاع لدية يعلمة الجمل الاستفهامية </a:t>
            </a:r>
            <a:endParaRPr lang="x-none" dirty="0"/>
          </a:p>
        </p:txBody>
      </p:sp>
      <p:pic>
        <p:nvPicPr>
          <p:cNvPr id="4" name="Picture 3"/>
          <p:cNvPicPr>
            <a:picLocks noChangeAspect="1"/>
          </p:cNvPicPr>
          <p:nvPr/>
        </p:nvPicPr>
        <p:blipFill>
          <a:blip r:embed="rId2"/>
          <a:stretch>
            <a:fillRect/>
          </a:stretch>
        </p:blipFill>
        <p:spPr>
          <a:xfrm>
            <a:off x="1588599" y="2661314"/>
            <a:ext cx="3634854" cy="3634854"/>
          </a:xfrm>
          <a:prstGeom prst="rect">
            <a:avLst/>
          </a:prstGeom>
        </p:spPr>
      </p:pic>
    </p:spTree>
    <p:extLst>
      <p:ext uri="{BB962C8B-B14F-4D97-AF65-F5344CB8AC3E}">
        <p14:creationId xmlns:p14="http://schemas.microsoft.com/office/powerpoint/2010/main" val="1984484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dirty="0" smtClean="0">
                <a:solidFill>
                  <a:srgbClr val="FF0000"/>
                </a:solidFill>
              </a:rPr>
              <a:t>القدرات الاجتماعية </a:t>
            </a:r>
            <a:endParaRPr lang="x-none" dirty="0">
              <a:solidFill>
                <a:srgbClr val="FF0000"/>
              </a:solidFill>
            </a:endParaRPr>
          </a:p>
        </p:txBody>
      </p:sp>
      <p:sp>
        <p:nvSpPr>
          <p:cNvPr id="3" name="Content Placeholder 2"/>
          <p:cNvSpPr>
            <a:spLocks noGrp="1"/>
          </p:cNvSpPr>
          <p:nvPr>
            <p:ph idx="1"/>
          </p:nvPr>
        </p:nvSpPr>
        <p:spPr/>
        <p:txBody>
          <a:bodyPr/>
          <a:lstStyle/>
          <a:p>
            <a:r>
              <a:rPr lang="x-none" dirty="0" smtClean="0"/>
              <a:t>يكتسب الطفل العديد من القدرات الاجتماعية قبل اكتسابة للغة المنطوقة ومن القدرات المرجعية المشتركة </a:t>
            </a:r>
          </a:p>
          <a:p>
            <a:r>
              <a:rPr lang="x-none" dirty="0" smtClean="0"/>
              <a:t>التي يركز فيها كل من الاطفال والراشدين على نفس الاشياء اوالاحداث التي تدور امامهم </a:t>
            </a:r>
          </a:p>
          <a:p>
            <a:r>
              <a:rPr lang="x-none" dirty="0" smtClean="0"/>
              <a:t>وفي تلك اللحظه يتحدث الوالدين للاطفال عن هذه الاشياء أو الاحداث ويطور الطفل من </a:t>
            </a:r>
          </a:p>
          <a:p>
            <a:r>
              <a:rPr lang="x-none" dirty="0" smtClean="0"/>
              <a:t>خلال هذه التفاعلات اللغوية التي تحدث في هذه المواقف مفردات لغته وقواعدها </a:t>
            </a:r>
          </a:p>
          <a:p>
            <a:r>
              <a:rPr lang="x-none" dirty="0" smtClean="0"/>
              <a:t>كما تساهم الألعاب والطقوس الروتيتنية الأطفال في تعلم لغتهم في مواقف عفوية طبييعة </a:t>
            </a:r>
          </a:p>
          <a:p>
            <a:r>
              <a:rPr lang="x-none" dirty="0" smtClean="0"/>
              <a:t>كتلك التي تحدث في لقاءات الأسرة وفي الأسواق والمناسبات الاجتماعية  </a:t>
            </a:r>
            <a:endParaRPr lang="x-none" dirty="0"/>
          </a:p>
        </p:txBody>
      </p:sp>
      <p:pic>
        <p:nvPicPr>
          <p:cNvPr id="4" name="Picture 3"/>
          <p:cNvPicPr>
            <a:picLocks noChangeAspect="1"/>
          </p:cNvPicPr>
          <p:nvPr/>
        </p:nvPicPr>
        <p:blipFill>
          <a:blip r:embed="rId2"/>
          <a:stretch>
            <a:fillRect/>
          </a:stretch>
        </p:blipFill>
        <p:spPr>
          <a:xfrm>
            <a:off x="700939" y="2979743"/>
            <a:ext cx="3366094" cy="2889351"/>
          </a:xfrm>
          <a:prstGeom prst="rect">
            <a:avLst/>
          </a:prstGeom>
        </p:spPr>
      </p:pic>
    </p:spTree>
    <p:extLst>
      <p:ext uri="{BB962C8B-B14F-4D97-AF65-F5344CB8AC3E}">
        <p14:creationId xmlns:p14="http://schemas.microsoft.com/office/powerpoint/2010/main" val="3694511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dirty="0" smtClean="0">
                <a:solidFill>
                  <a:srgbClr val="FF0000"/>
                </a:solidFill>
              </a:rPr>
              <a:t>تصنيف اضطرابات التواصل </a:t>
            </a:r>
            <a:endParaRPr lang="x-none" dirty="0">
              <a:solidFill>
                <a:srgbClr val="FF0000"/>
              </a:solidFill>
            </a:endParaRPr>
          </a:p>
        </p:txBody>
      </p:sp>
      <p:sp>
        <p:nvSpPr>
          <p:cNvPr id="3" name="Content Placeholder 2"/>
          <p:cNvSpPr>
            <a:spLocks noGrp="1"/>
          </p:cNvSpPr>
          <p:nvPr>
            <p:ph idx="1"/>
          </p:nvPr>
        </p:nvSpPr>
        <p:spPr/>
        <p:txBody>
          <a:bodyPr/>
          <a:lstStyle/>
          <a:p>
            <a:r>
              <a:rPr lang="x-none" dirty="0" smtClean="0"/>
              <a:t>يمكن تصنيف اضطرابات التواصل تبعا للأسباب التي ادت اليها أو العمر الذي ظهر فية </a:t>
            </a:r>
          </a:p>
          <a:p>
            <a:r>
              <a:rPr lang="x-none" u="sng" dirty="0" smtClean="0">
                <a:solidFill>
                  <a:srgbClr val="FF0000"/>
                </a:solidFill>
              </a:rPr>
              <a:t>تبعا للسبب : </a:t>
            </a:r>
            <a:r>
              <a:rPr lang="x-none" dirty="0" smtClean="0"/>
              <a:t>عضوية – وظيفية  غير معروفة السبب </a:t>
            </a:r>
          </a:p>
          <a:p>
            <a:r>
              <a:rPr lang="x-none" dirty="0" smtClean="0"/>
              <a:t>للعمر الذي حدث فية الآضطراب : </a:t>
            </a:r>
          </a:p>
          <a:p>
            <a:r>
              <a:rPr lang="x-none" dirty="0" smtClean="0"/>
              <a:t>تطورية: عند الولادة أو بعدها بفتره وجيزه </a:t>
            </a:r>
          </a:p>
          <a:p>
            <a:r>
              <a:rPr lang="x-none" dirty="0" smtClean="0"/>
              <a:t>مكتسبة: بعد فتره من التواصل الطبيعي </a:t>
            </a:r>
          </a:p>
          <a:p>
            <a:r>
              <a:rPr lang="x-none" u="sng" dirty="0" smtClean="0">
                <a:solidFill>
                  <a:srgbClr val="FF0000"/>
                </a:solidFill>
              </a:rPr>
              <a:t>تبعا لطبيعة الأضطراب: </a:t>
            </a:r>
          </a:p>
          <a:p>
            <a:r>
              <a:rPr lang="x-none" dirty="0" smtClean="0">
                <a:solidFill>
                  <a:schemeClr val="tx1"/>
                </a:solidFill>
              </a:rPr>
              <a:t>اضطراب </a:t>
            </a:r>
            <a:r>
              <a:rPr lang="x-none" dirty="0">
                <a:solidFill>
                  <a:schemeClr val="tx1"/>
                </a:solidFill>
              </a:rPr>
              <a:t>نطقي / اضطراب لغوي </a:t>
            </a:r>
          </a:p>
          <a:p>
            <a:endParaRPr lang="x-none" dirty="0" smtClean="0">
              <a:solidFill>
                <a:schemeClr val="tx1"/>
              </a:solidFill>
            </a:endParaRPr>
          </a:p>
          <a:p>
            <a:r>
              <a:rPr lang="x-none" dirty="0" smtClean="0">
                <a:solidFill>
                  <a:schemeClr val="tx1"/>
                </a:solidFill>
              </a:rPr>
              <a:t>اضطراب طلاقة (تأتاهه )/ اضطراب صوتي/ اضطراب سمعي </a:t>
            </a:r>
          </a:p>
        </p:txBody>
      </p:sp>
    </p:spTree>
    <p:extLst>
      <p:ext uri="{BB962C8B-B14F-4D97-AF65-F5344CB8AC3E}">
        <p14:creationId xmlns:p14="http://schemas.microsoft.com/office/powerpoint/2010/main" val="3316677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dirty="0" smtClean="0">
                <a:solidFill>
                  <a:srgbClr val="FF0000"/>
                </a:solidFill>
              </a:rPr>
              <a:t>تطور النظام الصوتي</a:t>
            </a:r>
            <a:endParaRPr lang="x-none" dirty="0">
              <a:solidFill>
                <a:srgbClr val="FF0000"/>
              </a:solidFill>
            </a:endParaRPr>
          </a:p>
        </p:txBody>
      </p:sp>
      <p:sp>
        <p:nvSpPr>
          <p:cNvPr id="3" name="Content Placeholder 2"/>
          <p:cNvSpPr>
            <a:spLocks noGrp="1"/>
          </p:cNvSpPr>
          <p:nvPr>
            <p:ph idx="1"/>
          </p:nvPr>
        </p:nvSpPr>
        <p:spPr/>
        <p:txBody>
          <a:bodyPr/>
          <a:lstStyle/>
          <a:p>
            <a:r>
              <a:rPr lang="x-none" dirty="0" smtClean="0"/>
              <a:t>يبدأ الاطفال بأنتاج اصوات شبيهة بالاصوات الكلامية في الطفولة المبكرة ففي الشهر الثاني يبدأ الاطفال المناغاة والتي تتضمن </a:t>
            </a:r>
          </a:p>
          <a:p>
            <a:r>
              <a:rPr lang="x-none" dirty="0" smtClean="0"/>
              <a:t>صوامت مثل «ك» و «غ» والصوائت مثل «آ» </a:t>
            </a:r>
          </a:p>
          <a:p>
            <a:r>
              <a:rPr lang="x-none" dirty="0" smtClean="0"/>
              <a:t>وفي سن 6-9 شهور ينتج الاطفال سلسة مقاطع مكونه من تكرار صامت وصائت مثل ( بابابابا ) أو (ماماماما) </a:t>
            </a:r>
          </a:p>
          <a:p>
            <a:r>
              <a:rPr lang="x-none" dirty="0" smtClean="0"/>
              <a:t>وفي سن 10-12 شهرا ينوع الأطفال الصوامت والصوائت التي يستخمونها في سلسلة المقاطع </a:t>
            </a:r>
          </a:p>
          <a:p>
            <a:pPr marL="0" indent="0">
              <a:buNone/>
            </a:pPr>
            <a:r>
              <a:rPr lang="x-none" dirty="0" smtClean="0"/>
              <a:t> ينطق الأطفال كلماتهم الحقيقية بين 12-18 شهر ولايكون نطق الكلمات الأولى في العادة مشابهه لكلمات الكبار حيث يظهر جليا جوانب القصور في النظام الصوتي لديهم  </a:t>
            </a:r>
          </a:p>
          <a:p>
            <a:pPr marL="0" indent="0">
              <a:buNone/>
            </a:pPr>
            <a:r>
              <a:rPr lang="x-none" dirty="0" smtClean="0"/>
              <a:t>تحدث زيادة كبيرة في المفردات لدى الأطفال التي تترواح اعمارهم بين 18-48 شهر </a:t>
            </a:r>
            <a:endParaRPr lang="x-none" dirty="0"/>
          </a:p>
        </p:txBody>
      </p:sp>
    </p:spTree>
    <p:extLst>
      <p:ext uri="{BB962C8B-B14F-4D97-AF65-F5344CB8AC3E}">
        <p14:creationId xmlns:p14="http://schemas.microsoft.com/office/powerpoint/2010/main" val="4012625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82639"/>
          </a:xfrm>
        </p:spPr>
        <p:txBody>
          <a:bodyPr>
            <a:normAutofit/>
          </a:bodyPr>
          <a:lstStyle/>
          <a:p>
            <a:pPr algn="r"/>
            <a:r>
              <a:rPr lang="x-none" sz="3600" b="1" dirty="0" smtClean="0">
                <a:solidFill>
                  <a:srgbClr val="FF0000"/>
                </a:solidFill>
              </a:rPr>
              <a:t>انواع </a:t>
            </a:r>
            <a:r>
              <a:rPr lang="ar-SA" sz="3600" b="1" dirty="0" smtClean="0">
                <a:solidFill>
                  <a:srgbClr val="FF0000"/>
                </a:solidFill>
              </a:rPr>
              <a:t>ا</a:t>
            </a:r>
            <a:r>
              <a:rPr lang="x-none" sz="3600" b="1" dirty="0" smtClean="0">
                <a:solidFill>
                  <a:srgbClr val="FF0000"/>
                </a:solidFill>
              </a:rPr>
              <a:t>ضطرابات </a:t>
            </a:r>
            <a:r>
              <a:rPr lang="x-none" sz="3600" b="1" dirty="0" smtClean="0">
                <a:solidFill>
                  <a:srgbClr val="FF0000"/>
                </a:solidFill>
              </a:rPr>
              <a:t>النظام الصوتي </a:t>
            </a:r>
            <a:endParaRPr lang="x-none" sz="3600" b="1" dirty="0">
              <a:solidFill>
                <a:srgbClr val="FF0000"/>
              </a:solidFill>
            </a:endParaRPr>
          </a:p>
        </p:txBody>
      </p:sp>
      <p:sp>
        <p:nvSpPr>
          <p:cNvPr id="4" name="Content Placeholder 3"/>
          <p:cNvSpPr>
            <a:spLocks noGrp="1"/>
          </p:cNvSpPr>
          <p:nvPr>
            <p:ph idx="1"/>
          </p:nvPr>
        </p:nvSpPr>
        <p:spPr/>
        <p:txBody>
          <a:bodyPr/>
          <a:lstStyle/>
          <a:p>
            <a:r>
              <a:rPr lang="x-none" dirty="0"/>
              <a:t>1. الابدال : وهو استبدال صوت مكان الآخر فمثلا عندما يقول الطفل « تلب» بدلا من «كلب» أو أينب بدلا من ارنب فأن </a:t>
            </a:r>
            <a:r>
              <a:rPr lang="x-none" dirty="0" smtClean="0"/>
              <a:t>الواضح ان هناك ابدال للأصوات </a:t>
            </a:r>
          </a:p>
          <a:p>
            <a:r>
              <a:rPr lang="x-none" dirty="0" smtClean="0"/>
              <a:t>2. التشوية: ويحدث عندما يحاول الطفل نطق صوت ما ويخفق في نطقة بدقه مثل « س» التي تسمع كصوت «ث» </a:t>
            </a:r>
          </a:p>
          <a:p>
            <a:r>
              <a:rPr lang="x-none" dirty="0" smtClean="0"/>
              <a:t>3. الحذف: ويحدث عندما يحذف الطفل صوتا لا ينطق شيئا مكانة مثل نطق با بدلا من باب </a:t>
            </a:r>
            <a:endParaRPr lang="x-none" dirty="0"/>
          </a:p>
          <a:p>
            <a:endParaRPr lang="x-none" dirty="0"/>
          </a:p>
        </p:txBody>
      </p:sp>
    </p:spTree>
    <p:extLst>
      <p:ext uri="{BB962C8B-B14F-4D97-AF65-F5344CB8AC3E}">
        <p14:creationId xmlns:p14="http://schemas.microsoft.com/office/powerpoint/2010/main" val="581730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dirty="0" smtClean="0">
                <a:solidFill>
                  <a:srgbClr val="FF0000"/>
                </a:solidFill>
              </a:rPr>
              <a:t>اسباب اضطراب النظام الصوتي </a:t>
            </a:r>
            <a:r>
              <a:rPr lang="x-none" dirty="0" smtClean="0"/>
              <a:t/>
            </a:r>
            <a:br>
              <a:rPr lang="x-none" dirty="0" smtClean="0"/>
            </a:br>
            <a:endParaRPr lang="x-none"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x-none" sz="2400" b="1" dirty="0" smtClean="0">
                <a:solidFill>
                  <a:srgbClr val="FF0000"/>
                </a:solidFill>
              </a:rPr>
              <a:t>عوامل عضوية: </a:t>
            </a:r>
            <a:r>
              <a:rPr lang="x-none" sz="2400" b="1" dirty="0" smtClean="0">
                <a:solidFill>
                  <a:srgbClr val="002060"/>
                </a:solidFill>
              </a:rPr>
              <a:t>خلل فيسولوجي أو حسي أو عصبي مثل ( انشقاق سقف الحلق، الشلل الدماغي) ومن الأسباب العضوية الشائعة التي تحد قدرة الطفل على نطق الآصوات سوء اطباق الأسنان (تجاوز الأسنان العلوية للأسنان السفلية) </a:t>
            </a:r>
          </a:p>
          <a:p>
            <a:pPr>
              <a:buFont typeface="Wingdings" panose="05000000000000000000" pitchFamily="2" charset="2"/>
              <a:buChar char="q"/>
            </a:pPr>
            <a:r>
              <a:rPr lang="x-none" sz="2400" b="1" dirty="0" smtClean="0">
                <a:solidFill>
                  <a:srgbClr val="002060"/>
                </a:solidFill>
              </a:rPr>
              <a:t>كبر اللسان غير طبيعي وصغر اللسان </a:t>
            </a:r>
          </a:p>
          <a:p>
            <a:pPr>
              <a:buFont typeface="Wingdings" panose="05000000000000000000" pitchFamily="2" charset="2"/>
              <a:buChar char="q"/>
            </a:pPr>
            <a:r>
              <a:rPr lang="x-none" sz="2400" b="1" dirty="0" smtClean="0">
                <a:solidFill>
                  <a:srgbClr val="002060"/>
                </a:solidFill>
              </a:rPr>
              <a:t>نقص وفقدان السمع </a:t>
            </a:r>
          </a:p>
          <a:p>
            <a:pPr>
              <a:buFont typeface="Wingdings" panose="05000000000000000000" pitchFamily="2" charset="2"/>
              <a:buChar char="q"/>
            </a:pPr>
            <a:r>
              <a:rPr lang="x-none" sz="2400" b="1" dirty="0" smtClean="0">
                <a:solidFill>
                  <a:srgbClr val="002060"/>
                </a:solidFill>
              </a:rPr>
              <a:t>الابراكسيا الكلامية:  وهي الحالة التي تنجم عن اضطراب القدرة على برمجة وترتيب حركة العضلات المستخدمة في النطق نتيجة للأوامر الصادرة من الدماغ </a:t>
            </a:r>
          </a:p>
          <a:p>
            <a:pPr>
              <a:buFont typeface="Wingdings" panose="05000000000000000000" pitchFamily="2" charset="2"/>
              <a:buChar char="q"/>
            </a:pPr>
            <a:r>
              <a:rPr lang="x-none" sz="2400" b="1" dirty="0" smtClean="0">
                <a:solidFill>
                  <a:srgbClr val="002060"/>
                </a:solidFill>
              </a:rPr>
              <a:t>ارتباطها ايضا بالتخلف العقلي لأنه يرتبط بالقدرات الادراكية واللغوية </a:t>
            </a:r>
            <a:endParaRPr lang="x-none" sz="2400" b="1" dirty="0">
              <a:solidFill>
                <a:srgbClr val="002060"/>
              </a:solidFill>
            </a:endParaRPr>
          </a:p>
        </p:txBody>
      </p:sp>
    </p:spTree>
    <p:extLst>
      <p:ext uri="{BB962C8B-B14F-4D97-AF65-F5344CB8AC3E}">
        <p14:creationId xmlns:p14="http://schemas.microsoft.com/office/powerpoint/2010/main" val="1651281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dirty="0" smtClean="0">
                <a:solidFill>
                  <a:srgbClr val="FF0000"/>
                </a:solidFill>
              </a:rPr>
              <a:t>قياس القدرة اللغوية</a:t>
            </a:r>
            <a:endParaRPr lang="x-none" dirty="0">
              <a:solidFill>
                <a:srgbClr val="FF0000"/>
              </a:solidFill>
            </a:endParaRPr>
          </a:p>
        </p:txBody>
      </p:sp>
      <p:sp>
        <p:nvSpPr>
          <p:cNvPr id="3" name="Content Placeholder 2"/>
          <p:cNvSpPr>
            <a:spLocks noGrp="1"/>
          </p:cNvSpPr>
          <p:nvPr>
            <p:ph idx="1"/>
          </p:nvPr>
        </p:nvSpPr>
        <p:spPr/>
        <p:txBody>
          <a:bodyPr/>
          <a:lstStyle/>
          <a:p>
            <a:r>
              <a:rPr lang="x-none" dirty="0" smtClean="0"/>
              <a:t>لقياس القدرة اللغوية يقوم اختصاصي معالجة النطق واللغة بجمع عينات عفوية من كلامة وتطبيق  الاختبارات اللغوية المقننة المناسبة للمرحلة العمرية للطفل </a:t>
            </a:r>
          </a:p>
          <a:p>
            <a:r>
              <a:rPr lang="x-none" dirty="0" smtClean="0"/>
              <a:t>كما يتم الحصول من عينات من كلام الطفل في البيت والمدرسة </a:t>
            </a:r>
          </a:p>
          <a:p>
            <a:r>
              <a:rPr lang="x-none" dirty="0" smtClean="0"/>
              <a:t>كذلك يمكن للاختصاصي مقابلة معلم الروضة لمعرفة قدرات الطفل في الجوانب المختلفة وخاصة اللغوية والتحصيلية </a:t>
            </a:r>
          </a:p>
          <a:p>
            <a:r>
              <a:rPr lang="x-none" dirty="0" smtClean="0"/>
              <a:t>بعد الانتهاء من جمع المعلومات يقوم الاختصاي بدراسة الحالة وتحليل العينات اللغوية لتحديد جوانب الضعف والقوه لدى الطفل </a:t>
            </a:r>
          </a:p>
          <a:p>
            <a:r>
              <a:rPr lang="x-none" dirty="0" smtClean="0"/>
              <a:t>فقد تكون المشكلة محصورة  في احد جوانب اللغة فقط </a:t>
            </a:r>
          </a:p>
          <a:p>
            <a:r>
              <a:rPr lang="x-none" dirty="0" smtClean="0"/>
              <a:t>او الجوانب الصرفية والنحوية فقط </a:t>
            </a:r>
            <a:endParaRPr lang="x-none" dirty="0"/>
          </a:p>
        </p:txBody>
      </p:sp>
    </p:spTree>
    <p:extLst>
      <p:ext uri="{BB962C8B-B14F-4D97-AF65-F5344CB8AC3E}">
        <p14:creationId xmlns:p14="http://schemas.microsoft.com/office/powerpoint/2010/main" val="931465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rgbClr val="C00000"/>
                </a:solidFill>
              </a:rPr>
              <a:t>المخرجات التعلمية :</a:t>
            </a:r>
            <a:r>
              <a:rPr lang="x-none" dirty="0" smtClean="0"/>
              <a:t> </a:t>
            </a:r>
            <a:endParaRPr lang="x-none" dirty="0"/>
          </a:p>
        </p:txBody>
      </p:sp>
      <p:sp>
        <p:nvSpPr>
          <p:cNvPr id="3" name="Content Placeholder 2"/>
          <p:cNvSpPr>
            <a:spLocks noGrp="1"/>
          </p:cNvSpPr>
          <p:nvPr>
            <p:ph idx="1"/>
          </p:nvPr>
        </p:nvSpPr>
        <p:spPr/>
        <p:txBody>
          <a:bodyPr>
            <a:normAutofit/>
          </a:bodyPr>
          <a:lstStyle/>
          <a:p>
            <a:pPr marL="457200" indent="-457200">
              <a:lnSpc>
                <a:spcPct val="100000"/>
              </a:lnSpc>
              <a:buFont typeface="+mj-lt"/>
              <a:buAutoNum type="arabicPeriod"/>
            </a:pPr>
            <a:r>
              <a:rPr lang="x-none" sz="3600" dirty="0" smtClean="0"/>
              <a:t>تعريف التواصل ومعرفة اشكالة </a:t>
            </a:r>
          </a:p>
          <a:p>
            <a:pPr marL="457200" indent="-457200">
              <a:lnSpc>
                <a:spcPct val="100000"/>
              </a:lnSpc>
              <a:buFont typeface="+mj-lt"/>
              <a:buAutoNum type="arabicPeriod"/>
            </a:pPr>
            <a:r>
              <a:rPr lang="x-none" sz="3600" dirty="0" smtClean="0"/>
              <a:t>معرفة مكونات التواصل ومتطلباتة </a:t>
            </a:r>
          </a:p>
          <a:p>
            <a:pPr marL="457200" indent="-457200">
              <a:lnSpc>
                <a:spcPct val="100000"/>
              </a:lnSpc>
              <a:buFont typeface="+mj-lt"/>
              <a:buAutoNum type="arabicPeriod"/>
            </a:pPr>
            <a:r>
              <a:rPr lang="x-none" sz="3600" dirty="0" smtClean="0"/>
              <a:t>معرفة اسباب اضطرابات الكلام واللغة </a:t>
            </a:r>
          </a:p>
          <a:p>
            <a:pPr marL="457200" indent="-457200">
              <a:lnSpc>
                <a:spcPct val="100000"/>
              </a:lnSpc>
              <a:buFont typeface="+mj-lt"/>
              <a:buAutoNum type="arabicPeriod"/>
            </a:pPr>
            <a:r>
              <a:rPr lang="x-none" sz="3600" dirty="0" smtClean="0"/>
              <a:t>معرفة مكونات البرامج العلاجية لاضطرابات التواصل </a:t>
            </a:r>
          </a:p>
          <a:p>
            <a:pPr marL="457200" indent="-457200">
              <a:lnSpc>
                <a:spcPct val="100000"/>
              </a:lnSpc>
              <a:buFont typeface="+mj-lt"/>
              <a:buAutoNum type="arabicPeriod"/>
            </a:pPr>
            <a:r>
              <a:rPr lang="x-none" sz="3600" dirty="0" smtClean="0"/>
              <a:t>معرفة الأبعاد التربوية والنفسية لاضطربات التواصل </a:t>
            </a:r>
            <a:endParaRPr lang="x-none" sz="3600" dirty="0"/>
          </a:p>
        </p:txBody>
      </p:sp>
      <p:pic>
        <p:nvPicPr>
          <p:cNvPr id="4" name="Picture 3"/>
          <p:cNvPicPr>
            <a:picLocks noChangeAspect="1"/>
          </p:cNvPicPr>
          <p:nvPr/>
        </p:nvPicPr>
        <p:blipFill>
          <a:blip r:embed="rId2"/>
          <a:stretch>
            <a:fillRect/>
          </a:stretch>
        </p:blipFill>
        <p:spPr>
          <a:xfrm>
            <a:off x="437882" y="3646391"/>
            <a:ext cx="2331077" cy="2331077"/>
          </a:xfrm>
          <a:prstGeom prst="rect">
            <a:avLst/>
          </a:prstGeom>
        </p:spPr>
      </p:pic>
    </p:spTree>
    <p:extLst>
      <p:ext uri="{BB962C8B-B14F-4D97-AF65-F5344CB8AC3E}">
        <p14:creationId xmlns:p14="http://schemas.microsoft.com/office/powerpoint/2010/main" val="344597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dirty="0" smtClean="0"/>
              <a:t>ماذا تشاهدون في الصورة ؟!</a:t>
            </a:r>
            <a:endParaRPr lang="x-none" dirty="0"/>
          </a:p>
        </p:txBody>
      </p:sp>
      <p:pic>
        <p:nvPicPr>
          <p:cNvPr id="4" name="Content Placeholder 3"/>
          <p:cNvPicPr>
            <a:picLocks noGrp="1" noChangeAspect="1"/>
          </p:cNvPicPr>
          <p:nvPr>
            <p:ph idx="1"/>
          </p:nvPr>
        </p:nvPicPr>
        <p:blipFill>
          <a:blip r:embed="rId3"/>
          <a:stretch>
            <a:fillRect/>
          </a:stretch>
        </p:blipFill>
        <p:spPr>
          <a:xfrm>
            <a:off x="225548" y="549400"/>
            <a:ext cx="5441372" cy="5455614"/>
          </a:xfrm>
          <a:prstGeom prst="rect">
            <a:avLst/>
          </a:prstGeom>
        </p:spPr>
      </p:pic>
      <p:sp>
        <p:nvSpPr>
          <p:cNvPr id="3" name="Rectangle 2"/>
          <p:cNvSpPr/>
          <p:nvPr/>
        </p:nvSpPr>
        <p:spPr>
          <a:xfrm>
            <a:off x="5477301" y="2323868"/>
            <a:ext cx="6096000" cy="1200329"/>
          </a:xfrm>
          <a:prstGeom prst="rect">
            <a:avLst/>
          </a:prstGeom>
        </p:spPr>
        <p:txBody>
          <a:bodyPr>
            <a:spAutoFit/>
          </a:bodyPr>
          <a:lstStyle/>
          <a:p>
            <a:r>
              <a:rPr lang="ar-SA" dirty="0"/>
              <a:t>توضح الصورة التداخلات الكلامية للطفل حيث يتم التحدث بلغتين بنفس الوقت وعقل الطفل يوضح انه لايستطيع التركيز والطفل يريد عمل اشياء عديدة ولكن بسبب الكم الهائل من المعلومات اصبح الطفل غير قادر على الرد والاستيعاب بنفس الوقت </a:t>
            </a:r>
          </a:p>
        </p:txBody>
      </p:sp>
    </p:spTree>
    <p:extLst>
      <p:ext uri="{BB962C8B-B14F-4D97-AF65-F5344CB8AC3E}">
        <p14:creationId xmlns:p14="http://schemas.microsoft.com/office/powerpoint/2010/main" val="3565898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المقدمة </a:t>
            </a:r>
            <a:endParaRPr lang="x-none" dirty="0"/>
          </a:p>
        </p:txBody>
      </p:sp>
      <p:sp>
        <p:nvSpPr>
          <p:cNvPr id="3" name="Content Placeholder 2"/>
          <p:cNvSpPr>
            <a:spLocks noGrp="1"/>
          </p:cNvSpPr>
          <p:nvPr>
            <p:ph idx="1"/>
          </p:nvPr>
        </p:nvSpPr>
        <p:spPr/>
        <p:txBody>
          <a:bodyPr/>
          <a:lstStyle/>
          <a:p>
            <a:r>
              <a:rPr lang="x-none" dirty="0" smtClean="0"/>
              <a:t>الانسان كائن اجتماعي فهو يقضي معظم وقته في التواصل مع افراد مجتمعة في البيت/ العمل / اللقاءات الاجتماعية </a:t>
            </a:r>
          </a:p>
          <a:p>
            <a:r>
              <a:rPr lang="x-none" dirty="0" smtClean="0"/>
              <a:t>ويتبادل مع الأخرين المعلومات والأفكار والمشاعر </a:t>
            </a:r>
          </a:p>
          <a:p>
            <a:r>
              <a:rPr lang="x-none" smtClean="0"/>
              <a:t>وبمجرد التفاعل الأجتماعي تتم عملية التواصل فالتواصل قد يكون شفويا او من خلال الأيماءات وتعابير الوجة فقط </a:t>
            </a:r>
            <a:endParaRPr lang="x-none"/>
          </a:p>
        </p:txBody>
      </p:sp>
    </p:spTree>
    <p:extLst>
      <p:ext uri="{BB962C8B-B14F-4D97-AF65-F5344CB8AC3E}">
        <p14:creationId xmlns:p14="http://schemas.microsoft.com/office/powerpoint/2010/main" val="884470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dirty="0" smtClean="0">
                <a:solidFill>
                  <a:srgbClr val="C00000"/>
                </a:solidFill>
              </a:rPr>
              <a:t>التواصل طبيعتة واشكالة </a:t>
            </a:r>
            <a:endParaRPr lang="x-none" dirty="0">
              <a:solidFill>
                <a:srgbClr val="C00000"/>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x-none" dirty="0" smtClean="0"/>
              <a:t> </a:t>
            </a:r>
            <a:r>
              <a:rPr lang="x-none" sz="2800" dirty="0" smtClean="0"/>
              <a:t>التواصل عملية تتم من خلالها تبادل المعلومات والافكار والحاجات والرغبات بين المشاركين </a:t>
            </a:r>
          </a:p>
          <a:p>
            <a:pPr>
              <a:buFont typeface="Arial" panose="020B0604020202020204" pitchFamily="34" charset="0"/>
              <a:buChar char="•"/>
            </a:pPr>
            <a:r>
              <a:rPr lang="x-none" sz="2800" b="1" u="sng" dirty="0" smtClean="0">
                <a:solidFill>
                  <a:srgbClr val="C00000"/>
                </a:solidFill>
              </a:rPr>
              <a:t>اشكال التواصل : </a:t>
            </a:r>
          </a:p>
          <a:p>
            <a:pPr>
              <a:buFont typeface="Arial" panose="020B0604020202020204" pitchFamily="34" charset="0"/>
              <a:buChar char="•"/>
            </a:pPr>
            <a:r>
              <a:rPr lang="x-none" sz="2800" dirty="0" smtClean="0"/>
              <a:t>التواصل الشفوي وهو الاكثر شيوعا بين الناس</a:t>
            </a:r>
          </a:p>
          <a:p>
            <a:pPr>
              <a:buFont typeface="Arial" panose="020B0604020202020204" pitchFamily="34" charset="0"/>
              <a:buChar char="•"/>
            </a:pPr>
            <a:r>
              <a:rPr lang="x-none" sz="2800" dirty="0" smtClean="0"/>
              <a:t>التواصل من خلال اللغة المكتوبة </a:t>
            </a:r>
          </a:p>
          <a:p>
            <a:pPr>
              <a:buFont typeface="Arial" panose="020B0604020202020204" pitchFamily="34" charset="0"/>
              <a:buChar char="•"/>
            </a:pPr>
            <a:r>
              <a:rPr lang="x-none" sz="2800" dirty="0" smtClean="0"/>
              <a:t>التواصل من خلال الايماءات وحركات الجسم وتعبيرات الوجة </a:t>
            </a:r>
          </a:p>
          <a:p>
            <a:pPr>
              <a:buFont typeface="Arial" panose="020B0604020202020204" pitchFamily="34" charset="0"/>
              <a:buChar char="•"/>
            </a:pPr>
            <a:r>
              <a:rPr lang="x-none" sz="2800" dirty="0" smtClean="0"/>
              <a:t>التواصل عن طريق اشارات خاصة متفق عليها كلغة الأشارة التي يستخدمها الافراد الصم </a:t>
            </a:r>
          </a:p>
          <a:p>
            <a:pPr>
              <a:buFont typeface="Arial" panose="020B0604020202020204" pitchFamily="34" charset="0"/>
              <a:buChar char="•"/>
            </a:pPr>
            <a:endParaRPr lang="x-none" dirty="0"/>
          </a:p>
        </p:txBody>
      </p:sp>
    </p:spTree>
    <p:extLst>
      <p:ext uri="{BB962C8B-B14F-4D97-AF65-F5344CB8AC3E}">
        <p14:creationId xmlns:p14="http://schemas.microsoft.com/office/powerpoint/2010/main" val="36919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dirty="0" smtClean="0">
                <a:solidFill>
                  <a:srgbClr val="C00000"/>
                </a:solidFill>
              </a:rPr>
              <a:t>متطلبات التواصل : </a:t>
            </a:r>
            <a:endParaRPr lang="x-none" dirty="0">
              <a:solidFill>
                <a:srgbClr val="C00000"/>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x-none" sz="3200" dirty="0" smtClean="0"/>
              <a:t>القدرات البيولوجية</a:t>
            </a:r>
          </a:p>
          <a:p>
            <a:pPr>
              <a:buFont typeface="Arial" panose="020B0604020202020204" pitchFamily="34" charset="0"/>
              <a:buChar char="•"/>
            </a:pPr>
            <a:r>
              <a:rPr lang="x-none" sz="3200" dirty="0" smtClean="0"/>
              <a:t>المحيط اللغوي </a:t>
            </a:r>
          </a:p>
          <a:p>
            <a:pPr>
              <a:buFont typeface="Arial" panose="020B0604020202020204" pitchFamily="34" charset="0"/>
              <a:buChar char="•"/>
            </a:pPr>
            <a:r>
              <a:rPr lang="x-none" sz="3200" dirty="0" smtClean="0"/>
              <a:t>القدرات المعرفية </a:t>
            </a:r>
          </a:p>
          <a:p>
            <a:pPr>
              <a:buFont typeface="Arial" panose="020B0604020202020204" pitchFamily="34" charset="0"/>
              <a:buChar char="•"/>
            </a:pPr>
            <a:r>
              <a:rPr lang="x-none" sz="3200" dirty="0" smtClean="0"/>
              <a:t>الحاجة للتواصل </a:t>
            </a:r>
          </a:p>
          <a:p>
            <a:pPr>
              <a:buFont typeface="Arial" panose="020B0604020202020204" pitchFamily="34" charset="0"/>
              <a:buChar char="•"/>
            </a:pPr>
            <a:r>
              <a:rPr lang="x-none" sz="3200" dirty="0" smtClean="0"/>
              <a:t>القدرات الاجتماعية </a:t>
            </a:r>
            <a:endParaRPr lang="x-none" sz="3200" dirty="0"/>
          </a:p>
        </p:txBody>
      </p:sp>
    </p:spTree>
    <p:extLst>
      <p:ext uri="{BB962C8B-B14F-4D97-AF65-F5344CB8AC3E}">
        <p14:creationId xmlns:p14="http://schemas.microsoft.com/office/powerpoint/2010/main" val="342751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u="sng" dirty="0" smtClean="0">
                <a:solidFill>
                  <a:srgbClr val="C00000"/>
                </a:solidFill>
              </a:rPr>
              <a:t>القدرات البيولوجية : </a:t>
            </a:r>
            <a:endParaRPr lang="x-none" u="sng" dirty="0">
              <a:solidFill>
                <a:srgbClr val="C00000"/>
              </a:solidFill>
            </a:endParaRPr>
          </a:p>
        </p:txBody>
      </p:sp>
      <p:sp>
        <p:nvSpPr>
          <p:cNvPr id="3" name="Content Placeholder 2"/>
          <p:cNvSpPr>
            <a:spLocks noGrp="1"/>
          </p:cNvSpPr>
          <p:nvPr>
            <p:ph idx="1"/>
          </p:nvPr>
        </p:nvSpPr>
        <p:spPr/>
        <p:txBody>
          <a:bodyPr/>
          <a:lstStyle/>
          <a:p>
            <a:r>
              <a:rPr lang="x-none" dirty="0" smtClean="0"/>
              <a:t>وتشتمل على القدرات الحسية وبخاصة الجهاز السمعي الذي يمكن الفرد من استقبال الكلام ومراقبه كلامة من خلال التغذية الراجعة والقدرة البصرية التي يمكن للطفل من خلالها مراقبة تواصل الآخرين من خلال الايماءات والاشارات وتعابير الوجة </a:t>
            </a:r>
          </a:p>
          <a:p>
            <a:endParaRPr lang="x-none" dirty="0" smtClean="0"/>
          </a:p>
          <a:p>
            <a:pPr>
              <a:buFont typeface="Courier New" panose="02070309020205020404" pitchFamily="49" charset="0"/>
              <a:buChar char="o"/>
            </a:pPr>
            <a:r>
              <a:rPr lang="x-none" u="sng" dirty="0" smtClean="0"/>
              <a:t>اظهرت الدراسات ان الاطفال الذين يعانون من اعاقة سمعية او حتى بصرية يحتاجون في كثير من الاحيان الى وقت اطول لتطوير قدراتهم التواصليه </a:t>
            </a:r>
          </a:p>
          <a:p>
            <a:pPr>
              <a:buFont typeface="Courier New" panose="02070309020205020404" pitchFamily="49" charset="0"/>
              <a:buChar char="o"/>
            </a:pPr>
            <a:r>
              <a:rPr lang="x-none" u="sng" dirty="0" smtClean="0"/>
              <a:t>غالبا ما يعاني الاطفال الذين يولدون وعندهم انشقاق في الشفة وسقف الفم من صعوبات في انتاج اللغة المنطوقة</a:t>
            </a:r>
          </a:p>
          <a:p>
            <a:pPr>
              <a:buFont typeface="Courier New" panose="02070309020205020404" pitchFamily="49" charset="0"/>
              <a:buChar char="o"/>
            </a:pPr>
            <a:endParaRPr lang="x-none" u="sng" dirty="0" smtClean="0"/>
          </a:p>
          <a:p>
            <a:endParaRPr lang="x-none" dirty="0"/>
          </a:p>
        </p:txBody>
      </p:sp>
    </p:spTree>
    <p:extLst>
      <p:ext uri="{BB962C8B-B14F-4D97-AF65-F5344CB8AC3E}">
        <p14:creationId xmlns:p14="http://schemas.microsoft.com/office/powerpoint/2010/main" val="1121302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dirty="0" smtClean="0">
                <a:solidFill>
                  <a:srgbClr val="C00000"/>
                </a:solidFill>
              </a:rPr>
              <a:t>المحيط اللغوي </a:t>
            </a:r>
            <a:endParaRPr lang="x-none" dirty="0">
              <a:solidFill>
                <a:srgbClr val="C00000"/>
              </a:solidFill>
            </a:endParaRPr>
          </a:p>
        </p:txBody>
      </p:sp>
      <p:sp>
        <p:nvSpPr>
          <p:cNvPr id="3" name="Content Placeholder 2"/>
          <p:cNvSpPr>
            <a:spLocks noGrp="1"/>
          </p:cNvSpPr>
          <p:nvPr>
            <p:ph idx="1"/>
          </p:nvPr>
        </p:nvSpPr>
        <p:spPr/>
        <p:txBody>
          <a:bodyPr/>
          <a:lstStyle/>
          <a:p>
            <a:r>
              <a:rPr lang="x-none" dirty="0" smtClean="0"/>
              <a:t>يتعلم الطفل لغة المجتمع بغض النظر عن لغة والدية او ثقافتهم ولابد من توفر الفرص الكافية للطفل للاستماع الى اللغة من افراد مجتمعة </a:t>
            </a:r>
          </a:p>
          <a:p>
            <a:r>
              <a:rPr lang="x-none" dirty="0" smtClean="0"/>
              <a:t>ويعتبر البيت هو المحيط اللغوي الأول الذي تقدم فيه للطفل نماذج لغوية مهمة وبخاصة في مراحل تطورة الأولى </a:t>
            </a:r>
          </a:p>
          <a:p>
            <a:r>
              <a:rPr lang="x-none" dirty="0" smtClean="0"/>
              <a:t>وقد دلت الدراسات ان الاباء والامهات الذين يستخدمون جملا قصيرة وبسيطة عند التحدث مع اطفالهم يساعدون في تطوير لغتهم بسرعه</a:t>
            </a:r>
            <a:endParaRPr lang="x-none" dirty="0"/>
          </a:p>
        </p:txBody>
      </p:sp>
    </p:spTree>
    <p:extLst>
      <p:ext uri="{BB962C8B-B14F-4D97-AF65-F5344CB8AC3E}">
        <p14:creationId xmlns:p14="http://schemas.microsoft.com/office/powerpoint/2010/main" val="640000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x-none" dirty="0" smtClean="0">
                <a:solidFill>
                  <a:srgbClr val="C00000"/>
                </a:solidFill>
              </a:rPr>
              <a:t>القدرات المعرفية </a:t>
            </a:r>
            <a:endParaRPr lang="x-none" dirty="0">
              <a:solidFill>
                <a:srgbClr val="C00000"/>
              </a:solidFill>
            </a:endParaRPr>
          </a:p>
        </p:txBody>
      </p:sp>
      <p:sp>
        <p:nvSpPr>
          <p:cNvPr id="3" name="Content Placeholder 2"/>
          <p:cNvSpPr>
            <a:spLocks noGrp="1"/>
          </p:cNvSpPr>
          <p:nvPr>
            <p:ph idx="1"/>
          </p:nvPr>
        </p:nvSpPr>
        <p:spPr/>
        <p:txBody>
          <a:bodyPr/>
          <a:lstStyle/>
          <a:p>
            <a:r>
              <a:rPr lang="x-none" dirty="0" smtClean="0"/>
              <a:t>تشكل القدرات المعرفية اساسا مهمها لأكتساب اللغة </a:t>
            </a:r>
          </a:p>
          <a:p>
            <a:r>
              <a:rPr lang="x-none" dirty="0" smtClean="0"/>
              <a:t>تشير الدلائل الى وجود ارتباط بين التطور المعرفي واكتساب اللغة وبخاصة في المراحل الأولى من حياه الطفل. </a:t>
            </a:r>
          </a:p>
          <a:p>
            <a:r>
              <a:rPr lang="x-none" dirty="0" smtClean="0"/>
              <a:t>فالطفل لاينطق كلماتة الأولى الا بعد ان يطور المفاهيم التي تمكنة من التصور العقلي للاشياء والأفعال والأحداث في العالم </a:t>
            </a:r>
          </a:p>
          <a:p>
            <a:r>
              <a:rPr lang="x-none" dirty="0" smtClean="0"/>
              <a:t>جون بياجية: التطور المعرفي عند الاطفال = ان الطفل خلال اول سنتين من حياته يمر بمرحلة تطور معرفي(الفتره الحسية الحركية) </a:t>
            </a:r>
          </a:p>
          <a:p>
            <a:r>
              <a:rPr lang="x-none" dirty="0" smtClean="0"/>
              <a:t>فالطفل يتعامل حسيا مع كل ما يدور حولة في بيئتة ثم يتعلم تدريجيا التعامل مع الجوانب المجردة </a:t>
            </a:r>
          </a:p>
          <a:p>
            <a:pPr>
              <a:buFont typeface="Wingdings" panose="05000000000000000000" pitchFamily="2" charset="2"/>
              <a:buChar char="v"/>
            </a:pPr>
            <a:r>
              <a:rPr lang="x-none" dirty="0" smtClean="0"/>
              <a:t>وقد ذكرت الدراسات ان الطفل الطفل يجب ان يتجاوز التواصل الايمائي المقصود للحصول على مايريد الى مرحلة اللعب الرمزي قبل ان يتمكن من استخدام اللغة المنطوقة </a:t>
            </a:r>
            <a:endParaRPr lang="x-none" dirty="0"/>
          </a:p>
        </p:txBody>
      </p:sp>
    </p:spTree>
    <p:extLst>
      <p:ext uri="{BB962C8B-B14F-4D97-AF65-F5344CB8AC3E}">
        <p14:creationId xmlns:p14="http://schemas.microsoft.com/office/powerpoint/2010/main" val="1506945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666</TotalTime>
  <Words>988</Words>
  <Application>Microsoft Office PowerPoint</Application>
  <PresentationFormat>Widescreen</PresentationFormat>
  <Paragraphs>91</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Times New Roman</vt:lpstr>
      <vt:lpstr>Wingdings</vt:lpstr>
      <vt:lpstr>Retrospect</vt:lpstr>
      <vt:lpstr>اضطرابات التواصل </vt:lpstr>
      <vt:lpstr>المخرجات التعلمية : </vt:lpstr>
      <vt:lpstr>ماذا تشاهدون في الصورة ؟!</vt:lpstr>
      <vt:lpstr>المقدمة </vt:lpstr>
      <vt:lpstr>التواصل طبيعتة واشكالة </vt:lpstr>
      <vt:lpstr>متطلبات التواصل : </vt:lpstr>
      <vt:lpstr>القدرات البيولوجية : </vt:lpstr>
      <vt:lpstr>المحيط اللغوي </vt:lpstr>
      <vt:lpstr>القدرات المعرفية </vt:lpstr>
      <vt:lpstr>الحاجة للتواصل</vt:lpstr>
      <vt:lpstr>القدرات الاجتماعية </vt:lpstr>
      <vt:lpstr>تصنيف اضطرابات التواصل </vt:lpstr>
      <vt:lpstr>تطور النظام الصوتي</vt:lpstr>
      <vt:lpstr>انواع اضطرابات النظام الصوتي </vt:lpstr>
      <vt:lpstr>اسباب اضطراب النظام الصوتي  </vt:lpstr>
      <vt:lpstr>قياس القدرة اللغوية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Lena Alkhuraiji</dc:creator>
  <cp:lastModifiedBy>Lena Alkhuraiji</cp:lastModifiedBy>
  <cp:revision>67</cp:revision>
  <dcterms:created xsi:type="dcterms:W3CDTF">2018-09-10T21:53:46Z</dcterms:created>
  <dcterms:modified xsi:type="dcterms:W3CDTF">2019-02-25T14:54:20Z</dcterms:modified>
</cp:coreProperties>
</file>