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81813" cy="1001395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E96293E4-FA98-451F-A8AC-7EFFABC8878E}" type="datetimeFigureOut">
              <a:rPr lang="ar-SA" smtClean="0"/>
              <a:pPr/>
              <a:t>20/03/38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7C582A00-D0A8-4E59-9215-169866F9D5F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E96293E4-FA98-451F-A8AC-7EFFABC8878E}"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E96293E4-FA98-451F-A8AC-7EFFABC8878E}"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E96293E4-FA98-451F-A8AC-7EFFABC8878E}"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E96293E4-FA98-451F-A8AC-7EFFABC8878E}"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582A00-D0A8-4E59-9215-169866F9D5F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E96293E4-FA98-451F-A8AC-7EFFABC8878E}"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E96293E4-FA98-451F-A8AC-7EFFABC8878E}" type="datetimeFigureOut">
              <a:rPr lang="ar-SA" smtClean="0"/>
              <a:pPr/>
              <a:t>20/03/38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96293E4-FA98-451F-A8AC-7EFFABC8878E}" type="datetimeFigureOut">
              <a:rPr lang="ar-SA" smtClean="0"/>
              <a:pPr/>
              <a:t>20/03/38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96293E4-FA98-451F-A8AC-7EFFABC8878E}" type="datetimeFigureOut">
              <a:rPr lang="ar-SA" smtClean="0"/>
              <a:pPr/>
              <a:t>20/03/38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E96293E4-FA98-451F-A8AC-7EFFABC8878E}"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582A00-D0A8-4E59-9215-169866F9D5F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E96293E4-FA98-451F-A8AC-7EFFABC8878E}"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7C582A00-D0A8-4E59-9215-169866F9D5F5}"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96293E4-FA98-451F-A8AC-7EFFABC8878E}" type="datetimeFigureOut">
              <a:rPr lang="ar-SA" smtClean="0"/>
              <a:pPr/>
              <a:t>20/03/38</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C582A00-D0A8-4E59-9215-169866F9D5F5}"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428604"/>
            <a:ext cx="7772400" cy="1470025"/>
          </a:xfrm>
        </p:spPr>
        <p:txBody>
          <a:bodyPr>
            <a:normAutofit fontScale="90000"/>
          </a:bodyPr>
          <a:lstStyle/>
          <a:p>
            <a:r>
              <a:rPr lang="ar-SA" dirty="0"/>
              <a:t>مفهوم عملية التواصل وأهميته</a:t>
            </a:r>
            <a:br>
              <a:rPr lang="ar-SA" dirty="0"/>
            </a:br>
            <a:r>
              <a:rPr lang="ar-SA" dirty="0"/>
              <a:t>	</a:t>
            </a:r>
          </a:p>
        </p:txBody>
      </p:sp>
      <p:sp>
        <p:nvSpPr>
          <p:cNvPr id="3" name="عنوان فرعي 2"/>
          <p:cNvSpPr>
            <a:spLocks noGrp="1"/>
          </p:cNvSpPr>
          <p:nvPr>
            <p:ph type="subTitle" idx="1"/>
          </p:nvPr>
        </p:nvSpPr>
        <p:spPr>
          <a:xfrm>
            <a:off x="1371600" y="1928802"/>
            <a:ext cx="6400800" cy="3709998"/>
          </a:xfrm>
        </p:spPr>
        <p:txBody>
          <a:bodyPr>
            <a:normAutofit/>
          </a:bodyPr>
          <a:lstStyle/>
          <a:p>
            <a:r>
              <a:rPr lang="ar-SA" sz="4000" dirty="0"/>
              <a:t>إن أهم ما يميز الإنسان عن باقي المخلوقات هو رقي جانب التواصل, فالتواصل بمفهومه العام هو ذلك النشاط الذي يتضمن إرسال واستقبال ما تريده الكائنات الحية بعضها من بعض.</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42918"/>
            <a:ext cx="8229600" cy="1500198"/>
          </a:xfrm>
        </p:spPr>
        <p:txBody>
          <a:bodyPr>
            <a:normAutofit fontScale="90000"/>
          </a:bodyPr>
          <a:lstStyle/>
          <a:p>
            <a:pPr algn="r"/>
            <a:r>
              <a:rPr lang="ar-SA" dirty="0"/>
              <a:t>ولكي يتطور الكلام واللغة لدى الطفل , فإن هناك متطلبات أساسية هي :</a:t>
            </a:r>
          </a:p>
        </p:txBody>
      </p:sp>
      <p:sp>
        <p:nvSpPr>
          <p:cNvPr id="3" name="عنصر نائب للمحتوى 2"/>
          <p:cNvSpPr>
            <a:spLocks noGrp="1"/>
          </p:cNvSpPr>
          <p:nvPr>
            <p:ph idx="1"/>
          </p:nvPr>
        </p:nvSpPr>
        <p:spPr>
          <a:xfrm>
            <a:off x="457200" y="2714620"/>
            <a:ext cx="8229600" cy="3609980"/>
          </a:xfrm>
        </p:spPr>
        <p:txBody>
          <a:bodyPr>
            <a:normAutofit/>
          </a:bodyPr>
          <a:lstStyle/>
          <a:p>
            <a:r>
              <a:rPr lang="ar-SA" sz="3200" dirty="0"/>
              <a:t>سلامة عضلات الكلام ,الحلق,والعضلات المحيطة بالفم .</a:t>
            </a:r>
          </a:p>
          <a:p>
            <a:r>
              <a:rPr lang="ar-SA" sz="3200" dirty="0"/>
              <a:t>قدرة سمعية جيدة .</a:t>
            </a:r>
          </a:p>
          <a:p>
            <a:r>
              <a:rPr lang="ar-SA" sz="3200" dirty="0"/>
              <a:t>وجود بيئة لغوية مناسبة أي أشخاص بالغين يتواصلون لفظيا مع الطفل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42852"/>
            <a:ext cx="7851648" cy="1500198"/>
          </a:xfrm>
        </p:spPr>
        <p:txBody>
          <a:bodyPr/>
          <a:lstStyle/>
          <a:p>
            <a:pPr algn="ctr"/>
            <a:r>
              <a:rPr lang="ar-SA" dirty="0"/>
              <a:t>تعريف اضطرابات التواصل </a:t>
            </a:r>
          </a:p>
        </p:txBody>
      </p:sp>
      <p:sp>
        <p:nvSpPr>
          <p:cNvPr id="3" name="عنوان فرعي 2"/>
          <p:cNvSpPr>
            <a:spLocks noGrp="1"/>
          </p:cNvSpPr>
          <p:nvPr>
            <p:ph type="subTitle" idx="1"/>
          </p:nvPr>
        </p:nvSpPr>
        <p:spPr>
          <a:xfrm>
            <a:off x="533400" y="1714488"/>
            <a:ext cx="7854696" cy="4429156"/>
          </a:xfrm>
        </p:spPr>
        <p:txBody>
          <a:bodyPr>
            <a:noAutofit/>
          </a:bodyPr>
          <a:lstStyle/>
          <a:p>
            <a:r>
              <a:rPr lang="ar-SA" sz="2000" dirty="0"/>
              <a:t>يجب أن تتوافر المحكات في الحكم على وجود اضطرابات التواصل , وهذه المحكات هي :</a:t>
            </a:r>
          </a:p>
          <a:p>
            <a:r>
              <a:rPr lang="ar-SA" sz="2000" b="1" u="sng" dirty="0">
                <a:solidFill>
                  <a:srgbClr val="FFFF00"/>
                </a:solidFill>
              </a:rPr>
              <a:t>الدلالات الموضوعية :</a:t>
            </a:r>
          </a:p>
          <a:p>
            <a:r>
              <a:rPr lang="ar-SA" sz="2000" dirty="0"/>
              <a:t>وهي تلك الخصائص والمظاهر غير الطبيعية في الكلام أو اللغة والتي يمكن أن تلاحظ من قبل الأشخاص الآخرين عن الفرد الذين يبدي الاضطراب مثل الاضطراب الذي يحث في إنتاج الكلام أو في اللغة بأشكال مختلفة . وعادة فإن مثل هذه الدلالات قابلة للقياس والتقدير ولذلك سميت بالموضوعية .</a:t>
            </a:r>
          </a:p>
          <a:p>
            <a:r>
              <a:rPr lang="ar-SA" sz="2000" b="1" u="sng" dirty="0">
                <a:solidFill>
                  <a:srgbClr val="FFFF00"/>
                </a:solidFill>
              </a:rPr>
              <a:t>الدلالات الاجتماعية :</a:t>
            </a:r>
          </a:p>
          <a:p>
            <a:r>
              <a:rPr lang="ar-SA" sz="2000" dirty="0"/>
              <a:t>وهي الآثار الاجتماعية الناتجة عن الفشل في استخدام التواصل الطبيعي مع الآخرين, وما يحله هذا الفشل من عدم فهم الآخرين لما ينوي الفرد إيصاله لهم أو في عدم تمكنه من فهم ما يقال له .</a:t>
            </a:r>
          </a:p>
          <a:p>
            <a:r>
              <a:rPr lang="ar-SA" sz="2000" b="1" u="sng" dirty="0">
                <a:solidFill>
                  <a:srgbClr val="FFFF00"/>
                </a:solidFill>
              </a:rPr>
              <a:t>الدلالات الشخصية :</a:t>
            </a:r>
          </a:p>
          <a:p>
            <a:r>
              <a:rPr lang="ar-SA" sz="2000" dirty="0"/>
              <a:t>وتتضمن ردود الفعل الشخصية للفرد الذي يعاني من الاضطراب وإدراكه بأنه يعاني من عجز في التواصل مع الآخرين مما ينعكس سلبيا على تقديره لذاته وبالتالي الانسحاب من المواقف التي تطلب منه القيام بعملية التواصل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296152"/>
          </a:xfrm>
        </p:spPr>
        <p:txBody>
          <a:bodyPr>
            <a:normAutofit fontScale="90000"/>
          </a:bodyPr>
          <a:lstStyle/>
          <a:p>
            <a:pPr algn="ctr"/>
            <a:r>
              <a:rPr lang="ar-SA" dirty="0"/>
              <a:t>تعرف الرابطة الأمريكية الكلام واللغة والسمع واضطرابات التواصل كما يلي :</a:t>
            </a:r>
          </a:p>
        </p:txBody>
      </p:sp>
      <p:sp>
        <p:nvSpPr>
          <p:cNvPr id="3" name="عنصر نائب للمحتوى 2"/>
          <p:cNvSpPr>
            <a:spLocks noGrp="1"/>
          </p:cNvSpPr>
          <p:nvPr>
            <p:ph idx="1"/>
          </p:nvPr>
        </p:nvSpPr>
        <p:spPr/>
        <p:txBody>
          <a:bodyPr>
            <a:normAutofit fontScale="92500" lnSpcReduction="20000"/>
          </a:bodyPr>
          <a:lstStyle/>
          <a:p>
            <a:r>
              <a:rPr lang="ar-SA" dirty="0"/>
              <a:t>أ- </a:t>
            </a:r>
            <a:r>
              <a:rPr lang="ar-SA" b="1" dirty="0">
                <a:solidFill>
                  <a:srgbClr val="C00000"/>
                </a:solidFill>
              </a:rPr>
              <a:t>اضطرابات الكلام</a:t>
            </a:r>
            <a:r>
              <a:rPr lang="ar-SA" dirty="0"/>
              <a:t> </a:t>
            </a:r>
            <a:r>
              <a:rPr lang="ar-SA" b="1" dirty="0">
                <a:solidFill>
                  <a:srgbClr val="C00000"/>
                </a:solidFill>
              </a:rPr>
              <a:t>:</a:t>
            </a:r>
            <a:r>
              <a:rPr lang="ar-SA" dirty="0"/>
              <a:t> هو خلل في الصوت , أو لفظ الأصوات الكلامية .أو في الطلاقة النطقية . هذا الخلل يلاحظ في إرسال واستخدام الرموز اللفظية .</a:t>
            </a:r>
          </a:p>
          <a:p>
            <a:pPr>
              <a:buNone/>
            </a:pPr>
            <a:r>
              <a:rPr lang="ar-SA" dirty="0"/>
              <a:t>1- اضطراب الصوت يعرف بأنه غياب أو خلل في إنتاج الصوت بنوعية معينة أو شدة معينة </a:t>
            </a:r>
            <a:r>
              <a:rPr lang="ar-SA" dirty="0" err="1"/>
              <a:t>أوعلوَ</a:t>
            </a:r>
            <a:r>
              <a:rPr lang="ar-SA" dirty="0"/>
              <a:t> معين .</a:t>
            </a:r>
          </a:p>
          <a:p>
            <a:pPr>
              <a:buNone/>
            </a:pPr>
            <a:r>
              <a:rPr lang="ar-SA" dirty="0"/>
              <a:t>2- اضطراب اللفظ ويعرف بأنه خلل في إنتاج أصوت الكلام .</a:t>
            </a:r>
          </a:p>
          <a:p>
            <a:pPr>
              <a:buNone/>
            </a:pPr>
            <a:r>
              <a:rPr lang="ar-SA" dirty="0"/>
              <a:t>3- اضطراب الطلاقة ويعرف بأنه خلل في التعبير اللفظي .</a:t>
            </a:r>
          </a:p>
          <a:p>
            <a:pPr>
              <a:buFont typeface="Wingdings" pitchFamily="2" charset="2"/>
              <a:buChar char="§"/>
            </a:pPr>
            <a:r>
              <a:rPr lang="ar-SA" dirty="0"/>
              <a:t>ب- </a:t>
            </a:r>
            <a:r>
              <a:rPr lang="ar-SA" b="1" dirty="0">
                <a:solidFill>
                  <a:srgbClr val="C00000"/>
                </a:solidFill>
              </a:rPr>
              <a:t>اضطرابات اللغة :</a:t>
            </a:r>
            <a:r>
              <a:rPr lang="ar-SA" dirty="0"/>
              <a:t> هو خلل أو شذوذ في تطور أو نمو فهم واستخدام الرموز المحكية والمكتوبة للغة , والاضطراب يمكن أن يشمل أحد جوانب اللغة التالية أو جميعها :</a:t>
            </a:r>
          </a:p>
          <a:p>
            <a:pPr>
              <a:buFont typeface="Wingdings" pitchFamily="2" charset="2"/>
              <a:buChar char="§"/>
            </a:pPr>
            <a:r>
              <a:rPr lang="ar-SA" dirty="0"/>
              <a:t>1- شكل اللغة ( الأصوات,التراكيب,والقواعد) .</a:t>
            </a:r>
          </a:p>
          <a:p>
            <a:pPr>
              <a:buFont typeface="Wingdings" pitchFamily="2" charset="2"/>
              <a:buChar char="§"/>
            </a:pPr>
            <a:r>
              <a:rPr lang="ar-SA" dirty="0"/>
              <a:t>2- محتوى اللغة (المعنى) .</a:t>
            </a:r>
          </a:p>
          <a:p>
            <a:pPr>
              <a:buFont typeface="Wingdings" pitchFamily="2" charset="2"/>
              <a:buChar char="§"/>
            </a:pPr>
            <a:r>
              <a:rPr lang="ar-SA" dirty="0"/>
              <a:t>3- وظيفية اللغة (الاستخدام الاجتماعي للغة)</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0"/>
            <a:ext cx="8858312" cy="6715148"/>
          </a:xfrm>
        </p:spPr>
        <p:txBody>
          <a:bodyPr>
            <a:normAutofit/>
          </a:bodyPr>
          <a:lstStyle/>
          <a:p>
            <a:pPr algn="r"/>
            <a:r>
              <a:rPr lang="ar-SA" sz="3100" dirty="0">
                <a:solidFill>
                  <a:srgbClr val="FF0000"/>
                </a:solidFill>
              </a:rPr>
              <a:t>أ-</a:t>
            </a:r>
            <a:r>
              <a:rPr lang="ar-SA" sz="3100" b="1" dirty="0">
                <a:solidFill>
                  <a:srgbClr val="FF0000"/>
                </a:solidFill>
              </a:rPr>
              <a:t> اضطرابات اللفظ : </a:t>
            </a:r>
            <a:r>
              <a:rPr lang="ar-SA" sz="3600" dirty="0">
                <a:solidFill>
                  <a:schemeClr val="tx1"/>
                </a:solidFill>
              </a:rPr>
              <a:t>وهي أكثر أنواع اضطرابات الكلام شيوعا خاصة لدى الأطفال في سن المدرسة . في هذه الاضطرابات , قد يلفظ الطفل بطريقة مشوهة بحيث لا يفهمه المستمع , أو قد يحذف أو يضيف أحد الأصوات </a:t>
            </a:r>
            <a:r>
              <a:rPr lang="en-US" sz="3600" dirty="0">
                <a:solidFill>
                  <a:schemeClr val="tx1"/>
                </a:solidFill>
              </a:rPr>
              <a:t>   . </a:t>
            </a:r>
            <a:r>
              <a:rPr lang="ar-SA" sz="3600" dirty="0">
                <a:solidFill>
                  <a:schemeClr val="tx1"/>
                </a:solidFill>
              </a:rPr>
              <a:t>اللغوية أو أكثر بحيث لا يؤدي المعنى المطلوب</a:t>
            </a:r>
            <a:br>
              <a:rPr lang="ar-SA" dirty="0"/>
            </a:br>
            <a:r>
              <a:rPr lang="ar-SA" sz="3100" dirty="0">
                <a:solidFill>
                  <a:srgbClr val="FF0000"/>
                </a:solidFill>
              </a:rPr>
              <a:t>ب -</a:t>
            </a:r>
            <a:r>
              <a:rPr lang="ar-SA" sz="3100" dirty="0"/>
              <a:t> </a:t>
            </a:r>
            <a:r>
              <a:rPr lang="ar-SA" sz="3100" b="1" dirty="0">
                <a:solidFill>
                  <a:srgbClr val="FF0000"/>
                </a:solidFill>
              </a:rPr>
              <a:t>الخلل الصوتي : </a:t>
            </a:r>
            <a:r>
              <a:rPr lang="ar-SA" sz="3600" dirty="0">
                <a:solidFill>
                  <a:schemeClr val="tx1"/>
                </a:solidFill>
              </a:rPr>
              <a:t>يحدث الخلل الصوتي عندما يكون نوع الصوت أو شدته أو تردده غير مناسب أو غير طبيعي </a:t>
            </a:r>
            <a:br>
              <a:rPr lang="ar-SA" dirty="0"/>
            </a:br>
            <a:r>
              <a:rPr lang="ar-SA" sz="3100" dirty="0" err="1">
                <a:solidFill>
                  <a:srgbClr val="FF0000"/>
                </a:solidFill>
              </a:rPr>
              <a:t>ج</a:t>
            </a:r>
            <a:r>
              <a:rPr lang="ar-SA" sz="3100" dirty="0">
                <a:solidFill>
                  <a:srgbClr val="FF0000"/>
                </a:solidFill>
              </a:rPr>
              <a:t> -</a:t>
            </a:r>
            <a:r>
              <a:rPr lang="ar-SA" sz="3100" dirty="0"/>
              <a:t> </a:t>
            </a:r>
            <a:r>
              <a:rPr lang="ar-SA" sz="3100" b="1" dirty="0">
                <a:solidFill>
                  <a:srgbClr val="FF0000"/>
                </a:solidFill>
              </a:rPr>
              <a:t>اضطرابات الطلاقة أو الانسياب </a:t>
            </a:r>
            <a:r>
              <a:rPr lang="ar-SA" sz="3600" b="1" dirty="0">
                <a:solidFill>
                  <a:srgbClr val="FF0000"/>
                </a:solidFill>
              </a:rPr>
              <a:t>: </a:t>
            </a:r>
            <a:r>
              <a:rPr lang="ar-SA" sz="3600" dirty="0">
                <a:solidFill>
                  <a:schemeClr val="tx1"/>
                </a:solidFill>
              </a:rPr>
              <a:t>اضطرابات الطلاقة فإن التوقيت بين الكلمات أو الجمل لا يكون مناسبا بحيث تكون هناك وقفات طويلة أو قصيرة بين الكلمات أو الجمل أو تردد في البدء في الكلام أو تكرار الحرف الأول من الكلمة المنطوقة </a:t>
            </a:r>
            <a:r>
              <a:rPr lang="ar-SA" sz="3100" dirty="0">
                <a:solidFill>
                  <a:schemeClr val="tx1"/>
                </a:solidFill>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00108"/>
            <a:ext cx="8229600" cy="5324492"/>
          </a:xfrm>
        </p:spPr>
        <p:txBody>
          <a:bodyPr/>
          <a:lstStyle/>
          <a:p>
            <a:r>
              <a:rPr lang="ar-SA" sz="2800" b="1" dirty="0">
                <a:solidFill>
                  <a:srgbClr val="FF0000"/>
                </a:solidFill>
              </a:rPr>
              <a:t>الخلل</a:t>
            </a:r>
            <a:r>
              <a:rPr lang="ar-SA" sz="2800" dirty="0">
                <a:solidFill>
                  <a:srgbClr val="FF0000"/>
                </a:solidFill>
              </a:rPr>
              <a:t> </a:t>
            </a:r>
            <a:r>
              <a:rPr lang="ar-SA" sz="2800" b="1" dirty="0">
                <a:solidFill>
                  <a:srgbClr val="FF0000"/>
                </a:solidFill>
              </a:rPr>
              <a:t>الصوتي</a:t>
            </a:r>
            <a:r>
              <a:rPr lang="ar-SA" sz="2800" dirty="0">
                <a:solidFill>
                  <a:srgbClr val="FF0000"/>
                </a:solidFill>
              </a:rPr>
              <a:t> </a:t>
            </a:r>
            <a:r>
              <a:rPr lang="ar-SA" dirty="0"/>
              <a:t>: يحدث الخلل الصوتي عندما يكون نوع الصوت أو شدته أو تردده غير مناسب أو غير طبيعي .</a:t>
            </a:r>
          </a:p>
          <a:p>
            <a:endParaRPr lang="ar-SA" dirty="0"/>
          </a:p>
          <a:p>
            <a:endParaRPr lang="ar-SA" dirty="0"/>
          </a:p>
          <a:p>
            <a:endParaRPr lang="ar-SA" dirty="0"/>
          </a:p>
          <a:p>
            <a:r>
              <a:rPr lang="ar-SA" sz="2800" b="1" dirty="0">
                <a:solidFill>
                  <a:srgbClr val="FF0000"/>
                </a:solidFill>
              </a:rPr>
              <a:t>اضطرابات الطلاقة أو الانسياب</a:t>
            </a:r>
            <a:r>
              <a:rPr lang="ar-SA" sz="2800" dirty="0">
                <a:solidFill>
                  <a:srgbClr val="FF0000"/>
                </a:solidFill>
              </a:rPr>
              <a:t> </a:t>
            </a:r>
            <a:r>
              <a:rPr lang="ar-SA" dirty="0"/>
              <a:t>: اضطرابات الطلاقة فإن التوقيت بين الكلمات أو الجمل لا يكون مناسبا بحيث تكون هناك وقفات طويلة أو قصيرة بين الكلمات أو الجمل أو تردد في البدء في الكلام أو تكرار الحرف الأول من الكلمة المنطوقة .</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67524"/>
          </a:xfrm>
        </p:spPr>
        <p:txBody>
          <a:bodyPr/>
          <a:lstStyle/>
          <a:p>
            <a:pPr algn="r"/>
            <a:r>
              <a:rPr lang="ar-SA" dirty="0"/>
              <a:t>اضطرابات الكلام الناتجة عن العصبية</a:t>
            </a:r>
          </a:p>
        </p:txBody>
      </p:sp>
      <p:sp>
        <p:nvSpPr>
          <p:cNvPr id="3" name="عنصر نائب للمحتوى 2"/>
          <p:cNvSpPr>
            <a:spLocks noGrp="1"/>
          </p:cNvSpPr>
          <p:nvPr>
            <p:ph idx="1"/>
          </p:nvPr>
        </p:nvSpPr>
        <p:spPr>
          <a:xfrm>
            <a:off x="457200" y="1643050"/>
            <a:ext cx="8229600" cy="4681550"/>
          </a:xfrm>
        </p:spPr>
        <p:txBody>
          <a:bodyPr>
            <a:normAutofit fontScale="85000" lnSpcReduction="10000"/>
          </a:bodyPr>
          <a:lstStyle/>
          <a:p>
            <a:r>
              <a:rPr lang="ar-SA" dirty="0"/>
              <a:t>تشير هذه الاضطرابات ,إلى الآثار في مجال الكلام والنطق الناتج عن الإصابة العضوية المباشرة في الجهاز العصبي المرتبط بالمناطق المسئولة عن النطق عند الفرد . ومع أن العضلات المسئولة عن النطق هي في طبيعتها إرادية ويمكن أن يتحكم بها الفرد , إلا أن الإصابة العضوية في الدماغ والمسئولة عن هذه العضلات وخاصة عضلات الفكين واللسان والحلق وعضلات الرئة أو إصابة الأعصاب التي تنتهي في هذه العضلات سوف تؤدي بالضرورة إلى اضطراب في الكلام الطبيعي . كان الجراح الفرنسي بيير بول بروكا هو أول من اكتشف المنطقة الخاصة بالكلام في قشرة الدماغ(منطقة بروكا) ولاحظ هذا العالم أن هذه المنطقة ملاصقة للمنطقة الحركية في قشرة الدماغ , والتي تسيطر على حركة العضلات الخاصة ( الفك , اللسان , الحنك اللين , الأحبال الصوتية وغيرها ) . واقترح أن الكلام يتم تخطيطه في منطقة بروكا ومن ثم يتم تنفيذه في المنطقة الحركية .</a:t>
            </a:r>
          </a:p>
          <a:p>
            <a:r>
              <a:rPr lang="ar-SA" dirty="0"/>
              <a:t>وكشفت دراسة للباحث كانغلوسي أن المعالجة العصبية للأفعال تتم في المناطق المسئولة عن الدمج الحسي الحركي , بينما تتم المعالجة العصبية للأسماء في مناطق المعالجة الحسيه .وهذا يعني أن هناك علاقة بين معالجة اللغة والعمليات الحسيه الحركية .</a:t>
            </a:r>
          </a:p>
          <a:p>
            <a:r>
              <a:rPr lang="ar-SA" dirty="0"/>
              <a:t>ومن أهم أشكال هذا النوع من الاضطرابات ما يلي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714356"/>
            <a:ext cx="7851648" cy="1000132"/>
          </a:xfrm>
        </p:spPr>
        <p:txBody>
          <a:bodyPr>
            <a:normAutofit fontScale="90000"/>
          </a:bodyPr>
          <a:lstStyle/>
          <a:p>
            <a:pPr algn="ctr"/>
            <a:r>
              <a:rPr lang="ar-SA" sz="7200" dirty="0"/>
              <a:t>الحبسة الكلامية</a:t>
            </a:r>
          </a:p>
        </p:txBody>
      </p:sp>
      <p:sp>
        <p:nvSpPr>
          <p:cNvPr id="3" name="عنوان فرعي 2"/>
          <p:cNvSpPr>
            <a:spLocks noGrp="1"/>
          </p:cNvSpPr>
          <p:nvPr>
            <p:ph type="subTitle" idx="1"/>
          </p:nvPr>
        </p:nvSpPr>
        <p:spPr>
          <a:xfrm>
            <a:off x="533400" y="2357430"/>
            <a:ext cx="7854696" cy="3857652"/>
          </a:xfrm>
        </p:spPr>
        <p:txBody>
          <a:bodyPr>
            <a:normAutofit/>
          </a:bodyPr>
          <a:lstStyle/>
          <a:p>
            <a:r>
              <a:rPr lang="ar-SA" sz="2800" dirty="0"/>
              <a:t>هي اضطراب ناتج عن تلف مراكز اللغة في الدماغ لمعظم المستخدمين للجزء الأيمن من الدماغ ولحوالي نصف المستخدمين للجزء الأيسر من الدماغ . فإن الأفراد الذين كانوا قادرين على التواصل من خلال الكلام والاستماع والقراءة  والكتابة , يصبحون أقل قدرة على التواصل بتلك النماذج بعد الأصابه بالحبسة الكلامية هو الجلطة الدماغية , الإصابات الدماغية المباشرة ,الأورام الدماغية , النزيف الدماغي ,وأية أسباب أخرى تؤدي إلى تلف دماغي يقود إلى الحبسة الكلامية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928670"/>
            <a:ext cx="7851648" cy="1571636"/>
          </a:xfrm>
        </p:spPr>
        <p:txBody>
          <a:bodyPr>
            <a:normAutofit/>
          </a:bodyPr>
          <a:lstStyle/>
          <a:p>
            <a:pPr algn="ctr"/>
            <a:r>
              <a:rPr lang="ar-SA" sz="6000" dirty="0"/>
              <a:t>عسر اللفظ</a:t>
            </a:r>
          </a:p>
        </p:txBody>
      </p:sp>
      <p:sp>
        <p:nvSpPr>
          <p:cNvPr id="3" name="عنوان فرعي 2"/>
          <p:cNvSpPr>
            <a:spLocks noGrp="1"/>
          </p:cNvSpPr>
          <p:nvPr>
            <p:ph type="subTitle" idx="1"/>
          </p:nvPr>
        </p:nvSpPr>
        <p:spPr>
          <a:xfrm>
            <a:off x="533400" y="3228536"/>
            <a:ext cx="7854696" cy="2486480"/>
          </a:xfrm>
        </p:spPr>
        <p:txBody>
          <a:bodyPr>
            <a:normAutofit/>
          </a:bodyPr>
          <a:lstStyle/>
          <a:p>
            <a:r>
              <a:rPr lang="ar-SA" sz="2800" dirty="0"/>
              <a:t>هو اضطراب في الكلام حيث يعاني الفرد المصاب من عدم القدرة علي قول ما يريد بشكل صحيح وبثبات . وهذه الإصابة ليست بسبب ضعف أو شلل عضلات الكلام ( عضلات الوجه , اللسان , والشفاه ) .ويمكن أن تتراوح هذه الإصابة من البسيطة الشديدة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1057268"/>
          </a:xfrm>
        </p:spPr>
        <p:txBody>
          <a:bodyPr>
            <a:normAutofit/>
          </a:bodyPr>
          <a:lstStyle/>
          <a:p>
            <a:pPr algn="ctr"/>
            <a:r>
              <a:rPr lang="ar-SA" sz="6600" dirty="0"/>
              <a:t>عسر الكلام</a:t>
            </a:r>
          </a:p>
        </p:txBody>
      </p:sp>
      <p:sp>
        <p:nvSpPr>
          <p:cNvPr id="3" name="عنوان فرعي 2"/>
          <p:cNvSpPr>
            <a:spLocks noGrp="1"/>
          </p:cNvSpPr>
          <p:nvPr>
            <p:ph type="subTitle" idx="1"/>
          </p:nvPr>
        </p:nvSpPr>
        <p:spPr>
          <a:xfrm>
            <a:off x="533400" y="3000372"/>
            <a:ext cx="7854696" cy="2571768"/>
          </a:xfrm>
        </p:spPr>
        <p:txBody>
          <a:bodyPr>
            <a:noAutofit/>
          </a:bodyPr>
          <a:lstStyle/>
          <a:p>
            <a:r>
              <a:rPr lang="ar-SA" sz="2800" dirty="0"/>
              <a:t>بعد الإصابة الدماغية فإن عضلات الفم والوجه والجهاز التنفسي قد تتأثر وتصبح ضعيفة وتتحرك ببطء شديد أو قد لا تتحرك إطلاقا , مما ينتج عنه اضطراب في الكلام يسمى عسر الكلام .إن نوع وشدة الإصابة بسعر الكلام يعتمد على مكان الإصابة وحجمها في النظام العصبي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أعراض العسـر الكلامي :</a:t>
            </a:r>
          </a:p>
        </p:txBody>
      </p:sp>
      <p:sp>
        <p:nvSpPr>
          <p:cNvPr id="3" name="عنصر نائب للمحتوى 2"/>
          <p:cNvSpPr>
            <a:spLocks noGrp="1"/>
          </p:cNvSpPr>
          <p:nvPr>
            <p:ph idx="1"/>
          </p:nvPr>
        </p:nvSpPr>
        <p:spPr/>
        <p:txBody>
          <a:bodyPr>
            <a:normAutofit lnSpcReduction="10000"/>
          </a:bodyPr>
          <a:lstStyle/>
          <a:p>
            <a:r>
              <a:rPr lang="ar-SA" dirty="0"/>
              <a:t>بطء شديد في الكلام</a:t>
            </a:r>
          </a:p>
          <a:p>
            <a:r>
              <a:rPr lang="ar-SA" dirty="0"/>
              <a:t>تشويش الكلام</a:t>
            </a:r>
          </a:p>
          <a:p>
            <a:r>
              <a:rPr lang="ar-SA" dirty="0"/>
              <a:t>الإجهاد والتعب عند الكلام</a:t>
            </a:r>
          </a:p>
          <a:p>
            <a:r>
              <a:rPr lang="ar-SA" dirty="0"/>
              <a:t>محدودية في حركة اللسان والشفاه والحنك</a:t>
            </a:r>
          </a:p>
          <a:p>
            <a:r>
              <a:rPr lang="ar-SA" dirty="0"/>
              <a:t>تنغيم غير طبيعي للكلام</a:t>
            </a:r>
          </a:p>
          <a:p>
            <a:r>
              <a:rPr lang="ar-SA" dirty="0"/>
              <a:t>الخنف في الصوت(خروج الهاء من الأنف )</a:t>
            </a:r>
          </a:p>
          <a:p>
            <a:r>
              <a:rPr lang="ar-SA" dirty="0" err="1"/>
              <a:t>البحه</a:t>
            </a:r>
            <a:r>
              <a:rPr lang="ar-SA" dirty="0"/>
              <a:t> في الصوت</a:t>
            </a:r>
          </a:p>
          <a:p>
            <a:r>
              <a:rPr lang="ar-SA" dirty="0"/>
              <a:t>ارتخاء في عضلات الوترين الصوتيين مما يجعل الهواء يتسرب بسهولة ويؤثر على نوعية الصوت</a:t>
            </a:r>
          </a:p>
          <a:p>
            <a:r>
              <a:rPr lang="ar-SA" dirty="0"/>
              <a:t>سيلان اللعاب في المضغ والبلع</a:t>
            </a:r>
          </a:p>
          <a:p>
            <a:pPr>
              <a:buNone/>
            </a:pPr>
            <a:endParaRPr lang="ar-SA" dirty="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00108"/>
            <a:ext cx="8229600" cy="846980"/>
          </a:xfrm>
        </p:spPr>
        <p:txBody>
          <a:bodyPr>
            <a:normAutofit fontScale="90000"/>
          </a:bodyPr>
          <a:lstStyle/>
          <a:p>
            <a:pPr algn="r"/>
            <a:br>
              <a:rPr lang="ar-SA" dirty="0"/>
            </a:br>
            <a:br>
              <a:rPr lang="ar-SA" dirty="0"/>
            </a:br>
            <a:br>
              <a:rPr lang="ar-SA" dirty="0"/>
            </a:br>
            <a:br>
              <a:rPr lang="ar-SA" dirty="0"/>
            </a:br>
            <a:br>
              <a:rPr lang="ar-SA" dirty="0"/>
            </a:br>
            <a:br>
              <a:rPr lang="ar-SA" dirty="0"/>
            </a:br>
            <a:br>
              <a:rPr lang="ar-SA" dirty="0"/>
            </a:br>
            <a:br>
              <a:rPr lang="ar-SA" dirty="0"/>
            </a:br>
            <a:br>
              <a:rPr lang="ar-SA" dirty="0"/>
            </a:br>
            <a:br>
              <a:rPr lang="ar-SA" dirty="0"/>
            </a:br>
            <a:br>
              <a:rPr lang="ar-SA" dirty="0"/>
            </a:br>
            <a:br>
              <a:rPr lang="ar-SA" dirty="0"/>
            </a:br>
            <a:r>
              <a:rPr lang="ar-SA" dirty="0"/>
              <a:t>مكونات اللغة</a:t>
            </a:r>
          </a:p>
        </p:txBody>
      </p:sp>
      <p:sp>
        <p:nvSpPr>
          <p:cNvPr id="3" name="عنصر نائب للمحتوى 2"/>
          <p:cNvSpPr>
            <a:spLocks noGrp="1"/>
          </p:cNvSpPr>
          <p:nvPr>
            <p:ph idx="1"/>
          </p:nvPr>
        </p:nvSpPr>
        <p:spPr/>
        <p:txBody>
          <a:bodyPr/>
          <a:lstStyle/>
          <a:p>
            <a:r>
              <a:rPr lang="ar-SA" dirty="0"/>
              <a:t>تعرف اللغة بأنها عملية استخدام نظام تقليدي من الإشارات العشوائية للتعبير عن الأفكار (</a:t>
            </a:r>
            <a:r>
              <a:rPr lang="en-US" dirty="0"/>
              <a:t>Lahey,1988</a:t>
            </a:r>
            <a:r>
              <a:rPr lang="ar-SA" dirty="0"/>
              <a:t>) , كما أنها نظام محكوم بقواعد محددة يعبر عن المفاهيم من خلال استخدام رموز عشوائية (</a:t>
            </a:r>
            <a:r>
              <a:rPr lang="en-US" dirty="0"/>
              <a:t>Owens,2001</a:t>
            </a:r>
            <a:r>
              <a:rPr lang="ar-SA" dirty="0"/>
              <a:t>). وتتكون اللغة من عدة أنظمة هي: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85794"/>
            <a:ext cx="8229600" cy="1285884"/>
          </a:xfrm>
        </p:spPr>
        <p:txBody>
          <a:bodyPr>
            <a:normAutofit fontScale="90000"/>
          </a:bodyPr>
          <a:lstStyle/>
          <a:p>
            <a:pPr algn="r"/>
            <a:r>
              <a:rPr lang="ar-SA" dirty="0"/>
              <a:t>وهناك أسباب عديدة تؤدي إلى عسر الكلام والتي تلتقي جميعها في التلف الدماغي وهي:</a:t>
            </a:r>
          </a:p>
        </p:txBody>
      </p:sp>
      <p:sp>
        <p:nvSpPr>
          <p:cNvPr id="3" name="عنصر نائب للمحتوى 2"/>
          <p:cNvSpPr>
            <a:spLocks noGrp="1"/>
          </p:cNvSpPr>
          <p:nvPr>
            <p:ph idx="1"/>
          </p:nvPr>
        </p:nvSpPr>
        <p:spPr>
          <a:xfrm>
            <a:off x="457200" y="2500306"/>
            <a:ext cx="8229600" cy="3824294"/>
          </a:xfrm>
        </p:spPr>
        <p:txBody>
          <a:bodyPr>
            <a:normAutofit fontScale="92500" lnSpcReduction="10000"/>
          </a:bodyPr>
          <a:lstStyle/>
          <a:p>
            <a:r>
              <a:rPr lang="ar-SA" dirty="0"/>
              <a:t>جلطه دماغية</a:t>
            </a:r>
          </a:p>
          <a:p>
            <a:endParaRPr lang="ar-SA" dirty="0"/>
          </a:p>
          <a:p>
            <a:r>
              <a:rPr lang="ar-SA" dirty="0"/>
              <a:t>إصابة دماغية</a:t>
            </a:r>
          </a:p>
          <a:p>
            <a:endParaRPr lang="ar-SA" dirty="0"/>
          </a:p>
          <a:p>
            <a:r>
              <a:rPr lang="ar-SA" dirty="0"/>
              <a:t>أورام</a:t>
            </a:r>
          </a:p>
          <a:p>
            <a:endParaRPr lang="ar-SA" dirty="0"/>
          </a:p>
          <a:p>
            <a:r>
              <a:rPr lang="ar-SA" dirty="0"/>
              <a:t>شلل دماغي</a:t>
            </a:r>
          </a:p>
          <a:p>
            <a:endParaRPr lang="ar-SA" dirty="0"/>
          </a:p>
          <a:p>
            <a:r>
              <a:rPr lang="ar-SA" dirty="0"/>
              <a:t>تصلب الأنسجة المتعددة </a:t>
            </a: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ثانيا اضطرابات اللغة:</a:t>
            </a:r>
          </a:p>
        </p:txBody>
      </p:sp>
      <p:sp>
        <p:nvSpPr>
          <p:cNvPr id="3" name="عنصر نائب للمحتوى 2"/>
          <p:cNvSpPr>
            <a:spLocks noGrp="1"/>
          </p:cNvSpPr>
          <p:nvPr>
            <p:ph idx="1"/>
          </p:nvPr>
        </p:nvSpPr>
        <p:spPr/>
        <p:txBody>
          <a:bodyPr>
            <a:normAutofit/>
          </a:bodyPr>
          <a:lstStyle/>
          <a:p>
            <a:r>
              <a:rPr lang="ar-SA" dirty="0"/>
              <a:t>أ- </a:t>
            </a:r>
            <a:r>
              <a:rPr lang="ar-SA" sz="2800" b="1" dirty="0">
                <a:cs typeface="DecoType Thuluth" pitchFamily="2" charset="-78"/>
              </a:rPr>
              <a:t>اضطرابات اللغة الاستقبالية </a:t>
            </a:r>
            <a:r>
              <a:rPr lang="ar-SA" dirty="0"/>
              <a:t>: </a:t>
            </a:r>
            <a:r>
              <a:rPr lang="ar-SA" dirty="0">
                <a:cs typeface="+mj-cs"/>
              </a:rPr>
              <a:t>إن الأطفال الذين يعانون من هذا النوع من الاضطرابات لا يفهمون معنى ما يقال لهم, بالرغم من أنهم يسمعون ما يقال لهم من كلام. ويسمى هذا النوع بالحبسة الاستقبالية. وذلك بسبب عدم القدرة على فهم المعاني اللفظية السمعية.</a:t>
            </a:r>
          </a:p>
          <a:p>
            <a:r>
              <a:rPr lang="ar-SA" dirty="0"/>
              <a:t>ب- </a:t>
            </a:r>
            <a:r>
              <a:rPr lang="ar-SA" sz="2800" b="1" dirty="0">
                <a:cs typeface="DecoType Thuluth" pitchFamily="2" charset="-78"/>
              </a:rPr>
              <a:t>اضطرابات اللغة التعبيرية </a:t>
            </a:r>
            <a:r>
              <a:rPr lang="ar-SA" dirty="0"/>
              <a:t>: </a:t>
            </a:r>
            <a:r>
              <a:rPr lang="ar-SA" dirty="0">
                <a:cs typeface="+mj-cs"/>
              </a:rPr>
              <a:t>في هذا النوع من الاضطرابات تظهر المشكلة في عجز الطفل الذي يعاني منها منعدم القدرة على التعبير عن نفسه من خلال الكلام أو النطق. ومن مظاهر هذه الاضطرابات عدم المشاركة في المحادثة, وعدم الكلام والمصاداة , وفي الصعوبة على استخدام الكلمات أو العبارات أو الجمل . ويتميز الطفل الذي يظهر هذه الاضطرابات من الناحية الانفعالية بالهدوء والإذعان والافتقار إلى التعبيرات الوجهية وفي الشكل واللامبالاة.</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33400" y="785794"/>
            <a:ext cx="7851648" cy="928694"/>
          </a:xfrm>
        </p:spPr>
        <p:txBody>
          <a:bodyPr/>
          <a:lstStyle/>
          <a:p>
            <a:r>
              <a:rPr lang="ar-SA" dirty="0"/>
              <a:t>تشخيص اضطرابات التواصل</a:t>
            </a:r>
          </a:p>
        </p:txBody>
      </p:sp>
      <p:sp>
        <p:nvSpPr>
          <p:cNvPr id="5" name="عنوان فرعي 4"/>
          <p:cNvSpPr>
            <a:spLocks noGrp="1"/>
          </p:cNvSpPr>
          <p:nvPr>
            <p:ph type="subTitle" idx="1"/>
          </p:nvPr>
        </p:nvSpPr>
        <p:spPr>
          <a:xfrm>
            <a:off x="533400" y="2214554"/>
            <a:ext cx="7854696" cy="3929090"/>
          </a:xfrm>
        </p:spPr>
        <p:txBody>
          <a:bodyPr>
            <a:normAutofit lnSpcReduction="10000"/>
          </a:bodyPr>
          <a:lstStyle/>
          <a:p>
            <a:r>
              <a:rPr lang="ar-SA" dirty="0"/>
              <a:t>*جمع معلومات أساسية عن الحالة ,بالإضافة إلى تطبيق الاختبارات النفسية والتربوية والاختبارات اللغوية المحددة من أجل تحديد هل يعاني الطفل من مشكلات في التواصل أم لا .وكذلك تحديد نوع الاضطراب الذي يعاني منه إذا كان لديه اضطراب. وبناء على نتائج الفحص والتشخيص يتم وضع الخطة العلاجية والتربوية اللازمة بعد تحديد نقاط القوة ونقاط الضعف التي يعاني منها الطفل .</a:t>
            </a:r>
          </a:p>
          <a:p>
            <a:r>
              <a:rPr lang="ar-SA" dirty="0"/>
              <a:t>*طريقة دراسة الحالة هي الأسلوب الذي يحبذه كثير من الباحثين.</a:t>
            </a:r>
          </a:p>
          <a:p>
            <a:r>
              <a:rPr lang="ar-SA" dirty="0"/>
              <a:t>*فحص طبي بالتركيز على سلامة الأجهزة المسئولة عن النطق وملاحظة أي عيوب في الفم أو اللسان أو الحلق أو الأسنان أو الفكين التي قد تكون السبب في المشكلة</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1214446"/>
          </a:xfrm>
        </p:spPr>
        <p:txBody>
          <a:bodyPr>
            <a:noAutofit/>
          </a:bodyPr>
          <a:lstStyle/>
          <a:p>
            <a:pPr algn="r"/>
            <a:r>
              <a:rPr lang="ar-SA" sz="2800" b="1" dirty="0"/>
              <a:t>أهم الاختبارات النفسية واللغوية والتربوية التي يمكن الاستعانة بها لتحديد المشكلة وتقويم الحالة ومن ثم وضع الخطة العلاجية والتربوية المناسبة هي:</a:t>
            </a:r>
          </a:p>
        </p:txBody>
      </p:sp>
      <p:sp>
        <p:nvSpPr>
          <p:cNvPr id="3" name="عنصر نائب للمحتوى 2"/>
          <p:cNvSpPr>
            <a:spLocks noGrp="1"/>
          </p:cNvSpPr>
          <p:nvPr>
            <p:ph idx="1"/>
          </p:nvPr>
        </p:nvSpPr>
        <p:spPr/>
        <p:txBody>
          <a:bodyPr>
            <a:normAutofit fontScale="85000" lnSpcReduction="20000"/>
          </a:bodyPr>
          <a:lstStyle/>
          <a:p>
            <a:r>
              <a:rPr lang="ar-SA" dirty="0">
                <a:cs typeface="PT Simple Bold Ruled" pitchFamily="2" charset="-78"/>
              </a:rPr>
              <a:t>اختبارات اللفظ </a:t>
            </a:r>
            <a:r>
              <a:rPr lang="ar-SA" dirty="0"/>
              <a:t>: </a:t>
            </a:r>
            <a:r>
              <a:rPr lang="ar-SA" sz="3000" dirty="0">
                <a:cs typeface="+mj-cs"/>
              </a:rPr>
              <a:t>في هذه الاختبارات  يسجل لفظ الطفل لأصوات الحروف أو الكلمات لتحديد عدد الأصوات التي لا يلفظها بشكل صحيح وكيف يتم لفظها.</a:t>
            </a:r>
            <a:endParaRPr lang="ar-SA" dirty="0">
              <a:cs typeface="+mj-cs"/>
            </a:endParaRPr>
          </a:p>
          <a:p>
            <a:r>
              <a:rPr lang="ar-SA" dirty="0">
                <a:cs typeface="PT Simple Bold Ruled" pitchFamily="2" charset="-78"/>
              </a:rPr>
              <a:t>اختبارات السمع </a:t>
            </a:r>
            <a:r>
              <a:rPr lang="ar-SA" sz="3000" dirty="0">
                <a:cs typeface="+mj-cs"/>
              </a:rPr>
              <a:t>: يخضع الطفل إلى فحص في السمع لتحديد ما إذا كانت المشكلة ناتجة عن ضعف في السمع واستبعاد إصابته بمشكلات سمعية.</a:t>
            </a:r>
            <a:endParaRPr lang="ar-SA" dirty="0">
              <a:cs typeface="+mj-cs"/>
            </a:endParaRPr>
          </a:p>
          <a:p>
            <a:r>
              <a:rPr lang="ar-SA" dirty="0">
                <a:cs typeface="PT Simple Bold Ruled" pitchFamily="2" charset="-78"/>
              </a:rPr>
              <a:t>اختبارات التمييز السمعي </a:t>
            </a:r>
            <a:r>
              <a:rPr lang="ar-SA" dirty="0"/>
              <a:t>:</a:t>
            </a:r>
            <a:r>
              <a:rPr lang="ar-SA" sz="3000" dirty="0">
                <a:cs typeface="+mj-cs"/>
              </a:rPr>
              <a:t> وهي اختبارات تتعلق بالإدراك السمعي يتم فيه التأكد من أن الطفل يميز بين أصوات والحروف أو الكلمات .</a:t>
            </a:r>
            <a:endParaRPr lang="ar-SA" dirty="0">
              <a:cs typeface="+mj-cs"/>
            </a:endParaRPr>
          </a:p>
          <a:p>
            <a:r>
              <a:rPr lang="ar-SA" dirty="0">
                <a:cs typeface="PT Simple Bold Ruled" pitchFamily="2" charset="-78"/>
              </a:rPr>
              <a:t>اختبارات المفردات اللغوية </a:t>
            </a:r>
            <a:r>
              <a:rPr lang="ar-SA" dirty="0"/>
              <a:t>: </a:t>
            </a:r>
            <a:r>
              <a:rPr lang="ar-SA" sz="3000" dirty="0">
                <a:cs typeface="+mj-cs"/>
              </a:rPr>
              <a:t>وتستخدم للتعرف على عدد المفردات التي اكتسبها الطفل لأنها تشكل دلاله على النمو اللغوي أو القصور فيه .</a:t>
            </a:r>
            <a:endParaRPr lang="ar-SA" dirty="0">
              <a:cs typeface="+mj-cs"/>
            </a:endParaRPr>
          </a:p>
          <a:p>
            <a:r>
              <a:rPr lang="ar-SA" dirty="0">
                <a:cs typeface="PT Simple Bold Ruled" pitchFamily="2" charset="-78"/>
              </a:rPr>
              <a:t>اختبارات لغوية </a:t>
            </a:r>
            <a:r>
              <a:rPr lang="ar-SA" dirty="0"/>
              <a:t>: </a:t>
            </a:r>
            <a:r>
              <a:rPr lang="ar-SA" sz="3000" dirty="0">
                <a:cs typeface="+mj-cs"/>
              </a:rPr>
              <a:t>وتهدف إلى تقييم مدى فهم وإنتاج مكونات اللغة الأساسية . ويمكن الاعتماد على عينات لغوية تصدر عن الطفل .</a:t>
            </a:r>
            <a:endParaRPr lang="ar-SA" dirty="0">
              <a:cs typeface="+mj-cs"/>
            </a:endParaRPr>
          </a:p>
          <a:p>
            <a:r>
              <a:rPr lang="ar-SA" dirty="0">
                <a:cs typeface="PT Simple Bold Ruled" pitchFamily="2" charset="-78"/>
              </a:rPr>
              <a:t>الملاحظات السلوكية </a:t>
            </a:r>
            <a:r>
              <a:rPr lang="ar-SA" dirty="0"/>
              <a:t>: </a:t>
            </a:r>
            <a:r>
              <a:rPr lang="ar-SA" sz="3000" dirty="0">
                <a:cs typeface="+mj-cs"/>
              </a:rPr>
              <a:t>وهي إما أن تكون ملاحظات مباشرة يقوم بها الأخصائي أو تسجيل السلوك اللفظي الذي يقوم به الطفل في المواقف الاجتماعية المختلفة </a:t>
            </a:r>
            <a:endParaRPr lang="ar-SA" dirty="0">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1000108"/>
            <a:ext cx="7851648" cy="1143008"/>
          </a:xfrm>
        </p:spPr>
        <p:txBody>
          <a:bodyPr>
            <a:normAutofit fontScale="90000"/>
          </a:bodyPr>
          <a:lstStyle/>
          <a:p>
            <a:r>
              <a:rPr lang="ar-SA" dirty="0"/>
              <a:t>التدخل العلاجي والتربوي لاضطرابات التواصل</a:t>
            </a:r>
          </a:p>
        </p:txBody>
      </p:sp>
      <p:sp>
        <p:nvSpPr>
          <p:cNvPr id="3" name="عنوان فرعي 2"/>
          <p:cNvSpPr>
            <a:spLocks noGrp="1"/>
          </p:cNvSpPr>
          <p:nvPr>
            <p:ph type="subTitle" idx="1"/>
          </p:nvPr>
        </p:nvSpPr>
        <p:spPr>
          <a:xfrm>
            <a:off x="533400" y="2285992"/>
            <a:ext cx="7854696" cy="4071966"/>
          </a:xfrm>
        </p:spPr>
        <p:txBody>
          <a:bodyPr>
            <a:normAutofit fontScale="92500" lnSpcReduction="10000"/>
          </a:bodyPr>
          <a:lstStyle/>
          <a:p>
            <a:r>
              <a:rPr lang="ar-SA" b="1" u="sng" dirty="0"/>
              <a:t>اضطرابات الكلام أو النطق :</a:t>
            </a:r>
          </a:p>
          <a:p>
            <a:pPr marL="514350" indent="-514350">
              <a:buAutoNum type="arabic1Minus"/>
            </a:pPr>
            <a:r>
              <a:rPr lang="ar-SA" b="1" dirty="0"/>
              <a:t>اضطرابات اللفظ : يتضمن العلاج لهذه الاضطرابات :</a:t>
            </a:r>
          </a:p>
          <a:p>
            <a:pPr marL="514350" indent="-514350">
              <a:buFontTx/>
              <a:buChar char="-"/>
            </a:pPr>
            <a:r>
              <a:rPr lang="ar-SA" b="1" dirty="0"/>
              <a:t>تطوير قدرة الفرد على الإصغاء بعناية والتمييز بين الأصوات المتشابهة.</a:t>
            </a:r>
          </a:p>
          <a:p>
            <a:pPr marL="514350" indent="-514350">
              <a:buFontTx/>
              <a:buChar char="-"/>
            </a:pPr>
            <a:r>
              <a:rPr lang="ar-SA" b="1" dirty="0"/>
              <a:t>الضبط والمراقبة الذاتية من قبل الطفل نفسه : وذلك عن طريق تسجيل أصوات الحروف أو الكلمات أو الجمل التي يخطئ فيها ,ثم بعد ذلك الإصغاء بتمعن إلى تلك الأخطاء لتصويبها.</a:t>
            </a:r>
          </a:p>
          <a:p>
            <a:pPr marL="514350" indent="-514350">
              <a:buFontTx/>
              <a:buChar char="-"/>
            </a:pPr>
            <a:r>
              <a:rPr lang="ar-SA" b="1" dirty="0"/>
              <a:t>التمييز بين لفظ الطفل لأصوات الحروف أو الكلمات وبين لفظ الآخرين لنفس الأصوات لكي يدرك الفرق ثم يحاول تصحيح نطقه.</a:t>
            </a:r>
          </a:p>
          <a:p>
            <a:pPr marL="514350" indent="-514350">
              <a:buFontTx/>
              <a:buChar char="-"/>
            </a:pPr>
            <a:r>
              <a:rPr lang="ar-SA" b="1" dirty="0"/>
              <a:t>يجب أن يكون المعالج أو مدرب النطق نموذجا مناسبا من الناحية اللغوية.</a:t>
            </a:r>
          </a:p>
          <a:p>
            <a:pPr marL="514350" indent="-514350">
              <a:buFontTx/>
              <a:buChar char="-"/>
            </a:pPr>
            <a:r>
              <a:rPr lang="ar-SA" b="1" dirty="0"/>
              <a:t>استخدام أسلوب التعزيز الإيجابي للنطق الصحيح.</a:t>
            </a:r>
          </a:p>
          <a:p>
            <a:pPr marL="514350" indent="-514350">
              <a:buFontTx/>
              <a:buChar char="-"/>
            </a:pPr>
            <a:endParaRPr lang="ar-SA" b="1" dirty="0"/>
          </a:p>
          <a:p>
            <a:pPr marL="514350" indent="-514350"/>
            <a:endParaRPr lang="ar-SA"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857232"/>
            <a:ext cx="7854696" cy="5643602"/>
          </a:xfrm>
        </p:spPr>
        <p:txBody>
          <a:bodyPr/>
          <a:lstStyle/>
          <a:p>
            <a:r>
              <a:rPr lang="ar-SA" dirty="0">
                <a:solidFill>
                  <a:srgbClr val="FFFF00"/>
                </a:solidFill>
              </a:rPr>
              <a:t>ب- </a:t>
            </a:r>
            <a:r>
              <a:rPr lang="ar-SA" sz="2800" b="1" dirty="0">
                <a:solidFill>
                  <a:srgbClr val="FFFF00"/>
                </a:solidFill>
              </a:rPr>
              <a:t>اضطرابات الصوت : ويتضمن العلاج لهذه الاضطرابات :</a:t>
            </a:r>
            <a:endParaRPr lang="ar-SA" b="1" dirty="0">
              <a:solidFill>
                <a:srgbClr val="FFFF00"/>
              </a:solidFill>
            </a:endParaRPr>
          </a:p>
          <a:p>
            <a:pPr>
              <a:buFontTx/>
              <a:buChar char="-"/>
            </a:pPr>
            <a:r>
              <a:rPr lang="ar-SA" dirty="0"/>
              <a:t>إجراء جراحة أو تناول الأدوية وذلك إذا ثبت من خلال الفحص الطبي وجود سبب عضوي.</a:t>
            </a:r>
          </a:p>
          <a:p>
            <a:pPr>
              <a:buFontTx/>
              <a:buChar char="-"/>
            </a:pPr>
            <a:r>
              <a:rPr lang="ar-SA" dirty="0"/>
              <a:t>تعديل في البيئة التي يعيش فيها الطفل إذا كان عليه أن يتكلم في بيئة مليئة بالمثيرات الصوتية عن طريق الحديث بأجهزة مكبرة للصوت.</a:t>
            </a:r>
          </a:p>
          <a:p>
            <a:pPr>
              <a:buFontTx/>
              <a:buChar char="-"/>
            </a:pPr>
            <a:r>
              <a:rPr lang="ar-SA" dirty="0"/>
              <a:t>تدريب الطفل على الحديث بصوت مقبول والعمل على زيادة قدرة الرئتين على الاحتفاظ بالنفس.</a:t>
            </a:r>
          </a:p>
          <a:p>
            <a:pPr>
              <a:buFontTx/>
              <a:buChar char="-"/>
            </a:pPr>
            <a:r>
              <a:rPr lang="ar-SA" dirty="0"/>
              <a:t>تدريب الطفل على الاسترخاء للتقليل من القلق والتوتر المصاحب لعملية إخراج الصوت.</a:t>
            </a:r>
          </a:p>
          <a:p>
            <a:pPr>
              <a:buFontTx/>
              <a:buChar char="-"/>
            </a:pPr>
            <a:r>
              <a:rPr lang="ar-SA" dirty="0"/>
              <a:t>تدريب الطفل على تمييز الأصوات ومراقبة الصوت ذاتيا لتطوير مهارات التمييز السمعي واختيار الصوت المناسب أو المقبول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928670"/>
            <a:ext cx="7851648" cy="1071570"/>
          </a:xfrm>
        </p:spPr>
        <p:txBody>
          <a:bodyPr/>
          <a:lstStyle/>
          <a:p>
            <a:r>
              <a:rPr lang="ar-SA" dirty="0"/>
              <a:t>اضطرابات الطلاقة:</a:t>
            </a:r>
          </a:p>
        </p:txBody>
      </p:sp>
      <p:sp>
        <p:nvSpPr>
          <p:cNvPr id="3" name="عنوان فرعي 2"/>
          <p:cNvSpPr>
            <a:spLocks noGrp="1"/>
          </p:cNvSpPr>
          <p:nvPr>
            <p:ph type="subTitle" idx="1"/>
          </p:nvPr>
        </p:nvSpPr>
        <p:spPr>
          <a:xfrm>
            <a:off x="533400" y="2071678"/>
            <a:ext cx="7854696" cy="4143404"/>
          </a:xfrm>
        </p:spPr>
        <p:txBody>
          <a:bodyPr/>
          <a:lstStyle/>
          <a:p>
            <a:r>
              <a:rPr lang="ar-SA" dirty="0"/>
              <a:t>لقد تم استخدام عدد من التكتيكات العلاجية لاضطراب التأتأة أو التلعثم وذلك بناء على الاتجاهات أو النظريات المختلفة التي لها وجهات نظر متابيه في أسباب التأتأة أو التلعثم .فقد تم استخدام أسلو تقليل الحساسية التدريجي والممارسة السلبية وبناء الأنا والعلاج النفسي أو إجراءات الإشراط الإجرائي والضبط الإرادي وتعديل نمط التأتأة أو التلعثم والعلاج الكيماوي , الجراحة , التنويم المغناطيسي ,الكلام الإيقاعي .</a:t>
            </a:r>
          </a:p>
          <a:p>
            <a:r>
              <a:rPr lang="ar-SA" dirty="0"/>
              <a:t>لا توجد طريقة تبدو أنها فعالة في جميع أو معظم حالات التأتأة أو التلعثم ولكن أكثر إجراءات المعالجة التي لاقت نجاحا تلك التي اعتمدت مبادئ التعلم.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928670"/>
            <a:ext cx="8065962" cy="1128706"/>
          </a:xfrm>
        </p:spPr>
        <p:txBody>
          <a:bodyPr>
            <a:noAutofit/>
          </a:bodyPr>
          <a:lstStyle/>
          <a:p>
            <a:r>
              <a:rPr lang="ar-SA" sz="3600" dirty="0">
                <a:solidFill>
                  <a:srgbClr val="FFFF00"/>
                </a:solidFill>
                <a:effectLst/>
              </a:rPr>
              <a:t>فيما يلي بعض الإرشادات والنصائح التي يمكن أن تقدم للمعلمين في حالة وجود طالب يعاني من مشكلة التأتأة أو التلعثم :</a:t>
            </a:r>
          </a:p>
        </p:txBody>
      </p:sp>
      <p:sp>
        <p:nvSpPr>
          <p:cNvPr id="3" name="عنوان فرعي 2"/>
          <p:cNvSpPr>
            <a:spLocks noGrp="1"/>
          </p:cNvSpPr>
          <p:nvPr>
            <p:ph type="subTitle" idx="1"/>
          </p:nvPr>
        </p:nvSpPr>
        <p:spPr>
          <a:xfrm>
            <a:off x="533400" y="2214554"/>
            <a:ext cx="7854696" cy="4071966"/>
          </a:xfrm>
        </p:spPr>
        <p:txBody>
          <a:bodyPr>
            <a:normAutofit fontScale="85000" lnSpcReduction="20000"/>
          </a:bodyPr>
          <a:lstStyle/>
          <a:p>
            <a:pPr>
              <a:buFontTx/>
              <a:buChar char="-"/>
            </a:pPr>
            <a:r>
              <a:rPr lang="ar-SA" dirty="0"/>
              <a:t>على المعلم توفير الظروف المناسبة داخل الصف بحيث تكون البيئة الصفية مريحة وخالية من التوتر والضغوطات وتمكن الطفل من التكلم بعيدا عن الإحساس بالتوتر والقلق.</a:t>
            </a:r>
          </a:p>
          <a:p>
            <a:pPr>
              <a:buFontTx/>
              <a:buChar char="-"/>
            </a:pPr>
            <a:r>
              <a:rPr lang="ar-SA" dirty="0"/>
              <a:t>يجب على المعلم أن لا يعفي الطالب من القراءة أو الإجابة داخل الصف لأن ذلك يؤدي إلى شعوره بالإهمال.</a:t>
            </a:r>
          </a:p>
          <a:p>
            <a:pPr>
              <a:buFontTx/>
              <a:buChar char="-"/>
            </a:pPr>
            <a:r>
              <a:rPr lang="ar-SA" dirty="0"/>
              <a:t>على المعلم أن يجتمع مع الطالب على انفراد ويخبره أنه على معرفة بالصعوبة التي يواجهها؟</a:t>
            </a:r>
          </a:p>
          <a:p>
            <a:pPr>
              <a:buFontTx/>
              <a:buChar char="-"/>
            </a:pPr>
            <a:r>
              <a:rPr lang="ar-SA" dirty="0"/>
              <a:t>يجب على المعلم أن يستمع للطالب بكل صبر ودون استعجال بحيث يقدم نموذجا يحتذي به بقية الطلبة في الصف</a:t>
            </a:r>
          </a:p>
          <a:p>
            <a:pPr>
              <a:buFontTx/>
              <a:buChar char="-"/>
            </a:pPr>
            <a:r>
              <a:rPr lang="ar-SA" dirty="0"/>
              <a:t>على المعلم أن يمنع السخرية أو الألقاب التي يمكن أن طلقها الطالب داخل الصف أو خارجه</a:t>
            </a:r>
          </a:p>
          <a:p>
            <a:pPr>
              <a:buFontTx/>
              <a:buChar char="-"/>
            </a:pPr>
            <a:r>
              <a:rPr lang="ar-SA" dirty="0"/>
              <a:t>على المعلم أن يستخدم أسلوب التعزيز الايجابي لأي سلوك يظهره الطالب يبدي في طلاقه</a:t>
            </a:r>
          </a:p>
          <a:p>
            <a:pPr>
              <a:buFontTx/>
              <a:buChar char="-"/>
            </a:pP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اضطرابات اللغة</a:t>
            </a:r>
          </a:p>
        </p:txBody>
      </p:sp>
      <p:sp>
        <p:nvSpPr>
          <p:cNvPr id="3" name="عنصر نائب للمحتوى 2"/>
          <p:cNvSpPr>
            <a:spLocks noGrp="1"/>
          </p:cNvSpPr>
          <p:nvPr>
            <p:ph idx="1"/>
          </p:nvPr>
        </p:nvSpPr>
        <p:spPr/>
        <p:txBody>
          <a:bodyPr/>
          <a:lstStyle/>
          <a:p>
            <a:pPr>
              <a:buNone/>
            </a:pPr>
            <a:r>
              <a:rPr lang="ar-SA" dirty="0"/>
              <a:t>1- </a:t>
            </a:r>
            <a:r>
              <a:rPr lang="ar-SA" sz="3200" b="1" dirty="0"/>
              <a:t>إجراءات تعليم الاستماع.</a:t>
            </a:r>
          </a:p>
          <a:p>
            <a:pPr>
              <a:buNone/>
            </a:pPr>
            <a:endParaRPr lang="ar-SA" sz="3200" b="1" dirty="0"/>
          </a:p>
          <a:p>
            <a:pPr>
              <a:buNone/>
            </a:pPr>
            <a:r>
              <a:rPr lang="ar-SA" sz="3200" b="1" dirty="0"/>
              <a:t>2- إجراءات تعليم الأطفال المتأخرين في الكلام.</a:t>
            </a:r>
          </a:p>
          <a:p>
            <a:pPr>
              <a:buNone/>
            </a:pPr>
            <a:endParaRPr lang="ar-SA" sz="3200" b="1" dirty="0"/>
          </a:p>
          <a:p>
            <a:pPr>
              <a:buNone/>
            </a:pPr>
            <a:r>
              <a:rPr lang="ar-SA" sz="3200" b="1" dirty="0"/>
              <a:t>3 إجراءات تعليم التعبير الشفوي.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928670"/>
            <a:ext cx="7851648" cy="1071570"/>
          </a:xfrm>
        </p:spPr>
        <p:txBody>
          <a:bodyPr>
            <a:normAutofit/>
          </a:bodyPr>
          <a:lstStyle/>
          <a:p>
            <a:r>
              <a:rPr lang="ar-SA" dirty="0"/>
              <a:t>إجراءات تعليم </a:t>
            </a:r>
            <a:r>
              <a:rPr lang="ar-SA" dirty="0" err="1"/>
              <a:t>الاصغاء</a:t>
            </a:r>
            <a:endParaRPr lang="ar-SA" dirty="0"/>
          </a:p>
        </p:txBody>
      </p:sp>
      <p:sp>
        <p:nvSpPr>
          <p:cNvPr id="3" name="عنوان فرعي 2"/>
          <p:cNvSpPr>
            <a:spLocks noGrp="1"/>
          </p:cNvSpPr>
          <p:nvPr>
            <p:ph type="subTitle" idx="1"/>
          </p:nvPr>
        </p:nvSpPr>
        <p:spPr>
          <a:xfrm>
            <a:off x="533400" y="2071678"/>
            <a:ext cx="7854696" cy="3571900"/>
          </a:xfrm>
        </p:spPr>
        <p:txBody>
          <a:bodyPr>
            <a:normAutofit lnSpcReduction="10000"/>
          </a:bodyPr>
          <a:lstStyle/>
          <a:p>
            <a:r>
              <a:rPr lang="ar-SA" dirty="0"/>
              <a:t>يشكل الاستماع عنصرا أساسيا في اللغة ويكتسب الطفل عادة مهارة الاستماع بدون تعليمه أو تدريب مسبق ولكن هناك العديد من الأطفال الذين لا يكتسبون مثل هذه المهارة الأساسية</a:t>
            </a:r>
          </a:p>
          <a:p>
            <a:r>
              <a:rPr lang="ar-SA" dirty="0"/>
              <a:t>مما يستدعي تدريبهم على ذلك والاستماع كمهارة يمكن تنميتها وتحسينها عن طريق التعليم والتدريب</a:t>
            </a:r>
          </a:p>
          <a:p>
            <a:r>
              <a:rPr lang="ar-SA" dirty="0"/>
              <a:t>والإصغاء يختلف عن السمع فالسمع عملية فسيولوجية لا تطلب فهما فالشخص يمكن أن يسمع لغة أجنبية دون أن يفهم منها شيئا ولكن الإصغاء بالمقابل يتطلب فهما واستيعابا كما انه يمكن أن يتضمن التقييم أو القبول أو الرفض وهو لذلك يشكل الأساس في عملية التعلم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753120"/>
          </a:xfrm>
        </p:spPr>
        <p:txBody>
          <a:bodyPr>
            <a:normAutofit/>
          </a:bodyPr>
          <a:lstStyle/>
          <a:p>
            <a:pPr>
              <a:buNone/>
            </a:pPr>
            <a:r>
              <a:rPr lang="ar-SA" b="1" u="sng" dirty="0">
                <a:cs typeface="DecoType Naskh" pitchFamily="2" charset="-78"/>
              </a:rPr>
              <a:t>1- النظام الصوتي :</a:t>
            </a:r>
            <a:br>
              <a:rPr lang="ar-SA" dirty="0"/>
            </a:br>
            <a:r>
              <a:rPr lang="ar-SA" sz="2800" dirty="0">
                <a:cs typeface="+mj-cs"/>
              </a:rPr>
              <a:t>وهو النظام الذي يدرس نماذج الأصوات وكيفية تناسقها.</a:t>
            </a:r>
            <a:endParaRPr lang="ar-SA" dirty="0">
              <a:cs typeface="+mj-cs"/>
            </a:endParaRPr>
          </a:p>
          <a:p>
            <a:pPr>
              <a:buNone/>
            </a:pPr>
            <a:r>
              <a:rPr lang="ar-SA" b="1" u="sng" dirty="0">
                <a:cs typeface="DecoType Naskh" pitchFamily="2" charset="-78"/>
              </a:rPr>
              <a:t>2- النظام الصرفي :</a:t>
            </a:r>
            <a:br>
              <a:rPr lang="ar-SA" dirty="0"/>
            </a:br>
            <a:r>
              <a:rPr lang="ar-SA" dirty="0">
                <a:cs typeface="+mj-cs"/>
              </a:rPr>
              <a:t>وهو الدراسة العلمية للبناء الداخلي للكلمة .</a:t>
            </a:r>
          </a:p>
          <a:p>
            <a:pPr>
              <a:buNone/>
            </a:pPr>
            <a:r>
              <a:rPr lang="ar-SA" dirty="0">
                <a:cs typeface="+mj-cs"/>
              </a:rPr>
              <a:t>1- الفعل وزمانه        2- الاسم وأشكاله          3- العدد        4- الجنس</a:t>
            </a:r>
            <a:endParaRPr lang="ar-SA" b="1" u="sng" dirty="0">
              <a:cs typeface="DecoType Naskh" pitchFamily="2" charset="-78"/>
            </a:endParaRPr>
          </a:p>
          <a:p>
            <a:pPr>
              <a:buNone/>
            </a:pPr>
            <a:r>
              <a:rPr lang="ar-SA" b="1" u="sng" dirty="0">
                <a:cs typeface="DecoType Naskh" pitchFamily="2" charset="-78"/>
              </a:rPr>
              <a:t>3- النظام النحوي :</a:t>
            </a:r>
            <a:br>
              <a:rPr lang="ar-SA" dirty="0"/>
            </a:br>
            <a:r>
              <a:rPr lang="ar-SA" dirty="0">
                <a:cs typeface="+mj-cs"/>
              </a:rPr>
              <a:t>وهو دراسة بناء الجملة الداخلي من حيث ترتيب الكلمات فيها . </a:t>
            </a:r>
          </a:p>
          <a:p>
            <a:pPr>
              <a:buNone/>
            </a:pPr>
            <a:r>
              <a:rPr lang="ar-SA" b="1" u="sng" dirty="0">
                <a:cs typeface="DecoType Naskh" pitchFamily="2" charset="-78"/>
              </a:rPr>
              <a:t>4- نظام المعاني :</a:t>
            </a:r>
            <a:br>
              <a:rPr lang="ar-SA" dirty="0"/>
            </a:br>
            <a:r>
              <a:rPr lang="ar-SA" dirty="0">
                <a:cs typeface="+mj-cs"/>
              </a:rPr>
              <a:t>وهو دراسة معاني المفردات وما يربطها من علاقات .</a:t>
            </a:r>
          </a:p>
          <a:p>
            <a:pPr>
              <a:buNone/>
            </a:pPr>
            <a:r>
              <a:rPr lang="ar-SA" b="1" u="sng" dirty="0">
                <a:cs typeface="DecoType Naskh" pitchFamily="2" charset="-78"/>
              </a:rPr>
              <a:t>5- نظام استخدام اللغة :</a:t>
            </a:r>
            <a:br>
              <a:rPr lang="ar-SA" dirty="0"/>
            </a:br>
            <a:r>
              <a:rPr lang="ar-SA" sz="2400" dirty="0">
                <a:cs typeface="+mj-cs"/>
              </a:rPr>
              <a:t>وظيفة توجيهية للكلام يستخدمها المتكلم للتأثير في سلوك الآخرين في محاولة لتنفيذ أهداف معينة خاصة بالمتكلم, أو استخدام اللغة المناسبة في الموقف المناسب .</a:t>
            </a:r>
            <a:endParaRPr lang="ar-SA" dirty="0">
              <a:cs typeface="+mj-cs"/>
            </a:endParaRPr>
          </a:p>
          <a:p>
            <a:pPr>
              <a:buNone/>
            </a:pP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أهم اجراءات تعليم الإصغاء ما يلي:</a:t>
            </a:r>
          </a:p>
        </p:txBody>
      </p:sp>
      <p:sp>
        <p:nvSpPr>
          <p:cNvPr id="3" name="عنصر نائب للمحتوى 2"/>
          <p:cNvSpPr>
            <a:spLocks noGrp="1"/>
          </p:cNvSpPr>
          <p:nvPr>
            <p:ph idx="1"/>
          </p:nvPr>
        </p:nvSpPr>
        <p:spPr/>
        <p:txBody>
          <a:bodyPr/>
          <a:lstStyle/>
          <a:p>
            <a:r>
              <a:rPr lang="ar-SA" dirty="0"/>
              <a:t>الإدراك السمعي لأصوات غير لغوية.</a:t>
            </a:r>
          </a:p>
          <a:p>
            <a:r>
              <a:rPr lang="ar-SA" dirty="0"/>
              <a:t>الإدراك السمعي وتمييز الأصوات اللغوية.</a:t>
            </a:r>
          </a:p>
          <a:p>
            <a:r>
              <a:rPr lang="ar-SA" dirty="0"/>
              <a:t>فهم الكلمات وبناء المفردات.</a:t>
            </a:r>
          </a:p>
          <a:p>
            <a:r>
              <a:rPr lang="ar-SA" dirty="0"/>
              <a:t>فهم الجمل.</a:t>
            </a:r>
          </a:p>
          <a:p>
            <a:r>
              <a:rPr lang="ar-SA" dirty="0"/>
              <a:t>تذكر الجمل.</a:t>
            </a:r>
          </a:p>
          <a:p>
            <a:r>
              <a:rPr lang="ar-SA" dirty="0"/>
              <a:t>الاستماع إلى قطعه وفهمها.</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a:t>اجراءات وتدريبات للأطفال الذين يعانون من تأخر في الكلام</a:t>
            </a:r>
          </a:p>
        </p:txBody>
      </p:sp>
      <p:sp>
        <p:nvSpPr>
          <p:cNvPr id="3" name="عنصر نائب للمحتوى 2"/>
          <p:cNvSpPr>
            <a:spLocks noGrp="1"/>
          </p:cNvSpPr>
          <p:nvPr>
            <p:ph idx="1"/>
          </p:nvPr>
        </p:nvSpPr>
        <p:spPr/>
        <p:txBody>
          <a:bodyPr/>
          <a:lstStyle/>
          <a:p>
            <a:r>
              <a:rPr lang="ar-SA" dirty="0"/>
              <a:t>التوسع في الحديث : تشجيع الطفل على الحديث</a:t>
            </a:r>
          </a:p>
          <a:p>
            <a:r>
              <a:rPr lang="ar-SA" dirty="0"/>
              <a:t>الكلام الموازي: وفي هذا الأجراء يراقب الطفل عندما يلعب وهو صامت لا يتكلم والعمل على معرفة أفكاره تقريبا عن اللعبة ثم يقوم المدرب بالحديث عن اللعبة حتى يتمكن الطفل في المستقبل من تقليد أسلوب المدرب</a:t>
            </a:r>
          </a:p>
          <a:p>
            <a:r>
              <a:rPr lang="ar-SA" dirty="0"/>
              <a:t>الكلام الذاتي: يقوم المدرب التحدث مع نفسه وهو يقوم بعمل معين حتى يسمعه الطفل ويترجم كل فعل يقوم به بالتكلم عن الأشياء التي قوم بها وبلغة واضحة يحرص على أن يفهمها الطفل مما يشكل بالتالي نموذجا لغويا مناسبا للطفل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اجراءات تعليم التعبير الشفوي</a:t>
            </a:r>
          </a:p>
        </p:txBody>
      </p:sp>
      <p:sp>
        <p:nvSpPr>
          <p:cNvPr id="3" name="عنصر نائب للمحتوى 2"/>
          <p:cNvSpPr>
            <a:spLocks noGrp="1"/>
          </p:cNvSpPr>
          <p:nvPr>
            <p:ph idx="1"/>
          </p:nvPr>
        </p:nvSpPr>
        <p:spPr/>
        <p:txBody>
          <a:bodyPr/>
          <a:lstStyle/>
          <a:p>
            <a:r>
              <a:rPr lang="ar-SA" dirty="0"/>
              <a:t>وتتركز هذه الإجراءات على بناء مفردات </a:t>
            </a:r>
          </a:p>
          <a:p>
            <a:r>
              <a:rPr lang="ar-SA" b="1" dirty="0">
                <a:solidFill>
                  <a:srgbClr val="FF0000"/>
                </a:solidFill>
              </a:rPr>
              <a:t>التسمية</a:t>
            </a:r>
            <a:r>
              <a:rPr lang="ar-SA" dirty="0"/>
              <a:t> وتضمن الطلب من الطفل أن يسمي الأشياء الموجودة في الغرفة مثلا أو أن يسمي الألوان والأشكال .....وهكذا</a:t>
            </a:r>
          </a:p>
          <a:p>
            <a:r>
              <a:rPr lang="ar-SA" b="1" dirty="0">
                <a:solidFill>
                  <a:srgbClr val="FF0000"/>
                </a:solidFill>
              </a:rPr>
              <a:t>التسمية بسرعة </a:t>
            </a:r>
            <a:r>
              <a:rPr lang="ar-SA" dirty="0"/>
              <a:t>ويتضمن الطلب من الطفل أن يسمي الأشكال الموجودة في الغرفة مثلا ولكن زمن زمن محدد وتعزز السرعة والدقة</a:t>
            </a:r>
          </a:p>
          <a:p>
            <a:r>
              <a:rPr lang="ar-SA" b="1" dirty="0">
                <a:solidFill>
                  <a:srgbClr val="FF0000"/>
                </a:solidFill>
              </a:rPr>
              <a:t>الكلمات المفقودة </a:t>
            </a:r>
            <a:r>
              <a:rPr lang="ar-SA" dirty="0"/>
              <a:t>ويطلب من الطفل تكملة بعض الجمل وفي هذه الحالة ينصح البدء بالجمل البسيطة ويتم بعد ذلك التدرج إلى الجمل الأطول</a:t>
            </a:r>
          </a:p>
          <a:p>
            <a:r>
              <a:rPr lang="ar-SA" b="1" dirty="0">
                <a:solidFill>
                  <a:srgbClr val="FF0000"/>
                </a:solidFill>
              </a:rPr>
              <a:t>تنصيف الكلمات </a:t>
            </a:r>
            <a:r>
              <a:rPr lang="ar-SA" dirty="0"/>
              <a:t>ويطلب من الطفل الذي يعطى مجموعة من الكلمات أن يصنفها معا حسب العناصر المشتركة بينها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نــمو وتطـور الكلام واللغة</a:t>
            </a:r>
          </a:p>
        </p:txBody>
      </p:sp>
      <p:sp>
        <p:nvSpPr>
          <p:cNvPr id="3" name="عنصر نائب للمحتوى 2"/>
          <p:cNvSpPr>
            <a:spLocks noGrp="1"/>
          </p:cNvSpPr>
          <p:nvPr>
            <p:ph idx="1"/>
          </p:nvPr>
        </p:nvSpPr>
        <p:spPr/>
        <p:txBody>
          <a:bodyPr/>
          <a:lstStyle/>
          <a:p>
            <a:r>
              <a:rPr lang="ar-SA" b="1" dirty="0">
                <a:cs typeface="+mj-cs"/>
              </a:rPr>
              <a:t>لابد من أن نلقي الضوء على بعض الجوانب التي لها علاقة وثيقة بهذا التطور :</a:t>
            </a:r>
          </a:p>
          <a:p>
            <a:pPr>
              <a:buNone/>
            </a:pPr>
            <a:r>
              <a:rPr lang="ar-SA" dirty="0">
                <a:cs typeface="+mj-cs"/>
              </a:rPr>
              <a:t>1-</a:t>
            </a:r>
            <a:r>
              <a:rPr lang="ar-SA" dirty="0"/>
              <a:t> </a:t>
            </a:r>
            <a:r>
              <a:rPr lang="ar-SA" dirty="0">
                <a:cs typeface="+mj-cs"/>
              </a:rPr>
              <a:t>لابد للطفل حتى يكتسب اللغة من توافر شروط وهي : اللياقة الصحية ,ولابد من وجود مدخلات .</a:t>
            </a:r>
          </a:p>
          <a:p>
            <a:pPr>
              <a:buNone/>
            </a:pPr>
            <a:r>
              <a:rPr lang="ar-SA" dirty="0">
                <a:cs typeface="+mj-cs"/>
              </a:rPr>
              <a:t>2- يكون الأطفال نظاماً لغوياً بدون تدريب, حيث تظهر أهمية المدخلات من البيئة المحيطة .</a:t>
            </a:r>
          </a:p>
          <a:p>
            <a:pPr>
              <a:buNone/>
            </a:pPr>
            <a:r>
              <a:rPr lang="ar-SA" dirty="0">
                <a:cs typeface="+mj-cs"/>
              </a:rPr>
              <a:t>3- يتعرض الطفل بشكل مباشر للبنية السطحية ويبني لنفسه البنية العميقة, والتي تمكنه فيما بعد من ابتكار كلمات وأبنية وجمل لم يسمعها من قبل .</a:t>
            </a:r>
          </a:p>
          <a:p>
            <a:pPr>
              <a:buNone/>
            </a:pPr>
            <a:r>
              <a:rPr lang="ar-SA" dirty="0">
                <a:cs typeface="+mj-cs"/>
              </a:rPr>
              <a:t>4- يكتسب الطفل لغته في وقت قصير .</a:t>
            </a:r>
          </a:p>
          <a:p>
            <a:pPr>
              <a:buNone/>
            </a:pPr>
            <a:r>
              <a:rPr lang="ar-SA" b="1" dirty="0">
                <a:cs typeface="+mj-cs"/>
              </a:rPr>
              <a:t>وفيما يلي مراحل تطور الكلام واللغة عند الأطفال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71472" y="357166"/>
            <a:ext cx="7851648" cy="1828800"/>
          </a:xfrm>
        </p:spPr>
        <p:txBody>
          <a:bodyPr>
            <a:normAutofit/>
          </a:bodyPr>
          <a:lstStyle/>
          <a:p>
            <a:pPr algn="ctr"/>
            <a:r>
              <a:rPr lang="ar-SA" sz="6600" dirty="0"/>
              <a:t>الصراخ :</a:t>
            </a:r>
          </a:p>
        </p:txBody>
      </p:sp>
      <p:sp>
        <p:nvSpPr>
          <p:cNvPr id="5" name="عنوان فرعي 4"/>
          <p:cNvSpPr>
            <a:spLocks noGrp="1"/>
          </p:cNvSpPr>
          <p:nvPr>
            <p:ph type="subTitle" idx="1"/>
          </p:nvPr>
        </p:nvSpPr>
        <p:spPr>
          <a:xfrm>
            <a:off x="533400" y="3228536"/>
            <a:ext cx="7854696" cy="2057852"/>
          </a:xfrm>
        </p:spPr>
        <p:txBody>
          <a:bodyPr>
            <a:normAutofit/>
          </a:bodyPr>
          <a:lstStyle/>
          <a:p>
            <a:r>
              <a:rPr lang="ar-SA" sz="3600" dirty="0"/>
              <a:t>وهي أصوات يصدرها الطفل منذ ولادته .,ويتم فيها نفخ الهواء بطريقة انعكاسية من الرئتين حيث تصدر الأصوات عند عبور الهواء فوق الأوتار الصوتية</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00034" y="0"/>
            <a:ext cx="7851648" cy="1828800"/>
          </a:xfrm>
        </p:spPr>
        <p:txBody>
          <a:bodyPr>
            <a:normAutofit/>
          </a:bodyPr>
          <a:lstStyle/>
          <a:p>
            <a:pPr algn="ctr"/>
            <a:r>
              <a:rPr lang="ar-SA" sz="6600" dirty="0"/>
              <a:t>المناغاة :</a:t>
            </a:r>
          </a:p>
        </p:txBody>
      </p:sp>
      <p:sp>
        <p:nvSpPr>
          <p:cNvPr id="5" name="عنوان فرعي 4"/>
          <p:cNvSpPr>
            <a:spLocks noGrp="1"/>
          </p:cNvSpPr>
          <p:nvPr>
            <p:ph type="subTitle" idx="1"/>
          </p:nvPr>
        </p:nvSpPr>
        <p:spPr>
          <a:xfrm>
            <a:off x="571472" y="2500306"/>
            <a:ext cx="7854696" cy="3500462"/>
          </a:xfrm>
        </p:spPr>
        <p:txBody>
          <a:bodyPr>
            <a:noAutofit/>
          </a:bodyPr>
          <a:lstStyle/>
          <a:p>
            <a:r>
              <a:rPr lang="ar-SA" sz="3600" dirty="0"/>
              <a:t>وتظهر في حوالي الأسبوع السادس أو السابع من عمر الرضيع. في هذه المرحلة يصدر الطفل اصواتا عشوائية متنوعة . وتعتبر المناغاة نشاطا انعكاسيا يحد نتيجة استثارة الطفل داخليا عن طريق الإحساس الاستكشافي للشفتين واللسان والحلق, ويعتبر السمع ضروريا لظهور المناغاة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428604"/>
            <a:ext cx="7851648" cy="1828800"/>
          </a:xfrm>
        </p:spPr>
        <p:txBody>
          <a:bodyPr>
            <a:normAutofit/>
          </a:bodyPr>
          <a:lstStyle/>
          <a:p>
            <a:pPr algn="ctr"/>
            <a:r>
              <a:rPr lang="ar-SA" sz="6600" dirty="0"/>
              <a:t>إصدار الأصوات اللغوية :</a:t>
            </a:r>
          </a:p>
        </p:txBody>
      </p:sp>
      <p:sp>
        <p:nvSpPr>
          <p:cNvPr id="3" name="عنوان فرعي 2"/>
          <p:cNvSpPr>
            <a:spLocks noGrp="1"/>
          </p:cNvSpPr>
          <p:nvPr>
            <p:ph type="subTitle" idx="1"/>
          </p:nvPr>
        </p:nvSpPr>
        <p:spPr>
          <a:xfrm>
            <a:off x="533400" y="2928934"/>
            <a:ext cx="8039128" cy="3357586"/>
          </a:xfrm>
        </p:spPr>
        <p:txBody>
          <a:bodyPr>
            <a:noAutofit/>
          </a:bodyPr>
          <a:lstStyle/>
          <a:p>
            <a:r>
              <a:rPr lang="ar-SA" sz="3600" dirty="0"/>
              <a:t>ويتم في هذه المرحلة إصدار أصوات مثل با – با – با - , دا – دا – دا</a:t>
            </a:r>
          </a:p>
          <a:p>
            <a:r>
              <a:rPr lang="ar-SA" sz="3600" dirty="0"/>
              <a:t>استمرار هذه الأصوات من خلال التغذية الراجعة التي يتم فيها سماع الطفل لصوته وشعوره بالإحساس للنشاط الشفوي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857232"/>
            <a:ext cx="7851648" cy="1828800"/>
          </a:xfrm>
        </p:spPr>
        <p:txBody>
          <a:bodyPr/>
          <a:lstStyle/>
          <a:p>
            <a:pPr algn="ctr"/>
            <a:r>
              <a:rPr lang="ar-SA" dirty="0"/>
              <a:t>تقليد </a:t>
            </a:r>
            <a:r>
              <a:rPr lang="ar-SA" sz="6600" dirty="0"/>
              <a:t>الأصوات</a:t>
            </a:r>
            <a:r>
              <a:rPr lang="ar-SA" dirty="0"/>
              <a:t> :</a:t>
            </a:r>
          </a:p>
        </p:txBody>
      </p:sp>
      <p:sp>
        <p:nvSpPr>
          <p:cNvPr id="3" name="عنوان فرعي 2"/>
          <p:cNvSpPr>
            <a:spLocks noGrp="1"/>
          </p:cNvSpPr>
          <p:nvPr>
            <p:ph type="subTitle" idx="1"/>
          </p:nvPr>
        </p:nvSpPr>
        <p:spPr>
          <a:xfrm>
            <a:off x="533400" y="3228536"/>
            <a:ext cx="7854696" cy="2272166"/>
          </a:xfrm>
        </p:spPr>
        <p:txBody>
          <a:bodyPr>
            <a:normAutofit/>
          </a:bodyPr>
          <a:lstStyle/>
          <a:p>
            <a:r>
              <a:rPr lang="ar-SA" sz="3600" dirty="0"/>
              <a:t>ويبدأ الطفل في هذه المرحلة بتقليد الأصوات التي يصدرها الآخرون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714356"/>
            <a:ext cx="7851648" cy="1828800"/>
          </a:xfrm>
        </p:spPr>
        <p:txBody>
          <a:bodyPr/>
          <a:lstStyle/>
          <a:p>
            <a:pPr algn="ctr"/>
            <a:r>
              <a:rPr lang="ar-SA" dirty="0"/>
              <a:t>النطـق :</a:t>
            </a:r>
          </a:p>
        </p:txBody>
      </p:sp>
      <p:sp>
        <p:nvSpPr>
          <p:cNvPr id="3" name="عنوان فرعي 2"/>
          <p:cNvSpPr>
            <a:spLocks noGrp="1"/>
          </p:cNvSpPr>
          <p:nvPr>
            <p:ph type="subTitle" idx="1"/>
          </p:nvPr>
        </p:nvSpPr>
        <p:spPr/>
        <p:txBody>
          <a:bodyPr>
            <a:normAutofit/>
          </a:bodyPr>
          <a:lstStyle/>
          <a:p>
            <a:r>
              <a:rPr lang="ar-SA" sz="3600" dirty="0"/>
              <a:t>يبدأ الطفل في هذه المرحلة باستخدام أنماط الأصوات والكلمات عن قصد ويتوقع استجابة من الآخرين لما أصدره من أصوات .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477</TotalTime>
  <Words>2345</Words>
  <Application>Microsoft Office PowerPoint</Application>
  <PresentationFormat>عرض على الشاشة (4:3)</PresentationFormat>
  <Paragraphs>150</Paragraphs>
  <Slides>32</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32</vt:i4>
      </vt:variant>
    </vt:vector>
  </HeadingPairs>
  <TitlesOfParts>
    <vt:vector size="42" baseType="lpstr">
      <vt:lpstr>Calibri</vt:lpstr>
      <vt:lpstr>Constantia</vt:lpstr>
      <vt:lpstr>DecoType Naskh</vt:lpstr>
      <vt:lpstr>DecoType Thuluth</vt:lpstr>
      <vt:lpstr>Majalla UI</vt:lpstr>
      <vt:lpstr>PT Simple Bold Ruled</vt:lpstr>
      <vt:lpstr>Traditional Arabic</vt:lpstr>
      <vt:lpstr>Wingdings</vt:lpstr>
      <vt:lpstr>Wingdings 2</vt:lpstr>
      <vt:lpstr>تدفق</vt:lpstr>
      <vt:lpstr>مفهوم عملية التواصل وأهميته  </vt:lpstr>
      <vt:lpstr>            مكونات اللغة</vt:lpstr>
      <vt:lpstr>عرض تقديمي في PowerPoint</vt:lpstr>
      <vt:lpstr>نــمو وتطـور الكلام واللغة</vt:lpstr>
      <vt:lpstr>الصراخ :</vt:lpstr>
      <vt:lpstr>المناغاة :</vt:lpstr>
      <vt:lpstr>إصدار الأصوات اللغوية :</vt:lpstr>
      <vt:lpstr>تقليد الأصوات :</vt:lpstr>
      <vt:lpstr>النطـق :</vt:lpstr>
      <vt:lpstr>ولكي يتطور الكلام واللغة لدى الطفل , فإن هناك متطلبات أساسية هي :</vt:lpstr>
      <vt:lpstr>تعريف اضطرابات التواصل </vt:lpstr>
      <vt:lpstr>تعرف الرابطة الأمريكية الكلام واللغة والسمع واضطرابات التواصل كما يلي :</vt:lpstr>
      <vt:lpstr>أ- اضطرابات اللفظ : وهي أكثر أنواع اضطرابات الكلام شيوعا خاصة لدى الأطفال في سن المدرسة . في هذه الاضطرابات , قد يلفظ الطفل بطريقة مشوهة بحيث لا يفهمه المستمع , أو قد يحذف أو يضيف أحد الأصوات    . اللغوية أو أكثر بحيث لا يؤدي المعنى المطلوب ب - الخلل الصوتي : يحدث الخلل الصوتي عندما يكون نوع الصوت أو شدته أو تردده غير مناسب أو غير طبيعي  ج - اضطرابات الطلاقة أو الانسياب : اضطرابات الطلاقة فإن التوقيت بين الكلمات أو الجمل لا يكون مناسبا بحيث تكون هناك وقفات طويلة أو قصيرة بين الكلمات أو الجمل أو تردد في البدء في الكلام أو تكرار الحرف الأول من الكلمة المنطوقة .</vt:lpstr>
      <vt:lpstr>عرض تقديمي في PowerPoint</vt:lpstr>
      <vt:lpstr>اضطرابات الكلام الناتجة عن العصبية</vt:lpstr>
      <vt:lpstr>الحبسة الكلامية</vt:lpstr>
      <vt:lpstr>عسر اللفظ</vt:lpstr>
      <vt:lpstr>عسر الكلام</vt:lpstr>
      <vt:lpstr>أعراض العسـر الكلامي :</vt:lpstr>
      <vt:lpstr>وهناك أسباب عديدة تؤدي إلى عسر الكلام والتي تلتقي جميعها في التلف الدماغي وهي:</vt:lpstr>
      <vt:lpstr>ثانيا اضطرابات اللغة:</vt:lpstr>
      <vt:lpstr>تشخيص اضطرابات التواصل</vt:lpstr>
      <vt:lpstr>أهم الاختبارات النفسية واللغوية والتربوية التي يمكن الاستعانة بها لتحديد المشكلة وتقويم الحالة ومن ثم وضع الخطة العلاجية والتربوية المناسبة هي:</vt:lpstr>
      <vt:lpstr>التدخل العلاجي والتربوي لاضطرابات التواصل</vt:lpstr>
      <vt:lpstr>عرض تقديمي في PowerPoint</vt:lpstr>
      <vt:lpstr>اضطرابات الطلاقة:</vt:lpstr>
      <vt:lpstr>فيما يلي بعض الإرشادات والنصائح التي يمكن أن تقدم للمعلمين في حالة وجود طالب يعاني من مشكلة التأتأة أو التلعثم :</vt:lpstr>
      <vt:lpstr>اضطرابات اللغة</vt:lpstr>
      <vt:lpstr>إجراءات تعليم الاصغاء</vt:lpstr>
      <vt:lpstr>أهم اجراءات تعليم الإصغاء ما يلي:</vt:lpstr>
      <vt:lpstr>اجراءات وتدريبات للأطفال الذين يعانون من تأخر في الكلام</vt:lpstr>
      <vt:lpstr>اجراءات تعليم التعبير الشفوي</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عملية التواصل وأهميته</dc:title>
  <dc:creator>pc2</dc:creator>
  <cp:lastModifiedBy>العنود العسكر</cp:lastModifiedBy>
  <cp:revision>45</cp:revision>
  <dcterms:created xsi:type="dcterms:W3CDTF">2016-12-13T14:55:52Z</dcterms:created>
  <dcterms:modified xsi:type="dcterms:W3CDTF">2016-12-19T17:18:52Z</dcterms:modified>
</cp:coreProperties>
</file>