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4" r:id="rId18"/>
    <p:sldId id="272" r:id="rId19"/>
    <p:sldId id="273" r:id="rId20"/>
    <p:sldId id="274" r:id="rId21"/>
    <p:sldId id="285" r:id="rId22"/>
    <p:sldId id="286" r:id="rId23"/>
    <p:sldId id="289" r:id="rId24"/>
    <p:sldId id="275" r:id="rId25"/>
    <p:sldId id="276" r:id="rId26"/>
    <p:sldId id="277" r:id="rId27"/>
    <p:sldId id="281" r:id="rId28"/>
    <p:sldId id="278" r:id="rId29"/>
    <p:sldId id="282" r:id="rId30"/>
    <p:sldId id="279" r:id="rId31"/>
    <p:sldId id="280" r:id="rId32"/>
    <p:sldId id="283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مرام العمري" initials="مرام" lastIdx="9" clrIdx="0">
    <p:extLst>
      <p:ext uri="{19B8F6BF-5375-455C-9EA6-DF929625EA0E}">
        <p15:presenceInfo xmlns:p15="http://schemas.microsoft.com/office/powerpoint/2012/main" userId="4b75b16303ba61f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808A87-7D3F-4D17-8373-BC2974753021}" v="275" dt="2019-03-17T00:05:03.6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مرام العمري" userId="4b75b16303ba61f7" providerId="Windows Live" clId="Web-{13C5892A-A96D-45E0-970F-8007F7AB1524}"/>
  </pc:docChgLst>
  <pc:docChgLst>
    <pc:chgData name="مرام العمري" userId="4b75b16303ba61f7" providerId="LiveId" clId="{B829EECC-355E-4432-BA4B-266571CEEAEE}"/>
  </pc:docChgLst>
  <pc:docChgLst>
    <pc:chgData name="مرام العمري" userId="4b75b16303ba61f7" providerId="LiveId" clId="{BF60D729-E6CA-4B03-9001-9DC4FC220F27}"/>
  </pc:docChgLst>
  <pc:docChgLst>
    <pc:chgData name="مرام العمري" userId="4b75b16303ba61f7" providerId="LiveId" clId="{5C808A87-7D3F-4D17-8373-BC2974753021}"/>
    <pc:docChg chg="undo custSel addSld delSld modSld">
      <pc:chgData name="مرام العمري" userId="4b75b16303ba61f7" providerId="LiveId" clId="{5C808A87-7D3F-4D17-8373-BC2974753021}" dt="2019-03-17T00:05:03.667" v="364"/>
      <pc:docMkLst>
        <pc:docMk/>
      </pc:docMkLst>
      <pc:sldChg chg="delCm">
        <pc:chgData name="مرام العمري" userId="4b75b16303ba61f7" providerId="LiveId" clId="{5C808A87-7D3F-4D17-8373-BC2974753021}" dt="2019-03-17T00:02:59.056" v="347" actId="1592"/>
        <pc:sldMkLst>
          <pc:docMk/>
          <pc:sldMk cId="3130229034" sldId="258"/>
        </pc:sldMkLst>
      </pc:sldChg>
      <pc:sldChg chg="delCm">
        <pc:chgData name="مرام العمري" userId="4b75b16303ba61f7" providerId="LiveId" clId="{5C808A87-7D3F-4D17-8373-BC2974753021}" dt="2019-03-17T00:03:03.682" v="348" actId="1592"/>
        <pc:sldMkLst>
          <pc:docMk/>
          <pc:sldMk cId="2040296356" sldId="260"/>
        </pc:sldMkLst>
      </pc:sldChg>
      <pc:sldChg chg="delCm">
        <pc:chgData name="مرام العمري" userId="4b75b16303ba61f7" providerId="LiveId" clId="{5C808A87-7D3F-4D17-8373-BC2974753021}" dt="2019-03-17T00:03:07.495" v="349" actId="1592"/>
        <pc:sldMkLst>
          <pc:docMk/>
          <pc:sldMk cId="1829101430" sldId="261"/>
        </pc:sldMkLst>
      </pc:sldChg>
      <pc:sldChg chg="delCm">
        <pc:chgData name="مرام العمري" userId="4b75b16303ba61f7" providerId="LiveId" clId="{5C808A87-7D3F-4D17-8373-BC2974753021}" dt="2019-03-17T00:03:12.773" v="350" actId="1592"/>
        <pc:sldMkLst>
          <pc:docMk/>
          <pc:sldMk cId="2880097413" sldId="262"/>
        </pc:sldMkLst>
      </pc:sldChg>
      <pc:sldChg chg="modSp addCm modCm">
        <pc:chgData name="مرام العمري" userId="4b75b16303ba61f7" providerId="LiveId" clId="{5C808A87-7D3F-4D17-8373-BC2974753021}" dt="2019-03-03T19:46:31.307" v="62"/>
        <pc:sldMkLst>
          <pc:docMk/>
          <pc:sldMk cId="638933777" sldId="264"/>
        </pc:sldMkLst>
        <pc:spChg chg="mod">
          <ac:chgData name="مرام العمري" userId="4b75b16303ba61f7" providerId="LiveId" clId="{5C808A87-7D3F-4D17-8373-BC2974753021}" dt="2019-03-03T19:46:04.100" v="60" actId="20577"/>
          <ac:spMkLst>
            <pc:docMk/>
            <pc:sldMk cId="638933777" sldId="264"/>
            <ac:spMk id="12" creationId="{4553FC55-55CA-4F4D-8F95-A2BC8481C790}"/>
          </ac:spMkLst>
        </pc:spChg>
      </pc:sldChg>
      <pc:sldChg chg="modSp addCm modCm">
        <pc:chgData name="مرام العمري" userId="4b75b16303ba61f7" providerId="LiveId" clId="{5C808A87-7D3F-4D17-8373-BC2974753021}" dt="2019-03-17T00:04:03.566" v="357"/>
        <pc:sldMkLst>
          <pc:docMk/>
          <pc:sldMk cId="447887043" sldId="266"/>
        </pc:sldMkLst>
        <pc:spChg chg="mod">
          <ac:chgData name="مرام العمري" userId="4b75b16303ba61f7" providerId="LiveId" clId="{5C808A87-7D3F-4D17-8373-BC2974753021}" dt="2019-03-17T00:03:41.106" v="355" actId="20577"/>
          <ac:spMkLst>
            <pc:docMk/>
            <pc:sldMk cId="447887043" sldId="266"/>
            <ac:spMk id="28" creationId="{20567C9C-2757-4B0D-B669-3714E6A90465}"/>
          </ac:spMkLst>
        </pc:spChg>
      </pc:sldChg>
      <pc:sldChg chg="modSp addCm modCm">
        <pc:chgData name="مرام العمري" userId="4b75b16303ba61f7" providerId="LiveId" clId="{5C808A87-7D3F-4D17-8373-BC2974753021}" dt="2019-03-17T00:04:41.633" v="360"/>
        <pc:sldMkLst>
          <pc:docMk/>
          <pc:sldMk cId="1590791890" sldId="267"/>
        </pc:sldMkLst>
        <pc:spChg chg="mod">
          <ac:chgData name="مرام العمري" userId="4b75b16303ba61f7" providerId="LiveId" clId="{5C808A87-7D3F-4D17-8373-BC2974753021}" dt="2019-03-17T00:04:23.263" v="358"/>
          <ac:spMkLst>
            <pc:docMk/>
            <pc:sldMk cId="1590791890" sldId="267"/>
            <ac:spMk id="28" creationId="{20567C9C-2757-4B0D-B669-3714E6A90465}"/>
          </ac:spMkLst>
        </pc:spChg>
      </pc:sldChg>
      <pc:sldChg chg="modSp">
        <pc:chgData name="مرام العمري" userId="4b75b16303ba61f7" providerId="LiveId" clId="{5C808A87-7D3F-4D17-8373-BC2974753021}" dt="2019-02-27T18:44:35.143" v="41" actId="20577"/>
        <pc:sldMkLst>
          <pc:docMk/>
          <pc:sldMk cId="4159219304" sldId="268"/>
        </pc:sldMkLst>
        <pc:spChg chg="mod">
          <ac:chgData name="مرام العمري" userId="4b75b16303ba61f7" providerId="LiveId" clId="{5C808A87-7D3F-4D17-8373-BC2974753021}" dt="2019-02-27T18:44:35.143" v="41" actId="20577"/>
          <ac:spMkLst>
            <pc:docMk/>
            <pc:sldMk cId="4159219304" sldId="268"/>
            <ac:spMk id="28" creationId="{20567C9C-2757-4B0D-B669-3714E6A90465}"/>
          </ac:spMkLst>
        </pc:spChg>
      </pc:sldChg>
      <pc:sldChg chg="modSp addCm modCm">
        <pc:chgData name="مرام العمري" userId="4b75b16303ba61f7" providerId="LiveId" clId="{5C808A87-7D3F-4D17-8373-BC2974753021}" dt="2019-03-17T00:05:03.667" v="364"/>
        <pc:sldMkLst>
          <pc:docMk/>
          <pc:sldMk cId="4183321449" sldId="269"/>
        </pc:sldMkLst>
        <pc:spChg chg="mod">
          <ac:chgData name="مرام العمري" userId="4b75b16303ba61f7" providerId="LiveId" clId="{5C808A87-7D3F-4D17-8373-BC2974753021}" dt="2019-03-17T00:04:50.803" v="362" actId="20577"/>
          <ac:spMkLst>
            <pc:docMk/>
            <pc:sldMk cId="4183321449" sldId="269"/>
            <ac:spMk id="28" creationId="{20567C9C-2757-4B0D-B669-3714E6A90465}"/>
          </ac:spMkLst>
        </pc:spChg>
      </pc:sldChg>
      <pc:sldChg chg="modSp">
        <pc:chgData name="مرام العمري" userId="4b75b16303ba61f7" providerId="LiveId" clId="{5C808A87-7D3F-4D17-8373-BC2974753021}" dt="2019-02-27T18:45:01.377" v="57" actId="20577"/>
        <pc:sldMkLst>
          <pc:docMk/>
          <pc:sldMk cId="2018068041" sldId="271"/>
        </pc:sldMkLst>
        <pc:spChg chg="mod">
          <ac:chgData name="مرام العمري" userId="4b75b16303ba61f7" providerId="LiveId" clId="{5C808A87-7D3F-4D17-8373-BC2974753021}" dt="2019-02-27T18:45:01.377" v="57" actId="20577"/>
          <ac:spMkLst>
            <pc:docMk/>
            <pc:sldMk cId="2018068041" sldId="271"/>
            <ac:spMk id="3" creationId="{D50A0E7C-4513-40AB-AF79-F05C0EF0A65E}"/>
          </ac:spMkLst>
        </pc:spChg>
      </pc:sldChg>
      <pc:sldChg chg="modSp addCm modCm">
        <pc:chgData name="مرام العمري" userId="4b75b16303ba61f7" providerId="LiveId" clId="{5C808A87-7D3F-4D17-8373-BC2974753021}" dt="2019-03-03T19:54:20.822" v="110"/>
        <pc:sldMkLst>
          <pc:docMk/>
          <pc:sldMk cId="2031362381" sldId="277"/>
        </pc:sldMkLst>
        <pc:spChg chg="mod">
          <ac:chgData name="مرام العمري" userId="4b75b16303ba61f7" providerId="LiveId" clId="{5C808A87-7D3F-4D17-8373-BC2974753021}" dt="2019-03-03T19:53:29.513" v="108" actId="20577"/>
          <ac:spMkLst>
            <pc:docMk/>
            <pc:sldMk cId="2031362381" sldId="277"/>
            <ac:spMk id="2" creationId="{98224D8B-609E-4D39-AE30-088E35D02A06}"/>
          </ac:spMkLst>
        </pc:spChg>
      </pc:sldChg>
      <pc:sldChg chg="modSp addCm modCm">
        <pc:chgData name="مرام العمري" userId="4b75b16303ba61f7" providerId="LiveId" clId="{5C808A87-7D3F-4D17-8373-BC2974753021}" dt="2019-03-03T19:47:47.250" v="80"/>
        <pc:sldMkLst>
          <pc:docMk/>
          <pc:sldMk cId="766113382" sldId="281"/>
        </pc:sldMkLst>
        <pc:spChg chg="mod">
          <ac:chgData name="مرام العمري" userId="4b75b16303ba61f7" providerId="LiveId" clId="{5C808A87-7D3F-4D17-8373-BC2974753021}" dt="2019-03-03T19:47:27.505" v="78" actId="20577"/>
          <ac:spMkLst>
            <pc:docMk/>
            <pc:sldMk cId="766113382" sldId="281"/>
            <ac:spMk id="3" creationId="{ED353F0E-C9EF-4863-B3B4-6678A501DC4B}"/>
          </ac:spMkLst>
        </pc:spChg>
      </pc:sldChg>
      <pc:sldChg chg="modSp">
        <pc:chgData name="مرام العمري" userId="4b75b16303ba61f7" providerId="LiveId" clId="{5C808A87-7D3F-4D17-8373-BC2974753021}" dt="2019-02-27T18:17:40.177" v="31" actId="20577"/>
        <pc:sldMkLst>
          <pc:docMk/>
          <pc:sldMk cId="3571959104" sldId="282"/>
        </pc:sldMkLst>
        <pc:spChg chg="mod">
          <ac:chgData name="مرام العمري" userId="4b75b16303ba61f7" providerId="LiveId" clId="{5C808A87-7D3F-4D17-8373-BC2974753021}" dt="2019-02-27T18:17:40.177" v="31" actId="20577"/>
          <ac:spMkLst>
            <pc:docMk/>
            <pc:sldMk cId="3571959104" sldId="282"/>
            <ac:spMk id="3" creationId="{ED353F0E-C9EF-4863-B3B4-6678A501DC4B}"/>
          </ac:spMkLst>
        </pc:spChg>
      </pc:sldChg>
      <pc:sldChg chg="modSp">
        <pc:chgData name="مرام العمري" userId="4b75b16303ba61f7" providerId="LiveId" clId="{5C808A87-7D3F-4D17-8373-BC2974753021}" dt="2019-03-03T19:47:05.344" v="72" actId="20577"/>
        <pc:sldMkLst>
          <pc:docMk/>
          <pc:sldMk cId="3142077121" sldId="284"/>
        </pc:sldMkLst>
        <pc:spChg chg="mod">
          <ac:chgData name="مرام العمري" userId="4b75b16303ba61f7" providerId="LiveId" clId="{5C808A87-7D3F-4D17-8373-BC2974753021}" dt="2019-03-03T19:47:05.344" v="72" actId="20577"/>
          <ac:spMkLst>
            <pc:docMk/>
            <pc:sldMk cId="3142077121" sldId="284"/>
            <ac:spMk id="3" creationId="{D50A0E7C-4513-40AB-AF79-F05C0EF0A65E}"/>
          </ac:spMkLst>
        </pc:spChg>
      </pc:sldChg>
      <pc:sldChg chg="modSp addCm modCm">
        <pc:chgData name="مرام العمري" userId="4b75b16303ba61f7" providerId="LiveId" clId="{5C808A87-7D3F-4D17-8373-BC2974753021}" dt="2019-03-03T19:48:47.832" v="89"/>
        <pc:sldMkLst>
          <pc:docMk/>
          <pc:sldMk cId="4113564780" sldId="286"/>
        </pc:sldMkLst>
        <pc:spChg chg="mod">
          <ac:chgData name="مرام العمري" userId="4b75b16303ba61f7" providerId="LiveId" clId="{5C808A87-7D3F-4D17-8373-BC2974753021}" dt="2019-03-03T19:48:31.516" v="87" actId="20577"/>
          <ac:spMkLst>
            <pc:docMk/>
            <pc:sldMk cId="4113564780" sldId="286"/>
            <ac:spMk id="3" creationId="{00000000-0000-0000-0000-000000000000}"/>
          </ac:spMkLst>
        </pc:spChg>
      </pc:sldChg>
      <pc:sldChg chg="del">
        <pc:chgData name="مرام العمري" userId="4b75b16303ba61f7" providerId="LiveId" clId="{5C808A87-7D3F-4D17-8373-BC2974753021}" dt="2019-03-17T00:00:58.221" v="345" actId="2696"/>
        <pc:sldMkLst>
          <pc:docMk/>
          <pc:sldMk cId="846177398" sldId="287"/>
        </pc:sldMkLst>
      </pc:sldChg>
      <pc:sldChg chg="del">
        <pc:chgData name="مرام العمري" userId="4b75b16303ba61f7" providerId="LiveId" clId="{5C808A87-7D3F-4D17-8373-BC2974753021}" dt="2019-03-17T00:01:01.306" v="346" actId="2696"/>
        <pc:sldMkLst>
          <pc:docMk/>
          <pc:sldMk cId="1104827639" sldId="288"/>
        </pc:sldMkLst>
      </pc:sldChg>
      <pc:sldChg chg="modSp add del addCm modCm">
        <pc:chgData name="مرام العمري" userId="4b75b16303ba61f7" providerId="LiveId" clId="{5C808A87-7D3F-4D17-8373-BC2974753021}" dt="2019-03-17T00:00:52.033" v="344" actId="2696"/>
        <pc:sldMkLst>
          <pc:docMk/>
          <pc:sldMk cId="902974825" sldId="289"/>
        </pc:sldMkLst>
        <pc:spChg chg="mod">
          <ac:chgData name="مرام العمري" userId="4b75b16303ba61f7" providerId="LiveId" clId="{5C808A87-7D3F-4D17-8373-BC2974753021}" dt="2019-03-16T23:49:27.124" v="141" actId="313"/>
          <ac:spMkLst>
            <pc:docMk/>
            <pc:sldMk cId="902974825" sldId="289"/>
            <ac:spMk id="2" creationId="{6026DCF0-4BBF-4C3E-BF74-986819095623}"/>
          </ac:spMkLst>
        </pc:spChg>
        <pc:spChg chg="mod">
          <ac:chgData name="مرام العمري" userId="4b75b16303ba61f7" providerId="LiveId" clId="{5C808A87-7D3F-4D17-8373-BC2974753021}" dt="2019-03-17T00:00:21.292" v="340" actId="207"/>
          <ac:spMkLst>
            <pc:docMk/>
            <pc:sldMk cId="902974825" sldId="289"/>
            <ac:spMk id="3" creationId="{6D280BA4-4238-4FFC-8E6A-C5735D440E32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03T22:46:13.913" idx="2">
    <p:pos x="5778" y="3383"/>
    <p:text>more digits added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7T03:03:49.770" idx="7">
    <p:pos x="3705" y="3511"/>
    <p:text>Notation Fixed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7T03:04:31.808" idx="8">
    <p:pos x="3517" y="3650"/>
    <p:text>Notation Fixed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7T03:04:52.776" idx="9">
    <p:pos x="3517" y="3201"/>
    <p:text>Notation Fixed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03T22:48:34.125" idx="4">
    <p:pos x="3426" y="2656"/>
    <p:text>duration notation eddited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7T03:00:30.144" idx="6">
    <p:pos x="6864" y="619"/>
    <p:text>NEW Slide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03T22:54:01.140" idx="5">
    <p:pos x="5827" y="812"/>
    <p:text>termonology added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03T22:47:30.970" idx="3">
    <p:pos x="4190" y="3771"/>
    <p:text>duration notation eddited</p:text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8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12" Type="http://schemas.openxmlformats.org/officeDocument/2006/relationships/image" Target="../media/image47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311.png"/><Relationship Id="rId9" Type="http://schemas.openxmlformats.org/officeDocument/2006/relationships/image" Target="../media/image361.png"/><Relationship Id="rId14" Type="http://schemas.openxmlformats.org/officeDocument/2006/relationships/comments" Target="../comments/commen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comments" Target="../comments/comment3.xml"/><Relationship Id="rId7" Type="http://schemas.openxmlformats.org/officeDocument/2006/relationships/image" Target="../media/image43.png"/><Relationship Id="rId12" Type="http://schemas.openxmlformats.org/officeDocument/2006/relationships/image" Target="../media/image5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50.png"/><Relationship Id="rId5" Type="http://schemas.openxmlformats.org/officeDocument/2006/relationships/image" Target="../media/image41.png"/><Relationship Id="rId10" Type="http://schemas.openxmlformats.org/officeDocument/2006/relationships/image" Target="../media/image49.png"/><Relationship Id="rId4" Type="http://schemas.openxmlformats.org/officeDocument/2006/relationships/image" Target="../media/image311.png"/><Relationship Id="rId9" Type="http://schemas.openxmlformats.org/officeDocument/2006/relationships/image" Target="../media/image3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1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12" Type="http://schemas.openxmlformats.org/officeDocument/2006/relationships/image" Target="../media/image6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10" Type="http://schemas.openxmlformats.org/officeDocument/2006/relationships/image" Target="../media/image58.png"/><Relationship Id="rId4" Type="http://schemas.openxmlformats.org/officeDocument/2006/relationships/image" Target="../media/image311.png"/><Relationship Id="rId9" Type="http://schemas.openxmlformats.org/officeDocument/2006/relationships/image" Target="../media/image36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0.png"/><Relationship Id="rId13" Type="http://schemas.openxmlformats.org/officeDocument/2006/relationships/image" Target="../media/image610.png"/><Relationship Id="rId3" Type="http://schemas.openxmlformats.org/officeDocument/2006/relationships/image" Target="../media/image530.png"/><Relationship Id="rId7" Type="http://schemas.openxmlformats.org/officeDocument/2006/relationships/image" Target="../media/image560.png"/><Relationship Id="rId12" Type="http://schemas.openxmlformats.org/officeDocument/2006/relationships/image" Target="../media/image6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0.png"/><Relationship Id="rId11" Type="http://schemas.openxmlformats.org/officeDocument/2006/relationships/image" Target="../media/image63.png"/><Relationship Id="rId5" Type="http://schemas.openxmlformats.org/officeDocument/2006/relationships/image" Target="../media/image540.png"/><Relationship Id="rId10" Type="http://schemas.openxmlformats.org/officeDocument/2006/relationships/image" Target="../media/image580.png"/><Relationship Id="rId4" Type="http://schemas.openxmlformats.org/officeDocument/2006/relationships/image" Target="../media/image310.png"/><Relationship Id="rId9" Type="http://schemas.openxmlformats.org/officeDocument/2006/relationships/image" Target="../media/image360.png"/><Relationship Id="rId14" Type="http://schemas.openxmlformats.org/officeDocument/2006/relationships/comments" Target="../comments/commen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22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9E0BC-64D2-453F-B679-EB40C2E98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2139" y="2292485"/>
            <a:ext cx="7684316" cy="2273030"/>
          </a:xfrm>
        </p:spPr>
        <p:txBody>
          <a:bodyPr anchor="t"/>
          <a:lstStyle/>
          <a:p>
            <a:r>
              <a:rPr lang="en-US" sz="3600" dirty="0"/>
              <a:t>Duration , Modified Duration, Convexity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32057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3377C-B6D1-4FCA-B510-BB4D35353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A0E9D-CD90-41C9-A144-D13E9A93B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C33290-A200-4251-AEC7-108676614962}"/>
              </a:ext>
            </a:extLst>
          </p:cNvPr>
          <p:cNvCxnSpPr>
            <a:cxnSpLocks/>
          </p:cNvCxnSpPr>
          <p:nvPr/>
        </p:nvCxnSpPr>
        <p:spPr>
          <a:xfrm flipV="1">
            <a:off x="2373085" y="3429000"/>
            <a:ext cx="7032171" cy="1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EB78480-1C45-4797-9C99-F6742E6487A0}"/>
              </a:ext>
            </a:extLst>
          </p:cNvPr>
          <p:cNvCxnSpPr>
            <a:cxnSpLocks/>
          </p:cNvCxnSpPr>
          <p:nvPr/>
        </p:nvCxnSpPr>
        <p:spPr>
          <a:xfrm flipV="1">
            <a:off x="4506685" y="3429000"/>
            <a:ext cx="4898571" cy="341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29F1AEE-41DC-4866-B865-E14CC319DA1C}"/>
              </a:ext>
            </a:extLst>
          </p:cNvPr>
          <p:cNvSpPr txBox="1"/>
          <p:nvPr/>
        </p:nvSpPr>
        <p:spPr>
          <a:xfrm>
            <a:off x="4376056" y="3429001"/>
            <a:ext cx="61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F41FA8-E843-4C88-8F6B-CCA1B1989A20}"/>
                  </a:ext>
                </a:extLst>
              </p:cNvPr>
              <p:cNvSpPr txBox="1"/>
              <p:nvPr/>
            </p:nvSpPr>
            <p:spPr>
              <a:xfrm>
                <a:off x="9090348" y="3443276"/>
                <a:ext cx="6842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sz="1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F41FA8-E843-4C88-8F6B-CCA1B1989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0348" y="3443276"/>
                <a:ext cx="684245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44A57A-C887-4F46-953F-62B8D001AB62}"/>
                  </a:ext>
                </a:extLst>
              </p:cNvPr>
              <p:cNvSpPr txBox="1"/>
              <p:nvPr/>
            </p:nvSpPr>
            <p:spPr>
              <a:xfrm>
                <a:off x="4198774" y="2973425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44A57A-C887-4F46-953F-62B8D001A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774" y="2973425"/>
                <a:ext cx="61582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F7AB997-7130-4B18-9063-FEB6E778DD8F}"/>
              </a:ext>
            </a:extLst>
          </p:cNvPr>
          <p:cNvCxnSpPr>
            <a:cxnSpLocks/>
          </p:cNvCxnSpPr>
          <p:nvPr/>
        </p:nvCxnSpPr>
        <p:spPr>
          <a:xfrm>
            <a:off x="5747656" y="3429000"/>
            <a:ext cx="2351314" cy="0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BF41AC9-B13E-4402-A211-2D386CD9EF23}"/>
              </a:ext>
            </a:extLst>
          </p:cNvPr>
          <p:cNvSpPr txBox="1"/>
          <p:nvPr/>
        </p:nvSpPr>
        <p:spPr>
          <a:xfrm>
            <a:off x="5623248" y="3432317"/>
            <a:ext cx="68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A5B452-807F-45AC-B480-1ADA719E5853}"/>
              </a:ext>
            </a:extLst>
          </p:cNvPr>
          <p:cNvSpPr txBox="1"/>
          <p:nvPr/>
        </p:nvSpPr>
        <p:spPr>
          <a:xfrm>
            <a:off x="7977673" y="3429000"/>
            <a:ext cx="68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5"/>
                </a:solidFill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D8D2C7-4737-409A-8C78-1D93D3C66400}"/>
              </a:ext>
            </a:extLst>
          </p:cNvPr>
          <p:cNvSpPr txBox="1"/>
          <p:nvPr/>
        </p:nvSpPr>
        <p:spPr>
          <a:xfrm>
            <a:off x="7791059" y="2998167"/>
            <a:ext cx="61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 </a:t>
            </a:r>
            <a:endParaRPr lang="en-US" b="1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313F75-DE87-486B-8A10-58B81AB4710B}"/>
                  </a:ext>
                </a:extLst>
              </p:cNvPr>
              <p:cNvSpPr txBox="1"/>
              <p:nvPr/>
            </p:nvSpPr>
            <p:spPr>
              <a:xfrm>
                <a:off x="1519334" y="3736777"/>
                <a:ext cx="17572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313F75-DE87-486B-8A10-58B81AB47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334" y="3736777"/>
                <a:ext cx="175726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DADB468-DD68-4E70-9C0E-7BE65A366A8F}"/>
              </a:ext>
            </a:extLst>
          </p:cNvPr>
          <p:cNvCxnSpPr>
            <a:cxnSpLocks/>
          </p:cNvCxnSpPr>
          <p:nvPr/>
        </p:nvCxnSpPr>
        <p:spPr>
          <a:xfrm>
            <a:off x="3396342" y="3429000"/>
            <a:ext cx="2351314" cy="0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E7280F9-00B4-44AA-BBB7-323BC207F12C}"/>
              </a:ext>
            </a:extLst>
          </p:cNvPr>
          <p:cNvCxnSpPr>
            <a:cxnSpLocks/>
          </p:cNvCxnSpPr>
          <p:nvPr/>
        </p:nvCxnSpPr>
        <p:spPr>
          <a:xfrm>
            <a:off x="6941976" y="3429000"/>
            <a:ext cx="2463280" cy="0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CFCB542-711A-47F2-AFA6-4F16DBC44917}"/>
              </a:ext>
            </a:extLst>
          </p:cNvPr>
          <p:cNvSpPr txBox="1"/>
          <p:nvPr/>
        </p:nvSpPr>
        <p:spPr>
          <a:xfrm>
            <a:off x="3270378" y="3429000"/>
            <a:ext cx="61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00AF98-E631-46E6-8DE7-A70B2432F37F}"/>
              </a:ext>
            </a:extLst>
          </p:cNvPr>
          <p:cNvSpPr txBox="1"/>
          <p:nvPr/>
        </p:nvSpPr>
        <p:spPr>
          <a:xfrm>
            <a:off x="6804347" y="3443276"/>
            <a:ext cx="61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FD53B52-21E3-42DA-BC65-14C9B7532A97}"/>
                  </a:ext>
                </a:extLst>
              </p:cNvPr>
              <p:cNvSpPr txBox="1"/>
              <p:nvPr/>
            </p:nvSpPr>
            <p:spPr>
              <a:xfrm>
                <a:off x="3088431" y="3010580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FD53B52-21E3-42DA-BC65-14C9B7532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431" y="3010580"/>
                <a:ext cx="61582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15EC66C-5D1A-48A6-94FD-57965B7E2612}"/>
                  </a:ext>
                </a:extLst>
              </p:cNvPr>
              <p:cNvSpPr txBox="1"/>
              <p:nvPr/>
            </p:nvSpPr>
            <p:spPr>
              <a:xfrm>
                <a:off x="5439745" y="2998167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15EC66C-5D1A-48A6-94FD-57965B7E2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745" y="2998167"/>
                <a:ext cx="61582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94C7270-D206-40CA-8159-052C04298BE5}"/>
                  </a:ext>
                </a:extLst>
              </p:cNvPr>
              <p:cNvSpPr txBox="1"/>
              <p:nvPr/>
            </p:nvSpPr>
            <p:spPr>
              <a:xfrm>
                <a:off x="6634065" y="2998167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94C7270-D206-40CA-8159-052C04298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4065" y="2998167"/>
                <a:ext cx="61582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3C1867B-B284-41B4-8DC4-EF9484C90609}"/>
                  </a:ext>
                </a:extLst>
              </p:cNvPr>
              <p:cNvSpPr txBox="1"/>
              <p:nvPr/>
            </p:nvSpPr>
            <p:spPr>
              <a:xfrm>
                <a:off x="7840824" y="2995191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3C1867B-B284-41B4-8DC4-EF9484C90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824" y="2995191"/>
                <a:ext cx="61582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6E5E4FC-C83B-495D-AA0C-20EF4074A003}"/>
                  </a:ext>
                </a:extLst>
              </p:cNvPr>
              <p:cNvSpPr txBox="1"/>
              <p:nvPr/>
            </p:nvSpPr>
            <p:spPr>
              <a:xfrm>
                <a:off x="8455865" y="3443275"/>
                <a:ext cx="6842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6E5E4FC-C83B-495D-AA0C-20EF4074A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5865" y="3443275"/>
                <a:ext cx="684245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A56B933-0B97-4D6F-85DD-9A0962A18667}"/>
                  </a:ext>
                </a:extLst>
              </p:cNvPr>
              <p:cNvSpPr txBox="1"/>
              <p:nvPr/>
            </p:nvSpPr>
            <p:spPr>
              <a:xfrm>
                <a:off x="9063133" y="3025969"/>
                <a:ext cx="6842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1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A56B933-0B97-4D6F-85DD-9A0962A18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133" y="3025969"/>
                <a:ext cx="684245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B866009-5478-4B57-89CF-94BA1198DB3A}"/>
                  </a:ext>
                </a:extLst>
              </p:cNvPr>
              <p:cNvSpPr txBox="1"/>
              <p:nvPr/>
            </p:nvSpPr>
            <p:spPr>
              <a:xfrm>
                <a:off x="1295401" y="4214825"/>
                <a:ext cx="9117562" cy="650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B866009-5478-4B57-89CF-94BA1198D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1" y="4214825"/>
                <a:ext cx="9117562" cy="6502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18F9CEE-4FE0-41CC-AF98-C1D017F7CCAF}"/>
                  </a:ext>
                </a:extLst>
              </p:cNvPr>
              <p:cNvSpPr txBox="1"/>
              <p:nvPr/>
            </p:nvSpPr>
            <p:spPr>
              <a:xfrm>
                <a:off x="1406589" y="5209075"/>
                <a:ext cx="9117562" cy="650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1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  <m:r>
                            <a:rPr lang="en-US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+…+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18F9CEE-4FE0-41CC-AF98-C1D017F7C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589" y="5209075"/>
                <a:ext cx="9117562" cy="6502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1085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3377C-B6D1-4FCA-B510-BB4D35353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A0E9D-CD90-41C9-A144-D13E9A93B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 </a:t>
            </a:r>
            <a:r>
              <a:rPr lang="en-US" b="1" dirty="0">
                <a:solidFill>
                  <a:schemeClr val="accent4"/>
                </a:solidFill>
              </a:rPr>
              <a:t>(FOR CONSTANT PAYMENTS of 1 for n years)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C33290-A200-4251-AEC7-108676614962}"/>
              </a:ext>
            </a:extLst>
          </p:cNvPr>
          <p:cNvCxnSpPr>
            <a:cxnSpLocks/>
          </p:cNvCxnSpPr>
          <p:nvPr/>
        </p:nvCxnSpPr>
        <p:spPr>
          <a:xfrm flipV="1">
            <a:off x="2373085" y="3429000"/>
            <a:ext cx="7032171" cy="1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EB78480-1C45-4797-9C99-F6742E6487A0}"/>
              </a:ext>
            </a:extLst>
          </p:cNvPr>
          <p:cNvCxnSpPr>
            <a:cxnSpLocks/>
          </p:cNvCxnSpPr>
          <p:nvPr/>
        </p:nvCxnSpPr>
        <p:spPr>
          <a:xfrm flipV="1">
            <a:off x="4506685" y="3429000"/>
            <a:ext cx="4898571" cy="341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29F1AEE-41DC-4866-B865-E14CC319DA1C}"/>
              </a:ext>
            </a:extLst>
          </p:cNvPr>
          <p:cNvSpPr txBox="1"/>
          <p:nvPr/>
        </p:nvSpPr>
        <p:spPr>
          <a:xfrm>
            <a:off x="4376056" y="3429001"/>
            <a:ext cx="61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F41FA8-E843-4C88-8F6B-CCA1B1989A20}"/>
                  </a:ext>
                </a:extLst>
              </p:cNvPr>
              <p:cNvSpPr txBox="1"/>
              <p:nvPr/>
            </p:nvSpPr>
            <p:spPr>
              <a:xfrm>
                <a:off x="9090348" y="3443276"/>
                <a:ext cx="6842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sz="1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F41FA8-E843-4C88-8F6B-CCA1B1989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0348" y="3443276"/>
                <a:ext cx="684245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44A57A-C887-4F46-953F-62B8D001AB62}"/>
                  </a:ext>
                </a:extLst>
              </p:cNvPr>
              <p:cNvSpPr txBox="1"/>
              <p:nvPr/>
            </p:nvSpPr>
            <p:spPr>
              <a:xfrm>
                <a:off x="4198774" y="2973425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44A57A-C887-4F46-953F-62B8D001A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774" y="2973425"/>
                <a:ext cx="61582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F7AB997-7130-4B18-9063-FEB6E778DD8F}"/>
              </a:ext>
            </a:extLst>
          </p:cNvPr>
          <p:cNvCxnSpPr>
            <a:cxnSpLocks/>
          </p:cNvCxnSpPr>
          <p:nvPr/>
        </p:nvCxnSpPr>
        <p:spPr>
          <a:xfrm>
            <a:off x="5747656" y="3429000"/>
            <a:ext cx="2351314" cy="0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BF41AC9-B13E-4402-A211-2D386CD9EF23}"/>
              </a:ext>
            </a:extLst>
          </p:cNvPr>
          <p:cNvSpPr txBox="1"/>
          <p:nvPr/>
        </p:nvSpPr>
        <p:spPr>
          <a:xfrm>
            <a:off x="5623248" y="3432317"/>
            <a:ext cx="68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A5B452-807F-45AC-B480-1ADA719E5853}"/>
              </a:ext>
            </a:extLst>
          </p:cNvPr>
          <p:cNvSpPr txBox="1"/>
          <p:nvPr/>
        </p:nvSpPr>
        <p:spPr>
          <a:xfrm>
            <a:off x="7977673" y="3429000"/>
            <a:ext cx="68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5"/>
                </a:solidFill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D8D2C7-4737-409A-8C78-1D93D3C66400}"/>
              </a:ext>
            </a:extLst>
          </p:cNvPr>
          <p:cNvSpPr txBox="1"/>
          <p:nvPr/>
        </p:nvSpPr>
        <p:spPr>
          <a:xfrm>
            <a:off x="7791059" y="2998167"/>
            <a:ext cx="61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 </a:t>
            </a:r>
            <a:endParaRPr lang="en-US" b="1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313F75-DE87-486B-8A10-58B81AB4710B}"/>
                  </a:ext>
                </a:extLst>
              </p:cNvPr>
              <p:cNvSpPr txBox="1"/>
              <p:nvPr/>
            </p:nvSpPr>
            <p:spPr>
              <a:xfrm>
                <a:off x="1519334" y="3736777"/>
                <a:ext cx="17572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313F75-DE87-486B-8A10-58B81AB47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334" y="3736777"/>
                <a:ext cx="175726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DADB468-DD68-4E70-9C0E-7BE65A366A8F}"/>
              </a:ext>
            </a:extLst>
          </p:cNvPr>
          <p:cNvCxnSpPr>
            <a:cxnSpLocks/>
          </p:cNvCxnSpPr>
          <p:nvPr/>
        </p:nvCxnSpPr>
        <p:spPr>
          <a:xfrm>
            <a:off x="3396342" y="3429000"/>
            <a:ext cx="2351314" cy="0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E7280F9-00B4-44AA-BBB7-323BC207F12C}"/>
              </a:ext>
            </a:extLst>
          </p:cNvPr>
          <p:cNvCxnSpPr>
            <a:cxnSpLocks/>
          </p:cNvCxnSpPr>
          <p:nvPr/>
        </p:nvCxnSpPr>
        <p:spPr>
          <a:xfrm>
            <a:off x="6941976" y="3429000"/>
            <a:ext cx="2463280" cy="0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CFCB542-711A-47F2-AFA6-4F16DBC44917}"/>
              </a:ext>
            </a:extLst>
          </p:cNvPr>
          <p:cNvSpPr txBox="1"/>
          <p:nvPr/>
        </p:nvSpPr>
        <p:spPr>
          <a:xfrm>
            <a:off x="3270378" y="3429000"/>
            <a:ext cx="61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00AF98-E631-46E6-8DE7-A70B2432F37F}"/>
              </a:ext>
            </a:extLst>
          </p:cNvPr>
          <p:cNvSpPr txBox="1"/>
          <p:nvPr/>
        </p:nvSpPr>
        <p:spPr>
          <a:xfrm>
            <a:off x="6804347" y="3443276"/>
            <a:ext cx="61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FD53B52-21E3-42DA-BC65-14C9B7532A97}"/>
                  </a:ext>
                </a:extLst>
              </p:cNvPr>
              <p:cNvSpPr txBox="1"/>
              <p:nvPr/>
            </p:nvSpPr>
            <p:spPr>
              <a:xfrm>
                <a:off x="3088431" y="3010580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FD53B52-21E3-42DA-BC65-14C9B7532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431" y="3010580"/>
                <a:ext cx="61582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15EC66C-5D1A-48A6-94FD-57965B7E2612}"/>
                  </a:ext>
                </a:extLst>
              </p:cNvPr>
              <p:cNvSpPr txBox="1"/>
              <p:nvPr/>
            </p:nvSpPr>
            <p:spPr>
              <a:xfrm>
                <a:off x="5439745" y="2998167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15EC66C-5D1A-48A6-94FD-57965B7E2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745" y="2998167"/>
                <a:ext cx="61582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94C7270-D206-40CA-8159-052C04298BE5}"/>
                  </a:ext>
                </a:extLst>
              </p:cNvPr>
              <p:cNvSpPr txBox="1"/>
              <p:nvPr/>
            </p:nvSpPr>
            <p:spPr>
              <a:xfrm>
                <a:off x="6634065" y="2998167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94C7270-D206-40CA-8159-052C04298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4065" y="2998167"/>
                <a:ext cx="61582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3C1867B-B284-41B4-8DC4-EF9484C90609}"/>
                  </a:ext>
                </a:extLst>
              </p:cNvPr>
              <p:cNvSpPr txBox="1"/>
              <p:nvPr/>
            </p:nvSpPr>
            <p:spPr>
              <a:xfrm>
                <a:off x="7811274" y="3005134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3C1867B-B284-41B4-8DC4-EF9484C90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274" y="3005134"/>
                <a:ext cx="61582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6E5E4FC-C83B-495D-AA0C-20EF4074A003}"/>
                  </a:ext>
                </a:extLst>
              </p:cNvPr>
              <p:cNvSpPr txBox="1"/>
              <p:nvPr/>
            </p:nvSpPr>
            <p:spPr>
              <a:xfrm>
                <a:off x="8455865" y="3443275"/>
                <a:ext cx="6842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6E5E4FC-C83B-495D-AA0C-20EF4074A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5865" y="3443275"/>
                <a:ext cx="684245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A56B933-0B97-4D6F-85DD-9A0962A18667}"/>
                  </a:ext>
                </a:extLst>
              </p:cNvPr>
              <p:cNvSpPr txBox="1"/>
              <p:nvPr/>
            </p:nvSpPr>
            <p:spPr>
              <a:xfrm>
                <a:off x="9063133" y="3025969"/>
                <a:ext cx="6842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A56B933-0B97-4D6F-85DD-9A0962A18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133" y="3025969"/>
                <a:ext cx="684245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B866009-5478-4B57-89CF-94BA1198DB3A}"/>
                  </a:ext>
                </a:extLst>
              </p:cNvPr>
              <p:cNvSpPr txBox="1"/>
              <p:nvPr/>
            </p:nvSpPr>
            <p:spPr>
              <a:xfrm>
                <a:off x="1295401" y="4118574"/>
                <a:ext cx="9117562" cy="650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B866009-5478-4B57-89CF-94BA1198D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1" y="4118574"/>
                <a:ext cx="9117562" cy="6502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18F9CEE-4FE0-41CC-AF98-C1D017F7CCAF}"/>
                  </a:ext>
                </a:extLst>
              </p:cNvPr>
              <p:cNvSpPr txBox="1"/>
              <p:nvPr/>
            </p:nvSpPr>
            <p:spPr>
              <a:xfrm>
                <a:off x="1406589" y="4887912"/>
                <a:ext cx="9117562" cy="650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+…+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18F9CEE-4FE0-41CC-AF98-C1D017F7C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589" y="4887912"/>
                <a:ext cx="9117562" cy="6502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567C9C-2757-4B0D-B669-3714E6A90465}"/>
                  </a:ext>
                </a:extLst>
              </p:cNvPr>
              <p:cNvSpPr txBox="1"/>
              <p:nvPr/>
            </p:nvSpPr>
            <p:spPr>
              <a:xfrm>
                <a:off x="1397515" y="5533401"/>
                <a:ext cx="9117562" cy="628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567C9C-2757-4B0D-B669-3714E6A90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515" y="5533401"/>
                <a:ext cx="9117562" cy="62805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7887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3377C-B6D1-4FCA-B510-BB4D35353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A0E9D-CD90-41C9-A144-D13E9A93B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 </a:t>
            </a:r>
            <a:r>
              <a:rPr lang="en-US" b="1" dirty="0">
                <a:solidFill>
                  <a:schemeClr val="accent4"/>
                </a:solidFill>
              </a:rPr>
              <a:t>(FOR CONSTANT PAYMENTS of 1 )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C33290-A200-4251-AEC7-108676614962}"/>
              </a:ext>
            </a:extLst>
          </p:cNvPr>
          <p:cNvCxnSpPr>
            <a:cxnSpLocks/>
          </p:cNvCxnSpPr>
          <p:nvPr/>
        </p:nvCxnSpPr>
        <p:spPr>
          <a:xfrm flipV="1">
            <a:off x="2373085" y="3429000"/>
            <a:ext cx="7032171" cy="1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EB78480-1C45-4797-9C99-F6742E6487A0}"/>
              </a:ext>
            </a:extLst>
          </p:cNvPr>
          <p:cNvCxnSpPr>
            <a:cxnSpLocks/>
          </p:cNvCxnSpPr>
          <p:nvPr/>
        </p:nvCxnSpPr>
        <p:spPr>
          <a:xfrm flipV="1">
            <a:off x="4506685" y="3429000"/>
            <a:ext cx="4898571" cy="341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29F1AEE-41DC-4866-B865-E14CC319DA1C}"/>
              </a:ext>
            </a:extLst>
          </p:cNvPr>
          <p:cNvSpPr txBox="1"/>
          <p:nvPr/>
        </p:nvSpPr>
        <p:spPr>
          <a:xfrm>
            <a:off x="4376056" y="3429001"/>
            <a:ext cx="61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44A57A-C887-4F46-953F-62B8D001AB62}"/>
                  </a:ext>
                </a:extLst>
              </p:cNvPr>
              <p:cNvSpPr txBox="1"/>
              <p:nvPr/>
            </p:nvSpPr>
            <p:spPr>
              <a:xfrm>
                <a:off x="4198774" y="2973425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44A57A-C887-4F46-953F-62B8D001A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774" y="2973425"/>
                <a:ext cx="61582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F7AB997-7130-4B18-9063-FEB6E778DD8F}"/>
              </a:ext>
            </a:extLst>
          </p:cNvPr>
          <p:cNvCxnSpPr>
            <a:cxnSpLocks/>
          </p:cNvCxnSpPr>
          <p:nvPr/>
        </p:nvCxnSpPr>
        <p:spPr>
          <a:xfrm>
            <a:off x="5747656" y="3429000"/>
            <a:ext cx="2351314" cy="0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BF41AC9-B13E-4402-A211-2D386CD9EF23}"/>
              </a:ext>
            </a:extLst>
          </p:cNvPr>
          <p:cNvSpPr txBox="1"/>
          <p:nvPr/>
        </p:nvSpPr>
        <p:spPr>
          <a:xfrm>
            <a:off x="5623248" y="3432317"/>
            <a:ext cx="68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A5B452-807F-45AC-B480-1ADA719E5853}"/>
              </a:ext>
            </a:extLst>
          </p:cNvPr>
          <p:cNvSpPr txBox="1"/>
          <p:nvPr/>
        </p:nvSpPr>
        <p:spPr>
          <a:xfrm>
            <a:off x="7977673" y="3429000"/>
            <a:ext cx="68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5"/>
                </a:solidFill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D8D2C7-4737-409A-8C78-1D93D3C66400}"/>
              </a:ext>
            </a:extLst>
          </p:cNvPr>
          <p:cNvSpPr txBox="1"/>
          <p:nvPr/>
        </p:nvSpPr>
        <p:spPr>
          <a:xfrm>
            <a:off x="7791059" y="2998167"/>
            <a:ext cx="61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 </a:t>
            </a:r>
            <a:endParaRPr lang="en-US" b="1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313F75-DE87-486B-8A10-58B81AB4710B}"/>
                  </a:ext>
                </a:extLst>
              </p:cNvPr>
              <p:cNvSpPr txBox="1"/>
              <p:nvPr/>
            </p:nvSpPr>
            <p:spPr>
              <a:xfrm>
                <a:off x="1519334" y="3736777"/>
                <a:ext cx="17572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313F75-DE87-486B-8A10-58B81AB47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334" y="3736777"/>
                <a:ext cx="175726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DADB468-DD68-4E70-9C0E-7BE65A366A8F}"/>
              </a:ext>
            </a:extLst>
          </p:cNvPr>
          <p:cNvCxnSpPr>
            <a:cxnSpLocks/>
          </p:cNvCxnSpPr>
          <p:nvPr/>
        </p:nvCxnSpPr>
        <p:spPr>
          <a:xfrm>
            <a:off x="3396342" y="3429000"/>
            <a:ext cx="2351314" cy="0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E7280F9-00B4-44AA-BBB7-323BC207F12C}"/>
              </a:ext>
            </a:extLst>
          </p:cNvPr>
          <p:cNvCxnSpPr>
            <a:cxnSpLocks/>
          </p:cNvCxnSpPr>
          <p:nvPr/>
        </p:nvCxnSpPr>
        <p:spPr>
          <a:xfrm>
            <a:off x="6941976" y="3429000"/>
            <a:ext cx="2463280" cy="0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CFCB542-711A-47F2-AFA6-4F16DBC44917}"/>
              </a:ext>
            </a:extLst>
          </p:cNvPr>
          <p:cNvSpPr txBox="1"/>
          <p:nvPr/>
        </p:nvSpPr>
        <p:spPr>
          <a:xfrm>
            <a:off x="3270378" y="3429000"/>
            <a:ext cx="61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00AF98-E631-46E6-8DE7-A70B2432F37F}"/>
              </a:ext>
            </a:extLst>
          </p:cNvPr>
          <p:cNvSpPr txBox="1"/>
          <p:nvPr/>
        </p:nvSpPr>
        <p:spPr>
          <a:xfrm>
            <a:off x="6804347" y="3443276"/>
            <a:ext cx="61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FD53B52-21E3-42DA-BC65-14C9B7532A97}"/>
                  </a:ext>
                </a:extLst>
              </p:cNvPr>
              <p:cNvSpPr txBox="1"/>
              <p:nvPr/>
            </p:nvSpPr>
            <p:spPr>
              <a:xfrm>
                <a:off x="3088431" y="3010580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FD53B52-21E3-42DA-BC65-14C9B7532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431" y="3010580"/>
                <a:ext cx="61582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15EC66C-5D1A-48A6-94FD-57965B7E2612}"/>
                  </a:ext>
                </a:extLst>
              </p:cNvPr>
              <p:cNvSpPr txBox="1"/>
              <p:nvPr/>
            </p:nvSpPr>
            <p:spPr>
              <a:xfrm>
                <a:off x="5439745" y="2998167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15EC66C-5D1A-48A6-94FD-57965B7E2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745" y="2998167"/>
                <a:ext cx="61582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94C7270-D206-40CA-8159-052C04298BE5}"/>
                  </a:ext>
                </a:extLst>
              </p:cNvPr>
              <p:cNvSpPr txBox="1"/>
              <p:nvPr/>
            </p:nvSpPr>
            <p:spPr>
              <a:xfrm>
                <a:off x="6634065" y="2998167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94C7270-D206-40CA-8159-052C04298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4065" y="2998167"/>
                <a:ext cx="61582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3C1867B-B284-41B4-8DC4-EF9484C90609}"/>
                  </a:ext>
                </a:extLst>
              </p:cNvPr>
              <p:cNvSpPr txBox="1"/>
              <p:nvPr/>
            </p:nvSpPr>
            <p:spPr>
              <a:xfrm>
                <a:off x="7811274" y="3005134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3C1867B-B284-41B4-8DC4-EF9484C90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274" y="3005134"/>
                <a:ext cx="61582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6E5E4FC-C83B-495D-AA0C-20EF4074A003}"/>
                  </a:ext>
                </a:extLst>
              </p:cNvPr>
              <p:cNvSpPr txBox="1"/>
              <p:nvPr/>
            </p:nvSpPr>
            <p:spPr>
              <a:xfrm>
                <a:off x="8455865" y="3443275"/>
                <a:ext cx="6842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6E5E4FC-C83B-495D-AA0C-20EF4074A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5865" y="3443275"/>
                <a:ext cx="684245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B866009-5478-4B57-89CF-94BA1198DB3A}"/>
                  </a:ext>
                </a:extLst>
              </p:cNvPr>
              <p:cNvSpPr txBox="1"/>
              <p:nvPr/>
            </p:nvSpPr>
            <p:spPr>
              <a:xfrm>
                <a:off x="1295401" y="4118574"/>
                <a:ext cx="9117562" cy="650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B866009-5478-4B57-89CF-94BA1198D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1" y="4118574"/>
                <a:ext cx="9117562" cy="6502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18F9CEE-4FE0-41CC-AF98-C1D017F7CCAF}"/>
                  </a:ext>
                </a:extLst>
              </p:cNvPr>
              <p:cNvSpPr txBox="1"/>
              <p:nvPr/>
            </p:nvSpPr>
            <p:spPr>
              <a:xfrm>
                <a:off x="1406589" y="4887912"/>
                <a:ext cx="9117562" cy="650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1∙</m:t>
                          </m:r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3∙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4∙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5∙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+…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18F9CEE-4FE0-41CC-AF98-C1D017F7C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589" y="4887912"/>
                <a:ext cx="9117562" cy="6502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567C9C-2757-4B0D-B669-3714E6A90465}"/>
                  </a:ext>
                </a:extLst>
              </p:cNvPr>
              <p:cNvSpPr txBox="1"/>
              <p:nvPr/>
            </p:nvSpPr>
            <p:spPr>
              <a:xfrm>
                <a:off x="1397515" y="5533401"/>
                <a:ext cx="9117562" cy="638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567C9C-2757-4B0D-B669-3714E6A90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515" y="5533401"/>
                <a:ext cx="9117562" cy="63857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0791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3377C-B6D1-4FCA-B510-BB4D35353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A0E9D-CD90-41C9-A144-D13E9A93B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 </a:t>
            </a:r>
            <a:r>
              <a:rPr lang="en-US" b="1" dirty="0">
                <a:solidFill>
                  <a:schemeClr val="accent4"/>
                </a:solidFill>
              </a:rPr>
              <a:t>(FOR BONDS priced at par)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C33290-A200-4251-AEC7-108676614962}"/>
              </a:ext>
            </a:extLst>
          </p:cNvPr>
          <p:cNvCxnSpPr>
            <a:cxnSpLocks/>
          </p:cNvCxnSpPr>
          <p:nvPr/>
        </p:nvCxnSpPr>
        <p:spPr>
          <a:xfrm flipV="1">
            <a:off x="2373085" y="3429000"/>
            <a:ext cx="7032171" cy="1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EB78480-1C45-4797-9C99-F6742E6487A0}"/>
              </a:ext>
            </a:extLst>
          </p:cNvPr>
          <p:cNvCxnSpPr>
            <a:cxnSpLocks/>
          </p:cNvCxnSpPr>
          <p:nvPr/>
        </p:nvCxnSpPr>
        <p:spPr>
          <a:xfrm flipV="1">
            <a:off x="4506685" y="3429000"/>
            <a:ext cx="4898571" cy="341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29F1AEE-41DC-4866-B865-E14CC319DA1C}"/>
              </a:ext>
            </a:extLst>
          </p:cNvPr>
          <p:cNvSpPr txBox="1"/>
          <p:nvPr/>
        </p:nvSpPr>
        <p:spPr>
          <a:xfrm>
            <a:off x="4376056" y="3429001"/>
            <a:ext cx="61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F41FA8-E843-4C88-8F6B-CCA1B1989A20}"/>
                  </a:ext>
                </a:extLst>
              </p:cNvPr>
              <p:cNvSpPr txBox="1"/>
              <p:nvPr/>
            </p:nvSpPr>
            <p:spPr>
              <a:xfrm>
                <a:off x="9090348" y="3443276"/>
                <a:ext cx="6842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F41FA8-E843-4C88-8F6B-CCA1B1989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0348" y="3443276"/>
                <a:ext cx="684245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44A57A-C887-4F46-953F-62B8D001AB62}"/>
                  </a:ext>
                </a:extLst>
              </p:cNvPr>
              <p:cNvSpPr txBox="1"/>
              <p:nvPr/>
            </p:nvSpPr>
            <p:spPr>
              <a:xfrm>
                <a:off x="4198774" y="3005134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𝑭𝒓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44A57A-C887-4F46-953F-62B8D001A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774" y="3005134"/>
                <a:ext cx="61582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F7AB997-7130-4B18-9063-FEB6E778DD8F}"/>
              </a:ext>
            </a:extLst>
          </p:cNvPr>
          <p:cNvCxnSpPr>
            <a:cxnSpLocks/>
          </p:cNvCxnSpPr>
          <p:nvPr/>
        </p:nvCxnSpPr>
        <p:spPr>
          <a:xfrm>
            <a:off x="5747656" y="3429000"/>
            <a:ext cx="2351314" cy="0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BF41AC9-B13E-4402-A211-2D386CD9EF23}"/>
              </a:ext>
            </a:extLst>
          </p:cNvPr>
          <p:cNvSpPr txBox="1"/>
          <p:nvPr/>
        </p:nvSpPr>
        <p:spPr>
          <a:xfrm>
            <a:off x="5623248" y="3432317"/>
            <a:ext cx="68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A5B452-807F-45AC-B480-1ADA719E5853}"/>
              </a:ext>
            </a:extLst>
          </p:cNvPr>
          <p:cNvSpPr txBox="1"/>
          <p:nvPr/>
        </p:nvSpPr>
        <p:spPr>
          <a:xfrm>
            <a:off x="7977673" y="3429000"/>
            <a:ext cx="68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D8D2C7-4737-409A-8C78-1D93D3C66400}"/>
              </a:ext>
            </a:extLst>
          </p:cNvPr>
          <p:cNvSpPr txBox="1"/>
          <p:nvPr/>
        </p:nvSpPr>
        <p:spPr>
          <a:xfrm>
            <a:off x="7791059" y="2998167"/>
            <a:ext cx="61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 </a:t>
            </a:r>
            <a:endParaRPr lang="en-US" b="1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313F75-DE87-486B-8A10-58B81AB4710B}"/>
                  </a:ext>
                </a:extLst>
              </p:cNvPr>
              <p:cNvSpPr txBox="1"/>
              <p:nvPr/>
            </p:nvSpPr>
            <p:spPr>
              <a:xfrm>
                <a:off x="1519334" y="3736777"/>
                <a:ext cx="17572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313F75-DE87-486B-8A10-58B81AB47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334" y="3736777"/>
                <a:ext cx="175726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DADB468-DD68-4E70-9C0E-7BE65A366A8F}"/>
              </a:ext>
            </a:extLst>
          </p:cNvPr>
          <p:cNvCxnSpPr>
            <a:cxnSpLocks/>
          </p:cNvCxnSpPr>
          <p:nvPr/>
        </p:nvCxnSpPr>
        <p:spPr>
          <a:xfrm>
            <a:off x="3396342" y="3429000"/>
            <a:ext cx="2351314" cy="0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E7280F9-00B4-44AA-BBB7-323BC207F12C}"/>
              </a:ext>
            </a:extLst>
          </p:cNvPr>
          <p:cNvCxnSpPr>
            <a:cxnSpLocks/>
          </p:cNvCxnSpPr>
          <p:nvPr/>
        </p:nvCxnSpPr>
        <p:spPr>
          <a:xfrm>
            <a:off x="6941976" y="3429000"/>
            <a:ext cx="2463280" cy="0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CFCB542-711A-47F2-AFA6-4F16DBC44917}"/>
              </a:ext>
            </a:extLst>
          </p:cNvPr>
          <p:cNvSpPr txBox="1"/>
          <p:nvPr/>
        </p:nvSpPr>
        <p:spPr>
          <a:xfrm>
            <a:off x="3270378" y="3429000"/>
            <a:ext cx="61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00AF98-E631-46E6-8DE7-A70B2432F37F}"/>
              </a:ext>
            </a:extLst>
          </p:cNvPr>
          <p:cNvSpPr txBox="1"/>
          <p:nvPr/>
        </p:nvSpPr>
        <p:spPr>
          <a:xfrm>
            <a:off x="6804347" y="3443276"/>
            <a:ext cx="61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FD53B52-21E3-42DA-BC65-14C9B7532A97}"/>
                  </a:ext>
                </a:extLst>
              </p:cNvPr>
              <p:cNvSpPr txBox="1"/>
              <p:nvPr/>
            </p:nvSpPr>
            <p:spPr>
              <a:xfrm>
                <a:off x="3088431" y="3010580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𝑭𝒓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FD53B52-21E3-42DA-BC65-14C9B7532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431" y="3010580"/>
                <a:ext cx="61582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15EC66C-5D1A-48A6-94FD-57965B7E2612}"/>
                  </a:ext>
                </a:extLst>
              </p:cNvPr>
              <p:cNvSpPr txBox="1"/>
              <p:nvPr/>
            </p:nvSpPr>
            <p:spPr>
              <a:xfrm>
                <a:off x="5439745" y="2998167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𝑭𝒓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15EC66C-5D1A-48A6-94FD-57965B7E2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745" y="2998167"/>
                <a:ext cx="61582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94C7270-D206-40CA-8159-052C04298BE5}"/>
                  </a:ext>
                </a:extLst>
              </p:cNvPr>
              <p:cNvSpPr txBox="1"/>
              <p:nvPr/>
            </p:nvSpPr>
            <p:spPr>
              <a:xfrm>
                <a:off x="6634065" y="2998167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𝑭𝒓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94C7270-D206-40CA-8159-052C04298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4065" y="2998167"/>
                <a:ext cx="61582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3C1867B-B284-41B4-8DC4-EF9484C90609}"/>
                  </a:ext>
                </a:extLst>
              </p:cNvPr>
              <p:cNvSpPr txBox="1"/>
              <p:nvPr/>
            </p:nvSpPr>
            <p:spPr>
              <a:xfrm>
                <a:off x="7811274" y="3005134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𝑭𝒓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3C1867B-B284-41B4-8DC4-EF9484C90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274" y="3005134"/>
                <a:ext cx="61582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6E5E4FC-C83B-495D-AA0C-20EF4074A003}"/>
                  </a:ext>
                </a:extLst>
              </p:cNvPr>
              <p:cNvSpPr txBox="1"/>
              <p:nvPr/>
            </p:nvSpPr>
            <p:spPr>
              <a:xfrm>
                <a:off x="8455865" y="3443275"/>
                <a:ext cx="6842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6E5E4FC-C83B-495D-AA0C-20EF4074A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5865" y="3443275"/>
                <a:ext cx="684245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A56B933-0B97-4D6F-85DD-9A0962A18667}"/>
                  </a:ext>
                </a:extLst>
              </p:cNvPr>
              <p:cNvSpPr txBox="1"/>
              <p:nvPr/>
            </p:nvSpPr>
            <p:spPr>
              <a:xfrm>
                <a:off x="9063133" y="3025969"/>
                <a:ext cx="6842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𝑭𝒓</m:t>
                      </m:r>
                    </m:oMath>
                  </m:oMathPara>
                </a14:m>
                <a:endParaRPr lang="en-US" sz="1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A56B933-0B97-4D6F-85DD-9A0962A18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133" y="3025969"/>
                <a:ext cx="684245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B866009-5478-4B57-89CF-94BA1198DB3A}"/>
                  </a:ext>
                </a:extLst>
              </p:cNvPr>
              <p:cNvSpPr txBox="1"/>
              <p:nvPr/>
            </p:nvSpPr>
            <p:spPr>
              <a:xfrm>
                <a:off x="1295401" y="4118574"/>
                <a:ext cx="9228750" cy="650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𝐹𝑟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𝑭𝒓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𝑭𝒓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𝑭𝒓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𝑭𝒓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𝑭𝒓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B866009-5478-4B57-89CF-94BA1198D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1" y="4118574"/>
                <a:ext cx="9228750" cy="6502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567C9C-2757-4B0D-B669-3714E6A90465}"/>
                  </a:ext>
                </a:extLst>
              </p:cNvPr>
              <p:cNvSpPr txBox="1"/>
              <p:nvPr/>
            </p:nvSpPr>
            <p:spPr>
              <a:xfrm>
                <a:off x="1350995" y="5039342"/>
                <a:ext cx="9117562" cy="418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567C9C-2757-4B0D-B669-3714E6A90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995" y="5039342"/>
                <a:ext cx="9117562" cy="418704"/>
              </a:xfrm>
              <a:prstGeom prst="rect">
                <a:avLst/>
              </a:prstGeom>
              <a:blipFill>
                <a:blip r:embed="rId12"/>
                <a:stretch>
                  <a:fillRect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8FF684F-9306-4E11-ADB7-FBC35F97C7EA}"/>
                  </a:ext>
                </a:extLst>
              </p:cNvPr>
              <p:cNvSpPr txBox="1"/>
              <p:nvPr/>
            </p:nvSpPr>
            <p:spPr>
              <a:xfrm>
                <a:off x="9063133" y="2751891"/>
                <a:ext cx="6842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1600" b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8FF684F-9306-4E11-ADB7-FBC35F97C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133" y="2751891"/>
                <a:ext cx="68424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9219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3377C-B6D1-4FCA-B510-BB4D35353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A0E9D-CD90-41C9-A144-D13E9A93B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 </a:t>
            </a:r>
            <a:r>
              <a:rPr lang="en-US" b="1" dirty="0">
                <a:solidFill>
                  <a:schemeClr val="accent4"/>
                </a:solidFill>
              </a:rPr>
              <a:t>(FOR BONDS priced at par with m-</a:t>
            </a:r>
            <a:r>
              <a:rPr lang="en-US" b="1" dirty="0" err="1">
                <a:solidFill>
                  <a:schemeClr val="accent4"/>
                </a:solidFill>
              </a:rPr>
              <a:t>thly</a:t>
            </a:r>
            <a:r>
              <a:rPr lang="en-US" b="1" dirty="0">
                <a:solidFill>
                  <a:schemeClr val="accent4"/>
                </a:solidFill>
              </a:rPr>
              <a:t> payments)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C33290-A200-4251-AEC7-108676614962}"/>
              </a:ext>
            </a:extLst>
          </p:cNvPr>
          <p:cNvCxnSpPr>
            <a:cxnSpLocks/>
          </p:cNvCxnSpPr>
          <p:nvPr/>
        </p:nvCxnSpPr>
        <p:spPr>
          <a:xfrm flipV="1">
            <a:off x="2373085" y="3429000"/>
            <a:ext cx="7032171" cy="1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EB78480-1C45-4797-9C99-F6742E6487A0}"/>
              </a:ext>
            </a:extLst>
          </p:cNvPr>
          <p:cNvCxnSpPr>
            <a:cxnSpLocks/>
          </p:cNvCxnSpPr>
          <p:nvPr/>
        </p:nvCxnSpPr>
        <p:spPr>
          <a:xfrm flipV="1">
            <a:off x="4506685" y="3429000"/>
            <a:ext cx="4898571" cy="341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29F1AEE-41DC-4866-B865-E14CC319DA1C}"/>
              </a:ext>
            </a:extLst>
          </p:cNvPr>
          <p:cNvSpPr txBox="1"/>
          <p:nvPr/>
        </p:nvSpPr>
        <p:spPr>
          <a:xfrm>
            <a:off x="4376056" y="3429001"/>
            <a:ext cx="61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F41FA8-E843-4C88-8F6B-CCA1B1989A20}"/>
                  </a:ext>
                </a:extLst>
              </p:cNvPr>
              <p:cNvSpPr txBox="1"/>
              <p:nvPr/>
            </p:nvSpPr>
            <p:spPr>
              <a:xfrm>
                <a:off x="9090348" y="3443276"/>
                <a:ext cx="6842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F41FA8-E843-4C88-8F6B-CCA1B1989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0348" y="3443276"/>
                <a:ext cx="684245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44A57A-C887-4F46-953F-62B8D001AB62}"/>
                  </a:ext>
                </a:extLst>
              </p:cNvPr>
              <p:cNvSpPr txBox="1"/>
              <p:nvPr/>
            </p:nvSpPr>
            <p:spPr>
              <a:xfrm>
                <a:off x="4198774" y="3005134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𝑭𝒓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44A57A-C887-4F46-953F-62B8D001A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774" y="3005134"/>
                <a:ext cx="61582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F7AB997-7130-4B18-9063-FEB6E778DD8F}"/>
              </a:ext>
            </a:extLst>
          </p:cNvPr>
          <p:cNvCxnSpPr>
            <a:cxnSpLocks/>
          </p:cNvCxnSpPr>
          <p:nvPr/>
        </p:nvCxnSpPr>
        <p:spPr>
          <a:xfrm>
            <a:off x="5747656" y="3429000"/>
            <a:ext cx="2351314" cy="0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BF41AC9-B13E-4402-A211-2D386CD9EF23}"/>
              </a:ext>
            </a:extLst>
          </p:cNvPr>
          <p:cNvSpPr txBox="1"/>
          <p:nvPr/>
        </p:nvSpPr>
        <p:spPr>
          <a:xfrm>
            <a:off x="5623248" y="3432317"/>
            <a:ext cx="68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A5B452-807F-45AC-B480-1ADA719E5853}"/>
              </a:ext>
            </a:extLst>
          </p:cNvPr>
          <p:cNvSpPr txBox="1"/>
          <p:nvPr/>
        </p:nvSpPr>
        <p:spPr>
          <a:xfrm>
            <a:off x="7977673" y="3429000"/>
            <a:ext cx="68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D8D2C7-4737-409A-8C78-1D93D3C66400}"/>
              </a:ext>
            </a:extLst>
          </p:cNvPr>
          <p:cNvSpPr txBox="1"/>
          <p:nvPr/>
        </p:nvSpPr>
        <p:spPr>
          <a:xfrm>
            <a:off x="7791059" y="2998167"/>
            <a:ext cx="61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 </a:t>
            </a:r>
            <a:endParaRPr lang="en-US" b="1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313F75-DE87-486B-8A10-58B81AB4710B}"/>
                  </a:ext>
                </a:extLst>
              </p:cNvPr>
              <p:cNvSpPr txBox="1"/>
              <p:nvPr/>
            </p:nvSpPr>
            <p:spPr>
              <a:xfrm>
                <a:off x="1519334" y="3736777"/>
                <a:ext cx="17572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313F75-DE87-486B-8A10-58B81AB47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334" y="3736777"/>
                <a:ext cx="175726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DADB468-DD68-4E70-9C0E-7BE65A366A8F}"/>
              </a:ext>
            </a:extLst>
          </p:cNvPr>
          <p:cNvCxnSpPr>
            <a:cxnSpLocks/>
          </p:cNvCxnSpPr>
          <p:nvPr/>
        </p:nvCxnSpPr>
        <p:spPr>
          <a:xfrm>
            <a:off x="3396342" y="3429000"/>
            <a:ext cx="2351314" cy="0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E7280F9-00B4-44AA-BBB7-323BC207F12C}"/>
              </a:ext>
            </a:extLst>
          </p:cNvPr>
          <p:cNvCxnSpPr>
            <a:cxnSpLocks/>
          </p:cNvCxnSpPr>
          <p:nvPr/>
        </p:nvCxnSpPr>
        <p:spPr>
          <a:xfrm>
            <a:off x="6941976" y="3429000"/>
            <a:ext cx="2463280" cy="0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CFCB542-711A-47F2-AFA6-4F16DBC44917}"/>
              </a:ext>
            </a:extLst>
          </p:cNvPr>
          <p:cNvSpPr txBox="1"/>
          <p:nvPr/>
        </p:nvSpPr>
        <p:spPr>
          <a:xfrm>
            <a:off x="3270378" y="3429000"/>
            <a:ext cx="61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00AF98-E631-46E6-8DE7-A70B2432F37F}"/>
              </a:ext>
            </a:extLst>
          </p:cNvPr>
          <p:cNvSpPr txBox="1"/>
          <p:nvPr/>
        </p:nvSpPr>
        <p:spPr>
          <a:xfrm>
            <a:off x="6804347" y="3443276"/>
            <a:ext cx="61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FD53B52-21E3-42DA-BC65-14C9B7532A97}"/>
                  </a:ext>
                </a:extLst>
              </p:cNvPr>
              <p:cNvSpPr txBox="1"/>
              <p:nvPr/>
            </p:nvSpPr>
            <p:spPr>
              <a:xfrm>
                <a:off x="3088431" y="3010580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𝑭𝒓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FD53B52-21E3-42DA-BC65-14C9B7532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431" y="3010580"/>
                <a:ext cx="61582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15EC66C-5D1A-48A6-94FD-57965B7E2612}"/>
                  </a:ext>
                </a:extLst>
              </p:cNvPr>
              <p:cNvSpPr txBox="1"/>
              <p:nvPr/>
            </p:nvSpPr>
            <p:spPr>
              <a:xfrm>
                <a:off x="5439745" y="2998167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𝑭𝒓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15EC66C-5D1A-48A6-94FD-57965B7E2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745" y="2998167"/>
                <a:ext cx="61582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94C7270-D206-40CA-8159-052C04298BE5}"/>
                  </a:ext>
                </a:extLst>
              </p:cNvPr>
              <p:cNvSpPr txBox="1"/>
              <p:nvPr/>
            </p:nvSpPr>
            <p:spPr>
              <a:xfrm>
                <a:off x="6634065" y="2998167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𝑭𝒓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94C7270-D206-40CA-8159-052C04298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4065" y="2998167"/>
                <a:ext cx="61582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3C1867B-B284-41B4-8DC4-EF9484C90609}"/>
                  </a:ext>
                </a:extLst>
              </p:cNvPr>
              <p:cNvSpPr txBox="1"/>
              <p:nvPr/>
            </p:nvSpPr>
            <p:spPr>
              <a:xfrm>
                <a:off x="7811274" y="3005134"/>
                <a:ext cx="61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𝑭𝒓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3C1867B-B284-41B4-8DC4-EF9484C90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274" y="3005134"/>
                <a:ext cx="61582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6E5E4FC-C83B-495D-AA0C-20EF4074A003}"/>
                  </a:ext>
                </a:extLst>
              </p:cNvPr>
              <p:cNvSpPr txBox="1"/>
              <p:nvPr/>
            </p:nvSpPr>
            <p:spPr>
              <a:xfrm>
                <a:off x="8455865" y="3443275"/>
                <a:ext cx="6842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6E5E4FC-C83B-495D-AA0C-20EF4074A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5865" y="3443275"/>
                <a:ext cx="684245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A56B933-0B97-4D6F-85DD-9A0962A18667}"/>
                  </a:ext>
                </a:extLst>
              </p:cNvPr>
              <p:cNvSpPr txBox="1"/>
              <p:nvPr/>
            </p:nvSpPr>
            <p:spPr>
              <a:xfrm>
                <a:off x="9063133" y="3025969"/>
                <a:ext cx="6842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𝑭𝒓</m:t>
                      </m:r>
                    </m:oMath>
                  </m:oMathPara>
                </a14:m>
                <a:endParaRPr lang="en-US" sz="1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A56B933-0B97-4D6F-85DD-9A0962A18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133" y="3025969"/>
                <a:ext cx="684245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B866009-5478-4B57-89CF-94BA1198DB3A}"/>
                  </a:ext>
                </a:extLst>
              </p:cNvPr>
              <p:cNvSpPr txBox="1"/>
              <p:nvPr/>
            </p:nvSpPr>
            <p:spPr>
              <a:xfrm>
                <a:off x="1295401" y="4118574"/>
                <a:ext cx="9228750" cy="588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𝐹𝑟</m:t>
                          </m:r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𝑭𝒓</m:t>
                          </m:r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𝑭𝒓</m:t>
                          </m:r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𝑭𝒓</m:t>
                          </m:r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𝑭𝒓</m:t>
                          </m:r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en-US" sz="1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𝑭𝒓</m:t>
                          </m:r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  <m:sSup>
                            <m:sSupPr>
                              <m:ctrlPr>
                                <a:rPr lang="en-US" sz="1600" b="1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1600" b="1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B866009-5478-4B57-89CF-94BA1198D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1" y="4118574"/>
                <a:ext cx="9228750" cy="58836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567C9C-2757-4B0D-B669-3714E6A90465}"/>
                  </a:ext>
                </a:extLst>
              </p:cNvPr>
              <p:cNvSpPr txBox="1"/>
              <p:nvPr/>
            </p:nvSpPr>
            <p:spPr>
              <a:xfrm>
                <a:off x="1350995" y="5039342"/>
                <a:ext cx="9117562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acc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567C9C-2757-4B0D-B669-3714E6A90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995" y="5039342"/>
                <a:ext cx="9117562" cy="6127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8FF684F-9306-4E11-ADB7-FBC35F97C7EA}"/>
                  </a:ext>
                </a:extLst>
              </p:cNvPr>
              <p:cNvSpPr txBox="1"/>
              <p:nvPr/>
            </p:nvSpPr>
            <p:spPr>
              <a:xfrm>
                <a:off x="9063133" y="2751891"/>
                <a:ext cx="6842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1600" b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8FF684F-9306-4E11-ADB7-FBC35F97C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133" y="2751891"/>
                <a:ext cx="68424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3321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172A2-53DE-4FDB-B203-1C5C5D6D0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A0E7C-4513-40AB-AF79-F05C0EF0A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20-year bond pays semiannual coupons of 7.4% and is priced at par . Calculate the duration.</a:t>
            </a:r>
          </a:p>
        </p:txBody>
      </p:sp>
    </p:spTree>
    <p:extLst>
      <p:ext uri="{BB962C8B-B14F-4D97-AF65-F5344CB8AC3E}">
        <p14:creationId xmlns:p14="http://schemas.microsoft.com/office/powerpoint/2010/main" val="1666115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172A2-53DE-4FDB-B203-1C5C5D6D0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0A0E7C-4513-40AB-AF79-F05C0EF0A6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20-year bond pays semiannual coupons of 7.4% and is priced at par . Calculate the duration.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acc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737</m:t>
                      </m:r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0A0E7C-4513-40AB-AF79-F05C0EF0A6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8068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172A2-53DE-4FDB-B203-1C5C5D6D0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0A0E7C-4513-40AB-AF79-F05C0EF0A6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20-year bond pays semiannual coupons of 7.4% and is priced at par . Calculate the duration.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acc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=10.737</m:t>
                      </m:r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0A0E7C-4513-40AB-AF79-F05C0EF0A6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2077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4BB00-F2F3-4314-9519-0C1762EC3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as a function of Yield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C8B9F3-30AC-43F7-8B12-130F1768E4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𝐶𝑎𝑙𝑐𝑢𝑙𝑎𝑡𝑒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𝑝𝑟𝑖𝑐𝑒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100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𝑡𝑒𝑛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𝑦𝑒𝑎𝑟𝑠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𝑧𝑒𝑟𝑜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𝑐𝑜𝑢𝑝𝑜𝑛𝑠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𝑏𝑜𝑛𝑑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=8%.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C8B9F3-30AC-43F7-8B12-130F1768E4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9243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4BB00-F2F3-4314-9519-0C1762EC3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as a function of Yield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C8B9F3-30AC-43F7-8B12-130F1768E4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𝐶𝑎𝑙𝑐𝑢𝑙𝑎𝑡𝑒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𝑝𝑟𝑖𝑐𝑒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100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𝑡𝑒𝑛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𝑦𝑒𝑎𝑟𝑠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𝑧𝑒𝑟𝑜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𝑐𝑜𝑢𝑝𝑜𝑛𝑠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𝑏𝑜𝑛𝑑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=8%.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=100∗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1.08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=46.32 </m:t>
                      </m:r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C8B9F3-30AC-43F7-8B12-130F1768E4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442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414CD-2024-4EED-A420-2DDEF1524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F0FC9-3CD4-498D-ADBD-38D1E3D86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Weighted time </a:t>
            </a:r>
            <a:r>
              <a:rPr lang="en-US" b="1" dirty="0"/>
              <a:t>(in years) </a:t>
            </a:r>
            <a:r>
              <a:rPr lang="en-US" dirty="0"/>
              <a:t>, weighted by the present value of the cashflows 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loosely</a:t>
            </a:r>
          </a:p>
          <a:p>
            <a:pPr marL="0" indent="0" algn="ctr">
              <a:buNone/>
            </a:pPr>
            <a:r>
              <a:rPr lang="en-US" dirty="0"/>
              <a:t>“How many </a:t>
            </a:r>
            <a:r>
              <a:rPr lang="en-US" b="1" dirty="0"/>
              <a:t>years</a:t>
            </a:r>
            <a:r>
              <a:rPr lang="en-US" dirty="0"/>
              <a:t> does it take for the PV of payments to meet the price ?”</a:t>
            </a:r>
          </a:p>
        </p:txBody>
      </p:sp>
    </p:spTree>
    <p:extLst>
      <p:ext uri="{BB962C8B-B14F-4D97-AF65-F5344CB8AC3E}">
        <p14:creationId xmlns:p14="http://schemas.microsoft.com/office/powerpoint/2010/main" val="2537839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609" t="10749" r="8937" b="7609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64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Macaulay duration of a 10–year annuity–immediate with annual payments of $1000 is 5.6 years. Calculate the Macaulay duration of a 10–year annuity–due with annual payments of $5000.</a:t>
            </a:r>
          </a:p>
        </p:txBody>
      </p:sp>
    </p:spTree>
    <p:extLst>
      <p:ext uri="{BB962C8B-B14F-4D97-AF65-F5344CB8AC3E}">
        <p14:creationId xmlns:p14="http://schemas.microsoft.com/office/powerpoint/2010/main" val="3933894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Macaulay duration of a 10–year annuity–immediate with annual payments of $1000 is 5.6 years. Calculate the Macaulay duration of a 10–year annuity–due with annual payments of $5000.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𝐵𝑒𝑐𝑎𝑢𝑠𝑒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𝑝𝑎𝑦𝑚𝑒𝑛𝑡𝑠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𝑎𝑟𝑒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𝑚𝑎𝑑𝑒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𝑜𝑛𝑒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𝑦𝑒𝑎𝑟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𝑒𝑎𝑟𝑙𝑖𝑒𝑟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7" t="-1468" r="-1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3564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6DCF0-4BBF-4C3E-BF74-986819095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Duration of A portfolio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280BA4-4238-4FFC-8E6A-C5735D440E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/>
                        <m:t>𝐽𝑜</m:t>
                      </m:r>
                      <m:r>
                        <a:rPr lang="en-US" i="1" smtClean="0"/>
                        <m:t>h</m:t>
                      </m:r>
                      <m:r>
                        <a:rPr lang="en-US" i="1" smtClean="0"/>
                        <m:t>𝑛</m:t>
                      </m:r>
                      <m:r>
                        <a:rPr lang="en-US" i="1" smtClean="0"/>
                        <m:t> </m:t>
                      </m:r>
                      <m:r>
                        <a:rPr lang="en-US" i="1" smtClean="0"/>
                        <m:t>𝑝𝑢𝑟𝑐</m:t>
                      </m:r>
                      <m:r>
                        <a:rPr lang="en-US" i="1" smtClean="0"/>
                        <m:t>h</m:t>
                      </m:r>
                      <m:r>
                        <a:rPr lang="en-US" i="1" smtClean="0"/>
                        <m:t>𝑎𝑠𝑒𝑑</m:t>
                      </m:r>
                      <m:r>
                        <a:rPr lang="en-US" i="1" smtClean="0"/>
                        <m:t> </m:t>
                      </m:r>
                      <m:r>
                        <a:rPr lang="en-US" i="1" smtClean="0"/>
                        <m:t>𝑡</m:t>
                      </m:r>
                      <m:r>
                        <a:rPr lang="en-US" i="1" smtClean="0"/>
                        <m:t>h</m:t>
                      </m:r>
                      <m:r>
                        <a:rPr lang="en-US" i="1" smtClean="0"/>
                        <m:t>𝑟𝑒𝑒</m:t>
                      </m:r>
                      <m:r>
                        <a:rPr lang="en-US" i="1" smtClean="0"/>
                        <m:t> </m:t>
                      </m:r>
                      <m:r>
                        <a:rPr lang="en-US" i="1" smtClean="0"/>
                        <m:t>𝑏𝑜𝑛𝑑𝑠</m:t>
                      </m:r>
                      <m:r>
                        <a:rPr lang="en-US" i="1" smtClean="0"/>
                        <m:t> </m:t>
                      </m:r>
                      <m:r>
                        <a:rPr lang="en-US" i="1" smtClean="0"/>
                        <m:t>𝑡𝑜</m:t>
                      </m:r>
                      <m:r>
                        <a:rPr lang="en-US" i="1" smtClean="0"/>
                        <m:t> </m:t>
                      </m:r>
                      <m:r>
                        <a:rPr lang="en-US" i="1" smtClean="0"/>
                        <m:t>𝑓𝑜𝑟𝑚</m:t>
                      </m:r>
                      <m:r>
                        <a:rPr lang="en-US" i="1" smtClean="0"/>
                        <m:t> </m:t>
                      </m:r>
                      <m:r>
                        <a:rPr lang="en-US" i="1" smtClean="0"/>
                        <m:t>𝑎</m:t>
                      </m:r>
                      <m:r>
                        <a:rPr lang="en-US" i="1" smtClean="0"/>
                        <m:t> </m:t>
                      </m:r>
                      <m:r>
                        <a:rPr lang="en-US" i="1" smtClean="0"/>
                        <m:t>𝑝𝑜𝑟𝑡𝑓𝑜𝑙𝑖𝑜</m:t>
                      </m:r>
                      <m:r>
                        <a:rPr lang="en-US" i="1" smtClean="0"/>
                        <m:t> </m:t>
                      </m:r>
                      <m:r>
                        <a:rPr lang="en-US" i="1" smtClean="0"/>
                        <m:t>𝑎𝑠</m:t>
                      </m:r>
                      <m:r>
                        <a:rPr lang="en-US" i="1" smtClean="0"/>
                        <m:t> </m:t>
                      </m:r>
                      <m:r>
                        <a:rPr lang="en-US" i="1" smtClean="0"/>
                        <m:t>𝑓𝑜𝑙𝑙𝑜𝑤𝑠</m:t>
                      </m:r>
                      <m:r>
                        <a:rPr lang="en-US" i="1" smtClean="0"/>
                        <m:t>: • </m:t>
                      </m:r>
                      <m:r>
                        <a:rPr lang="en-US" i="1" smtClean="0"/>
                        <m:t>𝐵𝑜𝑛𝑑</m:t>
                      </m:r>
                      <m:r>
                        <a:rPr lang="en-US" i="1" smtClean="0"/>
                        <m:t> </m:t>
                      </m:r>
                      <m:r>
                        <a:rPr lang="en-US" i="1" smtClean="0"/>
                        <m:t>𝐴</m:t>
                      </m:r>
                      <m:r>
                        <a:rPr lang="en-US" i="1" smtClean="0"/>
                        <m:t> </m:t>
                      </m:r>
                      <m:r>
                        <a:rPr lang="en-US" i="1" smtClean="0"/>
                        <m:t>h</m:t>
                      </m:r>
                      <m:r>
                        <a:rPr lang="en-US" i="1" smtClean="0"/>
                        <m:t>𝑎𝑠</m:t>
                      </m:r>
                      <m:r>
                        <a:rPr lang="en-US" i="1" smtClean="0"/>
                        <m:t> </m:t>
                      </m:r>
                      <m:r>
                        <a:rPr lang="en-US" i="1" smtClean="0"/>
                        <m:t>𝑠𝑒𝑚𝑖𝑎𝑛𝑛𝑢𝑎𝑙</m:t>
                      </m:r>
                      <m:r>
                        <a:rPr lang="en-US" i="1" smtClean="0"/>
                        <m:t> </m:t>
                      </m:r>
                      <m:r>
                        <a:rPr lang="en-US" i="1" smtClean="0"/>
                        <m:t>𝑐𝑜𝑢𝑝𝑜𝑛𝑠</m:t>
                      </m:r>
                      <m:r>
                        <a:rPr lang="en-US" i="1" smtClean="0"/>
                        <m:t> </m:t>
                      </m:r>
                      <m:r>
                        <a:rPr lang="en-US" i="1" smtClean="0"/>
                        <m:t>𝑎𝑡</m:t>
                      </m:r>
                      <m:r>
                        <a:rPr lang="en-US" i="1" smtClean="0"/>
                        <m:t> </m:t>
                      </m:r>
                      <m:r>
                        <a:rPr lang="en-US" i="1" smtClean="0"/>
                        <m:t>4</m:t>
                      </m:r>
                      <m:r>
                        <a:rPr lang="en-US" i="1" smtClean="0"/>
                        <m:t>%, </m:t>
                      </m:r>
                      <m:r>
                        <a:rPr lang="en-US" i="1" smtClean="0"/>
                        <m:t>𝑎</m:t>
                      </m:r>
                      <m:r>
                        <a:rPr lang="en-US" i="1" smtClean="0"/>
                        <m:t> </m:t>
                      </m:r>
                      <m:r>
                        <a:rPr lang="en-US" i="1" smtClean="0"/>
                        <m:t>𝑑𝑢𝑟𝑎𝑡𝑖𝑜𝑛</m:t>
                      </m:r>
                      <m:r>
                        <a:rPr lang="en-US" i="1" smtClean="0"/>
                        <m:t> </m:t>
                      </m:r>
                      <m:r>
                        <a:rPr lang="en-US" i="1" smtClean="0"/>
                        <m:t>𝑜𝑓</m:t>
                      </m:r>
                      <m:r>
                        <a:rPr lang="en-US" i="1" smtClean="0"/>
                        <m:t> </m:t>
                      </m:r>
                      <m:r>
                        <a:rPr lang="en-US" i="1" smtClean="0"/>
                        <m:t>21</m:t>
                      </m:r>
                      <m:r>
                        <a:rPr lang="en-US" i="1" smtClean="0"/>
                        <m:t>.</m:t>
                      </m:r>
                      <m:r>
                        <a:rPr lang="en-US" i="1" smtClean="0"/>
                        <m:t>46</m:t>
                      </m:r>
                      <m:r>
                        <a:rPr lang="en-US" i="1" smtClean="0"/>
                        <m:t> </m:t>
                      </m:r>
                      <m:r>
                        <a:rPr lang="en-US" i="1" smtClean="0"/>
                        <m:t>𝑦𝑒𝑎𝑟𝑠</m:t>
                      </m:r>
                      <m:r>
                        <a:rPr lang="en-US" i="1" smtClean="0"/>
                        <m:t>, </m:t>
                      </m:r>
                      <m:r>
                        <a:rPr lang="en-US" i="1" smtClean="0"/>
                        <m:t>𝑎𝑛𝑑</m:t>
                      </m:r>
                      <m:r>
                        <a:rPr lang="en-US" i="1" smtClean="0"/>
                        <m:t> </m:t>
                      </m:r>
                      <m:r>
                        <a:rPr lang="en-US" i="1" smtClean="0"/>
                        <m:t>𝑤𝑎𝑠</m:t>
                      </m:r>
                      <m:r>
                        <a:rPr lang="en-US" i="1" smtClean="0"/>
                        <m:t> </m:t>
                      </m:r>
                      <m:r>
                        <a:rPr lang="en-US" i="1" smtClean="0"/>
                        <m:t>𝑝𝑢𝑟𝑐</m:t>
                      </m:r>
                      <m:r>
                        <a:rPr lang="en-US" i="1" smtClean="0"/>
                        <m:t>h</m:t>
                      </m:r>
                      <m:r>
                        <a:rPr lang="en-US" i="1" smtClean="0"/>
                        <m:t>𝑎𝑠𝑒𝑑</m:t>
                      </m:r>
                      <m:r>
                        <a:rPr lang="en-US" i="1" smtClean="0"/>
                        <m:t> </m:t>
                      </m:r>
                      <m:r>
                        <a:rPr lang="en-US" i="1" smtClean="0"/>
                        <m:t>𝑓𝑜𝑟</m:t>
                      </m:r>
                      <m:r>
                        <a:rPr lang="en-US" i="1" smtClean="0"/>
                        <m:t> </m:t>
                      </m:r>
                      <m:r>
                        <a:rPr lang="en-US" i="1" smtClean="0"/>
                        <m:t>980</m:t>
                      </m:r>
                      <m:r>
                        <a:rPr lang="en-US" i="1" smtClean="0"/>
                        <m:t>. • </m:t>
                      </m:r>
                      <m:r>
                        <a:rPr lang="en-US" i="1" smtClean="0"/>
                        <m:t>𝐵𝑜𝑛𝑑</m:t>
                      </m:r>
                      <m:r>
                        <a:rPr lang="en-US" i="1" smtClean="0"/>
                        <m:t> </m:t>
                      </m:r>
                      <m:r>
                        <a:rPr lang="en-US" i="1" smtClean="0"/>
                        <m:t>𝐵</m:t>
                      </m:r>
                      <m:r>
                        <a:rPr lang="en-US" i="1" smtClean="0"/>
                        <m:t> </m:t>
                      </m:r>
                      <m:r>
                        <a:rPr lang="en-US" i="1" smtClean="0"/>
                        <m:t>𝑖𝑠</m:t>
                      </m:r>
                      <m:r>
                        <a:rPr lang="en-US" i="1" smtClean="0"/>
                        <m:t> </m:t>
                      </m:r>
                      <m:r>
                        <a:rPr lang="en-US" i="1" smtClean="0"/>
                        <m:t>𝑎</m:t>
                      </m:r>
                      <m:r>
                        <a:rPr lang="en-US" i="1" smtClean="0"/>
                        <m:t> </m:t>
                      </m:r>
                      <m:r>
                        <a:rPr lang="en-US" i="1" smtClean="0"/>
                        <m:t>15</m:t>
                      </m:r>
                      <m:r>
                        <a:rPr lang="en-US" i="1" smtClean="0"/>
                        <m:t> </m:t>
                      </m:r>
                      <m:r>
                        <a:rPr lang="en-US" i="1" smtClean="0"/>
                        <m:t>𝑦𝑒𝑎𝑟</m:t>
                      </m:r>
                      <m:r>
                        <a:rPr lang="en-US" i="1" smtClean="0"/>
                        <m:t> </m:t>
                      </m:r>
                      <m:r>
                        <a:rPr lang="en-US" i="1" smtClean="0"/>
                        <m:t>𝑏𝑜𝑛𝑑</m:t>
                      </m:r>
                      <m:r>
                        <a:rPr lang="en-US" i="1" smtClean="0"/>
                        <m:t> </m:t>
                      </m:r>
                      <m:r>
                        <a:rPr lang="en-US" i="1" smtClean="0"/>
                        <m:t>𝑤𝑖𝑡</m:t>
                      </m:r>
                      <m:r>
                        <a:rPr lang="en-US" i="1" smtClean="0"/>
                        <m:t>h</m:t>
                      </m:r>
                      <m:r>
                        <a:rPr lang="en-US" i="1" smtClean="0"/>
                        <m:t> </m:t>
                      </m:r>
                      <m:r>
                        <a:rPr lang="en-US" i="1" smtClean="0"/>
                        <m:t>𝑎</m:t>
                      </m:r>
                      <m:r>
                        <a:rPr lang="en-US" i="1" smtClean="0"/>
                        <m:t> </m:t>
                      </m:r>
                      <m:r>
                        <a:rPr lang="en-US" i="1" smtClean="0"/>
                        <m:t>𝑑𝑢𝑟𝑎𝑡𝑖𝑜𝑛</m:t>
                      </m:r>
                      <m:r>
                        <a:rPr lang="en-US" i="1" smtClean="0"/>
                        <m:t> </m:t>
                      </m:r>
                      <m:r>
                        <a:rPr lang="en-US" i="1" smtClean="0"/>
                        <m:t>𝑜𝑓</m:t>
                      </m:r>
                      <m:r>
                        <a:rPr lang="en-US" i="1" smtClean="0"/>
                        <m:t> </m:t>
                      </m:r>
                      <m:r>
                        <a:rPr lang="en-US" i="1" smtClean="0"/>
                        <m:t>12</m:t>
                      </m:r>
                      <m:r>
                        <a:rPr lang="en-US" i="1" smtClean="0"/>
                        <m:t>.</m:t>
                      </m:r>
                      <m:r>
                        <a:rPr lang="en-US" i="1" smtClean="0"/>
                        <m:t>35</m:t>
                      </m:r>
                      <m:r>
                        <a:rPr lang="en-US" i="1" smtClean="0"/>
                        <m:t> </m:t>
                      </m:r>
                      <m:r>
                        <a:rPr lang="en-US" i="1" smtClean="0"/>
                        <m:t>𝑦𝑒𝑎𝑟𝑠</m:t>
                      </m:r>
                      <m:r>
                        <a:rPr lang="en-US" i="1" smtClean="0"/>
                        <m:t> </m:t>
                      </m:r>
                      <m:r>
                        <a:rPr lang="en-US" i="1" smtClean="0"/>
                        <m:t>𝑎𝑛𝑑</m:t>
                      </m:r>
                      <m:r>
                        <a:rPr lang="en-US" i="1" smtClean="0"/>
                        <m:t> </m:t>
                      </m:r>
                      <m:r>
                        <a:rPr lang="en-US" i="1" smtClean="0"/>
                        <m:t>𝑤𝑎𝑠</m:t>
                      </m:r>
                      <m:r>
                        <a:rPr lang="en-US" i="1" smtClean="0"/>
                        <m:t> </m:t>
                      </m:r>
                      <m:r>
                        <a:rPr lang="en-US" i="1" smtClean="0"/>
                        <m:t>𝑝𝑢𝑟𝑐</m:t>
                      </m:r>
                      <m:r>
                        <a:rPr lang="en-US" i="1" smtClean="0"/>
                        <m:t>h</m:t>
                      </m:r>
                      <m:r>
                        <a:rPr lang="en-US" i="1" smtClean="0"/>
                        <m:t>𝑎𝑠𝑒𝑑</m:t>
                      </m:r>
                      <m:r>
                        <a:rPr lang="en-US" i="1" smtClean="0"/>
                        <m:t> </m:t>
                      </m:r>
                      <m:r>
                        <a:rPr lang="en-US" i="1" smtClean="0"/>
                        <m:t>𝑓𝑜𝑟</m:t>
                      </m:r>
                      <m:r>
                        <a:rPr lang="en-US" i="1" smtClean="0"/>
                        <m:t> </m:t>
                      </m:r>
                      <m:r>
                        <a:rPr lang="en-US" i="1" smtClean="0"/>
                        <m:t>1015</m:t>
                      </m:r>
                      <m:r>
                        <a:rPr lang="en-US" i="1" smtClean="0"/>
                        <m:t>. • </m:t>
                      </m:r>
                      <m:r>
                        <a:rPr lang="en-US" i="1" smtClean="0"/>
                        <m:t>𝐵𝑜𝑛𝑑</m:t>
                      </m:r>
                      <m:r>
                        <a:rPr lang="en-US" i="1" smtClean="0"/>
                        <m:t> </m:t>
                      </m:r>
                      <m:r>
                        <a:rPr lang="en-US" i="1" smtClean="0"/>
                        <m:t>𝐶</m:t>
                      </m:r>
                      <m:r>
                        <a:rPr lang="en-US" i="1" smtClean="0"/>
                        <m:t> </m:t>
                      </m:r>
                      <m:r>
                        <a:rPr lang="en-US" i="1" smtClean="0"/>
                        <m:t>h</m:t>
                      </m:r>
                      <m:r>
                        <a:rPr lang="en-US" i="1" smtClean="0"/>
                        <m:t>𝑎𝑠</m:t>
                      </m:r>
                      <m:r>
                        <a:rPr lang="en-US" i="1" smtClean="0"/>
                        <m:t> </m:t>
                      </m:r>
                      <m:r>
                        <a:rPr lang="en-US" i="1" smtClean="0"/>
                        <m:t>𝑎</m:t>
                      </m:r>
                      <m:r>
                        <a:rPr lang="en-US" i="1" smtClean="0"/>
                        <m:t> </m:t>
                      </m:r>
                      <m:r>
                        <a:rPr lang="en-US" i="1" smtClean="0"/>
                        <m:t>𝑑𝑢𝑟𝑎𝑡𝑖𝑜𝑛</m:t>
                      </m:r>
                      <m:r>
                        <a:rPr lang="en-US" i="1" smtClean="0"/>
                        <m:t> </m:t>
                      </m:r>
                      <m:r>
                        <a:rPr lang="en-US" i="1" smtClean="0"/>
                        <m:t>𝑜𝑓</m:t>
                      </m:r>
                      <m:r>
                        <a:rPr lang="en-US" i="1" smtClean="0"/>
                        <m:t> </m:t>
                      </m:r>
                      <m:r>
                        <a:rPr lang="en-US" i="1" smtClean="0"/>
                        <m:t>16</m:t>
                      </m:r>
                      <m:r>
                        <a:rPr lang="en-US" i="1" smtClean="0"/>
                        <m:t>.</m:t>
                      </m:r>
                      <m:r>
                        <a:rPr lang="en-US" i="1" smtClean="0"/>
                        <m:t>67</m:t>
                      </m:r>
                      <m:r>
                        <a:rPr lang="en-US" i="1" smtClean="0"/>
                        <m:t> </m:t>
                      </m:r>
                      <m:r>
                        <a:rPr lang="en-US" i="1" smtClean="0"/>
                        <m:t>𝑦𝑒𝑎𝑟𝑠</m:t>
                      </m:r>
                      <m:r>
                        <a:rPr lang="en-US" i="1" smtClean="0"/>
                        <m:t> </m:t>
                      </m:r>
                      <m:r>
                        <a:rPr lang="en-US" i="1" smtClean="0"/>
                        <m:t>𝑎𝑛𝑑</m:t>
                      </m:r>
                      <m:r>
                        <a:rPr lang="en-US" i="1" smtClean="0"/>
                        <m:t> </m:t>
                      </m:r>
                      <m:r>
                        <a:rPr lang="en-US" i="1" smtClean="0"/>
                        <m:t>𝑤𝑎𝑠</m:t>
                      </m:r>
                      <m:r>
                        <a:rPr lang="en-US" i="1" smtClean="0"/>
                        <m:t> </m:t>
                      </m:r>
                      <m:r>
                        <a:rPr lang="en-US" i="1" smtClean="0"/>
                        <m:t>𝑝𝑢𝑟𝑐</m:t>
                      </m:r>
                      <m:r>
                        <a:rPr lang="en-US" i="1" smtClean="0"/>
                        <m:t>h</m:t>
                      </m:r>
                      <m:r>
                        <a:rPr lang="en-US" i="1" smtClean="0"/>
                        <m:t>𝑎𝑠𝑒𝑑</m:t>
                      </m:r>
                      <m:r>
                        <a:rPr lang="en-US" i="1" smtClean="0"/>
                        <m:t> </m:t>
                      </m:r>
                      <m:r>
                        <a:rPr lang="en-US" i="1" smtClean="0"/>
                        <m:t>𝑓𝑜𝑟</m:t>
                      </m:r>
                      <m:r>
                        <a:rPr lang="en-US" i="1" smtClean="0"/>
                        <m:t> </m:t>
                      </m:r>
                      <m:r>
                        <a:rPr lang="en-US" i="1" smtClean="0"/>
                        <m:t>1000</m:t>
                      </m:r>
                      <m:r>
                        <a:rPr lang="en-US" i="1" smtClean="0"/>
                        <m:t>.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/>
                        <m:t>𝐶𝑎𝑙𝑐𝑢𝑙𝑎𝑡𝑒</m:t>
                      </m:r>
                      <m:r>
                        <a:rPr lang="en-US" i="1"/>
                        <m:t> </m:t>
                      </m:r>
                      <m:r>
                        <a:rPr lang="en-US" i="1"/>
                        <m:t>𝑡</m:t>
                      </m:r>
                      <m:r>
                        <a:rPr lang="en-US" i="1"/>
                        <m:t>h</m:t>
                      </m:r>
                      <m:r>
                        <a:rPr lang="en-US" i="1"/>
                        <m:t>𝑒</m:t>
                      </m:r>
                      <m:r>
                        <a:rPr lang="en-US" i="1"/>
                        <m:t> </m:t>
                      </m:r>
                      <m:r>
                        <a:rPr lang="en-US" i="1"/>
                        <m:t>𝑑𝑢𝑟𝑎𝑡𝑖𝑜𝑛</m:t>
                      </m:r>
                      <m:r>
                        <a:rPr lang="en-US" i="1"/>
                        <m:t> </m:t>
                      </m:r>
                      <m:r>
                        <a:rPr lang="en-US" i="1"/>
                        <m:t>𝑜𝑓</m:t>
                      </m:r>
                      <m:r>
                        <a:rPr lang="en-US" i="1"/>
                        <m:t> </m:t>
                      </m:r>
                      <m:r>
                        <a:rPr lang="en-US" i="1"/>
                        <m:t>𝑡</m:t>
                      </m:r>
                      <m:r>
                        <a:rPr lang="en-US" i="1"/>
                        <m:t>h</m:t>
                      </m:r>
                      <m:r>
                        <a:rPr lang="en-US" i="1"/>
                        <m:t>𝑒</m:t>
                      </m:r>
                      <m:r>
                        <a:rPr lang="en-US" i="1"/>
                        <m:t> </m:t>
                      </m:r>
                      <m:r>
                        <a:rPr lang="en-US" i="1"/>
                        <m:t>𝑝𝑜𝑟𝑡𝑓𝑜𝑙𝑖𝑜</m:t>
                      </m:r>
                      <m:r>
                        <a:rPr lang="en-US" i="1"/>
                        <m:t> </m:t>
                      </m:r>
                      <m:r>
                        <a:rPr lang="en-US" i="1"/>
                        <m:t>𝑎𝑡</m:t>
                      </m:r>
                      <m:r>
                        <a:rPr lang="en-US" i="1"/>
                        <m:t> </m:t>
                      </m:r>
                      <m:r>
                        <a:rPr lang="en-US" i="1"/>
                        <m:t>𝑡</m:t>
                      </m:r>
                      <m:r>
                        <a:rPr lang="en-US" i="1"/>
                        <m:t>h</m:t>
                      </m:r>
                      <m:r>
                        <a:rPr lang="en-US" i="1"/>
                        <m:t>𝑒</m:t>
                      </m:r>
                      <m:r>
                        <a:rPr lang="en-US" i="1"/>
                        <m:t> </m:t>
                      </m:r>
                      <m:r>
                        <a:rPr lang="en-US" i="1"/>
                        <m:t>𝑡𝑖𝑚𝑒</m:t>
                      </m:r>
                      <m:r>
                        <a:rPr lang="en-US" i="1"/>
                        <m:t> </m:t>
                      </m:r>
                      <m:r>
                        <a:rPr lang="en-US" i="1"/>
                        <m:t>𝑜𝑓</m:t>
                      </m:r>
                      <m:r>
                        <a:rPr lang="en-US" i="1"/>
                        <m:t> </m:t>
                      </m:r>
                      <m:r>
                        <a:rPr lang="en-US" i="1"/>
                        <m:t>𝑝𝑢𝑟𝑐</m:t>
                      </m:r>
                      <m:r>
                        <a:rPr lang="en-US" i="1"/>
                        <m:t>h</m:t>
                      </m:r>
                      <m:r>
                        <a:rPr lang="en-US" i="1"/>
                        <m:t>𝑎𝑠𝑒</m:t>
                      </m:r>
                      <m:r>
                        <a:rPr lang="en-US" i="1"/>
                        <m:t>.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𝑝𝑜𝑟𝑡𝑓𝑜𝑙𝑖𝑜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980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1015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1000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2995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𝑝𝑜𝑟𝑡𝑓𝑜𝑙𝑖𝑜</m:t>
                          </m:r>
                        </m:sub>
                      </m:sSub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21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46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980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2995</m:t>
                          </m:r>
                        </m:den>
                      </m:f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35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1015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2995</m:t>
                          </m:r>
                        </m:den>
                      </m:f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67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2995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77330551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280BA4-4238-4FFC-8E6A-C5735D440E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2974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4BB00-F2F3-4314-9519-0C1762EC3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as a function of Yield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C8B9F3-30AC-43F7-8B12-130F1768E4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𝐶𝑎𝑙𝑐𝑢𝑙𝑎𝑡𝑒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𝑝𝑟𝑖𝑐𝑒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100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𝑡𝑒𝑛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𝑦𝑒𝑎𝑟𝑠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𝑧𝑒𝑟𝑜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𝑐𝑜𝑢𝑝𝑜𝑛𝑠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𝑏𝑜𝑛𝑑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=8%.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=100∗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1.08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=46.32 </m:t>
                      </m:r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𝑊𝑟𝑖𝑡𝑒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𝑝𝑟𝑖𝑐𝑒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dirty="0" err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𝑎𝑠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err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𝑓𝑢𝑛𝑐𝑡𝑖𝑜𝑛</m:t>
                      </m:r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𝑌𝑖𝑒𝑙𝑑</m:t>
                      </m:r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𝑎𝑡𝑒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b="0" i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𝑊h𝑎𝑡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𝑤𝑖𝑙𝑙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𝑝𝑟𝑖𝑐𝑒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𝑦𝑖𝑒𝑙𝑑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𝑟𝑎𝑡𝑒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𝑤𝑒𝑛𝑡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𝑢𝑝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9%?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𝟎𝟗</m:t>
                          </m:r>
                        </m:e>
                      </m:d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𝟎𝟗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𝟐𝟒</m:t>
                      </m:r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C8B9F3-30AC-43F7-8B12-130F1768E4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2604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4BB00-F2F3-4314-9519-0C1762EC3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Sensitivity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C8B9F3-30AC-43F7-8B12-130F1768E4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𝐻𝑜𝑤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𝑑𝑖𝑑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𝑐h𝑎𝑛𝑔𝑒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𝑦𝑖𝑒𝑙𝑑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𝑟𝑎𝑡𝑒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𝑎𝑓𝑓𝑒𝑐𝑡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𝑝𝑟𝑖𝑐𝑒</m:t>
                      </m:r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𝐶𝑎𝑙𝑐𝑢𝑙𝑎𝑡𝑒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𝑝𝑟𝑖𝑐𝑒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100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𝑡𝑒𝑛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𝑦𝑒𝑎𝑟𝑠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𝑧𝑒𝑟𝑜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𝑐𝑜𝑢𝑝𝑜𝑛𝑠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𝑏𝑜𝑛𝑑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=8%.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=100∗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1.08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=46.32 </m:t>
                      </m:r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𝑊h𝑎𝑡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𝑤𝑖𝑙𝑙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𝑝𝑟𝑖𝑐𝑒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𝑦𝑖𝑒𝑙𝑑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𝑟𝑎𝑡𝑒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𝑤𝑒𝑛𝑡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𝑢𝑝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9%?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𝟎𝟗</m:t>
                          </m:r>
                        </m:e>
                      </m:d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𝟎𝟗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𝟐𝟒</m:t>
                      </m:r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08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09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08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46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  <m:r>
                            <a:rPr lang="ar-SA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𝟒𝟐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46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08808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C8B9F3-30AC-43F7-8B12-130F1768E4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1676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24D8B-609E-4D39-AE30-088E35D02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Modified Duration/Volatility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53F0E-C9EF-4863-B3B4-6678A501DC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1" y="3204594"/>
                <a:ext cx="9601196" cy="267127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𝑀𝑜𝑑𝐷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𝑑𝑖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53F0E-C9EF-4863-B3B4-6678A501DC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3204594"/>
                <a:ext cx="9601196" cy="267127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1362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24D8B-609E-4D39-AE30-088E35D02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Modified Duration and Duration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53F0E-C9EF-4863-B3B4-6678A501DC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464904"/>
                <a:ext cx="9601196" cy="4015409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𝑀𝑜𝑑𝐷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𝑑𝑖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𝑑𝑖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+…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+…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+…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+…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𝑀𝑜𝑑𝐷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53F0E-C9EF-4863-B3B4-6678A501DC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464904"/>
                <a:ext cx="9601196" cy="401540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6113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24D8B-609E-4D39-AE30-088E35D02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Modified Duration-Example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53F0E-C9EF-4863-B3B4-6678A501DC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1" y="3204594"/>
                <a:ext cx="9601196" cy="2671273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𝑡𝑤𝑜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𝑦𝑒𝑎𝑟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1000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𝑝𝑎𝑟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𝑏𝑜𝑛𝑑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𝑠𝑚𝑖𝑎𝑛𝑛𝑢𝑙𝑎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𝑐𝑜𝑢𝑝𝑜𝑛𝑠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8%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𝑝𝑟𝑖𝑐𝑒𝑑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𝑦𝑖𝑒𝑙𝑑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8%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𝑐𝑜𝑛𝑣𝑒𝑟𝑡𝑖𝑏𝑙𝑒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𝑠𝑒𝑚𝑖𝑎𝑛𝑛𝑢𝑎𝑙𝑙𝑦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𝐶𝑎𝑙𝑐𝑢𝑙𝑎𝑡𝑒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𝑀𝑜𝑑𝐷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(1.815)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𝑺𝒕𝒆𝒑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𝒘𝒓𝒊𝒕𝒆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𝒕𝒉𝒆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𝒇𝒖𝒏𝒄𝒕𝒊𝒐𝒏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𝑺𝒕𝒆𝒑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𝑻𝒂𝒌𝒆</m:t>
                      </m:r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𝒕𝒉𝒆</m:t>
                      </m:r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𝒏𝒆𝒈𝒂𝒕𝒊𝒗𝒆</m:t>
                      </m:r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𝒊𝒕𝒔</m:t>
                      </m:r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𝒇𝒊𝒓𝒔𝒕</m:t>
                      </m:r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𝒅𝒆𝒓𝒊𝒗𝒂𝒕𝒊𝒗𝒆</m:t>
                      </m:r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𝑺𝒕𝒆𝒑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𝑫𝒆𝒗𝒊𝒅𝒆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𝒃𝒚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𝒕𝒉𝒆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𝒑𝒓𝒊𝒄𝒆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𝒂𝒇𝒕𝒆𝒓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𝒔𝒖𝒃𝒕𝒊𝒕𝒖𝒕𝒊𝒏𝒈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𝒕𝒉𝒆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𝒗𝒂𝒍𝒖𝒆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53F0E-C9EF-4863-B3B4-6678A501DC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3204594"/>
                <a:ext cx="9601196" cy="267127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3797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24D8B-609E-4D39-AE30-088E35D02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Modified Duration-Example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53F0E-C9EF-4863-B3B4-6678A501DC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504662"/>
                <a:ext cx="9601196" cy="3371206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𝑡𝑤𝑜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𝑦𝑒𝑎𝑟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1000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𝑝𝑎𝑟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𝑏𝑜𝑛𝑑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𝑠𝑚𝑖𝑎𝑛𝑛𝑢𝑙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𝑐𝑜𝑢𝑝𝑜𝑛𝑠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8%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𝑝𝑟𝑖𝑐𝑒𝑑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𝑦𝑖𝑒𝑙𝑑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8%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𝑐𝑜𝑛𝑣𝑒𝑟𝑡𝑖𝑏𝑙𝑒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𝑠𝑒𝑚𝑖𝑎𝑛𝑛𝑢𝑎𝑙𝑙𝑦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𝐶𝑎𝑙𝑐𝑢𝑙𝑎𝑡𝑒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𝑀𝑜𝑑𝐷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1.815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9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9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9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num>
                            <m:den>
                              <m:r>
                                <a:rPr lang="en-US" sz="19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19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en-US" sz="19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sz="19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9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9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9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9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9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num>
                                <m:den>
                                  <m:r>
                                    <a:rPr lang="en-US" sz="19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9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9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19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9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9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9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9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9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9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num>
                                <m:den>
                                  <m:r>
                                    <a:rPr lang="en-US" sz="19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9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9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9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9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9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9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9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9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9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num>
                                <m:den>
                                  <m:r>
                                    <a:rPr lang="en-US" sz="19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9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9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19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9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9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9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9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9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9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num>
                                <m:den>
                                  <m:r>
                                    <a:rPr lang="en-US" sz="19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9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9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19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]+</m:t>
                      </m:r>
                      <m:r>
                        <a:rPr lang="en-US" sz="19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𝟏𝟎𝟎𝟎</m:t>
                      </m:r>
                      <m:sSup>
                        <m:sSupPr>
                          <m:ctrlPr>
                            <a:rPr lang="en-US" sz="19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9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9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9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9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9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num>
                                <m:den>
                                  <m:r>
                                    <a:rPr lang="en-US" sz="19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9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9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n-US" sz="19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9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9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en-US" sz="19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`</m:t>
                          </m:r>
                        </m:sup>
                      </m:sSup>
                      <m:d>
                        <m:dPr>
                          <m:ctrlPr>
                            <a:rPr lang="en-US" sz="19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9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9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num>
                            <m:den>
                              <m:r>
                                <a:rPr lang="en-US" sz="19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19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9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9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9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9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9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9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9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19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19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9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num>
                                    <m:den>
                                      <m:r>
                                        <a:rPr lang="en-US" sz="19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9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9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9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9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9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19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9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9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9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19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19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9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num>
                                    <m:den>
                                      <m:r>
                                        <a:rPr lang="en-US" sz="19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9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9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19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9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9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19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9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9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9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19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19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9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num>
                                    <m:den>
                                      <m:r>
                                        <a:rPr lang="en-US" sz="19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9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9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19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9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9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US" sz="19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9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9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9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19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19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9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num>
                                    <m:den>
                                      <m:r>
                                        <a:rPr lang="en-US" sz="19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9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9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</m:e>
                      </m:d>
                      <m:r>
                        <a:rPr lang="en-US" sz="19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9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9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𝟒𝟎𝟎𝟎</m:t>
                          </m:r>
                        </m:num>
                        <m:den>
                          <m:r>
                            <a:rPr lang="en-US" sz="19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US" sz="19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9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9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9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9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9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num>
                                <m:den>
                                  <m:r>
                                    <a:rPr lang="en-US" sz="19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9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9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en-US" sz="19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1900" b="1" dirty="0">
                    <a:solidFill>
                      <a:srgbClr val="7030A0"/>
                    </a:solidFill>
                  </a:rPr>
                  <a:t>=-171.0933986-1643.854213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9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9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en-US" sz="19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`</m:t>
                          </m:r>
                        </m:sup>
                      </m:sSup>
                      <m:d>
                        <m:dPr>
                          <m:ctrlPr>
                            <a:rPr lang="en-US" sz="19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19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9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𝟎𝟒</m:t>
                          </m:r>
                        </m:e>
                      </m:d>
                      <m:r>
                        <a:rPr lang="en-US" sz="19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9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9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9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9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9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9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9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19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19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9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9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9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9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9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19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9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9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9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19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19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9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9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19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9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9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19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9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9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9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19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19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9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9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19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9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9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US" sz="19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9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9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9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19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19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9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9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</m:e>
                      </m:d>
                      <m:r>
                        <a:rPr lang="en-US" sz="19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9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9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𝟒𝟎𝟎𝟎</m:t>
                          </m:r>
                        </m:num>
                        <m:den>
                          <m:r>
                            <a:rPr lang="en-US" sz="19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US" sz="19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9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9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9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9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𝟎𝟒</m:t>
                              </m:r>
                            </m:e>
                          </m:d>
                        </m:e>
                        <m:sup>
                          <m:r>
                            <a:rPr lang="en-US" sz="19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9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sz="19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9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𝟏𝟖𝟏𝟒</m:t>
                      </m:r>
                      <m:r>
                        <a:rPr lang="en-US" sz="19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9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𝟗𝟒𝟕𝟔</m:t>
                      </m:r>
                    </m:oMath>
                  </m:oMathPara>
                </a14:m>
                <a:endParaRPr lang="en-US" sz="19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19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  <m:sSub>
                        <m:sSubPr>
                          <m:ctrlPr>
                            <a:rPr lang="en-US" sz="19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9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9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19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acc>
                        </m:sub>
                      </m:sSub>
                      <m:r>
                        <a:rPr lang="en-US" sz="19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9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𝟏𝟎𝟎𝟎</m:t>
                      </m:r>
                      <m:sSup>
                        <m:sSupPr>
                          <m:ctrlPr>
                            <a:rPr lang="en-US" sz="19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9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sz="19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19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𝟏𝟎𝟎𝟎</m:t>
                      </m:r>
                    </m:oMath>
                  </m:oMathPara>
                </a14:m>
                <a:endParaRPr lang="en-US" sz="19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𝑴𝒐𝒅𝑫</m:t>
                      </m:r>
                      <m:r>
                        <a:rPr lang="en-US" sz="19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9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9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p>
                              <m:r>
                                <a:rPr lang="en-US" sz="19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`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9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9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9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num>
                                <m:den>
                                  <m:r>
                                    <a:rPr lang="en-US" sz="19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US" sz="19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19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​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19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19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9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19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9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𝟎𝟖</m:t>
                              </m:r>
                            </m:sub>
                          </m:sSub>
                        </m:num>
                        <m:den>
                          <m:r>
                            <a:rPr lang="en-US" sz="19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den>
                      </m:f>
                      <m:r>
                        <a:rPr lang="en-US" sz="19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9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9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9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𝟏𝟖𝟏𝟒</m:t>
                          </m:r>
                          <m:r>
                            <a:rPr lang="en-US" sz="19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9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𝟗𝟒𝟕𝟔</m:t>
                          </m:r>
                          <m:r>
                            <m:rPr>
                              <m:nor/>
                            </m:rPr>
                            <a:rPr lang="en-US" sz="1900" b="1" dirty="0">
                              <a:solidFill>
                                <a:srgbClr val="7030A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US" sz="19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𝟏𝟎𝟎𝟎</m:t>
                          </m:r>
                        </m:den>
                      </m:f>
                      <m:r>
                        <a:rPr lang="en-US" sz="19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9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9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𝟖𝟏𝟒𝟗𝟒𝟕𝟔</m:t>
                      </m:r>
                    </m:oMath>
                  </m:oMathPara>
                </a14:m>
                <a:endParaRPr lang="en-US" sz="19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53F0E-C9EF-4863-B3B4-6678A501DC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504662"/>
                <a:ext cx="9601196" cy="3371206"/>
              </a:xfrm>
              <a:blipFill>
                <a:blip r:embed="rId2"/>
                <a:stretch>
                  <a:fillRect l="-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1959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08566-C6D9-4691-B5EA-0DCAD923C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D12D8-9D85-4992-B16F-7FEAF3A492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47956" y="2556932"/>
                <a:ext cx="10486238" cy="33189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 0.1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𝑟𝑒𝑝𝑎𝑖𝑑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𝑡𝑤𝑜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𝑝𝑎𝑦𝑚𝑒𝑛𝑡𝑠</m:t>
                      </m:r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9900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𝑎𝑓𝑡𝑒𝑟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𝑦𝑒𝑎𝑟𝑠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100 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6 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𝑦𝑒𝑎𝑟𝑠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.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D12D8-9D85-4992-B16F-7FEAF3A492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7956" y="2556932"/>
                <a:ext cx="10486238" cy="331893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8504CA-3BCB-4108-BADF-BA714AA5590D}"/>
              </a:ext>
            </a:extLst>
          </p:cNvPr>
          <p:cNvCxnSpPr/>
          <p:nvPr/>
        </p:nvCxnSpPr>
        <p:spPr>
          <a:xfrm>
            <a:off x="1981200" y="4236440"/>
            <a:ext cx="8229600" cy="0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6B31F9-EA8F-49E9-8956-B32AA054AED4}"/>
              </a:ext>
            </a:extLst>
          </p:cNvPr>
          <p:cNvCxnSpPr>
            <a:cxnSpLocks/>
          </p:cNvCxnSpPr>
          <p:nvPr/>
        </p:nvCxnSpPr>
        <p:spPr>
          <a:xfrm>
            <a:off x="4114800" y="4236440"/>
            <a:ext cx="6096000" cy="0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38DB337-4241-4837-AFF3-B2C667B08A12}"/>
              </a:ext>
            </a:extLst>
          </p:cNvPr>
          <p:cNvSpPr txBox="1"/>
          <p:nvPr/>
        </p:nvSpPr>
        <p:spPr>
          <a:xfrm>
            <a:off x="3984171" y="4236440"/>
            <a:ext cx="61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6EE73B-896F-4F68-9811-E87504EB93B9}"/>
              </a:ext>
            </a:extLst>
          </p:cNvPr>
          <p:cNvSpPr txBox="1"/>
          <p:nvPr/>
        </p:nvSpPr>
        <p:spPr>
          <a:xfrm>
            <a:off x="10070840" y="4236439"/>
            <a:ext cx="68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954424-8051-4E8B-96D6-F9A150291924}"/>
              </a:ext>
            </a:extLst>
          </p:cNvPr>
          <p:cNvSpPr txBox="1"/>
          <p:nvPr/>
        </p:nvSpPr>
        <p:spPr>
          <a:xfrm>
            <a:off x="3806889" y="3780864"/>
            <a:ext cx="615822" cy="369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9900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FC5CF6-41D4-491E-A864-E1F275CA4D0C}"/>
              </a:ext>
            </a:extLst>
          </p:cNvPr>
          <p:cNvSpPr txBox="1"/>
          <p:nvPr/>
        </p:nvSpPr>
        <p:spPr>
          <a:xfrm>
            <a:off x="9902889" y="3780864"/>
            <a:ext cx="615822" cy="369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100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69384E-EF55-449F-A31B-6ECE844AD134}"/>
              </a:ext>
            </a:extLst>
          </p:cNvPr>
          <p:cNvSpPr txBox="1"/>
          <p:nvPr/>
        </p:nvSpPr>
        <p:spPr>
          <a:xfrm>
            <a:off x="2010184" y="4748376"/>
            <a:ext cx="8361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is correct to say that it will take 6 years for this loan to be repaid, but for an investor this number will be misleading , since the greatest portion of the loan is paid  in two years and only a small amount remains after that .</a:t>
            </a:r>
          </a:p>
        </p:txBody>
      </p:sp>
    </p:spTree>
    <p:extLst>
      <p:ext uri="{BB962C8B-B14F-4D97-AF65-F5344CB8AC3E}">
        <p14:creationId xmlns:p14="http://schemas.microsoft.com/office/powerpoint/2010/main" val="3130229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24D8B-609E-4D39-AE30-088E35D02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53F0E-C9EF-4863-B3B4-6678A501DC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1" y="3204594"/>
                <a:ext cx="9601196" cy="267127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𝐶𝑜𝑛𝑣𝑒𝑥𝑖𝑡𝑦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53F0E-C9EF-4863-B3B4-6678A501DC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3204594"/>
                <a:ext cx="9601196" cy="267127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8118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24D8B-609E-4D39-AE30-088E35D02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Convexity-Example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53F0E-C9EF-4863-B3B4-6678A501DC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1" y="3204594"/>
                <a:ext cx="9601196" cy="2671273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𝑡𝑤𝑜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𝑦𝑒𝑎𝑟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1000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𝑝𝑎𝑟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𝑏𝑜𝑛𝑑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𝑠𝑚𝑖𝑎𝑛𝑛𝑢𝑙𝑎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𝑐𝑜𝑢𝑝𝑜𝑛𝑠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8%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𝑝𝑟𝑖𝑐𝑒𝑑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𝑦𝑖𝑒𝑙𝑑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8%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𝑐𝑜𝑛𝑣𝑒𝑟𝑡𝑖𝑏𝑙𝑒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𝑠𝑒𝑚𝑖𝑎𝑛𝑛𝑢𝑎𝑙𝑙𝑦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𝐶𝑎𝑙𝑐𝑢𝑙𝑎𝑡𝑒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𝐶𝑜𝑛𝑣𝑒𝑒𝑥𝑖𝑡𝑦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(4.277)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𝑺𝒕𝒆𝒑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𝒘𝒓𝒊𝒕𝒆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𝒕𝒉𝒆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𝒇𝒖𝒏𝒄𝒕𝒊𝒐𝒏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𝑺𝒕𝒆𝒑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𝑻𝒂𝒌𝒆</m:t>
                      </m:r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𝒊𝒕𝒔</m:t>
                      </m:r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𝑺𝒄𝒐𝒏𝒆𝒅</m:t>
                      </m:r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𝒅𝒆𝒓𝒊𝒗𝒂𝒕𝒊𝒗𝒆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𝑺𝒕𝒆𝒑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𝑫𝒆𝒗𝒊𝒅𝒆</m:t>
                      </m:r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𝒃𝒚</m:t>
                      </m:r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𝒕𝒉𝒆</m:t>
                      </m:r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𝒑𝒓𝒊𝒄𝒆</m:t>
                      </m:r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𝒂𝒇𝒕𝒆𝒓</m:t>
                      </m:r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𝒔𝒖𝒃𝒕𝒊𝒕𝒖𝒕𝒊𝒏𝒈</m:t>
                      </m:r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𝒕𝒉𝒆</m:t>
                      </m:r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𝒗𝒂𝒍𝒖𝒆</m:t>
                      </m:r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53F0E-C9EF-4863-B3B4-6678A501DC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3204594"/>
                <a:ext cx="9601196" cy="267127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38496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24D8B-609E-4D39-AE30-088E35D02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Convexity-Example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53F0E-C9EF-4863-B3B4-6678A501DC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438400"/>
                <a:ext cx="9601196" cy="3790122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𝑡𝑤𝑜</m:t>
                      </m:r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𝑦𝑒𝑎𝑟</m:t>
                      </m:r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 1000 </m:t>
                      </m:r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𝑝𝑎𝑟</m:t>
                      </m:r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𝑏𝑜𝑛𝑑</m:t>
                      </m:r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𝑠𝑚𝑖𝑎𝑛𝑛𝑢𝑙𝑎</m:t>
                      </m:r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𝑐𝑜𝑢𝑝𝑜𝑛𝑠</m:t>
                      </m:r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 8% </m:t>
                      </m:r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𝑝𝑟𝑖𝑐𝑒𝑑</m:t>
                      </m:r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𝑦𝑖𝑒𝑙𝑑</m:t>
                      </m:r>
                    </m:oMath>
                  </m:oMathPara>
                </a14:m>
                <a:endParaRPr lang="en-US" sz="21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8% 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𝑐𝑜𝑛𝑣𝑒𝑟𝑡𝑖𝑏𝑙𝑒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𝑠𝑒𝑚𝑖𝑎𝑛𝑛𝑢𝑎𝑙𝑙𝑦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𝐶𝑎𝑙𝑐𝑢𝑙𝑎𝑡𝑒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𝐶𝑜𝑛𝑣𝑒𝑥𝑖𝑡𝑦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. (4.277)</m:t>
                      </m:r>
                    </m:oMath>
                  </m:oMathPara>
                </a14:m>
                <a:endParaRPr lang="en-US" sz="2100" b="0" dirty="0"/>
              </a:p>
              <a:p>
                <a:pPr marL="0" lvl="0" indent="0">
                  <a:buClr>
                    <a:srgbClr val="83992A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num>
                            <m:den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13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3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en-US" sz="13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num>
                                <m:den>
                                  <m: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13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num>
                                <m:den>
                                  <m: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3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num>
                                <m:den>
                                  <m: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13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num>
                                <m:den>
                                  <m: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13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]+</m:t>
                      </m:r>
                      <m:r>
                        <a:rPr lang="en-US" sz="13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𝟏𝟎𝟎𝟎</m:t>
                      </m:r>
                      <m:sSup>
                        <m:sSupPr>
                          <m:ctrlP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num>
                                <m:den>
                                  <m: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n-US" sz="1300" b="1" dirty="0">
                  <a:solidFill>
                    <a:srgbClr val="7030A0"/>
                  </a:solidFill>
                </a:endParaRPr>
              </a:p>
              <a:p>
                <a:pPr marL="0" lvl="0" indent="0">
                  <a:buClr>
                    <a:srgbClr val="83992A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`</m:t>
                          </m:r>
                        </m:sup>
                      </m:sSup>
                      <m:d>
                        <m:dPr>
                          <m:ctrlP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num>
                            <m:den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13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3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13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3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num>
                                    <m:den>
                                      <m:r>
                                        <a:rPr lang="en-US" sz="13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13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3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num>
                                    <m:den>
                                      <m:r>
                                        <a:rPr lang="en-US" sz="13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13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3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num>
                                    <m:den>
                                      <m:r>
                                        <a:rPr lang="en-US" sz="13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13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3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num>
                                    <m:den>
                                      <m:r>
                                        <a:rPr lang="en-US" sz="13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</m:e>
                      </m:d>
                      <m:r>
                        <a:rPr lang="en-US" sz="13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𝟒𝟎𝟎𝟎</m:t>
                          </m:r>
                        </m:num>
                        <m:den>
                          <m: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num>
                                <m:den>
                                  <m: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en-US" sz="1300" b="1" dirty="0">
                  <a:solidFill>
                    <a:srgbClr val="7030A0"/>
                  </a:solidFill>
                </a:endParaRPr>
              </a:p>
              <a:p>
                <a:pPr marL="0" lvl="0" indent="0">
                  <a:buClr>
                    <a:srgbClr val="83992A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`</m:t>
                          </m:r>
                          <m:r>
                            <a:rPr lang="en-US" sz="13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`</m:t>
                          </m:r>
                        </m:sup>
                      </m:sSup>
                      <m:d>
                        <m:dPr>
                          <m:ctrlP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num>
                            <m:den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13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3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3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13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13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3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num>
                                    <m:den>
                                      <m:r>
                                        <a:rPr lang="en-US" sz="13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3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13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3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num>
                            <m:den>
                              <m:r>
                                <a:rPr lang="en-US" sz="13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13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3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num>
                                    <m:den>
                                      <m:r>
                                        <a:rPr lang="en-US" sz="13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3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13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3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num>
                            <m:den>
                              <m:r>
                                <a:rPr lang="en-US" sz="13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13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3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num>
                                    <m:den>
                                      <m:r>
                                        <a:rPr lang="en-US" sz="13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3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  <m:r>
                            <a:rPr lang="en-US" sz="13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3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𝟐𝟎</m:t>
                              </m:r>
                            </m:num>
                            <m:den>
                              <m:r>
                                <a:rPr lang="en-US" sz="13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13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3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num>
                                    <m:den>
                                      <m:r>
                                        <a:rPr lang="en-US" sz="13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3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p>
                          </m:sSup>
                        </m:e>
                      </m:d>
                      <m:r>
                        <a:rPr lang="en-US" sz="13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  <m:r>
                            <a:rPr lang="en-US" sz="13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num>
                        <m:den>
                          <m:r>
                            <a:rPr lang="en-US" sz="13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sSup>
                        <m:sSupPr>
                          <m:ctrlP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num>
                                <m:den>
                                  <m: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3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lang="en-US" sz="1300" b="1" dirty="0">
                  <a:solidFill>
                    <a:srgbClr val="7030A0"/>
                  </a:solidFill>
                </a:endParaRPr>
              </a:p>
              <a:p>
                <a:pPr marL="0" lvl="0" indent="0">
                  <a:buClr>
                    <a:srgbClr val="83992A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`</m:t>
                          </m:r>
                        </m:sup>
                      </m:sSup>
                      <m:d>
                        <m:dPr>
                          <m:ctrlP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𝟎𝟒</m:t>
                          </m:r>
                        </m:e>
                      </m:d>
                      <m:r>
                        <a:rPr lang="en-US" sz="13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3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3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13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num>
                            <m:den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3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num>
                            <m:den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3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  <m: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𝟐𝟎</m:t>
                              </m:r>
                            </m:num>
                            <m:den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3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p>
                          </m:sSup>
                        </m:e>
                      </m:d>
                      <m:r>
                        <a:rPr lang="en-US" sz="13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  <m: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num>
                        <m:den>
                          <m: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sSup>
                        <m:sSupPr>
                          <m:ctrlP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𝟎𝟒</m:t>
                              </m:r>
                            </m:e>
                          </m:d>
                        </m:e>
                        <m:sup>
                          <m: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3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  <m:r>
                        <a:rPr lang="en-US" sz="13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3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𝟒𝟐𝟕𝟕</m:t>
                      </m:r>
                      <m:r>
                        <a:rPr lang="en-US" sz="13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3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𝟑𝟑𝟒𝟗𝟔𝟓</m:t>
                      </m:r>
                    </m:oMath>
                  </m:oMathPara>
                </a14:m>
                <a:endParaRPr lang="en-US" sz="1300" b="1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0" lvl="0" indent="0">
                  <a:buClr>
                    <a:srgbClr val="83992A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13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3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  <m:sSub>
                        <m:sSubPr>
                          <m:ctrlP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acc>
                        </m:sub>
                      </m:sSub>
                      <m:r>
                        <a:rPr lang="en-US" sz="13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3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𝟏𝟎𝟎𝟎</m:t>
                      </m:r>
                      <m:sSup>
                        <m:sSupPr>
                          <m:ctrlP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13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3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𝟏𝟎𝟎𝟎</m:t>
                      </m:r>
                    </m:oMath>
                  </m:oMathPara>
                </a14:m>
                <a:endParaRPr lang="en-US" sz="1300" b="1" dirty="0">
                  <a:solidFill>
                    <a:srgbClr val="7030A0"/>
                  </a:solidFill>
                </a:endParaRPr>
              </a:p>
              <a:p>
                <a:pPr marL="0" lvl="0" indent="0">
                  <a:buClr>
                    <a:srgbClr val="83992A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13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p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`</m:t>
                              </m:r>
                              <m:r>
                                <a:rPr lang="en-US" sz="13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`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num>
                                <m:den>
                                  <m: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13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900" b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​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𝟎𝟖</m:t>
                              </m:r>
                            </m:sub>
                          </m:sSub>
                        </m:num>
                        <m:den>
                          <m: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den>
                      </m:f>
                      <m:r>
                        <a:rPr lang="en-US" sz="13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𝟒𝟐𝟕𝟕</m:t>
                          </m:r>
                          <m: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𝟑𝟑𝟒𝟗𝟔𝟓</m:t>
                          </m:r>
                          <m:r>
                            <m:rPr>
                              <m:nor/>
                            </m:rPr>
                            <a:rPr lang="en-US" sz="13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1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𝟏𝟎𝟎𝟎</m:t>
                          </m:r>
                        </m:den>
                      </m:f>
                      <m:r>
                        <a:rPr lang="en-US" sz="13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3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3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3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𝟐𝟕𝟕𝟑𝟑𝟒𝟗𝟔𝟓</m:t>
                      </m:r>
                    </m:oMath>
                  </m:oMathPara>
                </a14:m>
                <a:endParaRPr lang="en-US" sz="13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53F0E-C9EF-4863-B3B4-6678A501DC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438400"/>
                <a:ext cx="9601196" cy="379012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10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08566-C6D9-4691-B5EA-0DCAD923C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D12D8-9D85-4992-B16F-7FEAF3A492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47956" y="2556932"/>
                <a:ext cx="10486238" cy="33189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 0.1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𝑟𝑒𝑝𝑎𝑖𝑑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𝑡𝑤𝑜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𝑝𝑎𝑦𝑚𝑒𝑛𝑡𝑠</m:t>
                      </m:r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9900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𝑎𝑓𝑡𝑒𝑟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𝑦𝑒𝑎𝑟𝑠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100 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6 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𝑦𝑒𝑎𝑟𝑠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.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D12D8-9D85-4992-B16F-7FEAF3A492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7956" y="2556932"/>
                <a:ext cx="10486238" cy="331893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8504CA-3BCB-4108-BADF-BA714AA5590D}"/>
              </a:ext>
            </a:extLst>
          </p:cNvPr>
          <p:cNvCxnSpPr/>
          <p:nvPr/>
        </p:nvCxnSpPr>
        <p:spPr>
          <a:xfrm>
            <a:off x="1962539" y="3956521"/>
            <a:ext cx="8229600" cy="0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6B31F9-EA8F-49E9-8956-B32AA054AED4}"/>
              </a:ext>
            </a:extLst>
          </p:cNvPr>
          <p:cNvCxnSpPr>
            <a:cxnSpLocks/>
          </p:cNvCxnSpPr>
          <p:nvPr/>
        </p:nvCxnSpPr>
        <p:spPr>
          <a:xfrm>
            <a:off x="4096139" y="3956521"/>
            <a:ext cx="6096000" cy="0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38DB337-4241-4837-AFF3-B2C667B08A12}"/>
              </a:ext>
            </a:extLst>
          </p:cNvPr>
          <p:cNvSpPr txBox="1"/>
          <p:nvPr/>
        </p:nvSpPr>
        <p:spPr>
          <a:xfrm>
            <a:off x="3965510" y="3956521"/>
            <a:ext cx="61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6EE73B-896F-4F68-9811-E87504EB93B9}"/>
              </a:ext>
            </a:extLst>
          </p:cNvPr>
          <p:cNvSpPr txBox="1"/>
          <p:nvPr/>
        </p:nvSpPr>
        <p:spPr>
          <a:xfrm>
            <a:off x="10052179" y="3956520"/>
            <a:ext cx="68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954424-8051-4E8B-96D6-F9A150291924}"/>
              </a:ext>
            </a:extLst>
          </p:cNvPr>
          <p:cNvSpPr txBox="1"/>
          <p:nvPr/>
        </p:nvSpPr>
        <p:spPr>
          <a:xfrm>
            <a:off x="3788228" y="3500945"/>
            <a:ext cx="615822" cy="369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9900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FC5CF6-41D4-491E-A864-E1F275CA4D0C}"/>
              </a:ext>
            </a:extLst>
          </p:cNvPr>
          <p:cNvSpPr txBox="1"/>
          <p:nvPr/>
        </p:nvSpPr>
        <p:spPr>
          <a:xfrm>
            <a:off x="9884228" y="3544089"/>
            <a:ext cx="615822" cy="369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 100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096FB7-9F22-49FE-A584-0C516C6C021E}"/>
                  </a:ext>
                </a:extLst>
              </p:cNvPr>
              <p:cNvSpPr txBox="1"/>
              <p:nvPr/>
            </p:nvSpPr>
            <p:spPr>
              <a:xfrm>
                <a:off x="3940628" y="4314148"/>
                <a:ext cx="44382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𝟗𝟗𝟎𝟎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𝟏𝟖𝟏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𝟖𝟐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𝟓𝟔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𝟒𝟒𝟕𝟑𝟗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=8,238.2655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096FB7-9F22-49FE-A584-0C516C6C0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628" y="4314148"/>
                <a:ext cx="4438262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0296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08566-C6D9-4691-B5EA-0DCAD923C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D12D8-9D85-4992-B16F-7FEAF3A492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47956" y="2556932"/>
                <a:ext cx="10486238" cy="33189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8,238.2655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 0.1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𝑟𝑒𝑝𝑎𝑖𝑑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𝑡𝑤𝑜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𝑝𝑎𝑦𝑚𝑒𝑛𝑡𝑠</m:t>
                      </m:r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9900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𝑎𝑓𝑡𝑒𝑟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𝑦𝑒𝑎𝑟𝑠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100 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6 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𝑦𝑒𝑎𝑟𝑠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.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D12D8-9D85-4992-B16F-7FEAF3A492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7956" y="2556932"/>
                <a:ext cx="10486238" cy="331893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8504CA-3BCB-4108-BADF-BA714AA5590D}"/>
              </a:ext>
            </a:extLst>
          </p:cNvPr>
          <p:cNvCxnSpPr/>
          <p:nvPr/>
        </p:nvCxnSpPr>
        <p:spPr>
          <a:xfrm>
            <a:off x="1962539" y="3956521"/>
            <a:ext cx="8229600" cy="0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6B31F9-EA8F-49E9-8956-B32AA054AED4}"/>
              </a:ext>
            </a:extLst>
          </p:cNvPr>
          <p:cNvCxnSpPr>
            <a:cxnSpLocks/>
          </p:cNvCxnSpPr>
          <p:nvPr/>
        </p:nvCxnSpPr>
        <p:spPr>
          <a:xfrm>
            <a:off x="4096139" y="3956521"/>
            <a:ext cx="6096000" cy="0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38DB337-4241-4837-AFF3-B2C667B08A12}"/>
              </a:ext>
            </a:extLst>
          </p:cNvPr>
          <p:cNvSpPr txBox="1"/>
          <p:nvPr/>
        </p:nvSpPr>
        <p:spPr>
          <a:xfrm>
            <a:off x="3965510" y="3956521"/>
            <a:ext cx="61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6EE73B-896F-4F68-9811-E87504EB93B9}"/>
              </a:ext>
            </a:extLst>
          </p:cNvPr>
          <p:cNvSpPr txBox="1"/>
          <p:nvPr/>
        </p:nvSpPr>
        <p:spPr>
          <a:xfrm>
            <a:off x="10052179" y="3956520"/>
            <a:ext cx="68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954424-8051-4E8B-96D6-F9A150291924}"/>
              </a:ext>
            </a:extLst>
          </p:cNvPr>
          <p:cNvSpPr txBox="1"/>
          <p:nvPr/>
        </p:nvSpPr>
        <p:spPr>
          <a:xfrm>
            <a:off x="3788228" y="3500945"/>
            <a:ext cx="615822" cy="369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9900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FC5CF6-41D4-491E-A864-E1F275CA4D0C}"/>
              </a:ext>
            </a:extLst>
          </p:cNvPr>
          <p:cNvSpPr txBox="1"/>
          <p:nvPr/>
        </p:nvSpPr>
        <p:spPr>
          <a:xfrm>
            <a:off x="9884228" y="3500945"/>
            <a:ext cx="615822" cy="369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100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096FB7-9F22-49FE-A584-0C516C6C021E}"/>
                  </a:ext>
                </a:extLst>
              </p:cNvPr>
              <p:cNvSpPr txBox="1"/>
              <p:nvPr/>
            </p:nvSpPr>
            <p:spPr>
              <a:xfrm>
                <a:off x="3397898" y="4274159"/>
                <a:ext cx="1396482" cy="642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𝟏𝟖𝟏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𝟖𝟐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8,238.27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096FB7-9F22-49FE-A584-0C516C6C0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898" y="4274159"/>
                <a:ext cx="1396482" cy="6420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1F64C8-C9A3-4D27-9517-66C9BDA0842B}"/>
                  </a:ext>
                </a:extLst>
              </p:cNvPr>
              <p:cNvSpPr txBox="1"/>
              <p:nvPr/>
            </p:nvSpPr>
            <p:spPr>
              <a:xfrm>
                <a:off x="9531221" y="4245578"/>
                <a:ext cx="1321836" cy="651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𝟓𝟔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𝟒𝟒𝟕𝟑𝟗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8,238.26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1F64C8-C9A3-4D27-9517-66C9BDA08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1221" y="4245578"/>
                <a:ext cx="1321836" cy="6510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290971B-F5A2-475D-B6B3-FE86969C67D5}"/>
              </a:ext>
            </a:extLst>
          </p:cNvPr>
          <p:cNvCxnSpPr>
            <a:endCxn id="4" idx="2"/>
          </p:cNvCxnSpPr>
          <p:nvPr/>
        </p:nvCxnSpPr>
        <p:spPr>
          <a:xfrm flipV="1">
            <a:off x="4096139" y="4916194"/>
            <a:ext cx="0" cy="392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AC33F5A-E854-4CB4-96AF-A04A7E233F8B}"/>
              </a:ext>
            </a:extLst>
          </p:cNvPr>
          <p:cNvSpPr txBox="1"/>
          <p:nvPr/>
        </p:nvSpPr>
        <p:spPr>
          <a:xfrm>
            <a:off x="947956" y="5354747"/>
            <a:ext cx="542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Payment at year two represent  </a:t>
            </a:r>
            <a:r>
              <a:rPr lang="en-US" b="1" dirty="0">
                <a:solidFill>
                  <a:srgbClr val="7030A0"/>
                </a:solidFill>
              </a:rPr>
              <a:t>99.315% </a:t>
            </a:r>
            <a:r>
              <a:rPr lang="en-US" dirty="0">
                <a:solidFill>
                  <a:srgbClr val="7030A0"/>
                </a:solidFill>
              </a:rPr>
              <a:t>of loan amount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442284-46EB-4D5A-BAFC-BE8B9ECB9D7E}"/>
              </a:ext>
            </a:extLst>
          </p:cNvPr>
          <p:cNvSpPr txBox="1"/>
          <p:nvPr/>
        </p:nvSpPr>
        <p:spPr>
          <a:xfrm>
            <a:off x="7537587" y="5354747"/>
            <a:ext cx="319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While last payment is only </a:t>
            </a:r>
            <a:r>
              <a:rPr lang="en-US" b="1" dirty="0">
                <a:solidFill>
                  <a:srgbClr val="00B050"/>
                </a:solidFill>
              </a:rPr>
              <a:t>0.68%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FB8BB29-1452-4777-A5C4-99C5291C09DC}"/>
              </a:ext>
            </a:extLst>
          </p:cNvPr>
          <p:cNvCxnSpPr/>
          <p:nvPr/>
        </p:nvCxnSpPr>
        <p:spPr>
          <a:xfrm flipV="1">
            <a:off x="10192139" y="4840907"/>
            <a:ext cx="0" cy="392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101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08566-C6D9-4691-B5EA-0DCAD923C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D12D8-9D85-4992-B16F-7FEAF3A492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47956" y="2556931"/>
                <a:ext cx="10486238" cy="352662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8,238.2655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= 0.1 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𝑟𝑒𝑝𝑎𝑖𝑑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𝑡𝑤𝑜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𝑝𝑎𝑦𝑚𝑒𝑛𝑡𝑠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9900 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𝑎𝑓𝑡𝑒𝑟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𝑦𝑒𝑎𝑟𝑠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100 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6 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𝑦𝑒𝑎𝑟𝑠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 .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D12D8-9D85-4992-B16F-7FEAF3A492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7956" y="2556931"/>
                <a:ext cx="10486238" cy="352662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8504CA-3BCB-4108-BADF-BA714AA5590D}"/>
              </a:ext>
            </a:extLst>
          </p:cNvPr>
          <p:cNvCxnSpPr/>
          <p:nvPr/>
        </p:nvCxnSpPr>
        <p:spPr>
          <a:xfrm>
            <a:off x="1772389" y="3508651"/>
            <a:ext cx="8229600" cy="0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6B31F9-EA8F-49E9-8956-B32AA054AED4}"/>
              </a:ext>
            </a:extLst>
          </p:cNvPr>
          <p:cNvCxnSpPr>
            <a:cxnSpLocks/>
          </p:cNvCxnSpPr>
          <p:nvPr/>
        </p:nvCxnSpPr>
        <p:spPr>
          <a:xfrm>
            <a:off x="3905989" y="3508651"/>
            <a:ext cx="6096000" cy="0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38DB337-4241-4837-AFF3-B2C667B08A12}"/>
              </a:ext>
            </a:extLst>
          </p:cNvPr>
          <p:cNvSpPr txBox="1"/>
          <p:nvPr/>
        </p:nvSpPr>
        <p:spPr>
          <a:xfrm>
            <a:off x="3775360" y="3508651"/>
            <a:ext cx="61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6EE73B-896F-4F68-9811-E87504EB93B9}"/>
              </a:ext>
            </a:extLst>
          </p:cNvPr>
          <p:cNvSpPr txBox="1"/>
          <p:nvPr/>
        </p:nvSpPr>
        <p:spPr>
          <a:xfrm>
            <a:off x="9862029" y="3508650"/>
            <a:ext cx="68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954424-8051-4E8B-96D6-F9A150291924}"/>
              </a:ext>
            </a:extLst>
          </p:cNvPr>
          <p:cNvSpPr txBox="1"/>
          <p:nvPr/>
        </p:nvSpPr>
        <p:spPr>
          <a:xfrm>
            <a:off x="3598078" y="3053075"/>
            <a:ext cx="615822" cy="369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9900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FC5CF6-41D4-491E-A864-E1F275CA4D0C}"/>
              </a:ext>
            </a:extLst>
          </p:cNvPr>
          <p:cNvSpPr txBox="1"/>
          <p:nvPr/>
        </p:nvSpPr>
        <p:spPr>
          <a:xfrm>
            <a:off x="9694078" y="3053075"/>
            <a:ext cx="615822" cy="369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100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096FB7-9F22-49FE-A584-0C516C6C021E}"/>
                  </a:ext>
                </a:extLst>
              </p:cNvPr>
              <p:cNvSpPr txBox="1"/>
              <p:nvPr/>
            </p:nvSpPr>
            <p:spPr>
              <a:xfrm>
                <a:off x="3207748" y="3826289"/>
                <a:ext cx="1396482" cy="642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𝟏𝟖𝟏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𝟖𝟐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8,238.27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096FB7-9F22-49FE-A584-0C516C6C0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748" y="3826289"/>
                <a:ext cx="1396482" cy="6420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1F64C8-C9A3-4D27-9517-66C9BDA0842B}"/>
                  </a:ext>
                </a:extLst>
              </p:cNvPr>
              <p:cNvSpPr txBox="1"/>
              <p:nvPr/>
            </p:nvSpPr>
            <p:spPr>
              <a:xfrm>
                <a:off x="9341071" y="3797708"/>
                <a:ext cx="1321836" cy="651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𝟓𝟔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𝟒𝟒𝟕𝟑𝟗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8,238.26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1F64C8-C9A3-4D27-9517-66C9BDA08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1071" y="3797708"/>
                <a:ext cx="1321836" cy="6510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290971B-F5A2-475D-B6B3-FE86969C67D5}"/>
              </a:ext>
            </a:extLst>
          </p:cNvPr>
          <p:cNvCxnSpPr>
            <a:endCxn id="4" idx="2"/>
          </p:cNvCxnSpPr>
          <p:nvPr/>
        </p:nvCxnSpPr>
        <p:spPr>
          <a:xfrm flipV="1">
            <a:off x="3905989" y="4468324"/>
            <a:ext cx="0" cy="39292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AC33F5A-E854-4CB4-96AF-A04A7E233F8B}"/>
              </a:ext>
            </a:extLst>
          </p:cNvPr>
          <p:cNvSpPr txBox="1"/>
          <p:nvPr/>
        </p:nvSpPr>
        <p:spPr>
          <a:xfrm>
            <a:off x="757806" y="4906877"/>
            <a:ext cx="542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Payment at year two represent  </a:t>
            </a:r>
            <a:r>
              <a:rPr lang="en-US" b="1" dirty="0">
                <a:solidFill>
                  <a:srgbClr val="7030A0"/>
                </a:solidFill>
              </a:rPr>
              <a:t>99.315% </a:t>
            </a:r>
            <a:r>
              <a:rPr lang="en-US" dirty="0">
                <a:solidFill>
                  <a:srgbClr val="7030A0"/>
                </a:solidFill>
              </a:rPr>
              <a:t>of loan amount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442284-46EB-4D5A-BAFC-BE8B9ECB9D7E}"/>
              </a:ext>
            </a:extLst>
          </p:cNvPr>
          <p:cNvSpPr txBox="1"/>
          <p:nvPr/>
        </p:nvSpPr>
        <p:spPr>
          <a:xfrm>
            <a:off x="7347437" y="4906877"/>
            <a:ext cx="361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While last payment is only </a:t>
            </a:r>
            <a:r>
              <a:rPr lang="en-US" b="1" dirty="0">
                <a:solidFill>
                  <a:srgbClr val="00B050"/>
                </a:solidFill>
              </a:rPr>
              <a:t>0.685185%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FB8BB29-1452-4777-A5C4-99C5291C09DC}"/>
              </a:ext>
            </a:extLst>
          </p:cNvPr>
          <p:cNvCxnSpPr/>
          <p:nvPr/>
        </p:nvCxnSpPr>
        <p:spPr>
          <a:xfrm flipV="1">
            <a:off x="10001989" y="4393037"/>
            <a:ext cx="0" cy="39292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5F6F7F2-F18C-4505-AD21-5F4886A1E855}"/>
                  </a:ext>
                </a:extLst>
              </p:cNvPr>
              <p:cNvSpPr txBox="1"/>
              <p:nvPr/>
            </p:nvSpPr>
            <p:spPr>
              <a:xfrm>
                <a:off x="3598078" y="5406454"/>
                <a:ext cx="6215317" cy="647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𝟏𝟖𝟏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𝟖𝟐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8,238.27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𝟓𝟔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8,238.26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=2.027407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𝑦𝑒𝑎𝑟𝑠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5F6F7F2-F18C-4505-AD21-5F4886A1E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078" y="5406454"/>
                <a:ext cx="6215317" cy="6476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097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E88A0-7CD6-4B22-8986-A00EC67F8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E9B738-72B1-42C4-AAA1-DB31FCCA8F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556932"/>
                <a:ext cx="9601196" cy="52217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0" dirty="0"/>
                  <a:t>G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𝑖𝑣𝑒𝑛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𝑡h𝑒𝑠𝑒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𝑐𝑎𝑠h𝑓𝑙𝑜𝑤𝑠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E9B738-72B1-42C4-AAA1-DB31FCCA8F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556932"/>
                <a:ext cx="9601196" cy="522170"/>
              </a:xfrm>
              <a:blipFill>
                <a:blip r:embed="rId2"/>
                <a:stretch>
                  <a:fillRect l="-1017" t="-9302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325B1F5-ED3A-4E99-82DC-2C556A0235C4}"/>
              </a:ext>
            </a:extLst>
          </p:cNvPr>
          <p:cNvCxnSpPr>
            <a:cxnSpLocks/>
          </p:cNvCxnSpPr>
          <p:nvPr/>
        </p:nvCxnSpPr>
        <p:spPr>
          <a:xfrm flipV="1">
            <a:off x="1962539" y="3956520"/>
            <a:ext cx="7032171" cy="1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9ECAFC-7502-4396-BADC-B7D281D54583}"/>
              </a:ext>
            </a:extLst>
          </p:cNvPr>
          <p:cNvCxnSpPr>
            <a:cxnSpLocks/>
          </p:cNvCxnSpPr>
          <p:nvPr/>
        </p:nvCxnSpPr>
        <p:spPr>
          <a:xfrm flipV="1">
            <a:off x="4096139" y="3956520"/>
            <a:ext cx="4898571" cy="341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169D0E3-A606-4586-A73C-3E6994295318}"/>
              </a:ext>
            </a:extLst>
          </p:cNvPr>
          <p:cNvSpPr txBox="1"/>
          <p:nvPr/>
        </p:nvSpPr>
        <p:spPr>
          <a:xfrm>
            <a:off x="3965510" y="3956521"/>
            <a:ext cx="61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57A55F-EA1C-4B36-B3E3-E518498466FB}"/>
              </a:ext>
            </a:extLst>
          </p:cNvPr>
          <p:cNvSpPr txBox="1"/>
          <p:nvPr/>
        </p:nvSpPr>
        <p:spPr>
          <a:xfrm>
            <a:off x="8832978" y="3975388"/>
            <a:ext cx="68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487F14-68C9-451D-B8E0-D73D309AFAAE}"/>
              </a:ext>
            </a:extLst>
          </p:cNvPr>
          <p:cNvSpPr txBox="1"/>
          <p:nvPr/>
        </p:nvSpPr>
        <p:spPr>
          <a:xfrm>
            <a:off x="3788228" y="3500945"/>
            <a:ext cx="615822" cy="369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1500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A1F63A-5CC2-4A29-B838-68A795E4E1E9}"/>
              </a:ext>
            </a:extLst>
          </p:cNvPr>
          <p:cNvSpPr txBox="1"/>
          <p:nvPr/>
        </p:nvSpPr>
        <p:spPr>
          <a:xfrm>
            <a:off x="8686799" y="3248688"/>
            <a:ext cx="615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 2000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3F4FE1-4933-4E6A-81AB-364EF311CCD6}"/>
              </a:ext>
            </a:extLst>
          </p:cNvPr>
          <p:cNvCxnSpPr>
            <a:cxnSpLocks/>
          </p:cNvCxnSpPr>
          <p:nvPr/>
        </p:nvCxnSpPr>
        <p:spPr>
          <a:xfrm>
            <a:off x="5337110" y="3956520"/>
            <a:ext cx="2351314" cy="0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F014EEC-F0EF-4881-8680-2C352CF25915}"/>
              </a:ext>
            </a:extLst>
          </p:cNvPr>
          <p:cNvSpPr txBox="1"/>
          <p:nvPr/>
        </p:nvSpPr>
        <p:spPr>
          <a:xfrm>
            <a:off x="5212702" y="3959837"/>
            <a:ext cx="68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14F545-3004-42AF-9335-9C925E9BF168}"/>
              </a:ext>
            </a:extLst>
          </p:cNvPr>
          <p:cNvSpPr txBox="1"/>
          <p:nvPr/>
        </p:nvSpPr>
        <p:spPr>
          <a:xfrm>
            <a:off x="7567127" y="3956520"/>
            <a:ext cx="68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5"/>
                </a:solidFill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DCB739F-6198-4CB8-991A-7E45F022E4E6}"/>
              </a:ext>
            </a:extLst>
          </p:cNvPr>
          <p:cNvSpPr txBox="1"/>
          <p:nvPr/>
        </p:nvSpPr>
        <p:spPr>
          <a:xfrm>
            <a:off x="7380513" y="3525687"/>
            <a:ext cx="61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chemeClr val="accent5"/>
                </a:solidFill>
              </a:rPr>
              <a:t>120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3C7FFB-FDB1-4B9E-8A63-E71D1019C457}"/>
              </a:ext>
            </a:extLst>
          </p:cNvPr>
          <p:cNvSpPr txBox="1"/>
          <p:nvPr/>
        </p:nvSpPr>
        <p:spPr>
          <a:xfrm>
            <a:off x="5029199" y="3223900"/>
            <a:ext cx="615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5000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91A2BC6-8338-47C5-B5E5-C14FCB2F3760}"/>
                  </a:ext>
                </a:extLst>
              </p:cNvPr>
              <p:cNvSpPr txBox="1"/>
              <p:nvPr/>
            </p:nvSpPr>
            <p:spPr>
              <a:xfrm>
                <a:off x="1108788" y="4264297"/>
                <a:ext cx="17572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=7266.17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91A2BC6-8338-47C5-B5E5-C14FCB2F3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88" y="4264297"/>
                <a:ext cx="175726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A7ED58E-880B-44DB-A993-D712FADC73DB}"/>
                  </a:ext>
                </a:extLst>
              </p:cNvPr>
              <p:cNvSpPr txBox="1"/>
              <p:nvPr/>
            </p:nvSpPr>
            <p:spPr>
              <a:xfrm>
                <a:off x="1108788" y="4738245"/>
                <a:ext cx="54692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𝐶𝑎𝑙𝑐𝑢𝑙𝑎𝑡𝑒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𝑀𝑎𝑐𝑢𝑙𝑎𝑦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𝐷𝑢𝑟𝑎𝑡𝑖𝑜𝑛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A7ED58E-880B-44DB-A993-D712FADC7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88" y="4738245"/>
                <a:ext cx="5469293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3635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E88A0-7CD6-4B22-8986-A00EC67F8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E9B738-72B1-42C4-AAA1-DB31FCCA8F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556932"/>
                <a:ext cx="9601196" cy="52217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0" dirty="0"/>
                  <a:t>G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𝑖𝑣𝑒𝑛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𝑡h𝑒𝑠𝑒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𝑐𝑎𝑠h𝑓𝑙𝑜𝑤𝑠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E9B738-72B1-42C4-AAA1-DB31FCCA8F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556932"/>
                <a:ext cx="9601196" cy="522170"/>
              </a:xfrm>
              <a:blipFill>
                <a:blip r:embed="rId2"/>
                <a:stretch>
                  <a:fillRect l="-1017" t="-9302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325B1F5-ED3A-4E99-82DC-2C556A0235C4}"/>
              </a:ext>
            </a:extLst>
          </p:cNvPr>
          <p:cNvCxnSpPr>
            <a:cxnSpLocks/>
          </p:cNvCxnSpPr>
          <p:nvPr/>
        </p:nvCxnSpPr>
        <p:spPr>
          <a:xfrm flipV="1">
            <a:off x="1962539" y="3956520"/>
            <a:ext cx="7032171" cy="1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9ECAFC-7502-4396-BADC-B7D281D54583}"/>
              </a:ext>
            </a:extLst>
          </p:cNvPr>
          <p:cNvCxnSpPr>
            <a:cxnSpLocks/>
          </p:cNvCxnSpPr>
          <p:nvPr/>
        </p:nvCxnSpPr>
        <p:spPr>
          <a:xfrm flipV="1">
            <a:off x="4096139" y="3956520"/>
            <a:ext cx="4898571" cy="341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169D0E3-A606-4586-A73C-3E6994295318}"/>
              </a:ext>
            </a:extLst>
          </p:cNvPr>
          <p:cNvSpPr txBox="1"/>
          <p:nvPr/>
        </p:nvSpPr>
        <p:spPr>
          <a:xfrm>
            <a:off x="3965510" y="3956521"/>
            <a:ext cx="61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57A55F-EA1C-4B36-B3E3-E518498466FB}"/>
              </a:ext>
            </a:extLst>
          </p:cNvPr>
          <p:cNvSpPr txBox="1"/>
          <p:nvPr/>
        </p:nvSpPr>
        <p:spPr>
          <a:xfrm>
            <a:off x="8832978" y="3975388"/>
            <a:ext cx="68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487F14-68C9-451D-B8E0-D73D309AFAAE}"/>
              </a:ext>
            </a:extLst>
          </p:cNvPr>
          <p:cNvSpPr txBox="1"/>
          <p:nvPr/>
        </p:nvSpPr>
        <p:spPr>
          <a:xfrm>
            <a:off x="3788228" y="3500945"/>
            <a:ext cx="615822" cy="369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1500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A1F63A-5CC2-4A29-B838-68A795E4E1E9}"/>
              </a:ext>
            </a:extLst>
          </p:cNvPr>
          <p:cNvSpPr txBox="1"/>
          <p:nvPr/>
        </p:nvSpPr>
        <p:spPr>
          <a:xfrm>
            <a:off x="8686799" y="3248688"/>
            <a:ext cx="615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 2000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3F4FE1-4933-4E6A-81AB-364EF311CCD6}"/>
              </a:ext>
            </a:extLst>
          </p:cNvPr>
          <p:cNvCxnSpPr>
            <a:cxnSpLocks/>
          </p:cNvCxnSpPr>
          <p:nvPr/>
        </p:nvCxnSpPr>
        <p:spPr>
          <a:xfrm>
            <a:off x="5337110" y="3956520"/>
            <a:ext cx="2351314" cy="0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F014EEC-F0EF-4881-8680-2C352CF25915}"/>
              </a:ext>
            </a:extLst>
          </p:cNvPr>
          <p:cNvSpPr txBox="1"/>
          <p:nvPr/>
        </p:nvSpPr>
        <p:spPr>
          <a:xfrm>
            <a:off x="5212702" y="3959837"/>
            <a:ext cx="68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14F545-3004-42AF-9335-9C925E9BF168}"/>
              </a:ext>
            </a:extLst>
          </p:cNvPr>
          <p:cNvSpPr txBox="1"/>
          <p:nvPr/>
        </p:nvSpPr>
        <p:spPr>
          <a:xfrm>
            <a:off x="7567127" y="3956520"/>
            <a:ext cx="68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5"/>
                </a:solidFill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DCB739F-6198-4CB8-991A-7E45F022E4E6}"/>
              </a:ext>
            </a:extLst>
          </p:cNvPr>
          <p:cNvSpPr txBox="1"/>
          <p:nvPr/>
        </p:nvSpPr>
        <p:spPr>
          <a:xfrm>
            <a:off x="7380513" y="3525687"/>
            <a:ext cx="61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chemeClr val="accent5"/>
                </a:solidFill>
              </a:rPr>
              <a:t>120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3C7FFB-FDB1-4B9E-8A63-E71D1019C457}"/>
              </a:ext>
            </a:extLst>
          </p:cNvPr>
          <p:cNvSpPr txBox="1"/>
          <p:nvPr/>
        </p:nvSpPr>
        <p:spPr>
          <a:xfrm>
            <a:off x="5029199" y="3223900"/>
            <a:ext cx="615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5000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91A2BC6-8338-47C5-B5E5-C14FCB2F3760}"/>
                  </a:ext>
                </a:extLst>
              </p:cNvPr>
              <p:cNvSpPr txBox="1"/>
              <p:nvPr/>
            </p:nvSpPr>
            <p:spPr>
              <a:xfrm>
                <a:off x="1108788" y="4264297"/>
                <a:ext cx="17572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=7266.17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91A2BC6-8338-47C5-B5E5-C14FCB2F3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88" y="4264297"/>
                <a:ext cx="175726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AEC2143-6C2E-4BA2-88B6-C2730E028DC4}"/>
              </a:ext>
            </a:extLst>
          </p:cNvPr>
          <p:cNvCxnSpPr/>
          <p:nvPr/>
        </p:nvCxnSpPr>
        <p:spPr>
          <a:xfrm flipV="1">
            <a:off x="4096139" y="4240705"/>
            <a:ext cx="0" cy="39292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7A28ABF-103F-4244-9BEB-117918BCBB35}"/>
              </a:ext>
            </a:extLst>
          </p:cNvPr>
          <p:cNvCxnSpPr/>
          <p:nvPr/>
        </p:nvCxnSpPr>
        <p:spPr>
          <a:xfrm flipV="1">
            <a:off x="5337110" y="4240705"/>
            <a:ext cx="0" cy="39292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8D9869B-3A55-4ACF-8AE2-22CB7E1F8E9A}"/>
              </a:ext>
            </a:extLst>
          </p:cNvPr>
          <p:cNvCxnSpPr/>
          <p:nvPr/>
        </p:nvCxnSpPr>
        <p:spPr>
          <a:xfrm flipV="1">
            <a:off x="7688424" y="4240705"/>
            <a:ext cx="0" cy="392924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3B5117A-2BC6-451B-B05B-A342357CF781}"/>
              </a:ext>
            </a:extLst>
          </p:cNvPr>
          <p:cNvCxnSpPr/>
          <p:nvPr/>
        </p:nvCxnSpPr>
        <p:spPr>
          <a:xfrm flipV="1">
            <a:off x="8976049" y="4240705"/>
            <a:ext cx="0" cy="39292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4970DB-9B03-4793-A23C-5D314F43954F}"/>
                  </a:ext>
                </a:extLst>
              </p:cNvPr>
              <p:cNvSpPr txBox="1"/>
              <p:nvPr/>
            </p:nvSpPr>
            <p:spPr>
              <a:xfrm>
                <a:off x="3512198" y="4633627"/>
                <a:ext cx="1135225" cy="53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𝟏𝟓𝟎𝟎</m:t>
                          </m:r>
                          <m:sSup>
                            <m:sSupPr>
                              <m:ctrlPr>
                                <a:rPr lang="en-US" sz="1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1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7266.17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4970DB-9B03-4793-A23C-5D314F439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198" y="4633627"/>
                <a:ext cx="1135225" cy="5300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7F46072-7507-4349-895C-3DB8C876B6EC}"/>
                  </a:ext>
                </a:extLst>
              </p:cNvPr>
              <p:cNvSpPr txBox="1"/>
              <p:nvPr/>
            </p:nvSpPr>
            <p:spPr>
              <a:xfrm>
                <a:off x="4794379" y="4634908"/>
                <a:ext cx="1091682" cy="543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𝟓𝟎𝟎𝟎</m:t>
                          </m:r>
                          <m:sSup>
                            <m:sSupPr>
                              <m:ctrlPr>
                                <a:rPr lang="en-US" sz="1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1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7266.17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7F46072-7507-4349-895C-3DB8C876B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379" y="4634908"/>
                <a:ext cx="1091682" cy="5436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8D6294E-CF41-4684-8EDA-315148657BEE}"/>
                  </a:ext>
                </a:extLst>
              </p:cNvPr>
              <p:cNvSpPr txBox="1"/>
              <p:nvPr/>
            </p:nvSpPr>
            <p:spPr>
              <a:xfrm>
                <a:off x="7142583" y="4633628"/>
                <a:ext cx="1091682" cy="543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𝟏𝟐𝟎</m:t>
                          </m:r>
                          <m:sSup>
                            <m:sSupPr>
                              <m:ctrlPr>
                                <a:rPr lang="en-US" sz="1400" b="1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1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1400" b="1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7266.17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8D6294E-CF41-4684-8EDA-315148657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583" y="4633628"/>
                <a:ext cx="1091682" cy="5436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BD92336-3CDF-4CA6-9704-DC698D89513A}"/>
                  </a:ext>
                </a:extLst>
              </p:cNvPr>
              <p:cNvSpPr txBox="1"/>
              <p:nvPr/>
            </p:nvSpPr>
            <p:spPr>
              <a:xfrm>
                <a:off x="8448869" y="4633627"/>
                <a:ext cx="1091682" cy="543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𝟐𝟎𝟎𝟎</m:t>
                          </m:r>
                          <m:sSup>
                            <m:sSupPr>
                              <m:ctrlPr>
                                <a:rPr lang="en-US" sz="1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1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7266.17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BD92336-3CDF-4CA6-9704-DC698D895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869" y="4633627"/>
                <a:ext cx="1091682" cy="5436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8361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E88A0-7CD6-4B22-8986-A00EC67F8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E9B738-72B1-42C4-AAA1-DB31FCCA8F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556932"/>
                <a:ext cx="9601196" cy="52217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0" dirty="0"/>
                  <a:t>G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𝑖𝑣𝑒𝑛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𝑡h𝑒𝑠𝑒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𝑐𝑎𝑠h𝑓𝑙𝑜𝑤𝑠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E9B738-72B1-42C4-AAA1-DB31FCCA8F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556932"/>
                <a:ext cx="9601196" cy="522170"/>
              </a:xfrm>
              <a:blipFill>
                <a:blip r:embed="rId2"/>
                <a:stretch>
                  <a:fillRect l="-1017" t="-9302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325B1F5-ED3A-4E99-82DC-2C556A0235C4}"/>
              </a:ext>
            </a:extLst>
          </p:cNvPr>
          <p:cNvCxnSpPr>
            <a:cxnSpLocks/>
          </p:cNvCxnSpPr>
          <p:nvPr/>
        </p:nvCxnSpPr>
        <p:spPr>
          <a:xfrm flipV="1">
            <a:off x="2382416" y="3583295"/>
            <a:ext cx="7032171" cy="1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9ECAFC-7502-4396-BADC-B7D281D54583}"/>
              </a:ext>
            </a:extLst>
          </p:cNvPr>
          <p:cNvCxnSpPr>
            <a:cxnSpLocks/>
          </p:cNvCxnSpPr>
          <p:nvPr/>
        </p:nvCxnSpPr>
        <p:spPr>
          <a:xfrm flipV="1">
            <a:off x="4516016" y="3583295"/>
            <a:ext cx="4898571" cy="341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169D0E3-A606-4586-A73C-3E6994295318}"/>
              </a:ext>
            </a:extLst>
          </p:cNvPr>
          <p:cNvSpPr txBox="1"/>
          <p:nvPr/>
        </p:nvSpPr>
        <p:spPr>
          <a:xfrm>
            <a:off x="4385387" y="3583296"/>
            <a:ext cx="61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57A55F-EA1C-4B36-B3E3-E518498466FB}"/>
              </a:ext>
            </a:extLst>
          </p:cNvPr>
          <p:cNvSpPr txBox="1"/>
          <p:nvPr/>
        </p:nvSpPr>
        <p:spPr>
          <a:xfrm>
            <a:off x="9252855" y="3602163"/>
            <a:ext cx="68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487F14-68C9-451D-B8E0-D73D309AFAAE}"/>
              </a:ext>
            </a:extLst>
          </p:cNvPr>
          <p:cNvSpPr txBox="1"/>
          <p:nvPr/>
        </p:nvSpPr>
        <p:spPr>
          <a:xfrm>
            <a:off x="4208105" y="3127720"/>
            <a:ext cx="615822" cy="369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1500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A1F63A-5CC2-4A29-B838-68A795E4E1E9}"/>
              </a:ext>
            </a:extLst>
          </p:cNvPr>
          <p:cNvSpPr txBox="1"/>
          <p:nvPr/>
        </p:nvSpPr>
        <p:spPr>
          <a:xfrm>
            <a:off x="9106676" y="2875463"/>
            <a:ext cx="615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 2000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3F4FE1-4933-4E6A-81AB-364EF311CCD6}"/>
              </a:ext>
            </a:extLst>
          </p:cNvPr>
          <p:cNvCxnSpPr>
            <a:cxnSpLocks/>
          </p:cNvCxnSpPr>
          <p:nvPr/>
        </p:nvCxnSpPr>
        <p:spPr>
          <a:xfrm>
            <a:off x="5756987" y="3583295"/>
            <a:ext cx="2351314" cy="0"/>
          </a:xfrm>
          <a:prstGeom prst="line">
            <a:avLst/>
          </a:prstGeom>
          <a:ln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F014EEC-F0EF-4881-8680-2C352CF25915}"/>
              </a:ext>
            </a:extLst>
          </p:cNvPr>
          <p:cNvSpPr txBox="1"/>
          <p:nvPr/>
        </p:nvSpPr>
        <p:spPr>
          <a:xfrm>
            <a:off x="5632579" y="3586612"/>
            <a:ext cx="68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14F545-3004-42AF-9335-9C925E9BF168}"/>
              </a:ext>
            </a:extLst>
          </p:cNvPr>
          <p:cNvSpPr txBox="1"/>
          <p:nvPr/>
        </p:nvSpPr>
        <p:spPr>
          <a:xfrm>
            <a:off x="7987004" y="3583295"/>
            <a:ext cx="68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5"/>
                </a:solidFill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DCB739F-6198-4CB8-991A-7E45F022E4E6}"/>
              </a:ext>
            </a:extLst>
          </p:cNvPr>
          <p:cNvSpPr txBox="1"/>
          <p:nvPr/>
        </p:nvSpPr>
        <p:spPr>
          <a:xfrm>
            <a:off x="7800390" y="3152462"/>
            <a:ext cx="61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chemeClr val="accent5"/>
                </a:solidFill>
              </a:rPr>
              <a:t>120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3C7FFB-FDB1-4B9E-8A63-E71D1019C457}"/>
              </a:ext>
            </a:extLst>
          </p:cNvPr>
          <p:cNvSpPr txBox="1"/>
          <p:nvPr/>
        </p:nvSpPr>
        <p:spPr>
          <a:xfrm>
            <a:off x="5449076" y="2850675"/>
            <a:ext cx="615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5000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91A2BC6-8338-47C5-B5E5-C14FCB2F3760}"/>
                  </a:ext>
                </a:extLst>
              </p:cNvPr>
              <p:cNvSpPr txBox="1"/>
              <p:nvPr/>
            </p:nvSpPr>
            <p:spPr>
              <a:xfrm>
                <a:off x="1528665" y="3891072"/>
                <a:ext cx="17572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=7266.17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91A2BC6-8338-47C5-B5E5-C14FCB2F3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665" y="3891072"/>
                <a:ext cx="175726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AEC2143-6C2E-4BA2-88B6-C2730E028DC4}"/>
              </a:ext>
            </a:extLst>
          </p:cNvPr>
          <p:cNvCxnSpPr/>
          <p:nvPr/>
        </p:nvCxnSpPr>
        <p:spPr>
          <a:xfrm flipV="1">
            <a:off x="4516016" y="3867480"/>
            <a:ext cx="0" cy="39292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7A28ABF-103F-4244-9BEB-117918BCBB35}"/>
              </a:ext>
            </a:extLst>
          </p:cNvPr>
          <p:cNvCxnSpPr/>
          <p:nvPr/>
        </p:nvCxnSpPr>
        <p:spPr>
          <a:xfrm flipV="1">
            <a:off x="5756987" y="3867480"/>
            <a:ext cx="0" cy="39292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8D9869B-3A55-4ACF-8AE2-22CB7E1F8E9A}"/>
              </a:ext>
            </a:extLst>
          </p:cNvPr>
          <p:cNvCxnSpPr/>
          <p:nvPr/>
        </p:nvCxnSpPr>
        <p:spPr>
          <a:xfrm flipV="1">
            <a:off x="8108301" y="3867480"/>
            <a:ext cx="0" cy="392924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3B5117A-2BC6-451B-B05B-A342357CF781}"/>
              </a:ext>
            </a:extLst>
          </p:cNvPr>
          <p:cNvCxnSpPr/>
          <p:nvPr/>
        </p:nvCxnSpPr>
        <p:spPr>
          <a:xfrm flipV="1">
            <a:off x="9395926" y="3867480"/>
            <a:ext cx="0" cy="39292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4970DB-9B03-4793-A23C-5D314F43954F}"/>
                  </a:ext>
                </a:extLst>
              </p:cNvPr>
              <p:cNvSpPr txBox="1"/>
              <p:nvPr/>
            </p:nvSpPr>
            <p:spPr>
              <a:xfrm>
                <a:off x="3932075" y="4260402"/>
                <a:ext cx="1135225" cy="53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𝟏𝟓𝟎𝟎</m:t>
                          </m:r>
                          <m:sSup>
                            <m:sSupPr>
                              <m:ctrlPr>
                                <a:rPr lang="en-US" sz="1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1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7266.17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4970DB-9B03-4793-A23C-5D314F439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075" y="4260402"/>
                <a:ext cx="1135225" cy="5300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7F46072-7507-4349-895C-3DB8C876B6EC}"/>
                  </a:ext>
                </a:extLst>
              </p:cNvPr>
              <p:cNvSpPr txBox="1"/>
              <p:nvPr/>
            </p:nvSpPr>
            <p:spPr>
              <a:xfrm>
                <a:off x="5214256" y="4261683"/>
                <a:ext cx="1091682" cy="543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𝟓𝟎𝟎𝟎</m:t>
                          </m:r>
                          <m:sSup>
                            <m:sSupPr>
                              <m:ctrlPr>
                                <a:rPr lang="en-US" sz="1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1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7266.17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7F46072-7507-4349-895C-3DB8C876B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256" y="4261683"/>
                <a:ext cx="1091682" cy="5436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8D6294E-CF41-4684-8EDA-315148657BEE}"/>
                  </a:ext>
                </a:extLst>
              </p:cNvPr>
              <p:cNvSpPr txBox="1"/>
              <p:nvPr/>
            </p:nvSpPr>
            <p:spPr>
              <a:xfrm>
                <a:off x="7562460" y="4260403"/>
                <a:ext cx="1091682" cy="543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𝟏𝟐𝟎</m:t>
                          </m:r>
                          <m:sSup>
                            <m:sSupPr>
                              <m:ctrlPr>
                                <a:rPr lang="en-US" sz="1400" b="1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1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1400" b="1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7266.17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8D6294E-CF41-4684-8EDA-315148657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460" y="4260403"/>
                <a:ext cx="1091682" cy="5436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BD92336-3CDF-4CA6-9704-DC698D89513A}"/>
                  </a:ext>
                </a:extLst>
              </p:cNvPr>
              <p:cNvSpPr txBox="1"/>
              <p:nvPr/>
            </p:nvSpPr>
            <p:spPr>
              <a:xfrm>
                <a:off x="8868746" y="4260402"/>
                <a:ext cx="1091682" cy="543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𝟐𝟎𝟎𝟎</m:t>
                          </m:r>
                          <m:sSup>
                            <m:sSupPr>
                              <m:ctrlPr>
                                <a:rPr lang="en-US" sz="1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1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7266.17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BD92336-3CDF-4CA6-9704-DC698D895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8746" y="4260402"/>
                <a:ext cx="1091682" cy="5436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553FC55-55CA-4F4D-8F95-A2BC8481C790}"/>
                  </a:ext>
                </a:extLst>
              </p:cNvPr>
              <p:cNvSpPr txBox="1"/>
              <p:nvPr/>
            </p:nvSpPr>
            <p:spPr>
              <a:xfrm>
                <a:off x="1836575" y="5334936"/>
                <a:ext cx="8518849" cy="659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𝟏𝟓𝟎𝟎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7266.17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𝟓𝟎𝟎𝟎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7266.17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𝟏𝟐𝟎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7266.17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𝟐𝟎𝟎𝟎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7266.17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=3.4548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𝑦𝑒𝑎𝑟𝑠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553FC55-55CA-4F4D-8F95-A2BC8481C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575" y="5334936"/>
                <a:ext cx="8518849" cy="6592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89337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440</TotalTime>
  <Words>1547</Words>
  <Application>Microsoft Office PowerPoint</Application>
  <PresentationFormat>Widescreen</PresentationFormat>
  <Paragraphs>273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Cambria Math</vt:lpstr>
      <vt:lpstr>Garamond</vt:lpstr>
      <vt:lpstr>Organic</vt:lpstr>
      <vt:lpstr>Duration , Modified Duration, Convexity  </vt:lpstr>
      <vt:lpstr>Duration</vt:lpstr>
      <vt:lpstr>Example</vt:lpstr>
      <vt:lpstr>Example</vt:lpstr>
      <vt:lpstr>Example</vt:lpstr>
      <vt:lpstr>Example</vt:lpstr>
      <vt:lpstr>Example 2</vt:lpstr>
      <vt:lpstr>Example 2</vt:lpstr>
      <vt:lpstr>Example 2</vt:lpstr>
      <vt:lpstr>Duration</vt:lpstr>
      <vt:lpstr>Duration</vt:lpstr>
      <vt:lpstr>Duration</vt:lpstr>
      <vt:lpstr>Duration</vt:lpstr>
      <vt:lpstr>Duration</vt:lpstr>
      <vt:lpstr>Exercise</vt:lpstr>
      <vt:lpstr>Exercise</vt:lpstr>
      <vt:lpstr>Exercise</vt:lpstr>
      <vt:lpstr>Price as a function of Yield Rate</vt:lpstr>
      <vt:lpstr>Price as a function of Yield Rate</vt:lpstr>
      <vt:lpstr>PowerPoint Presentation</vt:lpstr>
      <vt:lpstr>Example</vt:lpstr>
      <vt:lpstr>Example</vt:lpstr>
      <vt:lpstr>Duration of A portfolio</vt:lpstr>
      <vt:lpstr>Price as a function of Yield Rate</vt:lpstr>
      <vt:lpstr>Price Sensitivity </vt:lpstr>
      <vt:lpstr>Modified Duration/Volatility</vt:lpstr>
      <vt:lpstr>Modified Duration and Duration</vt:lpstr>
      <vt:lpstr>Modified Duration-Example</vt:lpstr>
      <vt:lpstr>Modified Duration-Example</vt:lpstr>
      <vt:lpstr>Convexity</vt:lpstr>
      <vt:lpstr>Convexity-Example</vt:lpstr>
      <vt:lpstr>Convexity-Example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Duration , Modified Duration, Convexity + Immunization</dc:title>
  <dc:creator>مرام العمري</dc:creator>
  <cp:lastModifiedBy>مرام العمري</cp:lastModifiedBy>
  <cp:revision>28</cp:revision>
  <dcterms:created xsi:type="dcterms:W3CDTF">2018-11-17T21:42:29Z</dcterms:created>
  <dcterms:modified xsi:type="dcterms:W3CDTF">2019-03-17T00:05:09Z</dcterms:modified>
</cp:coreProperties>
</file>