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4C0C"/>
    <a:srgbClr val="1007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320"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F614083-3270-4FC2-AEB4-6E3B02ED5982}" type="datetimeFigureOut">
              <a:rPr lang="ar-SA" smtClean="0"/>
              <a:pPr/>
              <a:t>13/02/1441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A353EEB-0B8F-4DF0-923C-319838AC7E25}" type="slidenum">
              <a:rPr lang="ar-SA" smtClean="0"/>
              <a:pPr/>
              <a:t>‹#›</a:t>
            </a:fld>
            <a:endParaRPr lang="ar-SA"/>
          </a:p>
        </p:txBody>
      </p:sp>
    </p:spTree>
  </p:cSld>
  <p:clrMapOvr>
    <a:masterClrMapping/>
  </p:clrMapOvr>
  <p:transition spd="slow">
    <p:wheel spokes="3"/>
    <p:sndAc>
      <p:stSnd>
        <p:snd r:embed="rId1" name="coin.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F614083-3270-4FC2-AEB4-6E3B02ED5982}" type="datetimeFigureOut">
              <a:rPr lang="ar-SA" smtClean="0"/>
              <a:pPr/>
              <a:t>13/02/1441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A353EEB-0B8F-4DF0-923C-319838AC7E25}" type="slidenum">
              <a:rPr lang="ar-SA" smtClean="0"/>
              <a:pPr/>
              <a:t>‹#›</a:t>
            </a:fld>
            <a:endParaRPr lang="ar-SA"/>
          </a:p>
        </p:txBody>
      </p:sp>
    </p:spTree>
  </p:cSld>
  <p:clrMapOvr>
    <a:masterClrMapping/>
  </p:clrMapOvr>
  <p:transition spd="slow">
    <p:wheel spokes="3"/>
    <p:sndAc>
      <p:stSnd>
        <p:snd r:embed="rId1" name="coin.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F614083-3270-4FC2-AEB4-6E3B02ED5982}" type="datetimeFigureOut">
              <a:rPr lang="ar-SA" smtClean="0"/>
              <a:pPr/>
              <a:t>13/02/1441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A353EEB-0B8F-4DF0-923C-319838AC7E25}" type="slidenum">
              <a:rPr lang="ar-SA" smtClean="0"/>
              <a:pPr/>
              <a:t>‹#›</a:t>
            </a:fld>
            <a:endParaRPr lang="ar-SA"/>
          </a:p>
        </p:txBody>
      </p:sp>
    </p:spTree>
  </p:cSld>
  <p:clrMapOvr>
    <a:masterClrMapping/>
  </p:clrMapOvr>
  <p:transition spd="slow">
    <p:wheel spokes="3"/>
    <p:sndAc>
      <p:stSnd>
        <p:snd r:embed="rId1" name="coin.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F614083-3270-4FC2-AEB4-6E3B02ED5982}" type="datetimeFigureOut">
              <a:rPr lang="ar-SA" smtClean="0"/>
              <a:pPr/>
              <a:t>13/02/1441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A353EEB-0B8F-4DF0-923C-319838AC7E25}" type="slidenum">
              <a:rPr lang="ar-SA" smtClean="0"/>
              <a:pPr/>
              <a:t>‹#›</a:t>
            </a:fld>
            <a:endParaRPr lang="ar-SA"/>
          </a:p>
        </p:txBody>
      </p:sp>
    </p:spTree>
  </p:cSld>
  <p:clrMapOvr>
    <a:masterClrMapping/>
  </p:clrMapOvr>
  <p:transition spd="slow">
    <p:wheel spokes="3"/>
    <p:sndAc>
      <p:stSnd>
        <p:snd r:embed="rId1" name="coin.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F614083-3270-4FC2-AEB4-6E3B02ED5982}" type="datetimeFigureOut">
              <a:rPr lang="ar-SA" smtClean="0"/>
              <a:pPr/>
              <a:t>13/02/1441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A353EEB-0B8F-4DF0-923C-319838AC7E25}" type="slidenum">
              <a:rPr lang="ar-SA" smtClean="0"/>
              <a:pPr/>
              <a:t>‹#›</a:t>
            </a:fld>
            <a:endParaRPr lang="ar-SA"/>
          </a:p>
        </p:txBody>
      </p:sp>
    </p:spTree>
  </p:cSld>
  <p:clrMapOvr>
    <a:masterClrMapping/>
  </p:clrMapOvr>
  <p:transition spd="slow">
    <p:wheel spokes="3"/>
    <p:sndAc>
      <p:stSnd>
        <p:snd r:embed="rId1" name="coin.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F614083-3270-4FC2-AEB4-6E3B02ED5982}" type="datetimeFigureOut">
              <a:rPr lang="ar-SA" smtClean="0"/>
              <a:pPr/>
              <a:t>13/02/1441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A353EEB-0B8F-4DF0-923C-319838AC7E25}" type="slidenum">
              <a:rPr lang="ar-SA" smtClean="0"/>
              <a:pPr/>
              <a:t>‹#›</a:t>
            </a:fld>
            <a:endParaRPr lang="ar-SA"/>
          </a:p>
        </p:txBody>
      </p:sp>
    </p:spTree>
  </p:cSld>
  <p:clrMapOvr>
    <a:masterClrMapping/>
  </p:clrMapOvr>
  <p:transition spd="slow">
    <p:wheel spokes="3"/>
    <p:sndAc>
      <p:stSnd>
        <p:snd r:embed="rId1" name="coin.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F614083-3270-4FC2-AEB4-6E3B02ED5982}" type="datetimeFigureOut">
              <a:rPr lang="ar-SA" smtClean="0"/>
              <a:pPr/>
              <a:t>13/02/1441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A353EEB-0B8F-4DF0-923C-319838AC7E25}" type="slidenum">
              <a:rPr lang="ar-SA" smtClean="0"/>
              <a:pPr/>
              <a:t>‹#›</a:t>
            </a:fld>
            <a:endParaRPr lang="ar-SA"/>
          </a:p>
        </p:txBody>
      </p:sp>
    </p:spTree>
  </p:cSld>
  <p:clrMapOvr>
    <a:masterClrMapping/>
  </p:clrMapOvr>
  <p:transition spd="slow">
    <p:wheel spokes="3"/>
    <p:sndAc>
      <p:stSnd>
        <p:snd r:embed="rId1" name="coin.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F614083-3270-4FC2-AEB4-6E3B02ED5982}" type="datetimeFigureOut">
              <a:rPr lang="ar-SA" smtClean="0"/>
              <a:pPr/>
              <a:t>13/02/1441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A353EEB-0B8F-4DF0-923C-319838AC7E25}" type="slidenum">
              <a:rPr lang="ar-SA" smtClean="0"/>
              <a:pPr/>
              <a:t>‹#›</a:t>
            </a:fld>
            <a:endParaRPr lang="ar-SA"/>
          </a:p>
        </p:txBody>
      </p:sp>
    </p:spTree>
  </p:cSld>
  <p:clrMapOvr>
    <a:masterClrMapping/>
  </p:clrMapOvr>
  <p:transition spd="slow">
    <p:wheel spokes="3"/>
    <p:sndAc>
      <p:stSnd>
        <p:snd r:embed="rId1" name="coin.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F614083-3270-4FC2-AEB4-6E3B02ED5982}" type="datetimeFigureOut">
              <a:rPr lang="ar-SA" smtClean="0"/>
              <a:pPr/>
              <a:t>13/02/1441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A353EEB-0B8F-4DF0-923C-319838AC7E25}" type="slidenum">
              <a:rPr lang="ar-SA" smtClean="0"/>
              <a:pPr/>
              <a:t>‹#›</a:t>
            </a:fld>
            <a:endParaRPr lang="ar-SA"/>
          </a:p>
        </p:txBody>
      </p:sp>
    </p:spTree>
  </p:cSld>
  <p:clrMapOvr>
    <a:masterClrMapping/>
  </p:clrMapOvr>
  <p:transition spd="slow">
    <p:wheel spokes="3"/>
    <p:sndAc>
      <p:stSnd>
        <p:snd r:embed="rId1" name="coin.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F614083-3270-4FC2-AEB4-6E3B02ED5982}" type="datetimeFigureOut">
              <a:rPr lang="ar-SA" smtClean="0"/>
              <a:pPr/>
              <a:t>13/02/1441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A353EEB-0B8F-4DF0-923C-319838AC7E25}" type="slidenum">
              <a:rPr lang="ar-SA" smtClean="0"/>
              <a:pPr/>
              <a:t>‹#›</a:t>
            </a:fld>
            <a:endParaRPr lang="ar-SA"/>
          </a:p>
        </p:txBody>
      </p:sp>
    </p:spTree>
  </p:cSld>
  <p:clrMapOvr>
    <a:masterClrMapping/>
  </p:clrMapOvr>
  <p:transition spd="slow">
    <p:wheel spokes="3"/>
    <p:sndAc>
      <p:stSnd>
        <p:snd r:embed="rId1" name="coin.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F614083-3270-4FC2-AEB4-6E3B02ED5982}" type="datetimeFigureOut">
              <a:rPr lang="ar-SA" smtClean="0"/>
              <a:pPr/>
              <a:t>13/02/1441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A353EEB-0B8F-4DF0-923C-319838AC7E25}" type="slidenum">
              <a:rPr lang="ar-SA" smtClean="0"/>
              <a:pPr/>
              <a:t>‹#›</a:t>
            </a:fld>
            <a:endParaRPr lang="ar-SA"/>
          </a:p>
        </p:txBody>
      </p:sp>
    </p:spTree>
  </p:cSld>
  <p:clrMapOvr>
    <a:masterClrMapping/>
  </p:clrMapOvr>
  <p:transition spd="slow">
    <p:wheel spokes="3"/>
    <p:sndAc>
      <p:stSnd>
        <p:snd r:embed="rId1" name="coin.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F614083-3270-4FC2-AEB4-6E3B02ED5982}" type="datetimeFigureOut">
              <a:rPr lang="ar-SA" smtClean="0"/>
              <a:pPr/>
              <a:t>13/02/1441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A353EEB-0B8F-4DF0-923C-319838AC7E25}"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3"/>
    <p:sndAc>
      <p:stSnd>
        <p:snd r:embed="rId13" name="coin.wav"/>
      </p:stSnd>
    </p:sndAc>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09601"/>
            <a:ext cx="7772400" cy="2209799"/>
          </a:xfrm>
        </p:spPr>
        <p:txBody>
          <a:bodyPr>
            <a:normAutofit fontScale="90000"/>
          </a:bodyPr>
          <a:lstStyle/>
          <a:p>
            <a:r>
              <a:rPr lang="ar-SA" sz="3600" b="1" dirty="0" smtClean="0">
                <a:solidFill>
                  <a:srgbClr val="0070C0"/>
                </a:solidFill>
              </a:rPr>
              <a:t>المختصر في</a:t>
            </a:r>
            <a:br>
              <a:rPr lang="ar-SA" sz="3600" b="1" dirty="0" smtClean="0">
                <a:solidFill>
                  <a:srgbClr val="0070C0"/>
                </a:solidFill>
              </a:rPr>
            </a:br>
            <a:r>
              <a:rPr lang="ar-SA" sz="3600" b="1" dirty="0" smtClean="0">
                <a:solidFill>
                  <a:srgbClr val="0070C0"/>
                </a:solidFill>
              </a:rPr>
              <a:t/>
            </a:r>
            <a:br>
              <a:rPr lang="ar-SA" sz="3600" b="1" dirty="0" smtClean="0">
                <a:solidFill>
                  <a:srgbClr val="0070C0"/>
                </a:solidFill>
              </a:rPr>
            </a:br>
            <a:r>
              <a:rPr lang="ar-SA" sz="3600" b="1" dirty="0" smtClean="0">
                <a:solidFill>
                  <a:srgbClr val="0070C0"/>
                </a:solidFill>
              </a:rPr>
              <a:t>نظام ضريبة الدخل والزكاة في المملكة العربية السعودية</a:t>
            </a:r>
            <a:endParaRPr lang="ar-SA" sz="3600" dirty="0">
              <a:solidFill>
                <a:srgbClr val="0070C0"/>
              </a:solidFill>
            </a:endParaRPr>
          </a:p>
        </p:txBody>
      </p:sp>
      <p:sp>
        <p:nvSpPr>
          <p:cNvPr id="3" name="عنوان فرعي 2"/>
          <p:cNvSpPr>
            <a:spLocks noGrp="1"/>
          </p:cNvSpPr>
          <p:nvPr>
            <p:ph type="subTitle" idx="1"/>
          </p:nvPr>
        </p:nvSpPr>
        <p:spPr>
          <a:xfrm>
            <a:off x="1371600" y="3276600"/>
            <a:ext cx="6400800" cy="2362200"/>
          </a:xfrm>
        </p:spPr>
        <p:txBody>
          <a:bodyPr/>
          <a:lstStyle/>
          <a:p>
            <a:r>
              <a:rPr lang="ar-SA" b="1" dirty="0" smtClean="0">
                <a:solidFill>
                  <a:srgbClr val="214C0C"/>
                </a:solidFill>
              </a:rPr>
              <a:t>اعداد</a:t>
            </a:r>
          </a:p>
          <a:p>
            <a:r>
              <a:rPr lang="ar-SA" b="1" dirty="0" err="1" smtClean="0">
                <a:solidFill>
                  <a:srgbClr val="214C0C"/>
                </a:solidFill>
              </a:rPr>
              <a:t>أ.د.</a:t>
            </a:r>
            <a:r>
              <a:rPr lang="ar-SA" b="1" dirty="0" smtClean="0">
                <a:solidFill>
                  <a:srgbClr val="214C0C"/>
                </a:solidFill>
              </a:rPr>
              <a:t> عبد الستار عبد الحميد محمد سلمي</a:t>
            </a:r>
          </a:p>
          <a:p>
            <a:r>
              <a:rPr lang="ar-SA" b="1" dirty="0" smtClean="0">
                <a:solidFill>
                  <a:srgbClr val="214C0C"/>
                </a:solidFill>
              </a:rPr>
              <a:t>الاستاذ بكلية الحقوق والعلوم السياسية </a:t>
            </a:r>
          </a:p>
          <a:p>
            <a:r>
              <a:rPr lang="ar-SA" b="1" dirty="0" smtClean="0">
                <a:solidFill>
                  <a:srgbClr val="214C0C"/>
                </a:solidFill>
              </a:rPr>
              <a:t>جامعة الملك سعود</a:t>
            </a:r>
            <a:endParaRPr lang="ar-SA" b="1" dirty="0">
              <a:solidFill>
                <a:srgbClr val="214C0C"/>
              </a:solidFill>
            </a:endParaRPr>
          </a:p>
        </p:txBody>
      </p:sp>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228600"/>
            <a:ext cx="8610600" cy="1143000"/>
          </a:xfrm>
        </p:spPr>
        <p:txBody>
          <a:bodyPr>
            <a:normAutofit/>
          </a:bodyPr>
          <a:lstStyle/>
          <a:p>
            <a:pPr algn="r"/>
            <a:r>
              <a:rPr lang="ar-SA" sz="3200" b="1" dirty="0" smtClean="0"/>
              <a:t>تابع محاور اليوم الاول للدورة التدريبية </a:t>
            </a:r>
            <a:endParaRPr lang="ar-SA" sz="3200" dirty="0"/>
          </a:p>
        </p:txBody>
      </p:sp>
      <p:sp>
        <p:nvSpPr>
          <p:cNvPr id="4" name="عنصر نائب للمحتوى 3"/>
          <p:cNvSpPr>
            <a:spLocks noGrp="1"/>
          </p:cNvSpPr>
          <p:nvPr>
            <p:ph sz="half" idx="2"/>
          </p:nvPr>
        </p:nvSpPr>
        <p:spPr>
          <a:xfrm>
            <a:off x="0" y="1447800"/>
            <a:ext cx="8839200" cy="5029200"/>
          </a:xfrm>
        </p:spPr>
        <p:txBody>
          <a:bodyPr/>
          <a:lstStyle/>
          <a:p>
            <a:pPr>
              <a:buFontTx/>
              <a:buChar char="-"/>
            </a:pPr>
            <a:r>
              <a:rPr lang="ar-SA" b="1" u="sng" dirty="0" err="1" smtClean="0"/>
              <a:t>الفضة </a:t>
            </a:r>
            <a:r>
              <a:rPr lang="ar-SA" b="1" u="sng" dirty="0" smtClean="0"/>
              <a:t>: </a:t>
            </a:r>
            <a:r>
              <a:rPr lang="ar-SA" dirty="0" smtClean="0"/>
              <a:t>نصاب الفضة 595 جراما من </a:t>
            </a:r>
            <a:r>
              <a:rPr lang="ar-SA" dirty="0" err="1" smtClean="0"/>
              <a:t>الفضة </a:t>
            </a:r>
            <a:r>
              <a:rPr lang="ar-SA" dirty="0" smtClean="0"/>
              <a:t>، حسب سعر العيار الغالب في </a:t>
            </a:r>
            <a:r>
              <a:rPr lang="ar-SA" dirty="0" err="1" smtClean="0"/>
              <a:t>البلد </a:t>
            </a:r>
            <a:r>
              <a:rPr lang="ar-SA" dirty="0" smtClean="0"/>
              <a:t>(عيار 995 </a:t>
            </a:r>
            <a:r>
              <a:rPr lang="ar-SA" dirty="0" err="1" smtClean="0"/>
              <a:t>مثلا </a:t>
            </a:r>
            <a:r>
              <a:rPr lang="ar-SA" dirty="0" smtClean="0"/>
              <a:t>) ومقدار الواجب </a:t>
            </a:r>
            <a:r>
              <a:rPr lang="ar-SA" dirty="0" err="1" smtClean="0"/>
              <a:t>2,5 %</a:t>
            </a:r>
            <a:endParaRPr lang="ar-SA" dirty="0" smtClean="0"/>
          </a:p>
          <a:p>
            <a:pPr>
              <a:buNone/>
            </a:pPr>
            <a:r>
              <a:rPr lang="ar-SA" dirty="0" smtClean="0"/>
              <a:t>- </a:t>
            </a:r>
            <a:r>
              <a:rPr lang="ar-SA" b="1" u="sng" dirty="0" smtClean="0"/>
              <a:t>الاموال النقدية </a:t>
            </a:r>
            <a:r>
              <a:rPr lang="ar-SA" dirty="0" smtClean="0"/>
              <a:t>والسندات والشيكات والكمبيالات وشهادات الاستثمار اذا بلغت النصاب ومر عليها عام هجري والنصاب هنا ما يعادل 85 جرام ذهب  او 595 جرام فضة ايهما اقل والواجب </a:t>
            </a:r>
            <a:r>
              <a:rPr lang="ar-SA" dirty="0" err="1" smtClean="0"/>
              <a:t>2,5 % .</a:t>
            </a:r>
            <a:endParaRPr lang="ar-SA" dirty="0" smtClean="0"/>
          </a:p>
          <a:p>
            <a:pPr>
              <a:buFontTx/>
              <a:buChar char="-"/>
            </a:pPr>
            <a:r>
              <a:rPr lang="ar-SA" dirty="0" smtClean="0"/>
              <a:t>الراجح من اقوال العلماء انه لا زكاة علي الدين الذي للشخص لدي الغير </a:t>
            </a:r>
            <a:r>
              <a:rPr lang="ar-SA" dirty="0" err="1" smtClean="0"/>
              <a:t>حتي</a:t>
            </a:r>
            <a:r>
              <a:rPr lang="ar-SA" dirty="0" smtClean="0"/>
              <a:t> يرد ويحول عليه الحول ويبلغ </a:t>
            </a:r>
            <a:r>
              <a:rPr lang="ar-SA" dirty="0" err="1" smtClean="0"/>
              <a:t>النصاب .</a:t>
            </a:r>
            <a:endParaRPr lang="ar-SA" dirty="0" smtClean="0"/>
          </a:p>
          <a:p>
            <a:pPr>
              <a:buFontTx/>
              <a:buChar char="-"/>
            </a:pPr>
            <a:r>
              <a:rPr lang="ar-SA" b="1" u="sng" dirty="0" smtClean="0"/>
              <a:t>عروض </a:t>
            </a:r>
            <a:r>
              <a:rPr lang="ar-SA" b="1" u="sng" dirty="0" err="1" smtClean="0"/>
              <a:t>التجارة </a:t>
            </a:r>
            <a:r>
              <a:rPr lang="ar-SA" b="1" u="sng" dirty="0" smtClean="0"/>
              <a:t>: </a:t>
            </a:r>
            <a:r>
              <a:rPr lang="ar-SA" dirty="0" smtClean="0"/>
              <a:t>هي كل ما يتاجر فيه من سلع وعقارات وسيارات وغيره وهي اذا بلغت النصاب وحال عليها الحول وكانت معدة للتجارة ومملوكة لمن </a:t>
            </a:r>
            <a:r>
              <a:rPr lang="ar-SA" dirty="0" err="1" smtClean="0"/>
              <a:t>يتاجرفيها</a:t>
            </a:r>
            <a:r>
              <a:rPr lang="ar-SA" dirty="0" smtClean="0"/>
              <a:t> فتخضع للزكاة.</a:t>
            </a:r>
            <a:endParaRPr lang="ar-SA" dirty="0"/>
          </a:p>
        </p:txBody>
      </p:sp>
      <p:pic>
        <p:nvPicPr>
          <p:cNvPr id="10242" name="Picture 2" descr="C:\Users\fujitsu\Desktop\دولار.jpg"/>
          <p:cNvPicPr>
            <a:picLocks noChangeAspect="1" noChangeArrowheads="1"/>
          </p:cNvPicPr>
          <p:nvPr/>
        </p:nvPicPr>
        <p:blipFill>
          <a:blip r:embed="rId3" cstate="print"/>
          <a:srcRect/>
          <a:stretch>
            <a:fillRect/>
          </a:stretch>
        </p:blipFill>
        <p:spPr bwMode="auto">
          <a:xfrm>
            <a:off x="0" y="1"/>
            <a:ext cx="3505200" cy="1523999"/>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274638"/>
            <a:ext cx="8382000" cy="1143000"/>
          </a:xfrm>
        </p:spPr>
        <p:txBody>
          <a:bodyPr>
            <a:normAutofit/>
          </a:bodyPr>
          <a:lstStyle/>
          <a:p>
            <a:pPr algn="r"/>
            <a:r>
              <a:rPr lang="ar-SA" sz="3200" b="1" dirty="0" smtClean="0"/>
              <a:t>تابع محاور اليوم الاول للدورة التدريبية </a:t>
            </a:r>
            <a:endParaRPr lang="ar-SA" sz="3200" dirty="0"/>
          </a:p>
        </p:txBody>
      </p:sp>
      <p:sp>
        <p:nvSpPr>
          <p:cNvPr id="4" name="عنصر نائب للمحتوى 3"/>
          <p:cNvSpPr>
            <a:spLocks noGrp="1"/>
          </p:cNvSpPr>
          <p:nvPr>
            <p:ph sz="half" idx="2"/>
          </p:nvPr>
        </p:nvSpPr>
        <p:spPr>
          <a:xfrm>
            <a:off x="381000" y="1600200"/>
            <a:ext cx="8305800" cy="4724400"/>
          </a:xfrm>
        </p:spPr>
        <p:txBody>
          <a:bodyPr/>
          <a:lstStyle/>
          <a:p>
            <a:pPr>
              <a:buFontTx/>
              <a:buChar char="-"/>
            </a:pPr>
            <a:r>
              <a:rPr lang="ar-SA" b="1" u="sng" dirty="0" err="1" smtClean="0"/>
              <a:t>الركاز</a:t>
            </a:r>
            <a:r>
              <a:rPr lang="ar-SA" dirty="0" smtClean="0"/>
              <a:t> : هو كل </a:t>
            </a:r>
            <a:r>
              <a:rPr lang="ar-SA" dirty="0" err="1" smtClean="0"/>
              <a:t>مادفن</a:t>
            </a:r>
            <a:r>
              <a:rPr lang="ar-SA" dirty="0" smtClean="0"/>
              <a:t> في الارض </a:t>
            </a:r>
            <a:r>
              <a:rPr lang="ar-SA" dirty="0" err="1" smtClean="0"/>
              <a:t>كالاثار</a:t>
            </a:r>
            <a:r>
              <a:rPr lang="ar-SA" dirty="0" smtClean="0"/>
              <a:t> او الذهب او الفضة قبل الاسلام اذا وجده صاحب الارض عرضا فزكاته </a:t>
            </a:r>
            <a:r>
              <a:rPr lang="ar-SA" dirty="0" err="1" smtClean="0"/>
              <a:t>20 </a:t>
            </a:r>
            <a:r>
              <a:rPr lang="ar-SA" dirty="0" smtClean="0"/>
              <a:t>% الخمس </a:t>
            </a:r>
            <a:r>
              <a:rPr lang="ar-SA" dirty="0" err="1" smtClean="0"/>
              <a:t>والاربع</a:t>
            </a:r>
            <a:r>
              <a:rPr lang="ar-SA" dirty="0" smtClean="0"/>
              <a:t> اخماس لبيت مال المسلمين </a:t>
            </a:r>
            <a:r>
              <a:rPr lang="ar-SA" dirty="0" err="1" smtClean="0"/>
              <a:t>واذا</a:t>
            </a:r>
            <a:r>
              <a:rPr lang="ar-SA" dirty="0" smtClean="0"/>
              <a:t> حفر للبحث عنه ووجده يخضع لزكاة المال 2,5% </a:t>
            </a:r>
            <a:r>
              <a:rPr lang="ar-SA" dirty="0" err="1" smtClean="0"/>
              <a:t>واذا</a:t>
            </a:r>
            <a:r>
              <a:rPr lang="ar-SA" dirty="0" smtClean="0"/>
              <a:t> كان مستأجر  </a:t>
            </a:r>
            <a:r>
              <a:rPr lang="ar-SA" dirty="0" err="1" smtClean="0"/>
              <a:t>للارض</a:t>
            </a:r>
            <a:r>
              <a:rPr lang="ar-SA" dirty="0" smtClean="0"/>
              <a:t> اعطاه لصاحب الارض </a:t>
            </a:r>
            <a:r>
              <a:rPr lang="ar-SA" dirty="0" err="1" smtClean="0"/>
              <a:t>واذا</a:t>
            </a:r>
            <a:r>
              <a:rPr lang="ar-SA" dirty="0" smtClean="0"/>
              <a:t> كان الكنز مدفون في الاسلام فهو لقطة ويجب علي واجده البحث عن صاحبه خلال عام </a:t>
            </a:r>
            <a:r>
              <a:rPr lang="ar-SA" dirty="0" err="1" smtClean="0"/>
              <a:t>فاذا</a:t>
            </a:r>
            <a:r>
              <a:rPr lang="ar-SA" dirty="0" smtClean="0"/>
              <a:t> لم يجده تملكه هو واخرج زكاته </a:t>
            </a:r>
            <a:r>
              <a:rPr lang="ar-SA" dirty="0" err="1" smtClean="0"/>
              <a:t>2,5 </a:t>
            </a:r>
            <a:r>
              <a:rPr lang="ar-SA" dirty="0" smtClean="0"/>
              <a:t>% ولا يشترط مرور </a:t>
            </a:r>
            <a:r>
              <a:rPr lang="ar-SA" dirty="0" err="1" smtClean="0"/>
              <a:t>العام .</a:t>
            </a:r>
            <a:endParaRPr lang="ar-SA" dirty="0" smtClean="0"/>
          </a:p>
          <a:p>
            <a:pPr>
              <a:buFontTx/>
              <a:buChar char="-"/>
            </a:pPr>
            <a:r>
              <a:rPr lang="ar-SA" b="1" u="sng" dirty="0" err="1" smtClean="0"/>
              <a:t>الانعام </a:t>
            </a:r>
            <a:r>
              <a:rPr lang="ar-SA" b="1" u="sng" dirty="0" smtClean="0"/>
              <a:t>: </a:t>
            </a:r>
            <a:r>
              <a:rPr lang="ar-SA" dirty="0" smtClean="0"/>
              <a:t>وهي الابل والبقر والغنم اذا حال عليها الحول وبلغت النصاب وكانت سائبة أي غير معلوفة فإذا </a:t>
            </a:r>
            <a:r>
              <a:rPr lang="ar-SA" dirty="0" err="1" smtClean="0"/>
              <a:t>كانتمعلوفة</a:t>
            </a:r>
            <a:r>
              <a:rPr lang="ar-SA" dirty="0" smtClean="0"/>
              <a:t> فلا زكاة </a:t>
            </a:r>
            <a:r>
              <a:rPr lang="ar-SA" dirty="0" err="1" smtClean="0"/>
              <a:t>الا</a:t>
            </a:r>
            <a:r>
              <a:rPr lang="ar-SA" dirty="0" smtClean="0"/>
              <a:t> اذا كانت معدة للتجارة فتعد من عروض </a:t>
            </a:r>
            <a:r>
              <a:rPr lang="ar-SA" dirty="0" err="1" smtClean="0"/>
              <a:t>تجارة  .</a:t>
            </a:r>
            <a:endParaRPr lang="ar-SA" dirty="0" smtClean="0"/>
          </a:p>
          <a:p>
            <a:pPr>
              <a:buFontTx/>
              <a:buChar char="-"/>
            </a:pPr>
            <a:endParaRPr lang="ar-SA" dirty="0"/>
          </a:p>
        </p:txBody>
      </p:sp>
      <p:pic>
        <p:nvPicPr>
          <p:cNvPr id="10242" name="Picture 2" descr="C:\Users\fujitsu\Desktop\67881bb7dc.jpg"/>
          <p:cNvPicPr>
            <a:picLocks noChangeAspect="1" noChangeArrowheads="1"/>
          </p:cNvPicPr>
          <p:nvPr/>
        </p:nvPicPr>
        <p:blipFill>
          <a:blip r:embed="rId3" cstate="print"/>
          <a:srcRect/>
          <a:stretch>
            <a:fillRect/>
          </a:stretch>
        </p:blipFill>
        <p:spPr bwMode="auto">
          <a:xfrm>
            <a:off x="0" y="0"/>
            <a:ext cx="3352799" cy="1524001"/>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274638"/>
            <a:ext cx="8534400" cy="1143000"/>
          </a:xfrm>
        </p:spPr>
        <p:txBody>
          <a:bodyPr>
            <a:normAutofit/>
          </a:bodyPr>
          <a:lstStyle/>
          <a:p>
            <a:pPr algn="r"/>
            <a:r>
              <a:rPr lang="ar-SA" sz="3200" b="1" dirty="0" smtClean="0"/>
              <a:t>تابع محاور اليوم الاول للدورة التدريبية </a:t>
            </a:r>
            <a:endParaRPr lang="ar-SA" sz="3200" dirty="0"/>
          </a:p>
        </p:txBody>
      </p:sp>
      <p:sp>
        <p:nvSpPr>
          <p:cNvPr id="4" name="عنصر نائب للمحتوى 3"/>
          <p:cNvSpPr>
            <a:spLocks noGrp="1"/>
          </p:cNvSpPr>
          <p:nvPr>
            <p:ph sz="half" idx="2"/>
          </p:nvPr>
        </p:nvSpPr>
        <p:spPr>
          <a:xfrm>
            <a:off x="304800" y="1600200"/>
            <a:ext cx="8534400" cy="4953000"/>
          </a:xfrm>
        </p:spPr>
        <p:txBody>
          <a:bodyPr>
            <a:normAutofit lnSpcReduction="10000"/>
          </a:bodyPr>
          <a:lstStyle/>
          <a:p>
            <a:pPr>
              <a:buFontTx/>
              <a:buChar char="-"/>
            </a:pPr>
            <a:r>
              <a:rPr lang="ar-SA" b="1" u="sng" dirty="0" smtClean="0"/>
              <a:t>زكاة الابل </a:t>
            </a:r>
            <a:r>
              <a:rPr lang="ar-SA" dirty="0" smtClean="0"/>
              <a:t>5- </a:t>
            </a:r>
            <a:r>
              <a:rPr lang="ar-SA" dirty="0" err="1" smtClean="0"/>
              <a:t>9 </a:t>
            </a:r>
            <a:r>
              <a:rPr lang="ar-SA" dirty="0" smtClean="0"/>
              <a:t>= شاة</a:t>
            </a:r>
          </a:p>
          <a:p>
            <a:pPr>
              <a:buFontTx/>
              <a:buChar char="-"/>
            </a:pPr>
            <a:r>
              <a:rPr lang="ar-SA" dirty="0" smtClean="0"/>
              <a:t>10-14=شاتان</a:t>
            </a:r>
          </a:p>
          <a:p>
            <a:pPr>
              <a:buFontTx/>
              <a:buChar char="-"/>
            </a:pPr>
            <a:r>
              <a:rPr lang="ar-SA" dirty="0" smtClean="0"/>
              <a:t>15-19-ثلاث </a:t>
            </a:r>
            <a:r>
              <a:rPr lang="ar-SA" dirty="0" err="1" smtClean="0"/>
              <a:t>شياه</a:t>
            </a:r>
            <a:endParaRPr lang="ar-SA" dirty="0" smtClean="0"/>
          </a:p>
          <a:p>
            <a:pPr>
              <a:buFontTx/>
              <a:buChar char="-"/>
            </a:pPr>
            <a:r>
              <a:rPr lang="ar-SA" dirty="0" err="1" smtClean="0"/>
              <a:t>20 </a:t>
            </a:r>
            <a:r>
              <a:rPr lang="ar-SA" dirty="0" smtClean="0"/>
              <a:t>– 24 اربع </a:t>
            </a:r>
            <a:r>
              <a:rPr lang="ar-SA" dirty="0" err="1" smtClean="0"/>
              <a:t>شياه</a:t>
            </a:r>
            <a:endParaRPr lang="ar-SA" dirty="0" smtClean="0"/>
          </a:p>
          <a:p>
            <a:pPr>
              <a:buFontTx/>
              <a:buChar char="-"/>
            </a:pPr>
            <a:r>
              <a:rPr lang="ar-SA" dirty="0" smtClean="0"/>
              <a:t>25- </a:t>
            </a:r>
            <a:r>
              <a:rPr lang="ar-SA" dirty="0" err="1" smtClean="0"/>
              <a:t>35 </a:t>
            </a:r>
            <a:r>
              <a:rPr lang="ar-SA" dirty="0" smtClean="0"/>
              <a:t>= انثي الابل عمرها سنة</a:t>
            </a:r>
          </a:p>
          <a:p>
            <a:pPr>
              <a:buFontTx/>
              <a:buChar char="-"/>
            </a:pPr>
            <a:r>
              <a:rPr lang="ar-SA" dirty="0" smtClean="0"/>
              <a:t>36- </a:t>
            </a:r>
            <a:r>
              <a:rPr lang="ar-SA" dirty="0" err="1" smtClean="0"/>
              <a:t>45 </a:t>
            </a:r>
            <a:r>
              <a:rPr lang="ar-SA" dirty="0" smtClean="0"/>
              <a:t>= انثي ابل عمره سنتين</a:t>
            </a:r>
          </a:p>
          <a:p>
            <a:pPr>
              <a:buFontTx/>
              <a:buChar char="-"/>
            </a:pPr>
            <a:r>
              <a:rPr lang="ar-SA" dirty="0" smtClean="0"/>
              <a:t>46- </a:t>
            </a:r>
            <a:r>
              <a:rPr lang="ar-SA" dirty="0" err="1" smtClean="0"/>
              <a:t>60 </a:t>
            </a:r>
            <a:r>
              <a:rPr lang="ar-SA" dirty="0" smtClean="0"/>
              <a:t>=انثي ابل </a:t>
            </a:r>
            <a:r>
              <a:rPr lang="ar-SA" dirty="0" err="1" smtClean="0"/>
              <a:t>3سنوات</a:t>
            </a:r>
            <a:endParaRPr lang="ar-SA" dirty="0" smtClean="0"/>
          </a:p>
          <a:p>
            <a:pPr>
              <a:buFontTx/>
              <a:buChar char="-"/>
            </a:pPr>
            <a:r>
              <a:rPr lang="ar-SA" dirty="0" smtClean="0"/>
              <a:t>61-75=انثي ابل 4 سنوات</a:t>
            </a:r>
          </a:p>
          <a:p>
            <a:pPr>
              <a:buFontTx/>
              <a:buChar char="-"/>
            </a:pPr>
            <a:r>
              <a:rPr lang="ar-SA" dirty="0" smtClean="0"/>
              <a:t>76- </a:t>
            </a:r>
            <a:r>
              <a:rPr lang="ar-SA" dirty="0" err="1" smtClean="0"/>
              <a:t>90 </a:t>
            </a:r>
            <a:r>
              <a:rPr lang="ar-SA" dirty="0" smtClean="0"/>
              <a:t>= 2 انثي ابل عمرها سنتين</a:t>
            </a:r>
          </a:p>
          <a:p>
            <a:pPr>
              <a:buFontTx/>
              <a:buChar char="-"/>
            </a:pPr>
            <a:r>
              <a:rPr lang="ar-SA" dirty="0" err="1" smtClean="0"/>
              <a:t>91-120 </a:t>
            </a:r>
            <a:r>
              <a:rPr lang="ar-SA" dirty="0" smtClean="0"/>
              <a:t>= 2 انثي ابل ثلاث سنوات</a:t>
            </a:r>
            <a:endParaRPr lang="ar-SA" dirty="0"/>
          </a:p>
        </p:txBody>
      </p:sp>
      <p:pic>
        <p:nvPicPr>
          <p:cNvPr id="1026" name="Picture 2" descr="C:\Users\fujitsu\Desktop\ابل.jpg"/>
          <p:cNvPicPr>
            <a:picLocks noChangeAspect="1" noChangeArrowheads="1"/>
          </p:cNvPicPr>
          <p:nvPr/>
        </p:nvPicPr>
        <p:blipFill>
          <a:blip r:embed="rId3" cstate="print"/>
          <a:srcRect/>
          <a:stretch>
            <a:fillRect/>
          </a:stretch>
        </p:blipFill>
        <p:spPr bwMode="auto">
          <a:xfrm>
            <a:off x="0" y="228601"/>
            <a:ext cx="3352800" cy="3843338"/>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8458200" cy="1143000"/>
          </a:xfrm>
        </p:spPr>
        <p:txBody>
          <a:bodyPr>
            <a:normAutofit/>
          </a:bodyPr>
          <a:lstStyle/>
          <a:p>
            <a:pPr algn="r"/>
            <a:r>
              <a:rPr lang="ar-SA" sz="3200" b="1" dirty="0" smtClean="0"/>
              <a:t>تابع محاور اليوم الاول للدورة التدريبية </a:t>
            </a:r>
            <a:endParaRPr lang="ar-SA" sz="3200" dirty="0"/>
          </a:p>
        </p:txBody>
      </p:sp>
      <p:sp>
        <p:nvSpPr>
          <p:cNvPr id="4" name="عنصر نائب للمحتوى 3"/>
          <p:cNvSpPr>
            <a:spLocks noGrp="1"/>
          </p:cNvSpPr>
          <p:nvPr>
            <p:ph sz="half" idx="2"/>
          </p:nvPr>
        </p:nvSpPr>
        <p:spPr>
          <a:xfrm>
            <a:off x="228600" y="1600200"/>
            <a:ext cx="8458200" cy="4525963"/>
          </a:xfrm>
        </p:spPr>
        <p:txBody>
          <a:bodyPr>
            <a:normAutofit fontScale="92500" lnSpcReduction="10000"/>
          </a:bodyPr>
          <a:lstStyle/>
          <a:p>
            <a:pPr>
              <a:buFontTx/>
              <a:buChar char="-"/>
            </a:pPr>
            <a:r>
              <a:rPr lang="ar-SA" b="1" u="sng" dirty="0" smtClean="0"/>
              <a:t>زكاة </a:t>
            </a:r>
            <a:r>
              <a:rPr lang="ar-SA" b="1" u="sng" dirty="0" err="1" smtClean="0"/>
              <a:t>الغنم </a:t>
            </a:r>
            <a:r>
              <a:rPr lang="ar-SA" dirty="0" err="1" smtClean="0"/>
              <a:t>:</a:t>
            </a:r>
            <a:r>
              <a:rPr lang="ar-SA" dirty="0" smtClean="0"/>
              <a:t> </a:t>
            </a:r>
          </a:p>
          <a:p>
            <a:pPr>
              <a:buFontTx/>
              <a:buChar char="-"/>
            </a:pPr>
            <a:r>
              <a:rPr lang="ar-SA" dirty="0" smtClean="0"/>
              <a:t>40- 120= شاة</a:t>
            </a:r>
          </a:p>
          <a:p>
            <a:pPr>
              <a:buFontTx/>
              <a:buChar char="-"/>
            </a:pPr>
            <a:r>
              <a:rPr lang="ar-SA" dirty="0" smtClean="0"/>
              <a:t>121- 200= شاتان</a:t>
            </a:r>
          </a:p>
          <a:p>
            <a:pPr>
              <a:buFontTx/>
              <a:buChar char="-"/>
            </a:pPr>
            <a:r>
              <a:rPr lang="ar-SA" dirty="0" smtClean="0"/>
              <a:t>201-300=ثلاث </a:t>
            </a:r>
            <a:r>
              <a:rPr lang="ar-SA" dirty="0" err="1" smtClean="0"/>
              <a:t>شياة</a:t>
            </a:r>
            <a:endParaRPr lang="ar-SA" dirty="0" smtClean="0"/>
          </a:p>
          <a:p>
            <a:pPr>
              <a:buFontTx/>
              <a:buChar char="-"/>
            </a:pPr>
            <a:r>
              <a:rPr lang="ar-SA" dirty="0" smtClean="0"/>
              <a:t>اذا زاد عن ذلك يخرج عن كل 100 شاة</a:t>
            </a:r>
          </a:p>
          <a:p>
            <a:pPr>
              <a:buFontTx/>
              <a:buChar char="-"/>
            </a:pPr>
            <a:r>
              <a:rPr lang="ar-SA" b="1" u="sng" dirty="0" smtClean="0"/>
              <a:t>زكاة </a:t>
            </a:r>
            <a:r>
              <a:rPr lang="ar-SA" b="1" u="sng" dirty="0" err="1" smtClean="0"/>
              <a:t>البقر :</a:t>
            </a:r>
            <a:endParaRPr lang="ar-SA" b="1" u="sng" dirty="0" smtClean="0"/>
          </a:p>
          <a:p>
            <a:pPr>
              <a:buFontTx/>
              <a:buChar char="-"/>
            </a:pPr>
            <a:r>
              <a:rPr lang="ar-SA" dirty="0" smtClean="0"/>
              <a:t>- 30 بقرة= بقرة عمرها عام</a:t>
            </a:r>
          </a:p>
          <a:p>
            <a:pPr>
              <a:buFontTx/>
              <a:buChar char="-"/>
            </a:pPr>
            <a:r>
              <a:rPr lang="ar-SA" dirty="0" smtClean="0"/>
              <a:t>40 </a:t>
            </a:r>
            <a:r>
              <a:rPr lang="ar-SA" dirty="0" err="1" smtClean="0"/>
              <a:t>بقرة </a:t>
            </a:r>
            <a:r>
              <a:rPr lang="ar-SA" dirty="0" smtClean="0"/>
              <a:t>= بقرة عمرها عامان</a:t>
            </a:r>
          </a:p>
          <a:p>
            <a:pPr>
              <a:buFontTx/>
              <a:buChar char="-"/>
            </a:pPr>
            <a:r>
              <a:rPr lang="ar-SA" dirty="0" smtClean="0"/>
              <a:t>60 بقرة= بقرتان عمر كل منهما عام </a:t>
            </a:r>
          </a:p>
          <a:p>
            <a:pPr>
              <a:buFontTx/>
              <a:buChar char="-"/>
            </a:pPr>
            <a:r>
              <a:rPr lang="ar-SA" dirty="0" smtClean="0"/>
              <a:t>70 </a:t>
            </a:r>
            <a:r>
              <a:rPr lang="ar-SA" dirty="0" err="1" smtClean="0"/>
              <a:t>بقرة </a:t>
            </a:r>
            <a:r>
              <a:rPr lang="ar-SA" dirty="0" smtClean="0"/>
              <a:t>= بقرة عام </a:t>
            </a:r>
            <a:r>
              <a:rPr lang="ar-SA" dirty="0" err="1" smtClean="0"/>
              <a:t>واخري</a:t>
            </a:r>
            <a:r>
              <a:rPr lang="ar-SA" dirty="0" smtClean="0"/>
              <a:t> عامان وهكذا كلما زاد العدد 10 بقرات</a:t>
            </a:r>
          </a:p>
          <a:p>
            <a:pPr>
              <a:buFontTx/>
              <a:buChar char="-"/>
            </a:pPr>
            <a:endParaRPr lang="ar-SA" dirty="0"/>
          </a:p>
        </p:txBody>
      </p:sp>
      <p:pic>
        <p:nvPicPr>
          <p:cNvPr id="2050" name="Picture 2" descr="C:\Users\fujitsu\Desktop\ماشية.jpg"/>
          <p:cNvPicPr>
            <a:picLocks noChangeAspect="1" noChangeArrowheads="1"/>
          </p:cNvPicPr>
          <p:nvPr/>
        </p:nvPicPr>
        <p:blipFill>
          <a:blip r:embed="rId3" cstate="print"/>
          <a:srcRect/>
          <a:stretch>
            <a:fillRect/>
          </a:stretch>
        </p:blipFill>
        <p:spPr bwMode="auto">
          <a:xfrm>
            <a:off x="228601" y="304800"/>
            <a:ext cx="3047999" cy="4191000"/>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8458200" cy="1143000"/>
          </a:xfrm>
        </p:spPr>
        <p:txBody>
          <a:bodyPr>
            <a:normAutofit/>
          </a:bodyPr>
          <a:lstStyle/>
          <a:p>
            <a:pPr algn="r"/>
            <a:r>
              <a:rPr lang="ar-SA" sz="3200" b="1" dirty="0" smtClean="0"/>
              <a:t>تابع محاور اليوم الاول للدورة التدريبية </a:t>
            </a:r>
            <a:endParaRPr lang="ar-SA" sz="3200" dirty="0"/>
          </a:p>
        </p:txBody>
      </p:sp>
      <p:sp>
        <p:nvSpPr>
          <p:cNvPr id="4" name="عنصر نائب للمحتوى 3"/>
          <p:cNvSpPr>
            <a:spLocks noGrp="1"/>
          </p:cNvSpPr>
          <p:nvPr>
            <p:ph sz="half" idx="2"/>
          </p:nvPr>
        </p:nvSpPr>
        <p:spPr>
          <a:xfrm>
            <a:off x="228600" y="1600200"/>
            <a:ext cx="8458200" cy="4525963"/>
          </a:xfrm>
        </p:spPr>
        <p:txBody>
          <a:bodyPr>
            <a:normAutofit lnSpcReduction="10000"/>
          </a:bodyPr>
          <a:lstStyle/>
          <a:p>
            <a:pPr>
              <a:buFontTx/>
              <a:buChar char="-"/>
            </a:pPr>
            <a:r>
              <a:rPr lang="ar-SA" b="1" u="sng" dirty="0" smtClean="0"/>
              <a:t>زكاة </a:t>
            </a:r>
            <a:r>
              <a:rPr lang="ar-SA" b="1" u="sng" dirty="0" err="1" smtClean="0"/>
              <a:t>الزروع</a:t>
            </a:r>
            <a:r>
              <a:rPr lang="ar-SA" b="1" u="sng" dirty="0" smtClean="0"/>
              <a:t> </a:t>
            </a:r>
            <a:r>
              <a:rPr lang="ar-SA" dirty="0" err="1" smtClean="0"/>
              <a:t>:</a:t>
            </a:r>
            <a:r>
              <a:rPr lang="ar-SA" dirty="0" smtClean="0"/>
              <a:t> </a:t>
            </a:r>
          </a:p>
          <a:p>
            <a:pPr>
              <a:buFontTx/>
              <a:buChar char="-"/>
            </a:pPr>
            <a:r>
              <a:rPr lang="ar-SA" dirty="0" smtClean="0"/>
              <a:t>النصاب خمسة </a:t>
            </a:r>
            <a:r>
              <a:rPr lang="ar-SA" dirty="0" err="1" smtClean="0"/>
              <a:t>اوسق</a:t>
            </a:r>
            <a:r>
              <a:rPr lang="ar-SA" dirty="0" smtClean="0"/>
              <a:t> = 647 كيلوجرام تقريبا والواجب العشر اذا كانت تروي بدون جهد ونصف العشر اذا كانت تسقي </a:t>
            </a:r>
            <a:r>
              <a:rPr lang="ar-SA" dirty="0" err="1" smtClean="0"/>
              <a:t>بجهد </a:t>
            </a:r>
            <a:r>
              <a:rPr lang="ar-SA" dirty="0" smtClean="0"/>
              <a:t>.وهي تجب علي صاحب المحصول سواء كان مالك ام </a:t>
            </a:r>
            <a:r>
              <a:rPr lang="ar-SA" dirty="0" err="1" smtClean="0"/>
              <a:t>مستأجر .</a:t>
            </a:r>
            <a:endParaRPr lang="ar-SA" dirty="0" smtClean="0"/>
          </a:p>
          <a:p>
            <a:pPr>
              <a:buFontTx/>
              <a:buChar char="-"/>
            </a:pPr>
            <a:r>
              <a:rPr lang="ar-SA" b="1" u="sng" dirty="0" smtClean="0"/>
              <a:t>الخاضعون للزكاة في </a:t>
            </a:r>
            <a:r>
              <a:rPr lang="ar-SA" b="1" u="sng" dirty="0" err="1" smtClean="0"/>
              <a:t>المملكة :</a:t>
            </a:r>
            <a:endParaRPr lang="ar-SA" b="1" u="sng" dirty="0" smtClean="0"/>
          </a:p>
          <a:p>
            <a:pPr>
              <a:buFontTx/>
              <a:buChar char="-"/>
            </a:pPr>
            <a:r>
              <a:rPr lang="ar-SA" b="1" u="sng" dirty="0" err="1" smtClean="0"/>
              <a:t>الافراد </a:t>
            </a:r>
            <a:r>
              <a:rPr lang="ar-SA" b="1" u="sng" dirty="0" smtClean="0"/>
              <a:t>: </a:t>
            </a:r>
            <a:r>
              <a:rPr lang="ar-SA" b="1" dirty="0" smtClean="0"/>
              <a:t>السعوديون ذكور وإناث بالغين او قاصرين محجور عليهم او عاقلين  ولا تسقط بالتقادم وتعتبر دينا علي من مات دون دفعها تخرج من </a:t>
            </a:r>
            <a:r>
              <a:rPr lang="ar-SA" b="1" dirty="0" err="1" smtClean="0"/>
              <a:t>تركته .</a:t>
            </a:r>
            <a:endParaRPr lang="ar-SA" b="1" dirty="0" smtClean="0"/>
          </a:p>
          <a:p>
            <a:pPr>
              <a:buFontTx/>
              <a:buChar char="-"/>
            </a:pPr>
            <a:r>
              <a:rPr lang="ar-SA" b="1" u="sng" dirty="0" smtClean="0"/>
              <a:t>الشركات السعودية </a:t>
            </a:r>
            <a:r>
              <a:rPr lang="ar-SA" b="1" dirty="0" smtClean="0"/>
              <a:t>سواء شركات اشخاص ام اموال ام مختلطة وعلي الشركاء السعوديين حسب نسبة حصصهم في الشركات </a:t>
            </a:r>
            <a:r>
              <a:rPr lang="ar-SA" b="1" dirty="0" err="1" smtClean="0"/>
              <a:t>االمختلطة.</a:t>
            </a:r>
            <a:endParaRPr lang="ar-SA" b="1" dirty="0"/>
          </a:p>
        </p:txBody>
      </p:sp>
      <p:pic>
        <p:nvPicPr>
          <p:cNvPr id="3074" name="Picture 2" descr="C:\Users\fujitsu\Desktop\قمح.jpg"/>
          <p:cNvPicPr>
            <a:picLocks noChangeAspect="1" noChangeArrowheads="1"/>
          </p:cNvPicPr>
          <p:nvPr/>
        </p:nvPicPr>
        <p:blipFill>
          <a:blip r:embed="rId3" cstate="print"/>
          <a:srcRect/>
          <a:stretch>
            <a:fillRect/>
          </a:stretch>
        </p:blipFill>
        <p:spPr bwMode="auto">
          <a:xfrm>
            <a:off x="1" y="0"/>
            <a:ext cx="3428999" cy="1981201"/>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8458200" cy="1143000"/>
          </a:xfrm>
        </p:spPr>
        <p:txBody>
          <a:bodyPr>
            <a:normAutofit/>
          </a:bodyPr>
          <a:lstStyle/>
          <a:p>
            <a:pPr algn="r"/>
            <a:r>
              <a:rPr lang="ar-SA" sz="3200" b="1" dirty="0" smtClean="0"/>
              <a:t>تابع محاور اليوم الاول للدورة التدريبية </a:t>
            </a:r>
            <a:endParaRPr lang="ar-SA" sz="3200" dirty="0"/>
          </a:p>
        </p:txBody>
      </p:sp>
      <p:sp>
        <p:nvSpPr>
          <p:cNvPr id="4" name="عنصر نائب للمحتوى 3"/>
          <p:cNvSpPr>
            <a:spLocks noGrp="1"/>
          </p:cNvSpPr>
          <p:nvPr>
            <p:ph sz="half" idx="2"/>
          </p:nvPr>
        </p:nvSpPr>
        <p:spPr>
          <a:xfrm>
            <a:off x="381000" y="1600200"/>
            <a:ext cx="8305800" cy="4525963"/>
          </a:xfrm>
        </p:spPr>
        <p:txBody>
          <a:bodyPr/>
          <a:lstStyle/>
          <a:p>
            <a:pPr>
              <a:buNone/>
            </a:pPr>
            <a:r>
              <a:rPr lang="ar-SA" dirty="0" smtClean="0"/>
              <a:t>- </a:t>
            </a:r>
            <a:r>
              <a:rPr lang="ar-SA" b="1" u="sng" dirty="0" smtClean="0"/>
              <a:t>شروط الخضوع </a:t>
            </a:r>
            <a:r>
              <a:rPr lang="ar-SA" b="1" u="sng" dirty="0" err="1" smtClean="0"/>
              <a:t>للزكاة :</a:t>
            </a:r>
            <a:endParaRPr lang="ar-SA" b="1" u="sng" dirty="0" smtClean="0"/>
          </a:p>
          <a:p>
            <a:pPr>
              <a:buFontTx/>
              <a:buChar char="-"/>
            </a:pPr>
            <a:r>
              <a:rPr lang="ar-SA" b="1" u="sng" dirty="0" smtClean="0"/>
              <a:t>الاسلام</a:t>
            </a:r>
          </a:p>
          <a:p>
            <a:pPr>
              <a:buFontTx/>
              <a:buChar char="-"/>
            </a:pPr>
            <a:r>
              <a:rPr lang="ar-SA" b="1" u="sng" dirty="0" smtClean="0"/>
              <a:t>الحرية </a:t>
            </a:r>
          </a:p>
          <a:p>
            <a:pPr>
              <a:buFontTx/>
              <a:buChar char="-"/>
            </a:pPr>
            <a:r>
              <a:rPr lang="ar-SA" b="1" u="sng" dirty="0" smtClean="0"/>
              <a:t>الملك التام للمال  </a:t>
            </a:r>
            <a:r>
              <a:rPr lang="ar-SA" dirty="0" smtClean="0"/>
              <a:t>وعليه فمال الدولة من المصادر المختلفة لا زكاة عليه لأنه ليس له مالك معين.والمال الوقف والمال الحرام والديون</a:t>
            </a:r>
          </a:p>
          <a:p>
            <a:pPr>
              <a:buFontTx/>
              <a:buChar char="-"/>
            </a:pPr>
            <a:r>
              <a:rPr lang="ar-SA" b="1" u="sng" dirty="0" smtClean="0"/>
              <a:t>نماء </a:t>
            </a:r>
            <a:r>
              <a:rPr lang="ar-SA" b="1" u="sng" dirty="0" err="1" smtClean="0"/>
              <a:t>المال </a:t>
            </a:r>
            <a:r>
              <a:rPr lang="ar-SA" dirty="0" err="1" smtClean="0"/>
              <a:t>.</a:t>
            </a:r>
            <a:r>
              <a:rPr lang="ar-SA" dirty="0" smtClean="0"/>
              <a:t> أي ان يكون من شأنه ان يدر دخلا علي صاحبه</a:t>
            </a:r>
          </a:p>
          <a:p>
            <a:pPr>
              <a:buFontTx/>
              <a:buChar char="-"/>
            </a:pPr>
            <a:r>
              <a:rPr lang="ar-SA" b="1" u="sng" dirty="0" smtClean="0"/>
              <a:t>بلوغ النصاب</a:t>
            </a:r>
          </a:p>
          <a:p>
            <a:pPr>
              <a:buFontTx/>
              <a:buChar char="-"/>
            </a:pPr>
            <a:r>
              <a:rPr lang="ar-SA" b="1" u="sng" dirty="0" smtClean="0"/>
              <a:t>- حولان الحول </a:t>
            </a:r>
          </a:p>
          <a:p>
            <a:pPr>
              <a:buFontTx/>
              <a:buChar char="-"/>
            </a:pPr>
            <a:endParaRPr lang="ar-SA" dirty="0" smtClean="0"/>
          </a:p>
          <a:p>
            <a:pPr>
              <a:buFontTx/>
              <a:buChar char="-"/>
            </a:pPr>
            <a:endParaRPr lang="ar-SA" b="1" u="sng" dirty="0"/>
          </a:p>
        </p:txBody>
      </p:sp>
      <p:pic>
        <p:nvPicPr>
          <p:cNvPr id="4098" name="Picture 2" descr="C:\Users\fujitsu\Desktop\علم السعودية.jpg"/>
          <p:cNvPicPr>
            <a:picLocks noChangeAspect="1" noChangeArrowheads="1"/>
          </p:cNvPicPr>
          <p:nvPr/>
        </p:nvPicPr>
        <p:blipFill>
          <a:blip r:embed="rId3" cstate="print"/>
          <a:srcRect/>
          <a:stretch>
            <a:fillRect/>
          </a:stretch>
        </p:blipFill>
        <p:spPr bwMode="auto">
          <a:xfrm>
            <a:off x="1" y="1"/>
            <a:ext cx="3352799" cy="2666999"/>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8458200" cy="1143000"/>
          </a:xfrm>
        </p:spPr>
        <p:txBody>
          <a:bodyPr>
            <a:normAutofit/>
          </a:bodyPr>
          <a:lstStyle/>
          <a:p>
            <a:pPr algn="r"/>
            <a:r>
              <a:rPr lang="ar-SA" sz="3200" b="1" dirty="0" smtClean="0"/>
              <a:t>تابع محاور اليوم الاول للدورة التدريبية </a:t>
            </a:r>
            <a:endParaRPr lang="ar-SA" sz="3200" dirty="0"/>
          </a:p>
        </p:txBody>
      </p:sp>
      <p:sp>
        <p:nvSpPr>
          <p:cNvPr id="4" name="عنصر نائب للمحتوى 3"/>
          <p:cNvSpPr>
            <a:spLocks noGrp="1"/>
          </p:cNvSpPr>
          <p:nvPr>
            <p:ph sz="half" idx="2"/>
          </p:nvPr>
        </p:nvSpPr>
        <p:spPr>
          <a:xfrm>
            <a:off x="304800" y="1600200"/>
            <a:ext cx="8382000" cy="4724400"/>
          </a:xfrm>
        </p:spPr>
        <p:txBody>
          <a:bodyPr>
            <a:normAutofit fontScale="92500"/>
          </a:bodyPr>
          <a:lstStyle/>
          <a:p>
            <a:pPr>
              <a:buNone/>
            </a:pPr>
            <a:r>
              <a:rPr lang="ar-SA" b="1" u="sng" dirty="0" smtClean="0"/>
              <a:t>مصارف </a:t>
            </a:r>
            <a:r>
              <a:rPr lang="ar-SA" b="1" u="sng" dirty="0" err="1" smtClean="0"/>
              <a:t>الزكاة </a:t>
            </a:r>
            <a:r>
              <a:rPr lang="ar-SA" dirty="0" err="1" smtClean="0"/>
              <a:t>:</a:t>
            </a:r>
            <a:endParaRPr lang="ar-SA" dirty="0" smtClean="0"/>
          </a:p>
          <a:p>
            <a:pPr>
              <a:buNone/>
            </a:pPr>
            <a:r>
              <a:rPr lang="ar-SA" dirty="0" smtClean="0"/>
              <a:t>- </a:t>
            </a:r>
            <a:r>
              <a:rPr lang="ar-SA" b="1" u="sng" dirty="0" smtClean="0"/>
              <a:t>الفقراء والمساكين</a:t>
            </a:r>
            <a:r>
              <a:rPr lang="ar-SA" dirty="0" smtClean="0"/>
              <a:t>( كلاهما ليس لديه ما يكفيه وأسرته ولكن الفقير اكثر احتاج من </a:t>
            </a:r>
            <a:r>
              <a:rPr lang="ar-SA" dirty="0" err="1" smtClean="0"/>
              <a:t>المسكين )</a:t>
            </a:r>
            <a:endParaRPr lang="ar-SA" dirty="0" smtClean="0"/>
          </a:p>
          <a:p>
            <a:pPr>
              <a:buFontTx/>
              <a:buChar char="-"/>
            </a:pPr>
            <a:r>
              <a:rPr lang="ar-SA" b="1" u="sng" dirty="0" smtClean="0"/>
              <a:t>العاملون </a:t>
            </a:r>
            <a:r>
              <a:rPr lang="ar-SA" b="1" u="sng" dirty="0" err="1" smtClean="0"/>
              <a:t>عليها </a:t>
            </a:r>
            <a:r>
              <a:rPr lang="ar-SA" dirty="0" smtClean="0"/>
              <a:t>( القائمون علي فرضا </a:t>
            </a:r>
            <a:r>
              <a:rPr lang="ar-SA" dirty="0" err="1" smtClean="0"/>
              <a:t>وتحصيلها )</a:t>
            </a:r>
            <a:endParaRPr lang="ar-SA" dirty="0" smtClean="0"/>
          </a:p>
          <a:p>
            <a:pPr>
              <a:buFontTx/>
              <a:buChar char="-"/>
            </a:pPr>
            <a:r>
              <a:rPr lang="ar-SA" b="1" u="sng" dirty="0" smtClean="0"/>
              <a:t>المؤلفة </a:t>
            </a:r>
            <a:r>
              <a:rPr lang="ar-SA" b="1" u="sng" dirty="0" err="1" smtClean="0"/>
              <a:t>قلوبهم </a:t>
            </a:r>
            <a:r>
              <a:rPr lang="ar-SA" dirty="0" smtClean="0"/>
              <a:t>( من يراد تأليف قلوبهم للدخول في الاسلام او تثبيتهم </a:t>
            </a:r>
            <a:r>
              <a:rPr lang="ar-SA" dirty="0" err="1" smtClean="0"/>
              <a:t>عليه )</a:t>
            </a:r>
            <a:endParaRPr lang="ar-SA" dirty="0" smtClean="0"/>
          </a:p>
          <a:p>
            <a:pPr>
              <a:buFontTx/>
              <a:buChar char="-"/>
            </a:pPr>
            <a:r>
              <a:rPr lang="ar-SA" b="1" u="sng" dirty="0" err="1" smtClean="0"/>
              <a:t>الرقاب</a:t>
            </a:r>
            <a:r>
              <a:rPr lang="ar-SA" dirty="0" err="1" smtClean="0"/>
              <a:t> </a:t>
            </a:r>
            <a:r>
              <a:rPr lang="ar-SA" dirty="0" smtClean="0"/>
              <a:t>( المقصود بهم العبيد </a:t>
            </a:r>
            <a:r>
              <a:rPr lang="ar-SA" dirty="0" err="1" smtClean="0"/>
              <a:t>والإماء )</a:t>
            </a:r>
            <a:endParaRPr lang="ar-SA" dirty="0" smtClean="0"/>
          </a:p>
          <a:p>
            <a:pPr>
              <a:buFontTx/>
              <a:buChar char="-"/>
            </a:pPr>
            <a:r>
              <a:rPr lang="ar-SA" b="1" u="sng" dirty="0" err="1" smtClean="0"/>
              <a:t>الغارمون</a:t>
            </a:r>
            <a:r>
              <a:rPr lang="ar-SA" dirty="0" err="1" smtClean="0"/>
              <a:t> </a:t>
            </a:r>
            <a:r>
              <a:rPr lang="ar-SA" dirty="0" smtClean="0"/>
              <a:t>(وهم من عليهم ديون ويعجزون عن الوفاء </a:t>
            </a:r>
            <a:r>
              <a:rPr lang="ar-SA" dirty="0" err="1" smtClean="0"/>
              <a:t>بها</a:t>
            </a:r>
            <a:r>
              <a:rPr lang="ar-SA" dirty="0" smtClean="0"/>
              <a:t> </a:t>
            </a:r>
            <a:r>
              <a:rPr lang="ar-SA" dirty="0" err="1" smtClean="0"/>
              <a:t>)</a:t>
            </a:r>
            <a:endParaRPr lang="ar-SA" dirty="0" smtClean="0"/>
          </a:p>
          <a:p>
            <a:pPr>
              <a:buFontTx/>
              <a:buChar char="-"/>
            </a:pPr>
            <a:r>
              <a:rPr lang="ar-SA" b="1" u="sng" dirty="0" smtClean="0"/>
              <a:t>سبيل </a:t>
            </a:r>
            <a:r>
              <a:rPr lang="ar-SA" b="1" u="sng" dirty="0" err="1" smtClean="0"/>
              <a:t>الله </a:t>
            </a:r>
            <a:r>
              <a:rPr lang="ar-SA" dirty="0" smtClean="0"/>
              <a:t>( الجهاد والدعوة الي </a:t>
            </a:r>
            <a:r>
              <a:rPr lang="ar-SA" dirty="0" err="1" smtClean="0"/>
              <a:t>الله )</a:t>
            </a:r>
            <a:endParaRPr lang="ar-SA" dirty="0" smtClean="0"/>
          </a:p>
          <a:p>
            <a:pPr>
              <a:buNone/>
            </a:pPr>
            <a:r>
              <a:rPr lang="ar-SA" dirty="0" smtClean="0"/>
              <a:t>- </a:t>
            </a:r>
            <a:r>
              <a:rPr lang="ar-SA" b="1" u="sng" dirty="0" smtClean="0"/>
              <a:t>ابن </a:t>
            </a:r>
            <a:r>
              <a:rPr lang="ar-SA" b="1" u="sng" dirty="0" err="1" smtClean="0"/>
              <a:t>السبيل </a:t>
            </a:r>
            <a:r>
              <a:rPr lang="ar-SA" dirty="0" smtClean="0"/>
              <a:t>(المسافر الغريب الذي انقطعت </a:t>
            </a:r>
            <a:r>
              <a:rPr lang="ar-SA" dirty="0" err="1" smtClean="0"/>
              <a:t>به</a:t>
            </a:r>
            <a:r>
              <a:rPr lang="ar-SA" dirty="0" smtClean="0"/>
              <a:t> الاسباب للوصول عن اهله وماله فيعطي ليرجع </a:t>
            </a:r>
            <a:r>
              <a:rPr lang="ar-SA" dirty="0" err="1" smtClean="0"/>
              <a:t>اليهم )</a:t>
            </a:r>
            <a:endParaRPr lang="ar-SA" dirty="0"/>
          </a:p>
        </p:txBody>
      </p:sp>
      <p:pic>
        <p:nvPicPr>
          <p:cNvPr id="5122" name="Picture 2" descr="C:\Users\fujitsu\Desktop\فقير.jpg"/>
          <p:cNvPicPr>
            <a:picLocks noChangeAspect="1" noChangeArrowheads="1"/>
          </p:cNvPicPr>
          <p:nvPr/>
        </p:nvPicPr>
        <p:blipFill>
          <a:blip r:embed="rId3" cstate="print"/>
          <a:srcRect/>
          <a:stretch>
            <a:fillRect/>
          </a:stretch>
        </p:blipFill>
        <p:spPr bwMode="auto">
          <a:xfrm>
            <a:off x="1" y="1"/>
            <a:ext cx="3047999" cy="1981199"/>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8458200" cy="1143000"/>
          </a:xfrm>
        </p:spPr>
        <p:txBody>
          <a:bodyPr>
            <a:normAutofit/>
          </a:bodyPr>
          <a:lstStyle/>
          <a:p>
            <a:pPr algn="r"/>
            <a:r>
              <a:rPr lang="ar-SA" sz="3200" b="1" dirty="0" smtClean="0"/>
              <a:t>تابع محاور الدورة التدريبية </a:t>
            </a:r>
            <a:endParaRPr lang="ar-SA" sz="3200" b="1" dirty="0"/>
          </a:p>
        </p:txBody>
      </p:sp>
      <p:sp>
        <p:nvSpPr>
          <p:cNvPr id="4" name="عنصر نائب للمحتوى 3"/>
          <p:cNvSpPr>
            <a:spLocks noGrp="1"/>
          </p:cNvSpPr>
          <p:nvPr>
            <p:ph sz="half" idx="2"/>
          </p:nvPr>
        </p:nvSpPr>
        <p:spPr>
          <a:xfrm>
            <a:off x="304800" y="1600200"/>
            <a:ext cx="8686800" cy="4953000"/>
          </a:xfrm>
        </p:spPr>
        <p:txBody>
          <a:bodyPr/>
          <a:lstStyle/>
          <a:p>
            <a:pPr>
              <a:buNone/>
            </a:pPr>
            <a:r>
              <a:rPr lang="ar-SA" b="1" u="sng" dirty="0" err="1" smtClean="0"/>
              <a:t>ثانيا </a:t>
            </a:r>
            <a:r>
              <a:rPr lang="ar-SA" b="1" u="sng" dirty="0" smtClean="0"/>
              <a:t>: الجزية</a:t>
            </a:r>
          </a:p>
          <a:p>
            <a:pPr>
              <a:buNone/>
            </a:pPr>
            <a:r>
              <a:rPr lang="ar-SA" dirty="0" smtClean="0"/>
              <a:t>هي المال المأخوذ من غير المسلمين لإقامتهم بدار الاسلام في كل عام</a:t>
            </a:r>
          </a:p>
          <a:p>
            <a:pPr>
              <a:buNone/>
            </a:pPr>
            <a:r>
              <a:rPr lang="ar-SA" dirty="0" smtClean="0"/>
              <a:t>فهي بدل حماية وبدل نصرة وبدل اقامة وللمساوة بين غير المسلمين والمسلمين الذين يدفعون </a:t>
            </a:r>
            <a:r>
              <a:rPr lang="ar-SA" dirty="0" err="1" smtClean="0"/>
              <a:t>الزكاة .</a:t>
            </a:r>
            <a:endParaRPr lang="ar-SA" dirty="0" smtClean="0"/>
          </a:p>
          <a:p>
            <a:pPr>
              <a:buNone/>
            </a:pPr>
            <a:r>
              <a:rPr lang="ar-SA" b="1" u="sng" dirty="0" smtClean="0"/>
              <a:t>شروط فرض </a:t>
            </a:r>
            <a:r>
              <a:rPr lang="ar-SA" b="1" u="sng" dirty="0" err="1" smtClean="0"/>
              <a:t>الجزية :</a:t>
            </a:r>
            <a:endParaRPr lang="ar-SA" b="1" u="sng" dirty="0" smtClean="0"/>
          </a:p>
          <a:p>
            <a:pPr>
              <a:buFontTx/>
              <a:buChar char="-"/>
            </a:pPr>
            <a:r>
              <a:rPr lang="ar-SA" dirty="0" smtClean="0"/>
              <a:t>الذكورة فلا تجب علي النساء</a:t>
            </a:r>
          </a:p>
          <a:p>
            <a:pPr>
              <a:buFontTx/>
              <a:buChar char="-"/>
            </a:pPr>
            <a:r>
              <a:rPr lang="ar-SA" dirty="0" smtClean="0"/>
              <a:t>العقل</a:t>
            </a:r>
          </a:p>
          <a:p>
            <a:pPr>
              <a:buFontTx/>
              <a:buChar char="-"/>
            </a:pPr>
            <a:r>
              <a:rPr lang="ar-SA" dirty="0" smtClean="0"/>
              <a:t>الحرية</a:t>
            </a:r>
          </a:p>
          <a:p>
            <a:pPr>
              <a:buNone/>
            </a:pPr>
            <a:r>
              <a:rPr lang="ar-SA" dirty="0" smtClean="0"/>
              <a:t>- المقدرة علي الاداء</a:t>
            </a:r>
            <a:endParaRPr lang="ar-SA" dirty="0"/>
          </a:p>
        </p:txBody>
      </p:sp>
      <p:pic>
        <p:nvPicPr>
          <p:cNvPr id="11266" name="Picture 2" descr="C:\Users\fujitsu\Desktop\اهل الكتاب.jpg"/>
          <p:cNvPicPr>
            <a:picLocks noChangeAspect="1" noChangeArrowheads="1"/>
          </p:cNvPicPr>
          <p:nvPr/>
        </p:nvPicPr>
        <p:blipFill>
          <a:blip r:embed="rId3" cstate="print"/>
          <a:srcRect/>
          <a:stretch>
            <a:fillRect/>
          </a:stretch>
        </p:blipFill>
        <p:spPr bwMode="auto">
          <a:xfrm>
            <a:off x="1" y="228600"/>
            <a:ext cx="4724399" cy="1752600"/>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274638"/>
            <a:ext cx="87630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228600" y="1600200"/>
            <a:ext cx="8458200" cy="4525963"/>
          </a:xfrm>
        </p:spPr>
        <p:txBody>
          <a:bodyPr/>
          <a:lstStyle/>
          <a:p>
            <a:pPr>
              <a:buFontTx/>
              <a:buChar char="-"/>
            </a:pPr>
            <a:r>
              <a:rPr lang="ar-SA" b="1" u="sng" dirty="0" smtClean="0"/>
              <a:t>مسقطات </a:t>
            </a:r>
            <a:r>
              <a:rPr lang="ar-SA" b="1" u="sng" dirty="0" err="1" smtClean="0"/>
              <a:t>الجزية </a:t>
            </a:r>
            <a:r>
              <a:rPr lang="ar-SA" dirty="0" err="1" smtClean="0"/>
              <a:t>:</a:t>
            </a:r>
            <a:endParaRPr lang="ar-SA" dirty="0" smtClean="0"/>
          </a:p>
          <a:p>
            <a:pPr>
              <a:buFontTx/>
              <a:buChar char="-"/>
            </a:pPr>
            <a:r>
              <a:rPr lang="ar-SA" dirty="0" smtClean="0"/>
              <a:t>المشاركة في القتال مع المسلمين</a:t>
            </a:r>
          </a:p>
          <a:p>
            <a:pPr>
              <a:buFontTx/>
              <a:buChar char="-"/>
            </a:pPr>
            <a:r>
              <a:rPr lang="ar-SA" dirty="0" smtClean="0"/>
              <a:t>اذا عجزت عن توفير الحماية لهم</a:t>
            </a:r>
          </a:p>
          <a:p>
            <a:pPr>
              <a:buFontTx/>
              <a:buChar char="-"/>
            </a:pPr>
            <a:r>
              <a:rPr lang="ar-SA" dirty="0" smtClean="0"/>
              <a:t>مرور سنة دون تحصيلها</a:t>
            </a:r>
          </a:p>
          <a:p>
            <a:pPr>
              <a:buFontTx/>
              <a:buChar char="-"/>
            </a:pPr>
            <a:r>
              <a:rPr lang="ar-SA" dirty="0" smtClean="0"/>
              <a:t>- العجز عن الاداء </a:t>
            </a:r>
            <a:r>
              <a:rPr lang="ar-SA" dirty="0" err="1" smtClean="0"/>
              <a:t>لاي</a:t>
            </a:r>
            <a:r>
              <a:rPr lang="ar-SA" dirty="0" smtClean="0"/>
              <a:t> ظرف </a:t>
            </a:r>
          </a:p>
          <a:p>
            <a:pPr>
              <a:buFontTx/>
              <a:buChar char="-"/>
            </a:pPr>
            <a:r>
              <a:rPr lang="ar-SA" b="1" u="sng" dirty="0" smtClean="0"/>
              <a:t>مقدار </a:t>
            </a:r>
            <a:r>
              <a:rPr lang="ar-SA" b="1" u="sng" dirty="0" err="1" smtClean="0"/>
              <a:t>الجزية :</a:t>
            </a:r>
            <a:endParaRPr lang="ar-SA" b="1" u="sng" dirty="0" smtClean="0"/>
          </a:p>
          <a:p>
            <a:pPr>
              <a:buFontTx/>
              <a:buChar char="-"/>
            </a:pPr>
            <a:r>
              <a:rPr lang="ar-SA" dirty="0" smtClean="0"/>
              <a:t>حدث خلاف لان النبي كان يأخذ دينار ذهب وعمر كان يأخذ اربعة والراجح ان ولي الامر هو الذي يحدد مقدارها حسب ظروف كل زمان</a:t>
            </a:r>
            <a:endParaRPr lang="ar-SA" dirty="0"/>
          </a:p>
        </p:txBody>
      </p:sp>
      <p:pic>
        <p:nvPicPr>
          <p:cNvPr id="12290" name="Picture 2" descr="C:\Users\fujitsu\Desktop\اهل الكتاب.jpg"/>
          <p:cNvPicPr>
            <a:picLocks noChangeAspect="1" noChangeArrowheads="1"/>
          </p:cNvPicPr>
          <p:nvPr/>
        </p:nvPicPr>
        <p:blipFill>
          <a:blip r:embed="rId3" cstate="print"/>
          <a:srcRect/>
          <a:stretch>
            <a:fillRect/>
          </a:stretch>
        </p:blipFill>
        <p:spPr bwMode="auto">
          <a:xfrm>
            <a:off x="1" y="0"/>
            <a:ext cx="4952999" cy="2057400"/>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84582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152400" y="1371600"/>
            <a:ext cx="8763000" cy="4754563"/>
          </a:xfrm>
        </p:spPr>
        <p:txBody>
          <a:bodyPr/>
          <a:lstStyle/>
          <a:p>
            <a:pPr>
              <a:buNone/>
            </a:pPr>
            <a:r>
              <a:rPr lang="ar-SA" b="1" u="sng" dirty="0" err="1" smtClean="0"/>
              <a:t>ثالثا </a:t>
            </a:r>
            <a:r>
              <a:rPr lang="ar-SA" b="1" u="sng" dirty="0" smtClean="0"/>
              <a:t>: </a:t>
            </a:r>
            <a:r>
              <a:rPr lang="ar-SA" b="1" u="sng" dirty="0" err="1" smtClean="0"/>
              <a:t>الخراج :</a:t>
            </a:r>
            <a:r>
              <a:rPr lang="ar-SA" b="1" u="sng" dirty="0" smtClean="0"/>
              <a:t>  </a:t>
            </a:r>
          </a:p>
          <a:p>
            <a:pPr>
              <a:buNone/>
            </a:pPr>
            <a:r>
              <a:rPr lang="ar-SA" dirty="0" smtClean="0"/>
              <a:t>هو ما يفرض علي الارض التي فتحها المسلمون عنوة او </a:t>
            </a:r>
            <a:r>
              <a:rPr lang="ar-SA" dirty="0" err="1" smtClean="0"/>
              <a:t>صلحا .</a:t>
            </a:r>
            <a:endParaRPr lang="ar-SA" dirty="0" smtClean="0"/>
          </a:p>
          <a:p>
            <a:pPr>
              <a:buNone/>
            </a:pPr>
            <a:r>
              <a:rPr lang="ar-SA" b="1" u="sng" dirty="0" smtClean="0"/>
              <a:t>انواع </a:t>
            </a:r>
            <a:r>
              <a:rPr lang="ar-SA" b="1" u="sng" dirty="0" err="1" smtClean="0"/>
              <a:t>الخراج :</a:t>
            </a:r>
            <a:endParaRPr lang="ar-SA" b="1" u="sng" dirty="0" smtClean="0"/>
          </a:p>
          <a:p>
            <a:pPr>
              <a:buFontTx/>
              <a:buChar char="-"/>
            </a:pPr>
            <a:r>
              <a:rPr lang="ar-SA" b="1" u="sng" dirty="0" smtClean="0"/>
              <a:t>خراج </a:t>
            </a:r>
            <a:r>
              <a:rPr lang="ar-SA" b="1" u="sng" dirty="0" err="1" smtClean="0"/>
              <a:t>الوظيفة </a:t>
            </a:r>
            <a:r>
              <a:rPr lang="ar-SA" dirty="0" smtClean="0"/>
              <a:t>: وهو يفرض علي الارض التي تزرع او تكون قابلة للزراعة ولكنها لا تزرع بسبب اهمال صاحبها حسب المساحة ونوع الزرع وهو يؤخذ كل عام مرة </a:t>
            </a:r>
            <a:r>
              <a:rPr lang="ar-SA" dirty="0" err="1" smtClean="0"/>
              <a:t>واحدة .</a:t>
            </a:r>
            <a:endParaRPr lang="ar-SA" dirty="0" smtClean="0"/>
          </a:p>
          <a:p>
            <a:pPr>
              <a:buNone/>
            </a:pPr>
            <a:r>
              <a:rPr lang="ar-SA" dirty="0" smtClean="0"/>
              <a:t>- </a:t>
            </a:r>
            <a:r>
              <a:rPr lang="ar-SA" b="1" u="sng" dirty="0" smtClean="0"/>
              <a:t>خراج </a:t>
            </a:r>
            <a:r>
              <a:rPr lang="ar-SA" b="1" u="sng" dirty="0" err="1" smtClean="0"/>
              <a:t>المقاسمة </a:t>
            </a:r>
            <a:r>
              <a:rPr lang="ar-SA" dirty="0" smtClean="0"/>
              <a:t>: وهو مقدار محدد الربع </a:t>
            </a:r>
            <a:r>
              <a:rPr lang="ar-SA" dirty="0" err="1" smtClean="0"/>
              <a:t>اوالثلث</a:t>
            </a:r>
            <a:r>
              <a:rPr lang="ar-SA" dirty="0" smtClean="0"/>
              <a:t> مما يخرج من الارض يفرض علي الارض التي تزرع فقط ولكن علي كل </a:t>
            </a:r>
            <a:r>
              <a:rPr lang="ar-SA" dirty="0" err="1" smtClean="0"/>
              <a:t>مايخرج</a:t>
            </a:r>
            <a:r>
              <a:rPr lang="ar-SA" dirty="0" smtClean="0"/>
              <a:t> منها كل فترة ولو اقل من عام</a:t>
            </a:r>
            <a:endParaRPr lang="ar-SA" dirty="0"/>
          </a:p>
        </p:txBody>
      </p:sp>
      <p:pic>
        <p:nvPicPr>
          <p:cNvPr id="13314" name="Picture 2" descr="C:\Users\fujitsu\Desktop\معركة.jpg"/>
          <p:cNvPicPr>
            <a:picLocks noChangeAspect="1" noChangeArrowheads="1"/>
          </p:cNvPicPr>
          <p:nvPr/>
        </p:nvPicPr>
        <p:blipFill>
          <a:blip r:embed="rId3" cstate="print"/>
          <a:srcRect/>
          <a:stretch>
            <a:fillRect/>
          </a:stretch>
        </p:blipFill>
        <p:spPr bwMode="auto">
          <a:xfrm>
            <a:off x="-228600" y="304801"/>
            <a:ext cx="5029200" cy="1523999"/>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1143000"/>
          </a:xfrm>
        </p:spPr>
        <p:txBody>
          <a:bodyPr>
            <a:normAutofit/>
          </a:bodyPr>
          <a:lstStyle/>
          <a:p>
            <a:pPr algn="r"/>
            <a:r>
              <a:rPr lang="ar-SA" sz="3200" b="1" dirty="0" smtClean="0"/>
              <a:t>محاور اليوم الاول للدورة التدريبية</a:t>
            </a:r>
            <a:endParaRPr lang="ar-SA" sz="3200" b="1" dirty="0"/>
          </a:p>
        </p:txBody>
      </p:sp>
      <p:sp>
        <p:nvSpPr>
          <p:cNvPr id="5" name="عنصر نائب للمحتوى 4"/>
          <p:cNvSpPr>
            <a:spLocks noGrp="1"/>
          </p:cNvSpPr>
          <p:nvPr>
            <p:ph sz="half" idx="2"/>
          </p:nvPr>
        </p:nvSpPr>
        <p:spPr>
          <a:xfrm>
            <a:off x="0" y="1524000"/>
            <a:ext cx="8686800" cy="4602163"/>
          </a:xfrm>
        </p:spPr>
        <p:txBody>
          <a:bodyPr>
            <a:normAutofit fontScale="85000" lnSpcReduction="20000"/>
          </a:bodyPr>
          <a:lstStyle/>
          <a:p>
            <a:pPr>
              <a:buNone/>
            </a:pPr>
            <a:r>
              <a:rPr lang="ar-SA" b="1" u="sng" dirty="0" smtClean="0"/>
              <a:t>المحور </a:t>
            </a:r>
            <a:r>
              <a:rPr lang="ar-SA" b="1" u="sng" dirty="0" err="1" smtClean="0"/>
              <a:t>الاول </a:t>
            </a:r>
            <a:r>
              <a:rPr lang="ar-SA" b="1" u="sng" dirty="0" smtClean="0"/>
              <a:t>: الايرادات العامة للدولة </a:t>
            </a:r>
            <a:r>
              <a:rPr lang="ar-SA" b="1" u="sng" dirty="0" err="1" smtClean="0"/>
              <a:t>المعاصرة :</a:t>
            </a:r>
            <a:endParaRPr lang="ar-SA" dirty="0"/>
          </a:p>
          <a:p>
            <a:pPr>
              <a:buNone/>
            </a:pPr>
            <a:r>
              <a:rPr lang="ar-SA" dirty="0" smtClean="0"/>
              <a:t>- </a:t>
            </a:r>
            <a:r>
              <a:rPr lang="ar-SA" b="1" u="sng" dirty="0" smtClean="0"/>
              <a:t>المقصود بالإيرادات العامة </a:t>
            </a:r>
            <a:r>
              <a:rPr lang="ar-SA" b="1" u="sng" dirty="0" err="1" smtClean="0"/>
              <a:t>للدولة </a:t>
            </a:r>
            <a:r>
              <a:rPr lang="ar-SA" dirty="0" smtClean="0"/>
              <a:t>: جميع المبالغ التي ترد للخزانة العامة للدولة لتمويل الانفاق </a:t>
            </a:r>
            <a:r>
              <a:rPr lang="ar-SA" dirty="0" err="1" smtClean="0"/>
              <a:t>العام .</a:t>
            </a:r>
            <a:r>
              <a:rPr lang="ar-SA" dirty="0" smtClean="0"/>
              <a:t> وهي تتزايد بسبب تحول الدولة من دولة حارسة الي دولة </a:t>
            </a:r>
            <a:r>
              <a:rPr lang="ar-SA" dirty="0" err="1" smtClean="0"/>
              <a:t>متدخلة  .</a:t>
            </a:r>
            <a:endParaRPr lang="ar-SA" dirty="0" smtClean="0"/>
          </a:p>
          <a:p>
            <a:pPr>
              <a:buNone/>
            </a:pPr>
            <a:r>
              <a:rPr lang="ar-SA" dirty="0" smtClean="0"/>
              <a:t>- </a:t>
            </a:r>
            <a:r>
              <a:rPr lang="ar-SA" b="1" u="sng" dirty="0" smtClean="0"/>
              <a:t>أنواع الايرادات العامة </a:t>
            </a:r>
            <a:r>
              <a:rPr lang="ar-SA" b="1" u="sng" dirty="0" err="1" smtClean="0"/>
              <a:t>للدولة </a:t>
            </a:r>
            <a:r>
              <a:rPr lang="ar-SA" dirty="0" err="1" smtClean="0"/>
              <a:t>؟</a:t>
            </a:r>
            <a:endParaRPr lang="ar-SA" dirty="0" smtClean="0"/>
          </a:p>
          <a:p>
            <a:pPr>
              <a:buNone/>
            </a:pPr>
            <a:r>
              <a:rPr lang="ar-SA" b="1" u="sng" dirty="0" smtClean="0"/>
              <a:t>أولا: </a:t>
            </a:r>
            <a:r>
              <a:rPr lang="ar-SA" b="1" u="sng" dirty="0" err="1" smtClean="0"/>
              <a:t>الدومين</a:t>
            </a:r>
            <a:endParaRPr lang="ar-SA" b="1" u="sng" dirty="0" smtClean="0"/>
          </a:p>
          <a:p>
            <a:pPr>
              <a:buNone/>
            </a:pPr>
            <a:r>
              <a:rPr lang="ar-SA" dirty="0" smtClean="0"/>
              <a:t>- </a:t>
            </a:r>
            <a:r>
              <a:rPr lang="ar-SA" b="1" u="sng" dirty="0" smtClean="0"/>
              <a:t>المقصود </a:t>
            </a:r>
            <a:r>
              <a:rPr lang="ar-SA" b="1" u="sng" dirty="0" err="1" smtClean="0"/>
              <a:t>بالدومين</a:t>
            </a:r>
            <a:r>
              <a:rPr lang="ar-SA" b="1" u="sng" dirty="0" smtClean="0"/>
              <a:t> </a:t>
            </a:r>
            <a:r>
              <a:rPr lang="ar-SA" dirty="0" smtClean="0"/>
              <a:t>: املاك الدولة وهو يقسم الي </a:t>
            </a:r>
            <a:r>
              <a:rPr lang="ar-SA" dirty="0" err="1" smtClean="0"/>
              <a:t>دومين</a:t>
            </a:r>
            <a:r>
              <a:rPr lang="ar-SA" dirty="0" smtClean="0"/>
              <a:t> عام ودومين </a:t>
            </a:r>
            <a:r>
              <a:rPr lang="ar-SA" dirty="0" err="1" smtClean="0"/>
              <a:t>خاص .</a:t>
            </a:r>
            <a:endParaRPr lang="ar-SA" dirty="0" smtClean="0"/>
          </a:p>
          <a:p>
            <a:pPr>
              <a:buNone/>
            </a:pPr>
            <a:r>
              <a:rPr lang="ar-SA" dirty="0" smtClean="0"/>
              <a:t>- </a:t>
            </a:r>
            <a:r>
              <a:rPr lang="ar-SA" b="1" u="sng" dirty="0" smtClean="0"/>
              <a:t>المقصود </a:t>
            </a:r>
            <a:r>
              <a:rPr lang="ar-SA" b="1" u="sng" dirty="0" err="1" smtClean="0"/>
              <a:t>بالدومين</a:t>
            </a:r>
            <a:r>
              <a:rPr lang="ar-SA" b="1" u="sng" dirty="0" smtClean="0"/>
              <a:t> العام</a:t>
            </a:r>
            <a:r>
              <a:rPr lang="ar-SA" dirty="0" smtClean="0"/>
              <a:t>: املاك الدولة التي تخضع للقانون العام وهي تنقسم الي </a:t>
            </a:r>
            <a:r>
              <a:rPr lang="ar-SA" dirty="0" err="1" smtClean="0"/>
              <a:t>دومين</a:t>
            </a:r>
            <a:r>
              <a:rPr lang="ar-SA" dirty="0" smtClean="0"/>
              <a:t> طبيعي ودومين </a:t>
            </a:r>
            <a:r>
              <a:rPr lang="ar-SA" dirty="0" err="1" smtClean="0"/>
              <a:t>صناعي .</a:t>
            </a:r>
            <a:endParaRPr lang="ar-SA" dirty="0" smtClean="0"/>
          </a:p>
          <a:p>
            <a:pPr>
              <a:buNone/>
            </a:pPr>
            <a:r>
              <a:rPr lang="ar-SA" dirty="0" smtClean="0"/>
              <a:t>- </a:t>
            </a:r>
            <a:r>
              <a:rPr lang="ar-SA" b="1" u="sng" dirty="0" smtClean="0"/>
              <a:t>المقصود </a:t>
            </a:r>
            <a:r>
              <a:rPr lang="ar-SA" b="1" u="sng" dirty="0" err="1" smtClean="0"/>
              <a:t>بالدومين</a:t>
            </a:r>
            <a:r>
              <a:rPr lang="ar-SA" b="1" u="sng" dirty="0" smtClean="0"/>
              <a:t> </a:t>
            </a:r>
            <a:r>
              <a:rPr lang="ar-SA" b="1" u="sng" dirty="0" err="1" smtClean="0"/>
              <a:t>الطبيعي </a:t>
            </a:r>
            <a:r>
              <a:rPr lang="ar-SA" dirty="0" smtClean="0"/>
              <a:t>:</a:t>
            </a:r>
            <a:r>
              <a:rPr lang="ar-SA" dirty="0" err="1" smtClean="0"/>
              <a:t>هوالاملاك</a:t>
            </a:r>
            <a:r>
              <a:rPr lang="ar-SA" dirty="0" smtClean="0"/>
              <a:t> التي لا دخل </a:t>
            </a:r>
            <a:r>
              <a:rPr lang="ar-SA" dirty="0" err="1" smtClean="0"/>
              <a:t>للانسان</a:t>
            </a:r>
            <a:r>
              <a:rPr lang="ar-SA" dirty="0" smtClean="0"/>
              <a:t> في وجودها كالغابات </a:t>
            </a:r>
          </a:p>
          <a:p>
            <a:pPr>
              <a:buFontTx/>
              <a:buChar char="-"/>
            </a:pPr>
            <a:r>
              <a:rPr lang="ar-SA" b="1" u="sng" dirty="0" smtClean="0"/>
              <a:t>المقصود </a:t>
            </a:r>
            <a:r>
              <a:rPr lang="ar-SA" b="1" u="sng" dirty="0" err="1" smtClean="0"/>
              <a:t>بالدومين</a:t>
            </a:r>
            <a:r>
              <a:rPr lang="ar-SA" b="1" u="sng" dirty="0" smtClean="0"/>
              <a:t> الصناعي</a:t>
            </a:r>
            <a:r>
              <a:rPr lang="ar-SA" dirty="0" smtClean="0"/>
              <a:t>: هو الاملاك التي يبنيها الانسان كالطرق والموانئ</a:t>
            </a:r>
          </a:p>
          <a:p>
            <a:pPr>
              <a:buNone/>
            </a:pPr>
            <a:r>
              <a:rPr lang="ar-SA" dirty="0" smtClean="0"/>
              <a:t>- </a:t>
            </a:r>
            <a:r>
              <a:rPr lang="ar-SA" b="1" u="sng" dirty="0" smtClean="0"/>
              <a:t>المقصود </a:t>
            </a:r>
            <a:r>
              <a:rPr lang="ar-SA" b="1" u="sng" dirty="0" err="1" smtClean="0"/>
              <a:t>بالدومين</a:t>
            </a:r>
            <a:r>
              <a:rPr lang="ar-SA" b="1" u="sng" dirty="0" smtClean="0"/>
              <a:t> الخاص</a:t>
            </a:r>
            <a:r>
              <a:rPr lang="ar-SA" dirty="0" smtClean="0"/>
              <a:t>: املاك الدولة التي تخضع للقانون الخاص</a:t>
            </a:r>
          </a:p>
          <a:p>
            <a:pPr>
              <a:buFontTx/>
              <a:buChar char="-"/>
            </a:pPr>
            <a:r>
              <a:rPr lang="ar-SA" dirty="0" smtClean="0"/>
              <a:t>مثل </a:t>
            </a:r>
            <a:r>
              <a:rPr lang="ar-SA" b="1" u="sng" dirty="0" err="1" smtClean="0"/>
              <a:t>الدومين</a:t>
            </a:r>
            <a:r>
              <a:rPr lang="ar-SA" b="1" u="sng" dirty="0" smtClean="0"/>
              <a:t> العقاري </a:t>
            </a:r>
            <a:r>
              <a:rPr lang="ar-SA" b="1" u="sng" dirty="0" err="1" smtClean="0"/>
              <a:t>والدومين</a:t>
            </a:r>
            <a:r>
              <a:rPr lang="ar-SA" b="1" u="sng" dirty="0" smtClean="0"/>
              <a:t> الصناعي</a:t>
            </a:r>
            <a:r>
              <a:rPr lang="ar-SA" dirty="0" smtClean="0"/>
              <a:t> </a:t>
            </a:r>
            <a:r>
              <a:rPr lang="ar-SA" dirty="0" err="1" smtClean="0"/>
              <a:t>و</a:t>
            </a:r>
            <a:r>
              <a:rPr lang="ar-SA" b="1" u="sng" dirty="0" err="1" smtClean="0"/>
              <a:t>الدومين</a:t>
            </a:r>
            <a:r>
              <a:rPr lang="ar-SA" b="1" u="sng" dirty="0" smtClean="0"/>
              <a:t> التجاري </a:t>
            </a:r>
            <a:r>
              <a:rPr lang="ar-SA" dirty="0" err="1" smtClean="0"/>
              <a:t>و</a:t>
            </a:r>
            <a:r>
              <a:rPr lang="ar-SA" b="1" u="sng" dirty="0" err="1" smtClean="0"/>
              <a:t>الدومين</a:t>
            </a:r>
            <a:r>
              <a:rPr lang="ar-SA" b="1" u="sng" dirty="0" smtClean="0"/>
              <a:t> </a:t>
            </a:r>
            <a:r>
              <a:rPr lang="ar-SA" b="1" u="sng" dirty="0" err="1" smtClean="0"/>
              <a:t>المالي </a:t>
            </a:r>
            <a:r>
              <a:rPr lang="ar-SA" dirty="0" err="1" smtClean="0"/>
              <a:t>.</a:t>
            </a:r>
            <a:endParaRPr lang="ar-SA" dirty="0" smtClean="0"/>
          </a:p>
          <a:p>
            <a:pPr>
              <a:buNone/>
            </a:pPr>
            <a:endParaRPr lang="ar-SA" dirty="0"/>
          </a:p>
        </p:txBody>
      </p:sp>
      <p:pic>
        <p:nvPicPr>
          <p:cNvPr id="1026" name="Picture 2" descr="C:\Users\fujitsu\Desktop\67881bb7dc.jpg"/>
          <p:cNvPicPr>
            <a:picLocks noChangeAspect="1" noChangeArrowheads="1"/>
          </p:cNvPicPr>
          <p:nvPr/>
        </p:nvPicPr>
        <p:blipFill>
          <a:blip r:embed="rId3" cstate="print"/>
          <a:srcRect/>
          <a:stretch>
            <a:fillRect/>
          </a:stretch>
        </p:blipFill>
        <p:spPr bwMode="auto">
          <a:xfrm>
            <a:off x="228601" y="228600"/>
            <a:ext cx="3276600" cy="1447799"/>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274638"/>
            <a:ext cx="85344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152400" y="1600200"/>
            <a:ext cx="8534400" cy="4525963"/>
          </a:xfrm>
        </p:spPr>
        <p:txBody>
          <a:bodyPr/>
          <a:lstStyle/>
          <a:p>
            <a:pPr>
              <a:buNone/>
            </a:pPr>
            <a:r>
              <a:rPr lang="ar-SA" b="1" u="sng" dirty="0" err="1" smtClean="0"/>
              <a:t>رابعا </a:t>
            </a:r>
            <a:r>
              <a:rPr lang="ar-SA" b="1" u="sng" dirty="0" smtClean="0"/>
              <a:t>: </a:t>
            </a:r>
            <a:r>
              <a:rPr lang="ar-SA" b="1" u="sng" dirty="0" err="1" smtClean="0"/>
              <a:t>العشور</a:t>
            </a:r>
            <a:r>
              <a:rPr lang="ar-SA" b="1" u="sng" dirty="0" smtClean="0"/>
              <a:t> </a:t>
            </a:r>
            <a:r>
              <a:rPr lang="ar-SA" dirty="0" err="1" smtClean="0"/>
              <a:t>:</a:t>
            </a:r>
            <a:endParaRPr lang="ar-SA" dirty="0" smtClean="0"/>
          </a:p>
          <a:p>
            <a:pPr>
              <a:buNone/>
            </a:pPr>
            <a:r>
              <a:rPr lang="ar-SA" dirty="0" smtClean="0"/>
              <a:t>وهو ما يفرض علي البضائع المعدة للتجارة وتمر عبر حدود </a:t>
            </a:r>
            <a:r>
              <a:rPr lang="ar-SA" dirty="0" err="1" smtClean="0"/>
              <a:t>الدولة .</a:t>
            </a:r>
            <a:endParaRPr lang="ar-SA" dirty="0" smtClean="0"/>
          </a:p>
          <a:p>
            <a:pPr>
              <a:buNone/>
            </a:pPr>
            <a:r>
              <a:rPr lang="ar-SA" dirty="0" err="1" smtClean="0"/>
              <a:t>فاذا</a:t>
            </a:r>
            <a:r>
              <a:rPr lang="ar-SA" dirty="0" smtClean="0"/>
              <a:t> كانت للاستخدام الشخصي او هدية فلا </a:t>
            </a:r>
            <a:r>
              <a:rPr lang="ar-SA" dirty="0" err="1" smtClean="0"/>
              <a:t>تخضع .</a:t>
            </a:r>
            <a:endParaRPr lang="ar-SA" dirty="0" smtClean="0"/>
          </a:p>
          <a:p>
            <a:pPr>
              <a:buNone/>
            </a:pPr>
            <a:r>
              <a:rPr lang="ar-SA" b="1" u="sng" dirty="0" smtClean="0"/>
              <a:t>سعر </a:t>
            </a:r>
            <a:r>
              <a:rPr lang="ar-SA" b="1" u="sng" dirty="0" err="1" smtClean="0"/>
              <a:t>العشور</a:t>
            </a:r>
            <a:r>
              <a:rPr lang="ar-SA" b="1" u="sng" dirty="0" smtClean="0"/>
              <a:t> </a:t>
            </a:r>
            <a:r>
              <a:rPr lang="ar-SA" dirty="0" err="1" smtClean="0"/>
              <a:t>:</a:t>
            </a:r>
            <a:r>
              <a:rPr lang="ar-SA" dirty="0" smtClean="0"/>
              <a:t> </a:t>
            </a:r>
          </a:p>
          <a:p>
            <a:pPr>
              <a:buNone/>
            </a:pPr>
            <a:r>
              <a:rPr lang="ar-SA" dirty="0" smtClean="0"/>
              <a:t>عمر ابن الخطاب هو من فرض </a:t>
            </a:r>
            <a:r>
              <a:rPr lang="ar-SA" dirty="0" err="1" smtClean="0"/>
              <a:t>العشور</a:t>
            </a:r>
            <a:r>
              <a:rPr lang="ar-SA" dirty="0" smtClean="0"/>
              <a:t> كنوع من المعاملة بالمثل علي ما كان يجده التجار </a:t>
            </a:r>
            <a:r>
              <a:rPr lang="ar-SA" dirty="0" err="1" smtClean="0"/>
              <a:t>المسلمين </a:t>
            </a:r>
            <a:r>
              <a:rPr lang="ar-SA" dirty="0" smtClean="0"/>
              <a:t>، وكان السعر العشر علي الحربي ونصف العشر علي الذمي وربع العشر علي </a:t>
            </a:r>
            <a:r>
              <a:rPr lang="ar-SA" dirty="0" err="1" smtClean="0"/>
              <a:t>المسلم </a:t>
            </a:r>
            <a:r>
              <a:rPr lang="ar-SA" dirty="0" smtClean="0"/>
              <a:t>، ويكون لولي الامر تغيير السعر حسب مصالح </a:t>
            </a:r>
            <a:r>
              <a:rPr lang="ar-SA" dirty="0" err="1" smtClean="0"/>
              <a:t>المسلمين .</a:t>
            </a:r>
            <a:endParaRPr lang="ar-SA" dirty="0"/>
          </a:p>
        </p:txBody>
      </p:sp>
      <p:pic>
        <p:nvPicPr>
          <p:cNvPr id="14338" name="Picture 2" descr="C:\Users\fujitsu\Desktop\جمارك.jpg"/>
          <p:cNvPicPr>
            <a:picLocks noChangeAspect="1" noChangeArrowheads="1"/>
          </p:cNvPicPr>
          <p:nvPr/>
        </p:nvPicPr>
        <p:blipFill>
          <a:blip r:embed="rId3" cstate="print"/>
          <a:srcRect/>
          <a:stretch>
            <a:fillRect/>
          </a:stretch>
        </p:blipFill>
        <p:spPr bwMode="auto">
          <a:xfrm>
            <a:off x="228600" y="1"/>
            <a:ext cx="4571999" cy="1981200"/>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228600" y="1600200"/>
            <a:ext cx="8458200" cy="4525963"/>
          </a:xfrm>
        </p:spPr>
        <p:txBody>
          <a:bodyPr/>
          <a:lstStyle/>
          <a:p>
            <a:pPr>
              <a:buNone/>
            </a:pPr>
            <a:r>
              <a:rPr lang="ar-SA" b="1" u="sng" dirty="0" smtClean="0"/>
              <a:t>خامسا الغنيمة </a:t>
            </a:r>
            <a:r>
              <a:rPr lang="ar-SA" b="1" u="sng" dirty="0" err="1" smtClean="0"/>
              <a:t>والفئ</a:t>
            </a:r>
            <a:r>
              <a:rPr lang="ar-SA" b="1" u="sng" dirty="0" smtClean="0"/>
              <a:t> </a:t>
            </a:r>
            <a:r>
              <a:rPr lang="ar-SA" b="1" u="sng" dirty="0" err="1" smtClean="0"/>
              <a:t>:</a:t>
            </a:r>
            <a:r>
              <a:rPr lang="ar-SA" b="1" u="sng" dirty="0" smtClean="0"/>
              <a:t> </a:t>
            </a:r>
          </a:p>
          <a:p>
            <a:pPr>
              <a:buNone/>
            </a:pPr>
            <a:r>
              <a:rPr lang="ar-SA" dirty="0" err="1" smtClean="0"/>
              <a:t>ا</a:t>
            </a:r>
            <a:r>
              <a:rPr lang="ar-SA" b="1" u="sng" dirty="0" err="1" smtClean="0"/>
              <a:t>لغنيمة :</a:t>
            </a:r>
            <a:r>
              <a:rPr lang="ar-SA" b="1" u="sng" dirty="0" smtClean="0"/>
              <a:t> </a:t>
            </a:r>
          </a:p>
          <a:p>
            <a:pPr>
              <a:buNone/>
            </a:pPr>
            <a:r>
              <a:rPr lang="ar-SA" dirty="0" smtClean="0"/>
              <a:t>هي ما استولي عليه المسلمون من ارض او مال او سلاح بسبب انتصارهم علي العدو.</a:t>
            </a:r>
          </a:p>
          <a:p>
            <a:pPr>
              <a:buNone/>
            </a:pPr>
            <a:r>
              <a:rPr lang="ar-SA" dirty="0" smtClean="0"/>
              <a:t>وهي توزع علي اساس الخمس لبيت المال والأربع اخماس  فهي للمقاتلين حسبما يري ولي </a:t>
            </a:r>
            <a:r>
              <a:rPr lang="ar-SA" dirty="0" err="1" smtClean="0"/>
              <a:t>الامر .</a:t>
            </a:r>
            <a:endParaRPr lang="ar-SA" dirty="0" smtClean="0"/>
          </a:p>
          <a:p>
            <a:pPr>
              <a:buNone/>
            </a:pPr>
            <a:r>
              <a:rPr lang="ar-SA" b="1" u="sng" dirty="0" err="1" smtClean="0"/>
              <a:t>الفئ</a:t>
            </a:r>
            <a:r>
              <a:rPr lang="ar-SA" b="1" u="sng" dirty="0" smtClean="0"/>
              <a:t> </a:t>
            </a:r>
            <a:r>
              <a:rPr lang="ar-SA" b="1" u="sng" dirty="0" err="1" smtClean="0"/>
              <a:t>:</a:t>
            </a:r>
            <a:endParaRPr lang="ar-SA" b="1" u="sng" dirty="0" smtClean="0"/>
          </a:p>
          <a:p>
            <a:pPr>
              <a:buNone/>
            </a:pPr>
            <a:r>
              <a:rPr lang="ar-SA" dirty="0" smtClean="0"/>
              <a:t>هو كل ما حصل عليه المسلمون من غيرهم دون قتال وهو يشمل الجزية </a:t>
            </a:r>
            <a:r>
              <a:rPr lang="ar-SA" dirty="0" err="1" smtClean="0"/>
              <a:t>والعشور</a:t>
            </a:r>
            <a:r>
              <a:rPr lang="ar-SA" dirty="0" smtClean="0"/>
              <a:t> والخراج وهو يدخل بيت مال </a:t>
            </a:r>
            <a:r>
              <a:rPr lang="ar-SA" dirty="0" err="1" smtClean="0"/>
              <a:t>المسلمين .</a:t>
            </a:r>
            <a:endParaRPr lang="ar-SA" dirty="0"/>
          </a:p>
        </p:txBody>
      </p:sp>
      <p:pic>
        <p:nvPicPr>
          <p:cNvPr id="15362" name="Picture 2" descr="C:\Users\fujitsu\Desktop\معركة.jpg"/>
          <p:cNvPicPr>
            <a:picLocks noChangeAspect="1" noChangeArrowheads="1"/>
          </p:cNvPicPr>
          <p:nvPr/>
        </p:nvPicPr>
        <p:blipFill>
          <a:blip r:embed="rId3" cstate="print"/>
          <a:srcRect/>
          <a:stretch>
            <a:fillRect/>
          </a:stretch>
        </p:blipFill>
        <p:spPr bwMode="auto">
          <a:xfrm>
            <a:off x="0" y="304801"/>
            <a:ext cx="4953000" cy="2209800"/>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228600" y="1600200"/>
            <a:ext cx="8458200" cy="4525963"/>
          </a:xfrm>
        </p:spPr>
        <p:txBody>
          <a:bodyPr>
            <a:normAutofit lnSpcReduction="10000"/>
          </a:bodyPr>
          <a:lstStyle/>
          <a:p>
            <a:pPr>
              <a:buNone/>
            </a:pPr>
            <a:r>
              <a:rPr lang="ar-SA" b="1" u="sng" dirty="0" smtClean="0"/>
              <a:t>المحور </a:t>
            </a:r>
            <a:r>
              <a:rPr lang="ar-SA" b="1" u="sng" dirty="0" err="1" smtClean="0"/>
              <a:t>الثالث </a:t>
            </a:r>
            <a:r>
              <a:rPr lang="ar-SA" b="1" u="sng" dirty="0" smtClean="0"/>
              <a:t>: مفاهيم اساسية في الضريبة </a:t>
            </a:r>
          </a:p>
          <a:p>
            <a:pPr>
              <a:buNone/>
            </a:pPr>
            <a:endParaRPr lang="ar-SA" b="1" u="sng" dirty="0" smtClean="0"/>
          </a:p>
          <a:p>
            <a:pPr>
              <a:buNone/>
            </a:pPr>
            <a:r>
              <a:rPr lang="ar-SA" b="1" u="sng" dirty="0" err="1" smtClean="0"/>
              <a:t>اولا </a:t>
            </a:r>
            <a:r>
              <a:rPr lang="ar-SA" b="1" u="sng" dirty="0" smtClean="0"/>
              <a:t>: الاساس القانوني لفرض </a:t>
            </a:r>
            <a:r>
              <a:rPr lang="ar-SA" b="1" u="sng" dirty="0" err="1" smtClean="0"/>
              <a:t>الضريبة :</a:t>
            </a:r>
            <a:endParaRPr lang="ar-SA" b="1" u="sng" dirty="0" smtClean="0"/>
          </a:p>
          <a:p>
            <a:pPr>
              <a:buNone/>
            </a:pPr>
            <a:r>
              <a:rPr lang="ar-SA" dirty="0" smtClean="0"/>
              <a:t>وهو يعني المبرر القانوني لقيام الدولة بفرض الضريبة</a:t>
            </a:r>
          </a:p>
          <a:p>
            <a:pPr>
              <a:buNone/>
            </a:pPr>
            <a:r>
              <a:rPr lang="ar-SA" dirty="0" smtClean="0"/>
              <a:t>1- </a:t>
            </a:r>
            <a:r>
              <a:rPr lang="ar-SA" b="1" u="sng" dirty="0" smtClean="0"/>
              <a:t>نظرية العقد الاجتماعي</a:t>
            </a:r>
          </a:p>
          <a:p>
            <a:pPr>
              <a:buFontTx/>
              <a:buChar char="-"/>
            </a:pPr>
            <a:r>
              <a:rPr lang="ar-SA" dirty="0" smtClean="0"/>
              <a:t>وتعني وجود عقد غير مكتوب بين الدولة والشعب وحدث خلاف حول تكييف هذا العقد هل هو توريد </a:t>
            </a:r>
            <a:r>
              <a:rPr lang="ar-SA" dirty="0" err="1" smtClean="0"/>
              <a:t>خدمات </a:t>
            </a:r>
            <a:r>
              <a:rPr lang="ar-SA" dirty="0" smtClean="0"/>
              <a:t>– </a:t>
            </a:r>
            <a:r>
              <a:rPr lang="ar-SA" dirty="0" err="1" smtClean="0"/>
              <a:t>بيع </a:t>
            </a:r>
            <a:r>
              <a:rPr lang="ar-SA" dirty="0" smtClean="0"/>
              <a:t>– </a:t>
            </a:r>
            <a:r>
              <a:rPr lang="ar-SA" dirty="0" err="1" smtClean="0"/>
              <a:t>تأمين </a:t>
            </a:r>
            <a:r>
              <a:rPr lang="ar-SA" dirty="0" smtClean="0"/>
              <a:t>– ام شركة </a:t>
            </a:r>
          </a:p>
          <a:p>
            <a:pPr>
              <a:buNone/>
            </a:pPr>
            <a:r>
              <a:rPr lang="ar-SA" dirty="0" smtClean="0"/>
              <a:t>- </a:t>
            </a:r>
            <a:r>
              <a:rPr lang="ar-SA" b="1" u="sng" dirty="0" err="1" smtClean="0"/>
              <a:t>الانتقادات</a:t>
            </a:r>
            <a:r>
              <a:rPr lang="ar-SA" dirty="0" err="1" smtClean="0"/>
              <a:t> .</a:t>
            </a:r>
            <a:r>
              <a:rPr lang="ar-SA" dirty="0" smtClean="0"/>
              <a:t> هناك من يدفع </a:t>
            </a:r>
            <a:r>
              <a:rPr lang="ar-SA" dirty="0" err="1" smtClean="0"/>
              <a:t>ولايحصل</a:t>
            </a:r>
            <a:r>
              <a:rPr lang="ar-SA" dirty="0" smtClean="0"/>
              <a:t> علي </a:t>
            </a:r>
            <a:r>
              <a:rPr lang="ar-SA" dirty="0" err="1" smtClean="0"/>
              <a:t>شئ</a:t>
            </a:r>
            <a:r>
              <a:rPr lang="ar-SA" dirty="0" smtClean="0"/>
              <a:t>- كيف نفسر من يدفع </a:t>
            </a:r>
            <a:r>
              <a:rPr lang="ar-SA" dirty="0" err="1" smtClean="0"/>
              <a:t>لاجيال</a:t>
            </a:r>
            <a:r>
              <a:rPr lang="ar-SA" dirty="0" smtClean="0"/>
              <a:t> </a:t>
            </a:r>
            <a:r>
              <a:rPr lang="ar-SA" dirty="0" err="1" smtClean="0"/>
              <a:t>سابقة </a:t>
            </a:r>
            <a:r>
              <a:rPr lang="ar-SA" dirty="0" smtClean="0"/>
              <a:t>– الدولة لا تعوض الافراد عن حدوث جرائم ضدهم كما في </a:t>
            </a:r>
            <a:r>
              <a:rPr lang="ar-SA" dirty="0" err="1" smtClean="0"/>
              <a:t>التأمين .</a:t>
            </a:r>
            <a:endParaRPr lang="ar-SA" dirty="0" smtClean="0"/>
          </a:p>
          <a:p>
            <a:pPr>
              <a:buNone/>
            </a:pPr>
            <a:endParaRPr lang="ar-SA" dirty="0"/>
          </a:p>
        </p:txBody>
      </p:sp>
      <p:pic>
        <p:nvPicPr>
          <p:cNvPr id="16386" name="Picture 2" descr="C:\Users\fujitsu\Desktop\العدل.jpg"/>
          <p:cNvPicPr>
            <a:picLocks noChangeAspect="1" noChangeArrowheads="1"/>
          </p:cNvPicPr>
          <p:nvPr/>
        </p:nvPicPr>
        <p:blipFill>
          <a:blip r:embed="rId3" cstate="print"/>
          <a:srcRect/>
          <a:stretch>
            <a:fillRect/>
          </a:stretch>
        </p:blipFill>
        <p:spPr bwMode="auto">
          <a:xfrm>
            <a:off x="1" y="0"/>
            <a:ext cx="3505199" cy="2895599"/>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304800" y="1600200"/>
            <a:ext cx="8382000" cy="4800600"/>
          </a:xfrm>
        </p:spPr>
        <p:txBody>
          <a:bodyPr/>
          <a:lstStyle/>
          <a:p>
            <a:pPr>
              <a:buNone/>
            </a:pPr>
            <a:r>
              <a:rPr lang="ar-SA" dirty="0" smtClean="0"/>
              <a:t>2</a:t>
            </a:r>
            <a:r>
              <a:rPr lang="ar-SA" b="1" u="sng" dirty="0" smtClean="0"/>
              <a:t>- نظرية التضامن الاجتماعي </a:t>
            </a:r>
          </a:p>
          <a:p>
            <a:pPr>
              <a:buNone/>
            </a:pPr>
            <a:r>
              <a:rPr lang="ar-SA" dirty="0" smtClean="0"/>
              <a:t>وتعني ان الدولة تفرض الضريبة بما لها من سيادة لتحقيق التضامن بين افراد الشعب الواحد فتأخذ ممن يقدر لتعود عل من لا يقدر لتحقيق المنفعة العامة </a:t>
            </a:r>
            <a:r>
              <a:rPr lang="ar-SA" dirty="0" err="1" smtClean="0"/>
              <a:t>للجميع .</a:t>
            </a:r>
            <a:endParaRPr lang="ar-SA" dirty="0" smtClean="0"/>
          </a:p>
          <a:p>
            <a:pPr>
              <a:buNone/>
            </a:pPr>
            <a:r>
              <a:rPr lang="ar-SA" b="1" u="sng" dirty="0" smtClean="0"/>
              <a:t>النتائج المترتبة </a:t>
            </a:r>
            <a:r>
              <a:rPr lang="ar-SA" b="1" u="sng" dirty="0" err="1" smtClean="0"/>
              <a:t>عليها </a:t>
            </a:r>
            <a:r>
              <a:rPr lang="ar-SA" dirty="0" err="1" smtClean="0"/>
              <a:t>.</a:t>
            </a:r>
            <a:endParaRPr lang="ar-SA" dirty="0" smtClean="0"/>
          </a:p>
          <a:p>
            <a:pPr>
              <a:buFontTx/>
              <a:buChar char="-"/>
            </a:pPr>
            <a:r>
              <a:rPr lang="ar-SA" dirty="0" smtClean="0"/>
              <a:t>الدولة تحدد الضريبة بمفردها وبغض النظر علي الاستفادة من الضريبة وهي تفرضها علي كل المقيمين من المواطنين </a:t>
            </a:r>
            <a:r>
              <a:rPr lang="ar-SA" dirty="0" err="1" smtClean="0"/>
              <a:t>اوغيرهم</a:t>
            </a:r>
            <a:r>
              <a:rPr lang="ar-SA" dirty="0" smtClean="0"/>
              <a:t> </a:t>
            </a:r>
            <a:r>
              <a:rPr lang="ar-SA" dirty="0" err="1" smtClean="0"/>
              <a:t>.</a:t>
            </a:r>
            <a:endParaRPr lang="ar-SA" dirty="0" smtClean="0"/>
          </a:p>
          <a:p>
            <a:pPr>
              <a:buFontTx/>
              <a:buChar char="-"/>
            </a:pPr>
            <a:endParaRPr lang="ar-SA" dirty="0"/>
          </a:p>
        </p:txBody>
      </p:sp>
      <p:pic>
        <p:nvPicPr>
          <p:cNvPr id="17410" name="Picture 2" descr="C:\Users\fujitsu\Desktop\العدل.jpg"/>
          <p:cNvPicPr>
            <a:picLocks noChangeAspect="1" noChangeArrowheads="1"/>
          </p:cNvPicPr>
          <p:nvPr/>
        </p:nvPicPr>
        <p:blipFill>
          <a:blip r:embed="rId3" cstate="print"/>
          <a:srcRect/>
          <a:stretch>
            <a:fillRect/>
          </a:stretch>
        </p:blipFill>
        <p:spPr bwMode="auto">
          <a:xfrm>
            <a:off x="0" y="0"/>
            <a:ext cx="4800599" cy="1981199"/>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228600" y="1600200"/>
            <a:ext cx="8458200" cy="4525963"/>
          </a:xfrm>
        </p:spPr>
        <p:txBody>
          <a:bodyPr>
            <a:normAutofit fontScale="92500" lnSpcReduction="10000"/>
          </a:bodyPr>
          <a:lstStyle/>
          <a:p>
            <a:pPr>
              <a:buNone/>
            </a:pPr>
            <a:r>
              <a:rPr lang="ar-SA" b="1" u="sng" dirty="0" err="1" smtClean="0"/>
              <a:t>ثانيا </a:t>
            </a:r>
            <a:r>
              <a:rPr lang="ar-SA" b="1" u="sng" dirty="0" smtClean="0"/>
              <a:t>: القواعد الاساسية </a:t>
            </a:r>
            <a:r>
              <a:rPr lang="ar-SA" b="1" u="sng" dirty="0" err="1" smtClean="0"/>
              <a:t>للضرائب </a:t>
            </a:r>
            <a:r>
              <a:rPr lang="ar-SA" b="1" u="sng" dirty="0" smtClean="0"/>
              <a:t>( دستور </a:t>
            </a:r>
            <a:r>
              <a:rPr lang="ar-SA" b="1" u="sng" dirty="0" err="1" smtClean="0"/>
              <a:t>الضرائب )</a:t>
            </a:r>
            <a:endParaRPr lang="ar-SA" b="1" u="sng" dirty="0" smtClean="0"/>
          </a:p>
          <a:p>
            <a:pPr>
              <a:buNone/>
            </a:pPr>
            <a:r>
              <a:rPr lang="ar-SA" b="1" u="sng" dirty="0" smtClean="0"/>
              <a:t>1- قاعدة العدالة </a:t>
            </a:r>
          </a:p>
          <a:p>
            <a:pPr>
              <a:buNone/>
            </a:pPr>
            <a:r>
              <a:rPr lang="ar-SA" dirty="0" smtClean="0"/>
              <a:t>وتعني ان يساهم كل فرد في تحمل التكاليف العامة للدولة حسب قدرته علي </a:t>
            </a:r>
            <a:r>
              <a:rPr lang="ar-SA" dirty="0" err="1" smtClean="0"/>
              <a:t>الدفع </a:t>
            </a:r>
            <a:r>
              <a:rPr lang="ar-SA" dirty="0" smtClean="0"/>
              <a:t>.وهذا يتحقق من خلال العمومية الشخصية </a:t>
            </a:r>
            <a:r>
              <a:rPr lang="ar-SA" dirty="0" err="1" smtClean="0"/>
              <a:t>والمادية .</a:t>
            </a:r>
            <a:endParaRPr lang="ar-SA" dirty="0" smtClean="0"/>
          </a:p>
          <a:p>
            <a:pPr>
              <a:buNone/>
            </a:pPr>
            <a:r>
              <a:rPr lang="ar-SA" dirty="0" smtClean="0"/>
              <a:t>2</a:t>
            </a:r>
            <a:r>
              <a:rPr lang="ar-SA" b="1" u="sng" dirty="0" smtClean="0"/>
              <a:t>- قاعدة اليقين </a:t>
            </a:r>
          </a:p>
          <a:p>
            <a:pPr>
              <a:buNone/>
            </a:pPr>
            <a:r>
              <a:rPr lang="ar-SA" dirty="0" smtClean="0"/>
              <a:t>وتعني ان تكون الضريبة محددة للمكلف بوضوح من جميع </a:t>
            </a:r>
            <a:r>
              <a:rPr lang="ar-SA" dirty="0" err="1" smtClean="0"/>
              <a:t>النواحي .</a:t>
            </a:r>
            <a:endParaRPr lang="ar-SA" dirty="0" smtClean="0"/>
          </a:p>
          <a:p>
            <a:pPr>
              <a:buNone/>
            </a:pPr>
            <a:r>
              <a:rPr lang="ar-SA" b="1" u="sng" dirty="0" smtClean="0"/>
              <a:t>3- قاعدة </a:t>
            </a:r>
            <a:r>
              <a:rPr lang="ar-SA" b="1" u="sng" dirty="0" err="1" smtClean="0"/>
              <a:t>الملاءمة</a:t>
            </a:r>
            <a:r>
              <a:rPr lang="ar-SA" b="1" u="sng" dirty="0" smtClean="0"/>
              <a:t> </a:t>
            </a:r>
          </a:p>
          <a:p>
            <a:pPr>
              <a:buNone/>
            </a:pPr>
            <a:r>
              <a:rPr lang="ar-SA" dirty="0" smtClean="0"/>
              <a:t>وتعني يتم تحصيل الضريبة في الوقت الملائم للمكلف</a:t>
            </a:r>
          </a:p>
          <a:p>
            <a:pPr>
              <a:buNone/>
            </a:pPr>
            <a:r>
              <a:rPr lang="ar-SA" b="1" u="sng" dirty="0" smtClean="0"/>
              <a:t>4- قاعدة الاقتصاد في نفقات الجباية </a:t>
            </a:r>
          </a:p>
          <a:p>
            <a:pPr>
              <a:buNone/>
            </a:pPr>
            <a:r>
              <a:rPr lang="ar-SA" dirty="0" smtClean="0"/>
              <a:t>وتعني ان تحصل الدولة علي اعلي حصيلة ممكنة </a:t>
            </a:r>
            <a:r>
              <a:rPr lang="ar-SA" dirty="0" err="1" smtClean="0"/>
              <a:t>باقل</a:t>
            </a:r>
            <a:r>
              <a:rPr lang="ar-SA" dirty="0" smtClean="0"/>
              <a:t> تكلفة </a:t>
            </a:r>
            <a:r>
              <a:rPr lang="ar-SA" dirty="0" err="1" smtClean="0"/>
              <a:t>ممكنة .</a:t>
            </a:r>
            <a:endParaRPr lang="ar-SA" dirty="0"/>
          </a:p>
        </p:txBody>
      </p:sp>
      <p:pic>
        <p:nvPicPr>
          <p:cNvPr id="18434" name="Picture 2" descr="C:\Users\fujitsu\Desktop\العدل.jpg"/>
          <p:cNvPicPr>
            <a:picLocks noChangeAspect="1" noChangeArrowheads="1"/>
          </p:cNvPicPr>
          <p:nvPr/>
        </p:nvPicPr>
        <p:blipFill>
          <a:blip r:embed="rId3" cstate="print"/>
          <a:srcRect/>
          <a:stretch>
            <a:fillRect/>
          </a:stretch>
        </p:blipFill>
        <p:spPr bwMode="auto">
          <a:xfrm>
            <a:off x="0" y="1"/>
            <a:ext cx="4876799" cy="1600200"/>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228600" y="1600200"/>
            <a:ext cx="8458200" cy="4525963"/>
          </a:xfrm>
        </p:spPr>
        <p:txBody>
          <a:bodyPr>
            <a:normAutofit lnSpcReduction="10000"/>
          </a:bodyPr>
          <a:lstStyle/>
          <a:p>
            <a:pPr>
              <a:buNone/>
            </a:pPr>
            <a:r>
              <a:rPr lang="ar-SA" b="1" u="sng" dirty="0" err="1" smtClean="0"/>
              <a:t>ثالثا </a:t>
            </a:r>
            <a:r>
              <a:rPr lang="ar-SA" b="1" u="sng" dirty="0" smtClean="0"/>
              <a:t>: الواقعة المنشئة للضريبة </a:t>
            </a:r>
          </a:p>
          <a:p>
            <a:pPr>
              <a:buNone/>
            </a:pPr>
            <a:r>
              <a:rPr lang="ar-SA" b="1" u="sng" dirty="0" err="1" smtClean="0"/>
              <a:t>التعريف </a:t>
            </a:r>
            <a:r>
              <a:rPr lang="ar-SA" dirty="0" smtClean="0"/>
              <a:t>: هي الفعل او التصرف الذي يقوم </a:t>
            </a:r>
            <a:r>
              <a:rPr lang="ar-SA" dirty="0" err="1" smtClean="0"/>
              <a:t>به</a:t>
            </a:r>
            <a:r>
              <a:rPr lang="ar-SA" dirty="0" smtClean="0"/>
              <a:t> المكلف ويرتب حقا للخزانة العامة </a:t>
            </a:r>
            <a:r>
              <a:rPr lang="ar-SA" dirty="0" err="1" smtClean="0"/>
              <a:t>للدولة .</a:t>
            </a:r>
            <a:endParaRPr lang="ar-SA" dirty="0" smtClean="0"/>
          </a:p>
          <a:p>
            <a:pPr>
              <a:buNone/>
            </a:pPr>
            <a:r>
              <a:rPr lang="ar-SA" b="1" u="sng" dirty="0" err="1" smtClean="0"/>
              <a:t>الاهمية </a:t>
            </a:r>
            <a:r>
              <a:rPr lang="ar-SA" dirty="0" smtClean="0"/>
              <a:t>: تحديد القانون الواجب </a:t>
            </a:r>
            <a:r>
              <a:rPr lang="ar-SA" dirty="0" err="1" smtClean="0"/>
              <a:t>التطبيق </a:t>
            </a:r>
            <a:r>
              <a:rPr lang="ar-SA" dirty="0" smtClean="0"/>
              <a:t>– نشأة دين الضريبة في ذمة المكلف هل من تاريخ صدور القرار من المصلحة ام قبل </a:t>
            </a:r>
            <a:r>
              <a:rPr lang="ar-SA" dirty="0" err="1" smtClean="0"/>
              <a:t>ذلك </a:t>
            </a:r>
            <a:r>
              <a:rPr lang="ar-SA" dirty="0" smtClean="0"/>
              <a:t>– وما هو حكم الخطأ في تحصيل </a:t>
            </a:r>
            <a:r>
              <a:rPr lang="ar-SA" dirty="0" err="1" smtClean="0"/>
              <a:t>الضريبة .</a:t>
            </a:r>
            <a:endParaRPr lang="ar-SA" dirty="0" smtClean="0"/>
          </a:p>
          <a:p>
            <a:pPr>
              <a:buNone/>
            </a:pPr>
            <a:r>
              <a:rPr lang="ar-SA" b="1" u="sng" dirty="0" err="1" smtClean="0"/>
              <a:t>رابعا </a:t>
            </a:r>
            <a:r>
              <a:rPr lang="ar-SA" b="1" u="sng" dirty="0" smtClean="0"/>
              <a:t>: وعاء الضريبة</a:t>
            </a:r>
          </a:p>
          <a:p>
            <a:pPr>
              <a:buNone/>
            </a:pPr>
            <a:r>
              <a:rPr lang="ar-SA" dirty="0" err="1" smtClean="0"/>
              <a:t>التعريف </a:t>
            </a:r>
            <a:r>
              <a:rPr lang="ar-SA" dirty="0" smtClean="0"/>
              <a:t>: هو المال الخاضع للضريبة </a:t>
            </a:r>
          </a:p>
          <a:p>
            <a:pPr>
              <a:buNone/>
            </a:pPr>
            <a:r>
              <a:rPr lang="ar-SA" b="1" u="sng" dirty="0" smtClean="0"/>
              <a:t>كيفية تحديد </a:t>
            </a:r>
            <a:r>
              <a:rPr lang="ar-SA" b="1" u="sng" dirty="0" err="1" smtClean="0"/>
              <a:t>الوعاء </a:t>
            </a:r>
            <a:r>
              <a:rPr lang="ar-SA" dirty="0" err="1" smtClean="0"/>
              <a:t>:</a:t>
            </a:r>
            <a:endParaRPr lang="ar-SA" dirty="0" smtClean="0"/>
          </a:p>
          <a:p>
            <a:pPr>
              <a:buFontTx/>
              <a:buChar char="-"/>
            </a:pPr>
            <a:r>
              <a:rPr lang="ar-SA" dirty="0" smtClean="0"/>
              <a:t>الاختيار بين الضريبة الوحيدة والضريبة المتعددة</a:t>
            </a:r>
          </a:p>
          <a:p>
            <a:pPr>
              <a:buFontTx/>
              <a:buChar char="-"/>
            </a:pPr>
            <a:endParaRPr lang="ar-SA" dirty="0" smtClean="0"/>
          </a:p>
          <a:p>
            <a:pPr>
              <a:buNone/>
            </a:pPr>
            <a:endParaRPr lang="ar-SA" dirty="0"/>
          </a:p>
        </p:txBody>
      </p:sp>
      <p:pic>
        <p:nvPicPr>
          <p:cNvPr id="19458" name="Picture 2" descr="C:\Users\fujitsu\Desktop\العدل.jpg"/>
          <p:cNvPicPr>
            <a:picLocks noChangeAspect="1" noChangeArrowheads="1"/>
          </p:cNvPicPr>
          <p:nvPr/>
        </p:nvPicPr>
        <p:blipFill>
          <a:blip r:embed="rId3" cstate="print"/>
          <a:srcRect/>
          <a:stretch>
            <a:fillRect/>
          </a:stretch>
        </p:blipFill>
        <p:spPr bwMode="auto">
          <a:xfrm>
            <a:off x="1" y="228600"/>
            <a:ext cx="4800600" cy="1752599"/>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228600" y="1600200"/>
            <a:ext cx="8458200" cy="4525963"/>
          </a:xfrm>
        </p:spPr>
        <p:txBody>
          <a:bodyPr/>
          <a:lstStyle/>
          <a:p>
            <a:pPr>
              <a:buFontTx/>
              <a:buChar char="-"/>
            </a:pPr>
            <a:r>
              <a:rPr lang="ar-SA" dirty="0" smtClean="0"/>
              <a:t>الاختيار بين الضرائب المباشرة والضرائب غير المباشرة ومعايير التمييز </a:t>
            </a:r>
            <a:r>
              <a:rPr lang="ar-SA" dirty="0" err="1" smtClean="0"/>
              <a:t>بينهما .</a:t>
            </a:r>
            <a:endParaRPr lang="ar-SA" dirty="0" smtClean="0"/>
          </a:p>
          <a:p>
            <a:pPr>
              <a:buNone/>
            </a:pPr>
            <a:r>
              <a:rPr lang="ar-SA" b="1" u="sng" dirty="0" err="1" smtClean="0"/>
              <a:t>خامسا </a:t>
            </a:r>
            <a:r>
              <a:rPr lang="ar-SA" b="1" u="sng" dirty="0" smtClean="0"/>
              <a:t>: تحديد المقدرة </a:t>
            </a:r>
            <a:r>
              <a:rPr lang="ar-SA" b="1" u="sng" dirty="0" err="1" smtClean="0"/>
              <a:t>التكليفية</a:t>
            </a:r>
            <a:r>
              <a:rPr lang="ar-SA" b="1" u="sng" dirty="0" smtClean="0"/>
              <a:t> </a:t>
            </a:r>
            <a:r>
              <a:rPr lang="ar-SA" b="1" u="sng" dirty="0" err="1" smtClean="0"/>
              <a:t>للمكلف :</a:t>
            </a:r>
            <a:endParaRPr lang="ar-SA" b="1" u="sng" dirty="0" smtClean="0"/>
          </a:p>
          <a:p>
            <a:pPr>
              <a:buNone/>
            </a:pPr>
            <a:r>
              <a:rPr lang="ar-SA" b="1" u="sng" dirty="0" err="1" smtClean="0"/>
              <a:t>التعريف </a:t>
            </a:r>
            <a:r>
              <a:rPr lang="ar-SA" dirty="0" smtClean="0"/>
              <a:t>: هي قدرة المكلف علي الدفع دون ان يؤثر ذلك علي مستوي معيشته وقدرته علي </a:t>
            </a:r>
            <a:r>
              <a:rPr lang="ar-SA" dirty="0" err="1" smtClean="0"/>
              <a:t>الانتاج .</a:t>
            </a:r>
            <a:endParaRPr lang="ar-SA" dirty="0" smtClean="0"/>
          </a:p>
          <a:p>
            <a:pPr>
              <a:buNone/>
            </a:pPr>
            <a:r>
              <a:rPr lang="ar-SA" b="1" u="sng" dirty="0" smtClean="0"/>
              <a:t>العوامل التي </a:t>
            </a:r>
            <a:r>
              <a:rPr lang="ar-SA" b="1" u="sng" dirty="0" err="1" smtClean="0"/>
              <a:t>تحددها :</a:t>
            </a:r>
            <a:endParaRPr lang="ar-SA" b="1" u="sng" dirty="0" smtClean="0"/>
          </a:p>
          <a:p>
            <a:pPr>
              <a:buNone/>
            </a:pPr>
            <a:r>
              <a:rPr lang="ar-SA" dirty="0" smtClean="0"/>
              <a:t>الثروة والدخل وهل هو ثابت ام </a:t>
            </a:r>
            <a:r>
              <a:rPr lang="ar-SA" dirty="0" err="1" smtClean="0"/>
              <a:t>عارض </a:t>
            </a:r>
            <a:r>
              <a:rPr lang="ar-SA" dirty="0" smtClean="0"/>
              <a:t>– انفاق الدخل علي السلع الضرورية ام </a:t>
            </a:r>
            <a:r>
              <a:rPr lang="ar-SA" dirty="0" err="1" smtClean="0"/>
              <a:t>الكمالية .</a:t>
            </a:r>
            <a:endParaRPr lang="ar-SA" dirty="0"/>
          </a:p>
        </p:txBody>
      </p:sp>
      <p:pic>
        <p:nvPicPr>
          <p:cNvPr id="20482" name="Picture 2" descr="C:\Users\fujitsu\Desktop\العدل.jpg"/>
          <p:cNvPicPr>
            <a:picLocks noChangeAspect="1" noChangeArrowheads="1"/>
          </p:cNvPicPr>
          <p:nvPr/>
        </p:nvPicPr>
        <p:blipFill>
          <a:blip r:embed="rId3" cstate="print"/>
          <a:srcRect/>
          <a:stretch>
            <a:fillRect/>
          </a:stretch>
        </p:blipFill>
        <p:spPr bwMode="auto">
          <a:xfrm>
            <a:off x="1" y="1"/>
            <a:ext cx="4876800" cy="1523999"/>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304800" y="1600200"/>
            <a:ext cx="8382000" cy="4525963"/>
          </a:xfrm>
        </p:spPr>
        <p:txBody>
          <a:bodyPr>
            <a:normAutofit lnSpcReduction="10000"/>
          </a:bodyPr>
          <a:lstStyle/>
          <a:p>
            <a:pPr>
              <a:buNone/>
            </a:pPr>
            <a:r>
              <a:rPr lang="ar-SA" b="1" u="sng" dirty="0" err="1" smtClean="0"/>
              <a:t>سادسا </a:t>
            </a:r>
            <a:r>
              <a:rPr lang="ar-SA" b="1" u="sng" dirty="0" smtClean="0"/>
              <a:t>: كيفية تقدير وعاء </a:t>
            </a:r>
            <a:r>
              <a:rPr lang="ar-SA" b="1" u="sng" dirty="0" err="1" smtClean="0"/>
              <a:t>الضريبة :</a:t>
            </a:r>
            <a:endParaRPr lang="ar-SA" b="1" u="sng" dirty="0" smtClean="0"/>
          </a:p>
          <a:p>
            <a:pPr>
              <a:buNone/>
            </a:pPr>
            <a:r>
              <a:rPr lang="ar-SA" dirty="0" smtClean="0"/>
              <a:t>= الدخل </a:t>
            </a:r>
            <a:r>
              <a:rPr lang="ar-SA" dirty="0" err="1" smtClean="0"/>
              <a:t>الاجمالي </a:t>
            </a:r>
            <a:r>
              <a:rPr lang="ar-SA" dirty="0" smtClean="0"/>
              <a:t>– التكاليف واجبة الخصم </a:t>
            </a:r>
            <a:br>
              <a:rPr lang="ar-SA" dirty="0" smtClean="0"/>
            </a:br>
            <a:r>
              <a:rPr lang="ar-SA" b="1" u="sng" dirty="0" smtClean="0"/>
              <a:t>التكاليف واجبة </a:t>
            </a:r>
            <a:r>
              <a:rPr lang="ar-SA" b="1" u="sng" dirty="0" err="1" smtClean="0"/>
              <a:t>الخصم :</a:t>
            </a:r>
            <a:endParaRPr lang="ar-SA" b="1" u="sng" dirty="0" smtClean="0"/>
          </a:p>
          <a:p>
            <a:pPr>
              <a:buFontTx/>
              <a:buChar char="-"/>
            </a:pPr>
            <a:r>
              <a:rPr lang="ar-SA" dirty="0" smtClean="0"/>
              <a:t>نفقات </a:t>
            </a:r>
            <a:r>
              <a:rPr lang="ar-SA" dirty="0" err="1" smtClean="0"/>
              <a:t>الاستغلال </a:t>
            </a:r>
            <a:r>
              <a:rPr lang="ar-SA" dirty="0" smtClean="0"/>
              <a:t>– نفقات </a:t>
            </a:r>
            <a:r>
              <a:rPr lang="ar-SA" dirty="0" err="1" smtClean="0"/>
              <a:t>الصيانة </a:t>
            </a:r>
            <a:r>
              <a:rPr lang="ar-SA" dirty="0" smtClean="0"/>
              <a:t>– نفقات الاستهلاك </a:t>
            </a:r>
          </a:p>
          <a:p>
            <a:pPr>
              <a:buFontTx/>
              <a:buChar char="-"/>
            </a:pPr>
            <a:r>
              <a:rPr lang="ar-SA" b="1" u="sng" dirty="0" smtClean="0"/>
              <a:t>طرق تقدير وعاء </a:t>
            </a:r>
            <a:r>
              <a:rPr lang="ar-SA" b="1" u="sng" dirty="0" err="1" smtClean="0"/>
              <a:t>الضريبة :</a:t>
            </a:r>
            <a:endParaRPr lang="ar-SA" b="1" u="sng" dirty="0" smtClean="0"/>
          </a:p>
          <a:p>
            <a:pPr>
              <a:buFontTx/>
              <a:buChar char="-"/>
            </a:pPr>
            <a:r>
              <a:rPr lang="ar-SA" dirty="0" smtClean="0"/>
              <a:t>التقدير الاداري المباشر</a:t>
            </a:r>
          </a:p>
          <a:p>
            <a:pPr>
              <a:buFontTx/>
              <a:buChar char="-"/>
            </a:pPr>
            <a:r>
              <a:rPr lang="ar-SA" dirty="0" smtClean="0"/>
              <a:t>الاقرار الضريبي</a:t>
            </a:r>
          </a:p>
          <a:p>
            <a:pPr>
              <a:buFontTx/>
              <a:buChar char="-"/>
            </a:pPr>
            <a:r>
              <a:rPr lang="ar-SA" dirty="0" smtClean="0"/>
              <a:t>المظاهر الخارجية </a:t>
            </a:r>
          </a:p>
          <a:p>
            <a:pPr>
              <a:buNone/>
            </a:pPr>
            <a:r>
              <a:rPr lang="ar-SA" dirty="0" smtClean="0"/>
              <a:t>- التقدير الجزافي</a:t>
            </a:r>
            <a:endParaRPr lang="ar-SA" dirty="0"/>
          </a:p>
        </p:txBody>
      </p:sp>
      <p:pic>
        <p:nvPicPr>
          <p:cNvPr id="21506" name="Picture 2" descr="C:\Users\fujitsu\Desktop\العدل.jpg"/>
          <p:cNvPicPr>
            <a:picLocks noChangeAspect="1" noChangeArrowheads="1"/>
          </p:cNvPicPr>
          <p:nvPr/>
        </p:nvPicPr>
        <p:blipFill>
          <a:blip r:embed="rId3" cstate="print"/>
          <a:srcRect/>
          <a:stretch>
            <a:fillRect/>
          </a:stretch>
        </p:blipFill>
        <p:spPr bwMode="auto">
          <a:xfrm>
            <a:off x="0" y="1"/>
            <a:ext cx="4800599" cy="1524000"/>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228600" y="1600200"/>
            <a:ext cx="8458200" cy="4525963"/>
          </a:xfrm>
        </p:spPr>
        <p:txBody>
          <a:bodyPr>
            <a:normAutofit fontScale="92500" lnSpcReduction="20000"/>
          </a:bodyPr>
          <a:lstStyle/>
          <a:p>
            <a:pPr>
              <a:buNone/>
            </a:pPr>
            <a:r>
              <a:rPr lang="ar-SA" b="1" u="sng" dirty="0" err="1" smtClean="0"/>
              <a:t>سابعا </a:t>
            </a:r>
            <a:r>
              <a:rPr lang="ar-SA" b="1" u="sng" dirty="0" smtClean="0"/>
              <a:t>: سعر </a:t>
            </a:r>
            <a:r>
              <a:rPr lang="ar-SA" b="1" u="sng" dirty="0" err="1" smtClean="0"/>
              <a:t>الضريبة :</a:t>
            </a:r>
            <a:endParaRPr lang="ar-SA" b="1" u="sng" dirty="0" smtClean="0"/>
          </a:p>
          <a:p>
            <a:pPr>
              <a:buNone/>
            </a:pPr>
            <a:r>
              <a:rPr lang="ar-SA" b="1" u="sng" dirty="0" err="1" smtClean="0"/>
              <a:t>التعريف </a:t>
            </a:r>
            <a:r>
              <a:rPr lang="ar-SA" dirty="0" smtClean="0"/>
              <a:t>: هو الجزء المقتطع من وعاء الضريبة لصالح </a:t>
            </a:r>
            <a:r>
              <a:rPr lang="ar-SA" dirty="0" err="1" smtClean="0"/>
              <a:t>الدولة .</a:t>
            </a:r>
            <a:endParaRPr lang="ar-SA" dirty="0" smtClean="0"/>
          </a:p>
          <a:p>
            <a:pPr>
              <a:buNone/>
            </a:pPr>
            <a:r>
              <a:rPr lang="ar-SA" b="1" u="sng" dirty="0" smtClean="0"/>
              <a:t>كيفية تحديد </a:t>
            </a:r>
            <a:r>
              <a:rPr lang="ar-SA" b="1" u="sng" dirty="0" err="1" smtClean="0"/>
              <a:t>السعر :</a:t>
            </a:r>
            <a:endParaRPr lang="ar-SA" b="1" u="sng" dirty="0" smtClean="0"/>
          </a:p>
          <a:p>
            <a:pPr>
              <a:buFontTx/>
              <a:buChar char="-"/>
            </a:pPr>
            <a:r>
              <a:rPr lang="ar-SA" dirty="0" smtClean="0"/>
              <a:t>الاختيار بين الضريبة التوزيعية والضريبة </a:t>
            </a:r>
            <a:r>
              <a:rPr lang="ar-SA" dirty="0" err="1" smtClean="0"/>
              <a:t>التحديدية</a:t>
            </a:r>
            <a:endParaRPr lang="ar-SA" dirty="0" smtClean="0"/>
          </a:p>
          <a:p>
            <a:pPr>
              <a:buFontTx/>
              <a:buChar char="-"/>
            </a:pPr>
            <a:r>
              <a:rPr lang="ar-SA" dirty="0" smtClean="0"/>
              <a:t>الاختيار بين الضريبة العينية والضريبة الشخصية </a:t>
            </a:r>
          </a:p>
          <a:p>
            <a:pPr>
              <a:buFontTx/>
              <a:buChar char="-"/>
            </a:pPr>
            <a:r>
              <a:rPr lang="ar-SA" dirty="0" smtClean="0"/>
              <a:t>الاختيار بين الضريبة النسبية والتصاعدية والتنازلية </a:t>
            </a:r>
          </a:p>
          <a:p>
            <a:pPr>
              <a:buFontTx/>
              <a:buChar char="-"/>
            </a:pPr>
            <a:r>
              <a:rPr lang="ar-SA" dirty="0" smtClean="0"/>
              <a:t>الاختيار بين التصاعد بالطبقات والتصاعد بالشرائح </a:t>
            </a:r>
          </a:p>
          <a:p>
            <a:pPr>
              <a:buNone/>
            </a:pPr>
            <a:r>
              <a:rPr lang="ar-SA" b="1" u="sng" dirty="0" err="1" smtClean="0"/>
              <a:t>ثامنا </a:t>
            </a:r>
            <a:r>
              <a:rPr lang="ar-SA" b="1" u="sng" dirty="0" smtClean="0"/>
              <a:t>: تحصيل </a:t>
            </a:r>
            <a:r>
              <a:rPr lang="ar-SA" b="1" u="sng" dirty="0" err="1" smtClean="0"/>
              <a:t>الضريبة :</a:t>
            </a:r>
            <a:endParaRPr lang="ar-SA" b="1" u="sng" dirty="0" smtClean="0"/>
          </a:p>
          <a:p>
            <a:pPr>
              <a:buFontTx/>
              <a:buChar char="-"/>
            </a:pPr>
            <a:r>
              <a:rPr lang="ar-SA" dirty="0" smtClean="0"/>
              <a:t>الوفاء المباشر</a:t>
            </a:r>
          </a:p>
          <a:p>
            <a:pPr>
              <a:buFontTx/>
              <a:buChar char="-"/>
            </a:pPr>
            <a:r>
              <a:rPr lang="ar-SA" dirty="0" smtClean="0"/>
              <a:t>الدفع المسبق عن طريق الاقساط</a:t>
            </a:r>
          </a:p>
          <a:p>
            <a:pPr>
              <a:buNone/>
            </a:pPr>
            <a:r>
              <a:rPr lang="ar-SA" dirty="0" smtClean="0"/>
              <a:t>- الخصم عند المنبع </a:t>
            </a:r>
            <a:endParaRPr lang="ar-SA" dirty="0"/>
          </a:p>
        </p:txBody>
      </p:sp>
      <p:pic>
        <p:nvPicPr>
          <p:cNvPr id="22530" name="Picture 2" descr="C:\Users\fujitsu\Desktop\العدل.jpg"/>
          <p:cNvPicPr>
            <a:picLocks noChangeAspect="1" noChangeArrowheads="1"/>
          </p:cNvPicPr>
          <p:nvPr/>
        </p:nvPicPr>
        <p:blipFill>
          <a:blip r:embed="rId3" cstate="print"/>
          <a:srcRect/>
          <a:stretch>
            <a:fillRect/>
          </a:stretch>
        </p:blipFill>
        <p:spPr bwMode="auto">
          <a:xfrm>
            <a:off x="152401" y="1"/>
            <a:ext cx="4572000" cy="1828800"/>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274638"/>
            <a:ext cx="85344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228600" y="1600200"/>
            <a:ext cx="8458200" cy="5029200"/>
          </a:xfrm>
        </p:spPr>
        <p:txBody>
          <a:bodyPr>
            <a:normAutofit/>
          </a:bodyPr>
          <a:lstStyle/>
          <a:p>
            <a:pPr>
              <a:buNone/>
            </a:pPr>
            <a:r>
              <a:rPr lang="ar-SA" b="1" u="sng" dirty="0" err="1" smtClean="0"/>
              <a:t>تاسعا </a:t>
            </a:r>
            <a:r>
              <a:rPr lang="ar-SA" b="1" u="sng" dirty="0" smtClean="0"/>
              <a:t>: التهرب </a:t>
            </a:r>
            <a:r>
              <a:rPr lang="ar-SA" b="1" u="sng" dirty="0" err="1" smtClean="0"/>
              <a:t>الضريبي :</a:t>
            </a:r>
            <a:endParaRPr lang="ar-SA" b="1" u="sng" dirty="0" smtClean="0"/>
          </a:p>
          <a:p>
            <a:pPr>
              <a:buNone/>
            </a:pPr>
            <a:r>
              <a:rPr lang="ar-SA" b="1" u="sng" dirty="0" smtClean="0"/>
              <a:t>التعريف : </a:t>
            </a:r>
            <a:r>
              <a:rPr lang="ar-SA" dirty="0" smtClean="0"/>
              <a:t>وهو يعني محاولة المكلف القانوني بالضريبة التخلص كليا او جزئيا من دفع الضريبة باستخدام طرق </a:t>
            </a:r>
            <a:r>
              <a:rPr lang="ar-SA" dirty="0" err="1" smtClean="0"/>
              <a:t>احتيالية .</a:t>
            </a:r>
            <a:endParaRPr lang="ar-SA" dirty="0" smtClean="0"/>
          </a:p>
          <a:p>
            <a:pPr>
              <a:buFontTx/>
              <a:buChar char="-"/>
            </a:pPr>
            <a:r>
              <a:rPr lang="ar-SA" b="1" u="sng" dirty="0" smtClean="0"/>
              <a:t>التمييز بين التهرب والتجنب وعلاج التهرب من خلال علاج  </a:t>
            </a:r>
            <a:r>
              <a:rPr lang="ar-SA" b="1" u="sng" dirty="0" err="1" smtClean="0"/>
              <a:t>اسبابه .</a:t>
            </a:r>
            <a:endParaRPr lang="ar-SA" b="1" u="sng" dirty="0" smtClean="0"/>
          </a:p>
          <a:p>
            <a:pPr>
              <a:buFontTx/>
              <a:buChar char="-"/>
            </a:pPr>
            <a:r>
              <a:rPr lang="ar-SA" b="1" u="sng" dirty="0" smtClean="0"/>
              <a:t>التهريب </a:t>
            </a:r>
            <a:r>
              <a:rPr lang="ar-SA" b="1" u="sng" dirty="0" err="1" smtClean="0"/>
              <a:t>الجمركي:</a:t>
            </a:r>
            <a:endParaRPr lang="ar-SA" b="1" u="sng" dirty="0" smtClean="0"/>
          </a:p>
          <a:p>
            <a:pPr>
              <a:buFontTx/>
              <a:buChar char="-"/>
            </a:pPr>
            <a:r>
              <a:rPr lang="ar-SA" b="1" u="sng" dirty="0" err="1" smtClean="0"/>
              <a:t>تعريفه </a:t>
            </a:r>
            <a:r>
              <a:rPr lang="ar-SA" b="1" u="sng" dirty="0" smtClean="0"/>
              <a:t>: </a:t>
            </a:r>
            <a:r>
              <a:rPr lang="ar-SA" dirty="0" smtClean="0"/>
              <a:t>هو ادخال او اخراج البضاعة  بطريقة غير مشروعة دون اداء الضريبة الجمركية كليا او جزئيا </a:t>
            </a:r>
            <a:r>
              <a:rPr lang="ar-SA" dirty="0" err="1" smtClean="0"/>
              <a:t>عنها .</a:t>
            </a:r>
            <a:endParaRPr lang="ar-SA" dirty="0" smtClean="0"/>
          </a:p>
          <a:p>
            <a:pPr>
              <a:buFontTx/>
              <a:buChar char="-"/>
            </a:pPr>
            <a:r>
              <a:rPr lang="ar-SA" b="1" u="sng" dirty="0" err="1" smtClean="0"/>
              <a:t>صوره :</a:t>
            </a:r>
            <a:endParaRPr lang="ar-SA" b="1" u="sng" dirty="0" smtClean="0"/>
          </a:p>
          <a:p>
            <a:pPr>
              <a:buNone/>
            </a:pPr>
            <a:r>
              <a:rPr lang="ar-SA" dirty="0" smtClean="0"/>
              <a:t>( ادخال بضائع </a:t>
            </a:r>
            <a:r>
              <a:rPr lang="ar-SA" dirty="0" err="1" smtClean="0"/>
              <a:t>ممنوعة </a:t>
            </a:r>
            <a:r>
              <a:rPr lang="ar-SA" dirty="0" smtClean="0"/>
              <a:t>– اخراج بضائع ممنوعة- ادخال او اخراج بضائع غير ممنوعة ولكن يتم اخفائها كليا او جزئيا </a:t>
            </a:r>
          </a:p>
          <a:p>
            <a:pPr>
              <a:buNone/>
            </a:pPr>
            <a:endParaRPr lang="ar-SA" dirty="0" smtClean="0"/>
          </a:p>
          <a:p>
            <a:pPr>
              <a:buNone/>
            </a:pPr>
            <a:endParaRPr lang="ar-SA" dirty="0"/>
          </a:p>
        </p:txBody>
      </p:sp>
      <p:pic>
        <p:nvPicPr>
          <p:cNvPr id="23554" name="Picture 2" descr="C:\Users\fujitsu\Desktop\تهرب.jpg"/>
          <p:cNvPicPr>
            <a:picLocks noChangeAspect="1" noChangeArrowheads="1"/>
          </p:cNvPicPr>
          <p:nvPr/>
        </p:nvPicPr>
        <p:blipFill>
          <a:blip r:embed="rId3" cstate="print"/>
          <a:srcRect/>
          <a:stretch>
            <a:fillRect/>
          </a:stretch>
        </p:blipFill>
        <p:spPr bwMode="auto">
          <a:xfrm>
            <a:off x="1" y="152401"/>
            <a:ext cx="4648200" cy="1828799"/>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1143000"/>
          </a:xfrm>
        </p:spPr>
        <p:txBody>
          <a:bodyPr>
            <a:normAutofit/>
          </a:bodyPr>
          <a:lstStyle/>
          <a:p>
            <a:pPr algn="r"/>
            <a:r>
              <a:rPr lang="ar-SA" sz="3600" b="1" dirty="0" smtClean="0"/>
              <a:t>تابع محاور اليوم الاول للدورة التدريبية</a:t>
            </a:r>
            <a:endParaRPr lang="ar-SA" dirty="0"/>
          </a:p>
        </p:txBody>
      </p:sp>
      <p:sp>
        <p:nvSpPr>
          <p:cNvPr id="4" name="عنصر نائب للمحتوى 3"/>
          <p:cNvSpPr>
            <a:spLocks noGrp="1"/>
          </p:cNvSpPr>
          <p:nvPr>
            <p:ph sz="half" idx="2"/>
          </p:nvPr>
        </p:nvSpPr>
        <p:spPr>
          <a:xfrm>
            <a:off x="228600" y="1447800"/>
            <a:ext cx="8458200" cy="5181600"/>
          </a:xfrm>
        </p:spPr>
        <p:txBody>
          <a:bodyPr>
            <a:normAutofit/>
          </a:bodyPr>
          <a:lstStyle/>
          <a:p>
            <a:pPr>
              <a:buNone/>
            </a:pPr>
            <a:r>
              <a:rPr lang="ar-SA" sz="3600" b="1" u="sng" dirty="0" smtClean="0"/>
              <a:t>ثانيا: الضريبة</a:t>
            </a:r>
          </a:p>
          <a:p>
            <a:pPr>
              <a:buNone/>
            </a:pPr>
            <a:r>
              <a:rPr lang="ar-SA" sz="2600" b="1" dirty="0" smtClean="0"/>
              <a:t>- </a:t>
            </a:r>
            <a:r>
              <a:rPr lang="ar-SA" sz="2600" b="1" u="sng" dirty="0" smtClean="0"/>
              <a:t>تعريف </a:t>
            </a:r>
            <a:r>
              <a:rPr lang="ar-SA" sz="2600" b="1" u="sng" dirty="0" err="1" smtClean="0"/>
              <a:t>الضريبة </a:t>
            </a:r>
            <a:r>
              <a:rPr lang="ar-SA" sz="2600" b="1" u="sng" dirty="0" smtClean="0"/>
              <a:t>: </a:t>
            </a:r>
            <a:r>
              <a:rPr lang="ar-SA" sz="2600" b="1" dirty="0" smtClean="0"/>
              <a:t>مبلغ نقدي يدفعه المكلف جبرا بصورة نهائية دون مقابل خاص بهدف تحقيق المصلحة العامة </a:t>
            </a:r>
            <a:r>
              <a:rPr lang="ar-SA" sz="2600" b="1" dirty="0" err="1" smtClean="0"/>
              <a:t>للدولة </a:t>
            </a:r>
            <a:r>
              <a:rPr lang="ar-SA" sz="2600" b="1" dirty="0" smtClean="0"/>
              <a:t>( تمويل الانفاق العام</a:t>
            </a:r>
            <a:r>
              <a:rPr lang="ar-SA" sz="2600" b="1" dirty="0" err="1" smtClean="0"/>
              <a:t>)</a:t>
            </a:r>
            <a:endParaRPr lang="ar-SA" sz="2600" b="1" dirty="0" smtClean="0"/>
          </a:p>
          <a:p>
            <a:pPr>
              <a:buFontTx/>
              <a:buChar char="-"/>
            </a:pPr>
            <a:r>
              <a:rPr lang="ar-SA" sz="2400" b="1" u="sng" dirty="0" smtClean="0"/>
              <a:t>خصائص </a:t>
            </a:r>
            <a:r>
              <a:rPr lang="ar-SA" sz="2400" b="1" u="sng" dirty="0" err="1" smtClean="0"/>
              <a:t>الضريبة </a:t>
            </a:r>
            <a:r>
              <a:rPr lang="ar-SA" sz="3200" dirty="0" err="1" smtClean="0"/>
              <a:t>.</a:t>
            </a:r>
            <a:endParaRPr lang="ar-SA" sz="3200" dirty="0" smtClean="0"/>
          </a:p>
          <a:p>
            <a:pPr>
              <a:buFontTx/>
              <a:buChar char="-"/>
            </a:pPr>
            <a:r>
              <a:rPr lang="ar-SA" sz="3200" dirty="0" smtClean="0"/>
              <a:t>الضريبة تدفع نقدا وليس عينيا</a:t>
            </a:r>
          </a:p>
          <a:p>
            <a:pPr>
              <a:buFontTx/>
              <a:buChar char="-"/>
            </a:pPr>
            <a:r>
              <a:rPr lang="ar-SA" sz="3200" dirty="0" smtClean="0"/>
              <a:t>الضريبة تدفع جبرا بصورة نهائية</a:t>
            </a:r>
          </a:p>
          <a:p>
            <a:pPr>
              <a:buFontTx/>
              <a:buChar char="-"/>
            </a:pPr>
            <a:r>
              <a:rPr lang="ar-SA" sz="3200" dirty="0" smtClean="0"/>
              <a:t>دافع الضريبة </a:t>
            </a:r>
            <a:r>
              <a:rPr lang="ar-SA" sz="3200" dirty="0" err="1" smtClean="0"/>
              <a:t>لايحصل</a:t>
            </a:r>
            <a:r>
              <a:rPr lang="ar-SA" sz="3200" dirty="0" smtClean="0"/>
              <a:t> علي مقابل خاص عند دفعه للضريبة </a:t>
            </a:r>
          </a:p>
          <a:p>
            <a:pPr>
              <a:buFontTx/>
              <a:buChar char="-"/>
            </a:pPr>
            <a:r>
              <a:rPr lang="ar-SA" sz="3200" dirty="0" smtClean="0"/>
              <a:t>الهدف من دفع الضريبة هو تحقيق النفع العام  </a:t>
            </a:r>
          </a:p>
          <a:p>
            <a:pPr>
              <a:buFontTx/>
              <a:buChar char="-"/>
            </a:pPr>
            <a:endParaRPr lang="ar-SA" sz="3600" b="1" dirty="0" smtClean="0"/>
          </a:p>
          <a:p>
            <a:pPr>
              <a:buFontTx/>
              <a:buChar char="-"/>
            </a:pPr>
            <a:endParaRPr lang="ar-SA" sz="3600" b="1" dirty="0" smtClean="0"/>
          </a:p>
          <a:p>
            <a:pPr>
              <a:buFontTx/>
              <a:buChar char="-"/>
            </a:pPr>
            <a:endParaRPr lang="ar-SA" sz="3600" b="1" dirty="0"/>
          </a:p>
        </p:txBody>
      </p:sp>
      <p:pic>
        <p:nvPicPr>
          <p:cNvPr id="6146" name="Picture 2" descr="C:\Users\fujitsu\Desktop\دولار.jpg"/>
          <p:cNvPicPr>
            <a:picLocks noChangeAspect="1" noChangeArrowheads="1"/>
          </p:cNvPicPr>
          <p:nvPr/>
        </p:nvPicPr>
        <p:blipFill>
          <a:blip r:embed="rId3" cstate="print"/>
          <a:srcRect/>
          <a:stretch>
            <a:fillRect/>
          </a:stretch>
        </p:blipFill>
        <p:spPr bwMode="auto">
          <a:xfrm>
            <a:off x="0" y="228601"/>
            <a:ext cx="2743200" cy="1752599"/>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304800" y="1600200"/>
            <a:ext cx="8382000" cy="4525963"/>
          </a:xfrm>
        </p:spPr>
        <p:txBody>
          <a:bodyPr/>
          <a:lstStyle/>
          <a:p>
            <a:pPr>
              <a:buNone/>
            </a:pPr>
            <a:r>
              <a:rPr lang="ar-SA" b="1" u="sng" dirty="0" smtClean="0"/>
              <a:t>المحور </a:t>
            </a:r>
            <a:r>
              <a:rPr lang="ar-SA" b="1" u="sng" dirty="0" err="1" smtClean="0"/>
              <a:t>الرابع </a:t>
            </a:r>
            <a:r>
              <a:rPr lang="ar-SA" b="1" u="sng" dirty="0" smtClean="0"/>
              <a:t>: ضريبة الدخل في المملكة </a:t>
            </a:r>
          </a:p>
          <a:p>
            <a:pPr>
              <a:buNone/>
            </a:pPr>
            <a:r>
              <a:rPr lang="ar-SA" b="1" u="sng" dirty="0" smtClean="0"/>
              <a:t>صدر نظام ضريبة الدخل في المملكة بالمرسوم الملكي رقم م/1 بتاريخ </a:t>
            </a:r>
            <a:r>
              <a:rPr lang="ar-SA" b="1" u="sng" dirty="0" err="1" smtClean="0"/>
              <a:t>25/1/1425 .</a:t>
            </a:r>
            <a:endParaRPr lang="ar-SA" b="1" u="sng" dirty="0" smtClean="0"/>
          </a:p>
          <a:p>
            <a:pPr>
              <a:buNone/>
            </a:pPr>
            <a:r>
              <a:rPr lang="ar-SA" b="1" u="sng" dirty="0" err="1" smtClean="0"/>
              <a:t>اولا </a:t>
            </a:r>
            <a:r>
              <a:rPr lang="ar-SA" b="1" u="sng" dirty="0" smtClean="0"/>
              <a:t>: الاشخاص الخاضعون للضريبة في المملكة  وفقا للمادة الثانية من </a:t>
            </a:r>
            <a:r>
              <a:rPr lang="ar-SA" b="1" u="sng" dirty="0" err="1" smtClean="0"/>
              <a:t>النظام :-</a:t>
            </a:r>
            <a:endParaRPr lang="ar-SA" b="1" u="sng" dirty="0" smtClean="0"/>
          </a:p>
          <a:p>
            <a:pPr>
              <a:buNone/>
            </a:pPr>
            <a:r>
              <a:rPr lang="ar-SA" dirty="0" smtClean="0"/>
              <a:t>1- شركة الاموال المقيمة بالنسبة لحصص غير السعوديين</a:t>
            </a:r>
          </a:p>
          <a:p>
            <a:pPr>
              <a:buNone/>
            </a:pPr>
            <a:r>
              <a:rPr lang="ar-SA" dirty="0" smtClean="0"/>
              <a:t>2- الشخص الطبيعي المقيم غير السعودي الذي يمارس نشاط في المملكة</a:t>
            </a:r>
          </a:p>
          <a:p>
            <a:pPr>
              <a:buNone/>
            </a:pPr>
            <a:r>
              <a:rPr lang="ar-SA" dirty="0" smtClean="0"/>
              <a:t>3- الشخص غير المقيم الذي يمارس النشاط في المملكة من خلال منشأة دائمة</a:t>
            </a:r>
          </a:p>
          <a:p>
            <a:pPr>
              <a:buNone/>
            </a:pPr>
            <a:endParaRPr lang="ar-SA" dirty="0" smtClean="0"/>
          </a:p>
          <a:p>
            <a:pPr>
              <a:buNone/>
            </a:pPr>
            <a:endParaRPr lang="ar-SA" dirty="0" smtClean="0"/>
          </a:p>
        </p:txBody>
      </p:sp>
      <p:pic>
        <p:nvPicPr>
          <p:cNvPr id="24578" name="Picture 2" descr="C:\Users\fujitsu\Desktop\العدل.jpg"/>
          <p:cNvPicPr>
            <a:picLocks noChangeAspect="1" noChangeArrowheads="1"/>
          </p:cNvPicPr>
          <p:nvPr/>
        </p:nvPicPr>
        <p:blipFill>
          <a:blip r:embed="rId3" cstate="print"/>
          <a:srcRect/>
          <a:stretch>
            <a:fillRect/>
          </a:stretch>
        </p:blipFill>
        <p:spPr bwMode="auto">
          <a:xfrm>
            <a:off x="1" y="1"/>
            <a:ext cx="4648200" cy="1524000"/>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152400" y="1600200"/>
            <a:ext cx="8763000" cy="4525963"/>
          </a:xfrm>
        </p:spPr>
        <p:txBody>
          <a:bodyPr>
            <a:normAutofit fontScale="77500" lnSpcReduction="20000"/>
          </a:bodyPr>
          <a:lstStyle/>
          <a:p>
            <a:pPr>
              <a:buNone/>
            </a:pPr>
            <a:r>
              <a:rPr lang="ar-SA" dirty="0" smtClean="0"/>
              <a:t>4- الشخص غير المقيم الذي له دخل خاضع للضريبة من مصدر في المملكة</a:t>
            </a:r>
          </a:p>
          <a:p>
            <a:pPr>
              <a:buNone/>
            </a:pPr>
            <a:r>
              <a:rPr lang="ar-SA" dirty="0" smtClean="0"/>
              <a:t>5- الشخص الذي يعمل في مجال الغاز الطبيعي في المملكة</a:t>
            </a:r>
          </a:p>
          <a:p>
            <a:pPr>
              <a:buNone/>
            </a:pPr>
            <a:r>
              <a:rPr lang="ar-SA" dirty="0" smtClean="0"/>
              <a:t>6- الشخص الذي يعمل في مجال انتاج الزيت والمواد </a:t>
            </a:r>
            <a:r>
              <a:rPr lang="ar-SA" dirty="0" err="1" smtClean="0"/>
              <a:t>الهيدروكربونية</a:t>
            </a:r>
            <a:r>
              <a:rPr lang="ar-SA" dirty="0" smtClean="0"/>
              <a:t> </a:t>
            </a:r>
          </a:p>
          <a:p>
            <a:pPr>
              <a:buNone/>
            </a:pPr>
            <a:endParaRPr lang="ar-SA" dirty="0" smtClean="0"/>
          </a:p>
          <a:p>
            <a:pPr>
              <a:buNone/>
            </a:pPr>
            <a:r>
              <a:rPr lang="ar-SA" dirty="0" smtClean="0"/>
              <a:t> </a:t>
            </a:r>
            <a:r>
              <a:rPr lang="ar-SA" b="1" u="sng" dirty="0" smtClean="0"/>
              <a:t>مفهوم الاقامة في المملكة وفقا للنظام </a:t>
            </a:r>
            <a:r>
              <a:rPr lang="ar-SA" b="1" u="sng" dirty="0" err="1" smtClean="0"/>
              <a:t>الضريبي </a:t>
            </a:r>
            <a:r>
              <a:rPr lang="ar-SA" dirty="0" err="1" smtClean="0"/>
              <a:t>:</a:t>
            </a:r>
            <a:endParaRPr lang="ar-SA" dirty="0" smtClean="0"/>
          </a:p>
          <a:p>
            <a:pPr>
              <a:buFontTx/>
              <a:buChar char="-"/>
            </a:pPr>
            <a:r>
              <a:rPr lang="ar-SA" u="sng" dirty="0" smtClean="0"/>
              <a:t>يعد الشخص الطبيعي مقيما في المملكة اذا توفر </a:t>
            </a:r>
            <a:r>
              <a:rPr lang="ar-SA" u="sng" dirty="0" err="1" smtClean="0"/>
              <a:t>شرطين :</a:t>
            </a:r>
            <a:endParaRPr lang="ar-SA" u="sng" dirty="0" smtClean="0"/>
          </a:p>
          <a:p>
            <a:pPr>
              <a:buFontTx/>
              <a:buChar char="-"/>
            </a:pPr>
            <a:r>
              <a:rPr lang="ar-SA" b="1" u="sng" dirty="0" err="1" smtClean="0"/>
              <a:t>الاول </a:t>
            </a:r>
            <a:r>
              <a:rPr lang="ar-SA" b="1" u="sng" dirty="0" smtClean="0"/>
              <a:t>: </a:t>
            </a:r>
            <a:r>
              <a:rPr lang="ar-SA" dirty="0" smtClean="0"/>
              <a:t>ان يكون له مسكن دائم في المملكة سواء مملوك له او مستأجر لمدة سنة او اكثر ويقيم فيه لمدة 30 يوم في السنة </a:t>
            </a:r>
            <a:r>
              <a:rPr lang="ar-SA" dirty="0" err="1" smtClean="0"/>
              <a:t>الضريبية .</a:t>
            </a:r>
            <a:endParaRPr lang="ar-SA" dirty="0" smtClean="0"/>
          </a:p>
          <a:p>
            <a:pPr>
              <a:buFontTx/>
              <a:buChar char="-"/>
            </a:pPr>
            <a:r>
              <a:rPr lang="ar-SA" b="1" u="sng" dirty="0" err="1" smtClean="0"/>
              <a:t>الثاني </a:t>
            </a:r>
            <a:r>
              <a:rPr lang="ar-SA" dirty="0" smtClean="0"/>
              <a:t>: </a:t>
            </a:r>
            <a:r>
              <a:rPr lang="ar-SA" dirty="0" err="1" smtClean="0"/>
              <a:t>الا</a:t>
            </a:r>
            <a:r>
              <a:rPr lang="ar-SA" dirty="0" smtClean="0"/>
              <a:t> يكون له سكن دائم ولكنه يقيم في المملكة لمدة 183 يوما في السنة الضريبية </a:t>
            </a:r>
          </a:p>
          <a:p>
            <a:pPr>
              <a:buFontTx/>
              <a:buChar char="-"/>
            </a:pPr>
            <a:r>
              <a:rPr lang="ar-SA" u="sng" dirty="0" smtClean="0"/>
              <a:t>يعد الشخص الاعتباري مقيما في المملكة بتوافر اي من الشرطين التاليين </a:t>
            </a:r>
          </a:p>
          <a:p>
            <a:pPr>
              <a:buFontTx/>
              <a:buChar char="-"/>
            </a:pPr>
            <a:r>
              <a:rPr lang="ar-SA" dirty="0" smtClean="0"/>
              <a:t>ان تكون منشأة وفقا لنظام الشركات السعودي </a:t>
            </a:r>
          </a:p>
          <a:p>
            <a:pPr>
              <a:buFontTx/>
              <a:buChar char="-"/>
            </a:pPr>
            <a:r>
              <a:rPr lang="ar-SA" dirty="0" smtClean="0"/>
              <a:t>ان تقع ادارتها الرئيسية في المملكة  </a:t>
            </a:r>
          </a:p>
          <a:p>
            <a:pPr>
              <a:buFontTx/>
              <a:buChar char="-"/>
            </a:pPr>
            <a:r>
              <a:rPr lang="ar-SA" dirty="0" smtClean="0"/>
              <a:t>( </a:t>
            </a:r>
            <a:r>
              <a:rPr lang="ar-SA" b="1" u="sng" dirty="0" smtClean="0"/>
              <a:t>يعامل مواطني دول مجلس التعاون لدول الخليج العربية معاملة السعودي في هذا النظام</a:t>
            </a:r>
            <a:r>
              <a:rPr lang="ar-SA" dirty="0" err="1" smtClean="0"/>
              <a:t>)</a:t>
            </a:r>
            <a:endParaRPr lang="ar-SA" dirty="0"/>
          </a:p>
        </p:txBody>
      </p:sp>
      <p:pic>
        <p:nvPicPr>
          <p:cNvPr id="25602" name="Picture 2" descr="C:\Users\fujitsu\Desktop\هجرة.jpg"/>
          <p:cNvPicPr>
            <a:picLocks noChangeAspect="1" noChangeArrowheads="1"/>
          </p:cNvPicPr>
          <p:nvPr/>
        </p:nvPicPr>
        <p:blipFill>
          <a:blip r:embed="rId3" cstate="print"/>
          <a:srcRect/>
          <a:stretch>
            <a:fillRect/>
          </a:stretch>
        </p:blipFill>
        <p:spPr bwMode="auto">
          <a:xfrm>
            <a:off x="0" y="1"/>
            <a:ext cx="4876799" cy="1600200"/>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84582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228600" y="1600200"/>
            <a:ext cx="8458200" cy="4525963"/>
          </a:xfrm>
        </p:spPr>
        <p:txBody>
          <a:bodyPr/>
          <a:lstStyle/>
          <a:p>
            <a:pPr>
              <a:buNone/>
            </a:pPr>
            <a:r>
              <a:rPr lang="ar-SA" b="1" u="sng" dirty="0" err="1" smtClean="0"/>
              <a:t>ثانيا </a:t>
            </a:r>
            <a:r>
              <a:rPr lang="ar-SA" b="1" u="sng" dirty="0" smtClean="0"/>
              <a:t>: الدخول الخاضعة للضريبة في </a:t>
            </a:r>
            <a:r>
              <a:rPr lang="ar-SA" b="1" u="sng" dirty="0" err="1" smtClean="0"/>
              <a:t>المملكة </a:t>
            </a:r>
            <a:r>
              <a:rPr lang="ar-SA" dirty="0" err="1" smtClean="0"/>
              <a:t>:</a:t>
            </a:r>
            <a:endParaRPr lang="ar-SA" dirty="0" smtClean="0"/>
          </a:p>
          <a:p>
            <a:pPr>
              <a:buFontTx/>
              <a:buChar char="-"/>
            </a:pPr>
            <a:r>
              <a:rPr lang="ar-SA" dirty="0" smtClean="0"/>
              <a:t>الضريبة علي الدخل الشخصي</a:t>
            </a:r>
          </a:p>
          <a:p>
            <a:pPr>
              <a:buFontTx/>
              <a:buChar char="-"/>
            </a:pPr>
            <a:r>
              <a:rPr lang="ar-SA" dirty="0" smtClean="0"/>
              <a:t>الضريبة علي دخل استثمار رأس المال</a:t>
            </a:r>
          </a:p>
          <a:p>
            <a:pPr>
              <a:buFontTx/>
              <a:buChar char="-"/>
            </a:pPr>
            <a:r>
              <a:rPr lang="ar-SA" dirty="0" smtClean="0"/>
              <a:t>الضريبة علي دخل الشركات</a:t>
            </a:r>
          </a:p>
          <a:p>
            <a:pPr>
              <a:buFontTx/>
              <a:buChar char="-"/>
            </a:pPr>
            <a:endParaRPr lang="ar-SA" dirty="0" smtClean="0"/>
          </a:p>
          <a:p>
            <a:pPr marL="514350" indent="-514350">
              <a:buAutoNum type="arabic1Minus"/>
            </a:pPr>
            <a:r>
              <a:rPr lang="ar-SA" b="1" u="sng" dirty="0" smtClean="0"/>
              <a:t>الضريبة علي الدخل الشخصي</a:t>
            </a:r>
          </a:p>
          <a:p>
            <a:pPr marL="514350" indent="-514350">
              <a:buNone/>
            </a:pPr>
            <a:r>
              <a:rPr lang="ar-SA" b="1" u="sng" dirty="0" smtClean="0"/>
              <a:t>1- الخاضعون لهذه الضريبة</a:t>
            </a:r>
          </a:p>
          <a:p>
            <a:pPr marL="514350" indent="-514350">
              <a:buNone/>
            </a:pPr>
            <a:r>
              <a:rPr lang="ar-SA" dirty="0" smtClean="0"/>
              <a:t>- اصحاب المهن الحرة وأصحاب الحرف من غير السعوديين</a:t>
            </a:r>
            <a:endParaRPr lang="ar-SA" dirty="0"/>
          </a:p>
        </p:txBody>
      </p:sp>
      <p:pic>
        <p:nvPicPr>
          <p:cNvPr id="26626" name="Picture 2" descr="C:\Users\fujitsu\Desktop\سيارة.jpg"/>
          <p:cNvPicPr>
            <a:picLocks noChangeAspect="1" noChangeArrowheads="1"/>
          </p:cNvPicPr>
          <p:nvPr/>
        </p:nvPicPr>
        <p:blipFill>
          <a:blip r:embed="rId3" cstate="print"/>
          <a:srcRect/>
          <a:stretch>
            <a:fillRect/>
          </a:stretch>
        </p:blipFill>
        <p:spPr bwMode="auto">
          <a:xfrm>
            <a:off x="1" y="304801"/>
            <a:ext cx="4876800" cy="1295399"/>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84582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228600" y="1600200"/>
            <a:ext cx="8458200" cy="5029200"/>
          </a:xfrm>
        </p:spPr>
        <p:txBody>
          <a:bodyPr>
            <a:normAutofit lnSpcReduction="10000"/>
          </a:bodyPr>
          <a:lstStyle/>
          <a:p>
            <a:pPr>
              <a:buNone/>
            </a:pPr>
            <a:r>
              <a:rPr lang="ar-SA" b="1" u="sng" dirty="0" smtClean="0"/>
              <a:t>2- شروط الخضوع للضريبة علي الدخل الشخصي</a:t>
            </a:r>
          </a:p>
          <a:p>
            <a:pPr>
              <a:buFontTx/>
              <a:buChar char="-"/>
            </a:pPr>
            <a:r>
              <a:rPr lang="ar-SA" dirty="0" smtClean="0"/>
              <a:t>الاستقلال في مزاولة النشاط</a:t>
            </a:r>
          </a:p>
          <a:p>
            <a:pPr>
              <a:buFontTx/>
              <a:buChar char="-"/>
            </a:pPr>
            <a:r>
              <a:rPr lang="ar-SA" dirty="0" smtClean="0"/>
              <a:t>مزاولة النشاط علي سبيل الاحتراف</a:t>
            </a:r>
          </a:p>
          <a:p>
            <a:pPr>
              <a:buFontTx/>
              <a:buChar char="-"/>
            </a:pPr>
            <a:r>
              <a:rPr lang="ar-SA" dirty="0" smtClean="0"/>
              <a:t>نية الكسب</a:t>
            </a:r>
          </a:p>
          <a:p>
            <a:pPr>
              <a:buFontTx/>
              <a:buChar char="-"/>
            </a:pPr>
            <a:r>
              <a:rPr lang="ar-SA" dirty="0" smtClean="0"/>
              <a:t>الاقامة في المملكة </a:t>
            </a:r>
          </a:p>
          <a:p>
            <a:pPr>
              <a:buNone/>
            </a:pPr>
            <a:r>
              <a:rPr lang="ar-SA" b="1" u="sng" dirty="0" smtClean="0"/>
              <a:t>3- وعاء </a:t>
            </a:r>
            <a:r>
              <a:rPr lang="ar-SA" b="1" u="sng" dirty="0" err="1" smtClean="0"/>
              <a:t>الضريبة :</a:t>
            </a:r>
            <a:endParaRPr lang="ar-SA" b="1" u="sng" dirty="0" smtClean="0"/>
          </a:p>
          <a:p>
            <a:pPr>
              <a:buNone/>
            </a:pPr>
            <a:r>
              <a:rPr lang="ar-SA" dirty="0" smtClean="0"/>
              <a:t>تفرض الضريبة علي الدخل الصافي للمكلف وهو يساوي الدخل الاجمالي مطروحا منه التكاليف واجبة </a:t>
            </a:r>
            <a:r>
              <a:rPr lang="ar-SA" dirty="0" err="1" smtClean="0"/>
              <a:t>الخصم .</a:t>
            </a:r>
            <a:endParaRPr lang="ar-SA" dirty="0" smtClean="0"/>
          </a:p>
          <a:p>
            <a:pPr>
              <a:buFontTx/>
              <a:buChar char="-"/>
            </a:pPr>
            <a:r>
              <a:rPr lang="ar-SA" b="1" u="sng" dirty="0" smtClean="0"/>
              <a:t>مكونات الدخل </a:t>
            </a:r>
            <a:r>
              <a:rPr lang="ar-SA" b="1" u="sng" dirty="0" err="1" smtClean="0"/>
              <a:t>الاجمالي</a:t>
            </a:r>
            <a:r>
              <a:rPr lang="ar-SA" dirty="0" err="1" smtClean="0"/>
              <a:t>:</a:t>
            </a:r>
            <a:endParaRPr lang="ar-SA" dirty="0" smtClean="0"/>
          </a:p>
          <a:p>
            <a:pPr>
              <a:buNone/>
            </a:pPr>
            <a:r>
              <a:rPr lang="ar-SA" dirty="0" smtClean="0"/>
              <a:t>- ارباح </a:t>
            </a:r>
            <a:r>
              <a:rPr lang="ar-SA" dirty="0" err="1" smtClean="0"/>
              <a:t>الاستغلال </a:t>
            </a:r>
            <a:r>
              <a:rPr lang="ar-SA" dirty="0" smtClean="0"/>
              <a:t>– الارباح </a:t>
            </a:r>
            <a:r>
              <a:rPr lang="ar-SA" dirty="0" err="1" smtClean="0"/>
              <a:t>الرأسمالية </a:t>
            </a:r>
            <a:r>
              <a:rPr lang="ar-SA" dirty="0" smtClean="0"/>
              <a:t>– الارباح العرضية </a:t>
            </a:r>
          </a:p>
          <a:p>
            <a:pPr>
              <a:buFontTx/>
              <a:buChar char="-"/>
            </a:pPr>
            <a:endParaRPr lang="ar-SA" dirty="0"/>
          </a:p>
        </p:txBody>
      </p:sp>
      <p:pic>
        <p:nvPicPr>
          <p:cNvPr id="27650" name="Picture 2" descr="C:\Users\fujitsu\Desktop\نجار.jpg"/>
          <p:cNvPicPr>
            <a:picLocks noChangeAspect="1" noChangeArrowheads="1"/>
          </p:cNvPicPr>
          <p:nvPr/>
        </p:nvPicPr>
        <p:blipFill>
          <a:blip r:embed="rId3" cstate="print"/>
          <a:srcRect/>
          <a:stretch>
            <a:fillRect/>
          </a:stretch>
        </p:blipFill>
        <p:spPr bwMode="auto">
          <a:xfrm>
            <a:off x="1" y="1"/>
            <a:ext cx="4724399" cy="1523999"/>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84582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304800" y="1600200"/>
            <a:ext cx="8382000" cy="4525963"/>
          </a:xfrm>
        </p:spPr>
        <p:txBody>
          <a:bodyPr>
            <a:normAutofit fontScale="92500" lnSpcReduction="10000"/>
          </a:bodyPr>
          <a:lstStyle/>
          <a:p>
            <a:pPr>
              <a:buNone/>
            </a:pPr>
            <a:r>
              <a:rPr lang="ar-SA" b="1" u="sng" dirty="0" smtClean="0"/>
              <a:t>شروط التكاليف واجبة الخصم وفقا للنظام  </a:t>
            </a:r>
          </a:p>
          <a:p>
            <a:pPr>
              <a:buFontTx/>
              <a:buChar char="-"/>
            </a:pPr>
            <a:r>
              <a:rPr lang="ar-SA" dirty="0" smtClean="0"/>
              <a:t>ان تكون فعلية ومؤيدة بمستندات او قرائن تؤكد صحتها</a:t>
            </a:r>
          </a:p>
          <a:p>
            <a:pPr>
              <a:buFontTx/>
              <a:buChar char="-"/>
            </a:pPr>
            <a:r>
              <a:rPr lang="ar-SA" dirty="0" smtClean="0"/>
              <a:t>ان تكون مرتبطة بالنشاط</a:t>
            </a:r>
          </a:p>
          <a:p>
            <a:pPr>
              <a:buFontTx/>
              <a:buChar char="-"/>
            </a:pPr>
            <a:r>
              <a:rPr lang="ar-SA" dirty="0" smtClean="0"/>
              <a:t>ان تكون متعلقة بالسنة الضريبية</a:t>
            </a:r>
          </a:p>
          <a:p>
            <a:pPr>
              <a:buFontTx/>
              <a:buChar char="-"/>
            </a:pPr>
            <a:r>
              <a:rPr lang="ar-SA" dirty="0" err="1" smtClean="0"/>
              <a:t>الا</a:t>
            </a:r>
            <a:r>
              <a:rPr lang="ar-SA" dirty="0" smtClean="0"/>
              <a:t> تكون ذات طبيعة رأسمالية </a:t>
            </a:r>
          </a:p>
          <a:p>
            <a:pPr>
              <a:buNone/>
            </a:pPr>
            <a:r>
              <a:rPr lang="ar-SA" b="1" u="sng" dirty="0" smtClean="0"/>
              <a:t>امثلة للتكاليف واجبة الخصم</a:t>
            </a:r>
          </a:p>
          <a:p>
            <a:pPr>
              <a:buFontTx/>
              <a:buChar char="-"/>
            </a:pPr>
            <a:r>
              <a:rPr lang="ar-SA" sz="2400" dirty="0" smtClean="0"/>
              <a:t>نفقات </a:t>
            </a:r>
            <a:r>
              <a:rPr lang="ar-SA" sz="2400" dirty="0" err="1" smtClean="0"/>
              <a:t>الاستغلال </a:t>
            </a:r>
            <a:r>
              <a:rPr lang="ar-SA" sz="2400" dirty="0" smtClean="0"/>
              <a:t>( اجور </a:t>
            </a:r>
            <a:r>
              <a:rPr lang="ar-SA" sz="2400" dirty="0" err="1" smtClean="0"/>
              <a:t>العمال </a:t>
            </a:r>
            <a:r>
              <a:rPr lang="ar-SA" sz="2400" dirty="0" smtClean="0"/>
              <a:t>– ايجار </a:t>
            </a:r>
            <a:r>
              <a:rPr lang="ar-SA" sz="2400" dirty="0" err="1" smtClean="0"/>
              <a:t>المكان </a:t>
            </a:r>
            <a:r>
              <a:rPr lang="ar-SA" sz="2400" dirty="0" smtClean="0"/>
              <a:t>– ثمن الكهرباء </a:t>
            </a:r>
            <a:r>
              <a:rPr lang="ar-SA" sz="2400" dirty="0" err="1" smtClean="0"/>
              <a:t>والمياة)</a:t>
            </a:r>
            <a:endParaRPr lang="ar-SA" sz="2400" dirty="0" smtClean="0"/>
          </a:p>
          <a:p>
            <a:pPr>
              <a:buFontTx/>
              <a:buChar char="-"/>
            </a:pPr>
            <a:r>
              <a:rPr lang="ar-SA" dirty="0" smtClean="0"/>
              <a:t>نفقات </a:t>
            </a:r>
            <a:r>
              <a:rPr lang="ar-SA" dirty="0" err="1" smtClean="0"/>
              <a:t>الصيانة </a:t>
            </a:r>
            <a:r>
              <a:rPr lang="ar-SA" dirty="0" smtClean="0"/>
              <a:t>-نفقات الاستهلاك- الديون </a:t>
            </a:r>
            <a:r>
              <a:rPr lang="ar-SA" dirty="0" err="1" smtClean="0"/>
              <a:t>المعدومة </a:t>
            </a:r>
            <a:r>
              <a:rPr lang="ar-SA" dirty="0" smtClean="0"/>
              <a:t>– </a:t>
            </a:r>
            <a:r>
              <a:rPr lang="ar-SA" dirty="0" err="1" smtClean="0"/>
              <a:t>الخسائر </a:t>
            </a:r>
            <a:r>
              <a:rPr lang="ar-SA" dirty="0" smtClean="0"/>
              <a:t>– التبرعات للجهات الحكومية او الخاضعة </a:t>
            </a:r>
            <a:r>
              <a:rPr lang="ar-SA" dirty="0" err="1" smtClean="0"/>
              <a:t>لاشرافها</a:t>
            </a:r>
            <a:r>
              <a:rPr lang="ar-SA" dirty="0" smtClean="0"/>
              <a:t> – مصاريف البحث والتطوير- المساهمة في صناديق التقاعد </a:t>
            </a:r>
            <a:r>
              <a:rPr lang="ar-SA" dirty="0" err="1" smtClean="0"/>
              <a:t>النظامية </a:t>
            </a:r>
            <a:r>
              <a:rPr lang="ar-SA" dirty="0" smtClean="0"/>
              <a:t>– عوائد القروض التي يحصل عليها المكلف للقيام </a:t>
            </a:r>
            <a:r>
              <a:rPr lang="ar-SA" dirty="0" err="1" smtClean="0"/>
              <a:t>بالنشاط </a:t>
            </a:r>
            <a:r>
              <a:rPr lang="ar-SA" dirty="0" smtClean="0"/>
              <a:t>- المصارف المدرسية </a:t>
            </a:r>
            <a:r>
              <a:rPr lang="ar-SA" dirty="0" err="1" smtClean="0"/>
              <a:t>لابناء</a:t>
            </a:r>
            <a:r>
              <a:rPr lang="ar-SA" dirty="0" smtClean="0"/>
              <a:t> </a:t>
            </a:r>
            <a:r>
              <a:rPr lang="ar-SA" dirty="0" err="1" smtClean="0"/>
              <a:t>الموظفين .</a:t>
            </a:r>
            <a:endParaRPr lang="ar-SA" dirty="0" smtClean="0"/>
          </a:p>
          <a:p>
            <a:pPr>
              <a:buFontTx/>
              <a:buChar char="-"/>
            </a:pPr>
            <a:endParaRPr lang="ar-SA" dirty="0" smtClean="0"/>
          </a:p>
          <a:p>
            <a:pPr>
              <a:buFontTx/>
              <a:buChar char="-"/>
            </a:pPr>
            <a:endParaRPr lang="ar-SA" dirty="0" smtClean="0"/>
          </a:p>
          <a:p>
            <a:pPr>
              <a:buFontTx/>
              <a:buChar char="-"/>
            </a:pPr>
            <a:endParaRPr lang="ar-SA" dirty="0"/>
          </a:p>
        </p:txBody>
      </p:sp>
      <p:pic>
        <p:nvPicPr>
          <p:cNvPr id="28674" name="Picture 2" descr="C:\Users\fujitsu\Desktop\العدل.jpg"/>
          <p:cNvPicPr>
            <a:picLocks noChangeAspect="1" noChangeArrowheads="1"/>
          </p:cNvPicPr>
          <p:nvPr/>
        </p:nvPicPr>
        <p:blipFill>
          <a:blip r:embed="rId3" cstate="print"/>
          <a:srcRect/>
          <a:stretch>
            <a:fillRect/>
          </a:stretch>
        </p:blipFill>
        <p:spPr bwMode="auto">
          <a:xfrm>
            <a:off x="0" y="1"/>
            <a:ext cx="4800599" cy="1524000"/>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274638"/>
            <a:ext cx="83820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304800" y="1600200"/>
            <a:ext cx="8382000" cy="4525963"/>
          </a:xfrm>
        </p:spPr>
        <p:txBody>
          <a:bodyPr>
            <a:normAutofit fontScale="92500" lnSpcReduction="20000"/>
          </a:bodyPr>
          <a:lstStyle/>
          <a:p>
            <a:pPr>
              <a:buNone/>
            </a:pPr>
            <a:r>
              <a:rPr lang="ar-SA" b="1" u="sng" dirty="0" err="1" smtClean="0"/>
              <a:t>ب </a:t>
            </a:r>
            <a:r>
              <a:rPr lang="ar-SA" b="1" u="sng" dirty="0" smtClean="0"/>
              <a:t>– الضريبة علي دخل استثمار رأس </a:t>
            </a:r>
            <a:r>
              <a:rPr lang="ar-SA" b="1" u="sng" dirty="0" err="1" smtClean="0"/>
              <a:t>المال :</a:t>
            </a:r>
            <a:r>
              <a:rPr lang="ar-SA" b="1" u="sng" dirty="0" smtClean="0"/>
              <a:t> </a:t>
            </a:r>
          </a:p>
          <a:p>
            <a:pPr>
              <a:buNone/>
            </a:pPr>
            <a:r>
              <a:rPr lang="ar-SA" b="1" u="sng" dirty="0" smtClean="0"/>
              <a:t>1- تعريف دخل استثمار رأس المال </a:t>
            </a:r>
          </a:p>
          <a:p>
            <a:pPr>
              <a:buNone/>
            </a:pPr>
            <a:r>
              <a:rPr lang="ar-SA" dirty="0" smtClean="0"/>
              <a:t>يقصد </a:t>
            </a:r>
            <a:r>
              <a:rPr lang="ar-SA" dirty="0" err="1" smtClean="0"/>
              <a:t>به</a:t>
            </a:r>
            <a:r>
              <a:rPr lang="ar-SA" dirty="0" smtClean="0"/>
              <a:t> كل دخل يحصل عليه المكلف من مال منقول كبيع البضائع او تأجير السيارات </a:t>
            </a:r>
            <a:r>
              <a:rPr lang="ar-SA" dirty="0" err="1" smtClean="0"/>
              <a:t>والاجهزة</a:t>
            </a:r>
            <a:r>
              <a:rPr lang="ar-SA" dirty="0" smtClean="0"/>
              <a:t> او غير منقول كتأجير العقارات </a:t>
            </a:r>
            <a:r>
              <a:rPr lang="ar-SA" dirty="0" err="1" smtClean="0"/>
              <a:t>بالضافة</a:t>
            </a:r>
            <a:r>
              <a:rPr lang="ar-SA" dirty="0" smtClean="0"/>
              <a:t> الي الارباح التي يحققها المتضامنون من غير السعوديين في شركات </a:t>
            </a:r>
            <a:r>
              <a:rPr lang="ar-SA" dirty="0" err="1" smtClean="0"/>
              <a:t>التضامن .</a:t>
            </a:r>
            <a:endParaRPr lang="ar-SA" dirty="0" smtClean="0"/>
          </a:p>
          <a:p>
            <a:pPr>
              <a:buNone/>
            </a:pPr>
            <a:r>
              <a:rPr lang="ar-SA" b="1" u="sng" dirty="0" smtClean="0"/>
              <a:t>2- الخاضعون </a:t>
            </a:r>
            <a:r>
              <a:rPr lang="ar-SA" b="1" u="sng" dirty="0" err="1" smtClean="0"/>
              <a:t>للضريبة :</a:t>
            </a:r>
            <a:endParaRPr lang="ar-SA" b="1" u="sng" dirty="0" smtClean="0"/>
          </a:p>
          <a:p>
            <a:pPr>
              <a:buFontTx/>
              <a:buChar char="-"/>
            </a:pPr>
            <a:r>
              <a:rPr lang="ar-SA" dirty="0" smtClean="0"/>
              <a:t>اصحاب المهن </a:t>
            </a:r>
            <a:r>
              <a:rPr lang="ar-SA" dirty="0" err="1" smtClean="0"/>
              <a:t>التجارية </a:t>
            </a:r>
            <a:r>
              <a:rPr lang="ar-SA" dirty="0" smtClean="0"/>
              <a:t>( من يقوم بشراء البضاعة بقصد </a:t>
            </a:r>
            <a:r>
              <a:rPr lang="ar-SA" dirty="0" err="1" smtClean="0"/>
              <a:t>بيعها )</a:t>
            </a:r>
            <a:endParaRPr lang="ar-SA" dirty="0" smtClean="0"/>
          </a:p>
          <a:p>
            <a:pPr>
              <a:buFontTx/>
              <a:buChar char="-"/>
            </a:pPr>
            <a:r>
              <a:rPr lang="ar-SA" dirty="0" smtClean="0"/>
              <a:t>اصحاب المهن </a:t>
            </a:r>
            <a:r>
              <a:rPr lang="ar-SA" dirty="0" err="1" smtClean="0"/>
              <a:t>الصناعية </a:t>
            </a:r>
            <a:r>
              <a:rPr lang="ar-SA" dirty="0" smtClean="0"/>
              <a:t>( من يقومون بتغيير شكل </a:t>
            </a:r>
            <a:r>
              <a:rPr lang="ar-SA" dirty="0" err="1" smtClean="0"/>
              <a:t>المادة )</a:t>
            </a:r>
            <a:endParaRPr lang="ar-SA" dirty="0" smtClean="0"/>
          </a:p>
          <a:p>
            <a:pPr>
              <a:buFontTx/>
              <a:buChar char="-"/>
            </a:pPr>
            <a:r>
              <a:rPr lang="ar-SA" dirty="0" smtClean="0"/>
              <a:t>من يقوم باستئجار العقار او المنقول بقصد اعادة التأجير</a:t>
            </a:r>
          </a:p>
          <a:p>
            <a:pPr>
              <a:buFontTx/>
              <a:buChar char="-"/>
            </a:pPr>
            <a:r>
              <a:rPr lang="ar-SA" dirty="0" smtClean="0"/>
              <a:t>من يقوم </a:t>
            </a:r>
            <a:r>
              <a:rPr lang="ar-SA" dirty="0" err="1" smtClean="0"/>
              <a:t>باعمال</a:t>
            </a:r>
            <a:r>
              <a:rPr lang="ar-SA" dirty="0" smtClean="0"/>
              <a:t> الوساطة </a:t>
            </a:r>
            <a:r>
              <a:rPr lang="ar-SA" dirty="0" err="1" smtClean="0"/>
              <a:t>التجارية </a:t>
            </a:r>
            <a:r>
              <a:rPr lang="ar-SA" dirty="0" smtClean="0"/>
              <a:t>( </a:t>
            </a:r>
            <a:r>
              <a:rPr lang="ar-SA" dirty="0" err="1" smtClean="0"/>
              <a:t>السمسار </a:t>
            </a:r>
            <a:r>
              <a:rPr lang="ar-SA" dirty="0" smtClean="0"/>
              <a:t>– الوكيل </a:t>
            </a:r>
            <a:r>
              <a:rPr lang="ar-SA" dirty="0" err="1" smtClean="0"/>
              <a:t>بالعمولة )</a:t>
            </a:r>
            <a:endParaRPr lang="ar-SA" dirty="0" smtClean="0"/>
          </a:p>
          <a:p>
            <a:pPr>
              <a:buFontTx/>
              <a:buChar char="-"/>
            </a:pPr>
            <a:r>
              <a:rPr lang="ar-SA" dirty="0" smtClean="0"/>
              <a:t>من يقوم بالاتجار في العقارات </a:t>
            </a:r>
            <a:r>
              <a:rPr lang="ar-SA" dirty="0" err="1" smtClean="0"/>
              <a:t>واراضي</a:t>
            </a:r>
            <a:r>
              <a:rPr lang="ar-SA" dirty="0" smtClean="0"/>
              <a:t> البناء  </a:t>
            </a:r>
            <a:endParaRPr lang="ar-SA" dirty="0"/>
          </a:p>
        </p:txBody>
      </p:sp>
      <p:pic>
        <p:nvPicPr>
          <p:cNvPr id="29698" name="Picture 2" descr="C:\Users\fujitsu\Desktop\سيارة.jpg"/>
          <p:cNvPicPr>
            <a:picLocks noChangeAspect="1" noChangeArrowheads="1"/>
          </p:cNvPicPr>
          <p:nvPr/>
        </p:nvPicPr>
        <p:blipFill>
          <a:blip r:embed="rId3" cstate="print"/>
          <a:srcRect/>
          <a:stretch>
            <a:fillRect/>
          </a:stretch>
        </p:blipFill>
        <p:spPr bwMode="auto">
          <a:xfrm>
            <a:off x="0" y="1"/>
            <a:ext cx="4952999" cy="1524000"/>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228600" y="1600200"/>
            <a:ext cx="8458200" cy="4800600"/>
          </a:xfrm>
        </p:spPr>
        <p:txBody>
          <a:bodyPr/>
          <a:lstStyle/>
          <a:p>
            <a:pPr>
              <a:buNone/>
            </a:pPr>
            <a:r>
              <a:rPr lang="ar-SA" b="1" u="sng" dirty="0" smtClean="0"/>
              <a:t>3- شروط سريان الضريبة علي دخل الاستثمار </a:t>
            </a:r>
          </a:p>
          <a:p>
            <a:pPr>
              <a:buFontTx/>
              <a:buChar char="-"/>
            </a:pPr>
            <a:r>
              <a:rPr lang="ar-SA" dirty="0" smtClean="0"/>
              <a:t>الاستقلال في مزاولة النشاط</a:t>
            </a:r>
          </a:p>
          <a:p>
            <a:pPr>
              <a:buFontTx/>
              <a:buChar char="-"/>
            </a:pPr>
            <a:r>
              <a:rPr lang="ar-SA" dirty="0" smtClean="0"/>
              <a:t>الاحتراف او عدم الاحتراف</a:t>
            </a:r>
          </a:p>
          <a:p>
            <a:pPr>
              <a:buFontTx/>
              <a:buChar char="-"/>
            </a:pPr>
            <a:r>
              <a:rPr lang="ar-SA" dirty="0" smtClean="0"/>
              <a:t>نية الكسب </a:t>
            </a:r>
          </a:p>
          <a:p>
            <a:pPr>
              <a:buFontTx/>
              <a:buChar char="-"/>
            </a:pPr>
            <a:r>
              <a:rPr lang="ar-SA" dirty="0" smtClean="0"/>
              <a:t>تحقق الايراد داخل المملكة</a:t>
            </a:r>
          </a:p>
          <a:p>
            <a:pPr>
              <a:buNone/>
            </a:pPr>
            <a:r>
              <a:rPr lang="ar-SA" b="1" u="sng" dirty="0" smtClean="0"/>
              <a:t>4- وعاء </a:t>
            </a:r>
            <a:r>
              <a:rPr lang="ar-SA" b="1" u="sng" dirty="0" err="1" smtClean="0"/>
              <a:t>الضريبة :</a:t>
            </a:r>
            <a:endParaRPr lang="ar-SA" b="1" u="sng" dirty="0" smtClean="0"/>
          </a:p>
          <a:p>
            <a:pPr>
              <a:buFontTx/>
              <a:buChar char="-"/>
            </a:pPr>
            <a:r>
              <a:rPr lang="ar-SA" dirty="0" smtClean="0"/>
              <a:t>الدخل الاجمالي مطروحا منه التكاليف واجبة الخصم</a:t>
            </a:r>
          </a:p>
          <a:p>
            <a:pPr>
              <a:buFontTx/>
              <a:buChar char="-"/>
            </a:pPr>
            <a:r>
              <a:rPr lang="ar-SA" b="1" u="sng" dirty="0" smtClean="0"/>
              <a:t>الدخل الاجمالي </a:t>
            </a:r>
            <a:r>
              <a:rPr lang="ar-SA" b="1" u="sng" dirty="0" err="1" smtClean="0"/>
              <a:t>يشمل </a:t>
            </a:r>
            <a:r>
              <a:rPr lang="ar-SA" dirty="0" smtClean="0"/>
              <a:t>( ارباح </a:t>
            </a:r>
            <a:r>
              <a:rPr lang="ar-SA" dirty="0" err="1" smtClean="0"/>
              <a:t>الاستغلال </a:t>
            </a:r>
            <a:r>
              <a:rPr lang="ar-SA" dirty="0" smtClean="0"/>
              <a:t>– الارباح </a:t>
            </a:r>
            <a:r>
              <a:rPr lang="ar-SA" dirty="0" err="1" smtClean="0"/>
              <a:t>الرأسمالية </a:t>
            </a:r>
            <a:r>
              <a:rPr lang="ar-SA" dirty="0" smtClean="0"/>
              <a:t>– الارباح </a:t>
            </a:r>
            <a:r>
              <a:rPr lang="ar-SA" dirty="0" err="1" smtClean="0"/>
              <a:t>العرضية )</a:t>
            </a:r>
            <a:endParaRPr lang="ar-SA" dirty="0" smtClean="0"/>
          </a:p>
          <a:p>
            <a:pPr>
              <a:buNone/>
            </a:pPr>
            <a:endParaRPr lang="ar-SA" dirty="0" smtClean="0"/>
          </a:p>
          <a:p>
            <a:pPr>
              <a:buNone/>
            </a:pPr>
            <a:endParaRPr lang="ar-SA" dirty="0"/>
          </a:p>
        </p:txBody>
      </p:sp>
      <p:pic>
        <p:nvPicPr>
          <p:cNvPr id="30722" name="Picture 2" descr="C:\Users\fujitsu\Desktop\سيارة.jpg"/>
          <p:cNvPicPr>
            <a:picLocks noChangeAspect="1" noChangeArrowheads="1"/>
          </p:cNvPicPr>
          <p:nvPr/>
        </p:nvPicPr>
        <p:blipFill>
          <a:blip r:embed="rId3" cstate="print"/>
          <a:srcRect/>
          <a:stretch>
            <a:fillRect/>
          </a:stretch>
        </p:blipFill>
        <p:spPr bwMode="auto">
          <a:xfrm>
            <a:off x="1" y="1"/>
            <a:ext cx="4876800" cy="1447799"/>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228600" y="1600200"/>
            <a:ext cx="8458200" cy="4525963"/>
          </a:xfrm>
        </p:spPr>
        <p:txBody>
          <a:bodyPr>
            <a:normAutofit lnSpcReduction="10000"/>
          </a:bodyPr>
          <a:lstStyle/>
          <a:p>
            <a:pPr>
              <a:buNone/>
            </a:pPr>
            <a:r>
              <a:rPr lang="ar-SA" b="1" u="sng" dirty="0" smtClean="0"/>
              <a:t>التكاليف واجبة </a:t>
            </a:r>
            <a:r>
              <a:rPr lang="ar-SA" b="1" u="sng" dirty="0" err="1" smtClean="0"/>
              <a:t>الخصم  </a:t>
            </a:r>
            <a:r>
              <a:rPr lang="ar-SA" dirty="0" err="1" smtClean="0"/>
              <a:t>.</a:t>
            </a:r>
            <a:r>
              <a:rPr lang="ar-SA" dirty="0" smtClean="0"/>
              <a:t> هي التكاليف التي تتوافر فيها الشروط التي حددها النظام والسابق </a:t>
            </a:r>
            <a:r>
              <a:rPr lang="ar-SA" dirty="0" err="1" smtClean="0"/>
              <a:t>بيانها .</a:t>
            </a:r>
            <a:endParaRPr lang="ar-SA" dirty="0" smtClean="0"/>
          </a:p>
          <a:p>
            <a:pPr>
              <a:buNone/>
            </a:pPr>
            <a:endParaRPr lang="ar-SA" dirty="0" smtClean="0"/>
          </a:p>
          <a:p>
            <a:pPr>
              <a:buNone/>
            </a:pPr>
            <a:r>
              <a:rPr lang="ar-SA" b="1" u="sng" dirty="0" err="1" smtClean="0"/>
              <a:t>ج </a:t>
            </a:r>
            <a:r>
              <a:rPr lang="ar-SA" b="1" u="sng" dirty="0" smtClean="0"/>
              <a:t>– الضريبة علي دخل الشركات </a:t>
            </a:r>
          </a:p>
          <a:p>
            <a:pPr>
              <a:buFontTx/>
              <a:buChar char="-"/>
            </a:pPr>
            <a:r>
              <a:rPr lang="ar-SA" b="1" u="sng" dirty="0" smtClean="0"/>
              <a:t>الخاضعون للضريبة </a:t>
            </a:r>
          </a:p>
          <a:p>
            <a:pPr>
              <a:buFontTx/>
              <a:buChar char="-"/>
            </a:pPr>
            <a:r>
              <a:rPr lang="ar-SA" dirty="0" smtClean="0"/>
              <a:t>ارباح شركات </a:t>
            </a:r>
            <a:r>
              <a:rPr lang="ar-SA" dirty="0" err="1" smtClean="0"/>
              <a:t>الاموال </a:t>
            </a:r>
            <a:r>
              <a:rPr lang="ar-SA" dirty="0" smtClean="0"/>
              <a:t>( التوصية </a:t>
            </a:r>
            <a:r>
              <a:rPr lang="ar-SA" dirty="0" err="1" smtClean="0"/>
              <a:t>بالاسهم</a:t>
            </a:r>
            <a:r>
              <a:rPr lang="ar-SA" dirty="0" smtClean="0"/>
              <a:t>- ذات المسؤولية </a:t>
            </a:r>
            <a:r>
              <a:rPr lang="ar-SA" dirty="0" err="1" smtClean="0"/>
              <a:t>المحدودة </a:t>
            </a:r>
            <a:r>
              <a:rPr lang="ar-SA" dirty="0" smtClean="0"/>
              <a:t>– </a:t>
            </a:r>
            <a:r>
              <a:rPr lang="ar-SA" dirty="0" err="1" smtClean="0"/>
              <a:t>المساهمة </a:t>
            </a:r>
            <a:r>
              <a:rPr lang="ar-SA" dirty="0" smtClean="0"/>
              <a:t>)غير السعودية العاملة في المملكة ايا كان </a:t>
            </a:r>
            <a:r>
              <a:rPr lang="ar-SA" dirty="0" err="1" smtClean="0"/>
              <a:t>نشاطها .</a:t>
            </a:r>
            <a:endParaRPr lang="ar-SA" dirty="0" smtClean="0"/>
          </a:p>
          <a:p>
            <a:pPr>
              <a:buFontTx/>
              <a:buChar char="-"/>
            </a:pPr>
            <a:r>
              <a:rPr lang="ar-SA" dirty="0" smtClean="0"/>
              <a:t>ارباح غير السعوديين في شركات الاموال السعودية</a:t>
            </a:r>
          </a:p>
          <a:p>
            <a:pPr>
              <a:buNone/>
            </a:pPr>
            <a:r>
              <a:rPr lang="ar-SA" dirty="0" smtClean="0"/>
              <a:t>-  ارباح الشركاء الموصين غير السعوديين في شركات الاشخاص السعودية وغير </a:t>
            </a:r>
            <a:r>
              <a:rPr lang="ar-SA" dirty="0" err="1" smtClean="0"/>
              <a:t>السعودية </a:t>
            </a:r>
            <a:r>
              <a:rPr lang="ar-SA" dirty="0" smtClean="0"/>
              <a:t>( التوصية </a:t>
            </a:r>
            <a:r>
              <a:rPr lang="ar-SA" dirty="0" err="1" smtClean="0"/>
              <a:t>البسيطة </a:t>
            </a:r>
            <a:r>
              <a:rPr lang="ar-SA" dirty="0" smtClean="0"/>
              <a:t>– </a:t>
            </a:r>
            <a:r>
              <a:rPr lang="ar-SA" dirty="0" err="1" smtClean="0"/>
              <a:t>المحاصة </a:t>
            </a:r>
            <a:r>
              <a:rPr lang="ar-SA" dirty="0" smtClean="0"/>
              <a:t>– التضامن</a:t>
            </a:r>
            <a:r>
              <a:rPr lang="ar-SA" dirty="0" err="1" smtClean="0"/>
              <a:t>)</a:t>
            </a:r>
            <a:endParaRPr lang="ar-SA" dirty="0"/>
          </a:p>
        </p:txBody>
      </p:sp>
      <p:pic>
        <p:nvPicPr>
          <p:cNvPr id="31746" name="Picture 2" descr="C:\Users\fujitsu\Desktop\سيارة.jpg"/>
          <p:cNvPicPr>
            <a:picLocks noChangeAspect="1" noChangeArrowheads="1"/>
          </p:cNvPicPr>
          <p:nvPr/>
        </p:nvPicPr>
        <p:blipFill>
          <a:blip r:embed="rId3" cstate="print"/>
          <a:srcRect/>
          <a:stretch>
            <a:fillRect/>
          </a:stretch>
        </p:blipFill>
        <p:spPr bwMode="auto">
          <a:xfrm>
            <a:off x="1" y="1"/>
            <a:ext cx="4876800" cy="1600200"/>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84582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228600" y="1600200"/>
            <a:ext cx="8458200" cy="4525963"/>
          </a:xfrm>
        </p:spPr>
        <p:txBody>
          <a:bodyPr/>
          <a:lstStyle/>
          <a:p>
            <a:pPr>
              <a:buFontTx/>
              <a:buChar char="-"/>
            </a:pPr>
            <a:r>
              <a:rPr lang="ar-SA" b="1" u="sng" dirty="0" smtClean="0"/>
              <a:t>وعاء </a:t>
            </a:r>
            <a:r>
              <a:rPr lang="ar-SA" b="1" u="sng" dirty="0" err="1" smtClean="0"/>
              <a:t>الضريبة :</a:t>
            </a:r>
            <a:r>
              <a:rPr lang="ar-SA" b="1" u="sng" dirty="0" smtClean="0"/>
              <a:t> </a:t>
            </a:r>
          </a:p>
          <a:p>
            <a:pPr>
              <a:buFontTx/>
              <a:buChar char="-"/>
            </a:pPr>
            <a:r>
              <a:rPr lang="ar-SA" dirty="0" smtClean="0"/>
              <a:t>تفرض الضريبة علي الدخل الصافي وهو يساوي</a:t>
            </a:r>
          </a:p>
          <a:p>
            <a:pPr>
              <a:buNone/>
            </a:pPr>
            <a:r>
              <a:rPr lang="ar-SA" dirty="0" smtClean="0"/>
              <a:t> </a:t>
            </a:r>
            <a:r>
              <a:rPr lang="ar-SA" b="1" u="sng" dirty="0" smtClean="0"/>
              <a:t>الدخل الاجمالي</a:t>
            </a:r>
          </a:p>
          <a:p>
            <a:pPr>
              <a:buNone/>
            </a:pPr>
            <a:r>
              <a:rPr lang="ar-SA" dirty="0" smtClean="0"/>
              <a:t>( ارباح </a:t>
            </a:r>
            <a:r>
              <a:rPr lang="ar-SA" dirty="0" err="1" smtClean="0"/>
              <a:t>الاستغلال </a:t>
            </a:r>
            <a:r>
              <a:rPr lang="ar-SA" dirty="0" smtClean="0"/>
              <a:t>– ارباح </a:t>
            </a:r>
            <a:r>
              <a:rPr lang="ar-SA" dirty="0" err="1" smtClean="0"/>
              <a:t>رأسمالية </a:t>
            </a:r>
            <a:r>
              <a:rPr lang="ar-SA" dirty="0" smtClean="0"/>
              <a:t>– ارباح </a:t>
            </a:r>
            <a:r>
              <a:rPr lang="ar-SA" dirty="0" err="1" smtClean="0"/>
              <a:t>عرضية )</a:t>
            </a:r>
            <a:endParaRPr lang="ar-SA" dirty="0" smtClean="0"/>
          </a:p>
          <a:p>
            <a:pPr>
              <a:buNone/>
            </a:pPr>
            <a:r>
              <a:rPr lang="ar-SA" b="1" u="sng" dirty="0" smtClean="0"/>
              <a:t> مطروحا منه </a:t>
            </a:r>
          </a:p>
          <a:p>
            <a:pPr>
              <a:buNone/>
            </a:pPr>
            <a:r>
              <a:rPr lang="ar-SA" dirty="0" smtClean="0"/>
              <a:t>التكاليف واجبة الخصم وفقا للنظام  والسابق بيان شروط خصمها وأمثلة لها قبل </a:t>
            </a:r>
            <a:r>
              <a:rPr lang="ar-SA" dirty="0" err="1" smtClean="0"/>
              <a:t>ذلك .</a:t>
            </a:r>
            <a:endParaRPr lang="ar-SA" dirty="0" smtClean="0"/>
          </a:p>
          <a:p>
            <a:pPr>
              <a:buNone/>
            </a:pPr>
            <a:endParaRPr lang="ar-SA" dirty="0" smtClean="0"/>
          </a:p>
          <a:p>
            <a:pPr>
              <a:buNone/>
            </a:pPr>
            <a:endParaRPr lang="ar-SA" dirty="0"/>
          </a:p>
        </p:txBody>
      </p:sp>
      <p:pic>
        <p:nvPicPr>
          <p:cNvPr id="32770" name="Picture 2" descr="C:\Users\fujitsu\Desktop\العدل.jpg"/>
          <p:cNvPicPr>
            <a:picLocks noChangeAspect="1" noChangeArrowheads="1"/>
          </p:cNvPicPr>
          <p:nvPr/>
        </p:nvPicPr>
        <p:blipFill>
          <a:blip r:embed="rId3" cstate="print"/>
          <a:srcRect/>
          <a:stretch>
            <a:fillRect/>
          </a:stretch>
        </p:blipFill>
        <p:spPr bwMode="auto">
          <a:xfrm>
            <a:off x="1" y="1"/>
            <a:ext cx="4800600" cy="1981200"/>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228600" y="1600200"/>
            <a:ext cx="8458200" cy="4525963"/>
          </a:xfrm>
        </p:spPr>
        <p:txBody>
          <a:bodyPr/>
          <a:lstStyle/>
          <a:p>
            <a:pPr>
              <a:buNone/>
            </a:pPr>
            <a:r>
              <a:rPr lang="ar-SA" b="1" u="sng" dirty="0" err="1" smtClean="0"/>
              <a:t>ثالثا </a:t>
            </a:r>
            <a:r>
              <a:rPr lang="ar-SA" b="1" u="sng" dirty="0" smtClean="0"/>
              <a:t>: الاحكام العامة للضريبة علي الدخل </a:t>
            </a:r>
          </a:p>
          <a:p>
            <a:pPr>
              <a:buNone/>
            </a:pPr>
            <a:r>
              <a:rPr lang="ar-SA" b="1" u="sng" dirty="0" smtClean="0"/>
              <a:t>1- سعر </a:t>
            </a:r>
            <a:r>
              <a:rPr lang="ar-SA" b="1" u="sng" dirty="0" err="1" smtClean="0"/>
              <a:t>الضريبة :</a:t>
            </a:r>
            <a:r>
              <a:rPr lang="ar-SA" b="1" u="sng" dirty="0" smtClean="0"/>
              <a:t> </a:t>
            </a:r>
            <a:endParaRPr lang="ar-SA" dirty="0" smtClean="0"/>
          </a:p>
          <a:p>
            <a:pPr>
              <a:buNone/>
            </a:pPr>
            <a:endParaRPr lang="ar-SA" b="1" u="sng" dirty="0" smtClean="0"/>
          </a:p>
          <a:p>
            <a:pPr>
              <a:buFontTx/>
              <a:buChar char="-"/>
            </a:pPr>
            <a:r>
              <a:rPr lang="ar-SA" dirty="0" smtClean="0"/>
              <a:t>سعر الضريبة </a:t>
            </a:r>
            <a:r>
              <a:rPr lang="ar-SA" dirty="0" err="1" smtClean="0"/>
              <a:t>20 </a:t>
            </a:r>
            <a:r>
              <a:rPr lang="ar-SA" dirty="0" smtClean="0"/>
              <a:t>% بالنسبة لكل الاشخاص والشركات الخاضعة للضريبة ما </a:t>
            </a:r>
            <a:r>
              <a:rPr lang="ar-SA" dirty="0" err="1" smtClean="0"/>
              <a:t>عدا :-</a:t>
            </a:r>
            <a:endParaRPr lang="ar-SA" dirty="0" smtClean="0"/>
          </a:p>
          <a:p>
            <a:pPr>
              <a:buFontTx/>
              <a:buChar char="-"/>
            </a:pPr>
            <a:r>
              <a:rPr lang="ar-SA" dirty="0" smtClean="0"/>
              <a:t>انشطة الغاز الطبيعي يكون السعر </a:t>
            </a:r>
            <a:r>
              <a:rPr lang="ar-SA" dirty="0" err="1" smtClean="0"/>
              <a:t>30%</a:t>
            </a:r>
            <a:r>
              <a:rPr lang="ar-SA" dirty="0" smtClean="0"/>
              <a:t> </a:t>
            </a:r>
          </a:p>
          <a:p>
            <a:pPr>
              <a:buFontTx/>
              <a:buChar char="-"/>
            </a:pPr>
            <a:r>
              <a:rPr lang="ar-SA" dirty="0" smtClean="0"/>
              <a:t>ونشاط انتاج الزيت والمواد </a:t>
            </a:r>
            <a:r>
              <a:rPr lang="ar-SA" dirty="0" err="1" smtClean="0"/>
              <a:t>الهيدوكربونية</a:t>
            </a:r>
            <a:r>
              <a:rPr lang="ar-SA" dirty="0" smtClean="0"/>
              <a:t> </a:t>
            </a:r>
            <a:r>
              <a:rPr lang="ar-SA" dirty="0" err="1" smtClean="0"/>
              <a:t>85 %</a:t>
            </a:r>
            <a:endParaRPr lang="ar-SA" dirty="0" smtClean="0"/>
          </a:p>
          <a:p>
            <a:pPr>
              <a:buNone/>
            </a:pPr>
            <a:endParaRPr lang="ar-SA" dirty="0"/>
          </a:p>
        </p:txBody>
      </p:sp>
      <p:pic>
        <p:nvPicPr>
          <p:cNvPr id="33794" name="Picture 2" descr="C:\Users\fujitsu\Desktop\تنزيل.jpg"/>
          <p:cNvPicPr>
            <a:picLocks noChangeAspect="1" noChangeArrowheads="1"/>
          </p:cNvPicPr>
          <p:nvPr/>
        </p:nvPicPr>
        <p:blipFill>
          <a:blip r:embed="rId3" cstate="print"/>
          <a:srcRect/>
          <a:stretch>
            <a:fillRect/>
          </a:stretch>
        </p:blipFill>
        <p:spPr bwMode="auto">
          <a:xfrm>
            <a:off x="0" y="152401"/>
            <a:ext cx="4876799" cy="1371600"/>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8458200" cy="1143000"/>
          </a:xfrm>
        </p:spPr>
        <p:txBody>
          <a:bodyPr>
            <a:normAutofit/>
          </a:bodyPr>
          <a:lstStyle/>
          <a:p>
            <a:pPr algn="r"/>
            <a:r>
              <a:rPr lang="ar-SA" sz="3200" b="1" dirty="0" smtClean="0"/>
              <a:t>تابع محاور اليوم الاول للدورة التدريبية</a:t>
            </a:r>
            <a:endParaRPr lang="ar-SA" sz="3200" b="1" dirty="0"/>
          </a:p>
        </p:txBody>
      </p:sp>
      <p:sp>
        <p:nvSpPr>
          <p:cNvPr id="4" name="عنصر نائب للمحتوى 3"/>
          <p:cNvSpPr>
            <a:spLocks noGrp="1"/>
          </p:cNvSpPr>
          <p:nvPr>
            <p:ph sz="half" idx="2"/>
          </p:nvPr>
        </p:nvSpPr>
        <p:spPr>
          <a:xfrm>
            <a:off x="228600" y="1600200"/>
            <a:ext cx="8534400" cy="4525963"/>
          </a:xfrm>
        </p:spPr>
        <p:txBody>
          <a:bodyPr/>
          <a:lstStyle/>
          <a:p>
            <a:pPr>
              <a:buNone/>
            </a:pPr>
            <a:r>
              <a:rPr lang="ar-SA" b="1" u="sng" dirty="0" err="1" smtClean="0"/>
              <a:t>ثالثا </a:t>
            </a:r>
            <a:r>
              <a:rPr lang="ar-SA" b="1" u="sng" dirty="0" smtClean="0"/>
              <a:t>: الرسم</a:t>
            </a:r>
            <a:endParaRPr lang="ar-SA" b="1" u="sng" dirty="0"/>
          </a:p>
          <a:p>
            <a:pPr>
              <a:buNone/>
            </a:pPr>
            <a:r>
              <a:rPr lang="ar-SA" dirty="0" smtClean="0"/>
              <a:t>-الرسم مبلغ نقدي يدفعه المكلف للدولة للحصول علي نفع خاص لتحقيق المنفعة العامة </a:t>
            </a:r>
          </a:p>
          <a:p>
            <a:pPr>
              <a:buFontTx/>
              <a:buChar char="-"/>
            </a:pPr>
            <a:r>
              <a:rPr lang="ar-SA" dirty="0" smtClean="0"/>
              <a:t>الفارق بين الرسم </a:t>
            </a:r>
            <a:r>
              <a:rPr lang="ar-SA" dirty="0" err="1" smtClean="0"/>
              <a:t>والضريبة (الجبرية </a:t>
            </a:r>
            <a:r>
              <a:rPr lang="ar-SA" dirty="0" smtClean="0"/>
              <a:t>– المقابل </a:t>
            </a:r>
            <a:r>
              <a:rPr lang="ar-SA" dirty="0" err="1" smtClean="0"/>
              <a:t>الخاص </a:t>
            </a:r>
            <a:r>
              <a:rPr lang="ar-SA" dirty="0" smtClean="0"/>
              <a:t>– الجهة </a:t>
            </a:r>
            <a:r>
              <a:rPr lang="ar-SA" dirty="0" err="1" smtClean="0"/>
              <a:t>المصدرة )</a:t>
            </a:r>
            <a:endParaRPr lang="ar-SA" b="1" dirty="0"/>
          </a:p>
          <a:p>
            <a:pPr>
              <a:buNone/>
            </a:pPr>
            <a:r>
              <a:rPr lang="ar-SA" b="1" u="sng" dirty="0" err="1" smtClean="0"/>
              <a:t>رابعا </a:t>
            </a:r>
            <a:r>
              <a:rPr lang="ar-SA" b="1" u="sng" dirty="0" smtClean="0"/>
              <a:t>: </a:t>
            </a:r>
            <a:r>
              <a:rPr lang="ar-SA" b="1" u="sng" dirty="0" err="1" smtClean="0"/>
              <a:t>الاتاوة </a:t>
            </a:r>
            <a:r>
              <a:rPr lang="ar-SA" b="1" u="sng" dirty="0" smtClean="0"/>
              <a:t>( مقابل </a:t>
            </a:r>
            <a:r>
              <a:rPr lang="ar-SA" b="1" u="sng" dirty="0" err="1" smtClean="0"/>
              <a:t>التحسين )</a:t>
            </a:r>
            <a:endParaRPr lang="ar-SA" b="1" u="sng" dirty="0" smtClean="0"/>
          </a:p>
          <a:p>
            <a:pPr>
              <a:buNone/>
            </a:pPr>
            <a:r>
              <a:rPr lang="ar-SA" b="1" dirty="0" smtClean="0"/>
              <a:t>- </a:t>
            </a:r>
            <a:r>
              <a:rPr lang="ar-SA" dirty="0" smtClean="0"/>
              <a:t>الاتاوة مبلغ نقدي تفرضه الدولة علي اصحاب العقارات التي زادت قيمتها بسبب انشاء مشروع </a:t>
            </a:r>
            <a:r>
              <a:rPr lang="ar-SA" dirty="0" err="1" smtClean="0"/>
              <a:t>عام .</a:t>
            </a:r>
            <a:endParaRPr lang="ar-SA" dirty="0" smtClean="0"/>
          </a:p>
          <a:p>
            <a:pPr>
              <a:buNone/>
            </a:pPr>
            <a:r>
              <a:rPr lang="ar-SA" dirty="0" smtClean="0"/>
              <a:t>- الفارق بين مقابل التحسين والضريبة( الاتاوة تدفع مرة واحدة </a:t>
            </a:r>
            <a:r>
              <a:rPr lang="ar-SA" dirty="0" err="1" smtClean="0"/>
              <a:t>فقط )</a:t>
            </a:r>
            <a:endParaRPr lang="ar-SA" dirty="0" smtClean="0"/>
          </a:p>
          <a:p>
            <a:pPr>
              <a:buNone/>
            </a:pPr>
            <a:endParaRPr lang="ar-SA" b="1" dirty="0"/>
          </a:p>
        </p:txBody>
      </p:sp>
      <p:pic>
        <p:nvPicPr>
          <p:cNvPr id="7170" name="Picture 2" descr="C:\Users\fujitsu\Desktop\دولار.jpg"/>
          <p:cNvPicPr>
            <a:picLocks noChangeAspect="1" noChangeArrowheads="1"/>
          </p:cNvPicPr>
          <p:nvPr/>
        </p:nvPicPr>
        <p:blipFill>
          <a:blip r:embed="rId3" cstate="print"/>
          <a:srcRect/>
          <a:stretch>
            <a:fillRect/>
          </a:stretch>
        </p:blipFill>
        <p:spPr bwMode="auto">
          <a:xfrm>
            <a:off x="228600" y="1"/>
            <a:ext cx="3200400" cy="1981199"/>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152400" y="1600200"/>
            <a:ext cx="8763000" cy="4800600"/>
          </a:xfrm>
        </p:spPr>
        <p:txBody>
          <a:bodyPr/>
          <a:lstStyle/>
          <a:p>
            <a:pPr>
              <a:buNone/>
            </a:pPr>
            <a:r>
              <a:rPr lang="ar-SA" dirty="0" smtClean="0"/>
              <a:t>2- </a:t>
            </a:r>
            <a:r>
              <a:rPr lang="ar-SA" b="1" u="sng" dirty="0" smtClean="0"/>
              <a:t>الاقرارات </a:t>
            </a:r>
            <a:r>
              <a:rPr lang="ar-SA" b="1" u="sng" dirty="0" err="1" smtClean="0"/>
              <a:t>الضريبية :</a:t>
            </a:r>
            <a:endParaRPr lang="ar-SA" b="1" u="sng" dirty="0" smtClean="0"/>
          </a:p>
          <a:p>
            <a:pPr>
              <a:buNone/>
            </a:pPr>
            <a:r>
              <a:rPr lang="ar-SA" dirty="0" smtClean="0"/>
              <a:t>- يجب علي كل مكلف خاضع لإحكام نظام الضريبة علي الدخل ان يقدم اقراره الضريبي وفقا للنموذج المعتمد للمصلحة خلال 120 يوما من نهاية السنه الضريبية التي يمثلها الاقرار.</a:t>
            </a:r>
          </a:p>
          <a:p>
            <a:pPr>
              <a:buFontTx/>
              <a:buChar char="-"/>
            </a:pPr>
            <a:r>
              <a:rPr lang="ar-SA" dirty="0" smtClean="0"/>
              <a:t>في حالة التوقف عن العمل يجب علي المكلف ابلاغ المصلحة بإقراره خلال 60 يوم من تاريخه</a:t>
            </a:r>
          </a:p>
          <a:p>
            <a:pPr>
              <a:buNone/>
            </a:pPr>
            <a:r>
              <a:rPr lang="ar-SA" dirty="0" smtClean="0"/>
              <a:t>- المكلف الذي يزيد دخله الخاضع للضريبة عن مليون ريال يجب عليه ان يشهد محاسب قانوني علي صحة الاقرار</a:t>
            </a:r>
            <a:endParaRPr lang="ar-SA" dirty="0"/>
          </a:p>
        </p:txBody>
      </p:sp>
      <p:pic>
        <p:nvPicPr>
          <p:cNvPr id="34819" name="Picture 3" descr="C:\Users\fujitsu\Desktop\العدل.jpg"/>
          <p:cNvPicPr>
            <a:picLocks noChangeAspect="1" noChangeArrowheads="1"/>
          </p:cNvPicPr>
          <p:nvPr/>
        </p:nvPicPr>
        <p:blipFill>
          <a:blip r:embed="rId3" cstate="print"/>
          <a:srcRect/>
          <a:stretch>
            <a:fillRect/>
          </a:stretch>
        </p:blipFill>
        <p:spPr bwMode="auto">
          <a:xfrm>
            <a:off x="0" y="1"/>
            <a:ext cx="4952999" cy="1981200"/>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228600" y="1600200"/>
            <a:ext cx="8458200" cy="4525963"/>
          </a:xfrm>
        </p:spPr>
        <p:txBody>
          <a:bodyPr>
            <a:normAutofit lnSpcReduction="10000"/>
          </a:bodyPr>
          <a:lstStyle/>
          <a:p>
            <a:pPr>
              <a:buNone/>
            </a:pPr>
            <a:r>
              <a:rPr lang="ar-SA" dirty="0" smtClean="0"/>
              <a:t>3- </a:t>
            </a:r>
            <a:r>
              <a:rPr lang="ar-SA" b="1" u="sng" dirty="0" smtClean="0"/>
              <a:t>الاعتراض </a:t>
            </a:r>
            <a:r>
              <a:rPr lang="ar-SA" b="1" u="sng" dirty="0" err="1" smtClean="0"/>
              <a:t>والاستئناف :</a:t>
            </a:r>
            <a:endParaRPr lang="ar-SA" b="1" u="sng" dirty="0" smtClean="0"/>
          </a:p>
          <a:p>
            <a:pPr>
              <a:buFontTx/>
              <a:buChar char="-"/>
            </a:pPr>
            <a:r>
              <a:rPr lang="ar-SA" dirty="0" smtClean="0"/>
              <a:t>يجوز للمكلف الاعتراض علي ربط المصلحة للضريبة خلال 60 يوما من تسلمه لخطاب </a:t>
            </a:r>
            <a:r>
              <a:rPr lang="ar-SA" dirty="0" err="1" smtClean="0"/>
              <a:t>الربط .</a:t>
            </a:r>
            <a:endParaRPr lang="ar-SA" dirty="0" smtClean="0"/>
          </a:p>
          <a:p>
            <a:pPr>
              <a:buFontTx/>
              <a:buChar char="-"/>
            </a:pPr>
            <a:r>
              <a:rPr lang="ar-SA" dirty="0" smtClean="0"/>
              <a:t>يكون الربط نهائي اذا وافق عليه المكلف او مر 60 يوم علي الربط دون </a:t>
            </a:r>
            <a:r>
              <a:rPr lang="ar-SA" dirty="0" err="1" smtClean="0"/>
              <a:t>اعتراض .</a:t>
            </a:r>
            <a:endParaRPr lang="ar-SA" dirty="0" smtClean="0"/>
          </a:p>
          <a:p>
            <a:pPr>
              <a:buFontTx/>
              <a:buChar char="-"/>
            </a:pPr>
            <a:r>
              <a:rPr lang="ar-SA" dirty="0" smtClean="0"/>
              <a:t>لا يعتبر الاعتراض مقبول </a:t>
            </a:r>
            <a:r>
              <a:rPr lang="ar-SA" dirty="0" err="1" smtClean="0"/>
              <a:t>الا</a:t>
            </a:r>
            <a:r>
              <a:rPr lang="ar-SA" dirty="0" smtClean="0"/>
              <a:t> اذا سدد المكلف الضريبة علي علي البنود غير المعترض عليها خلال مدة </a:t>
            </a:r>
            <a:r>
              <a:rPr lang="ar-SA" dirty="0" err="1" smtClean="0"/>
              <a:t>الاعتراض .</a:t>
            </a:r>
            <a:endParaRPr lang="ar-SA" dirty="0" smtClean="0"/>
          </a:p>
          <a:p>
            <a:pPr>
              <a:buFontTx/>
              <a:buChar char="-"/>
            </a:pPr>
            <a:r>
              <a:rPr lang="ar-SA" dirty="0" smtClean="0"/>
              <a:t>تصبح الضريبة واجبة السداد وفقا لقرار لجنة الاعتراض ما لم يعترض المكلف علي قرارها بالاستئناف خلال 60 يوما من تاريخ استلامه القرار.</a:t>
            </a:r>
          </a:p>
          <a:p>
            <a:pPr>
              <a:buFontTx/>
              <a:buChar char="-"/>
            </a:pPr>
            <a:endParaRPr lang="ar-SA" dirty="0"/>
          </a:p>
        </p:txBody>
      </p:sp>
      <p:pic>
        <p:nvPicPr>
          <p:cNvPr id="35842" name="Picture 2" descr="C:\Users\fujitsu\Desktop\محكمة.jpg"/>
          <p:cNvPicPr>
            <a:picLocks noChangeAspect="1" noChangeArrowheads="1"/>
          </p:cNvPicPr>
          <p:nvPr/>
        </p:nvPicPr>
        <p:blipFill>
          <a:blip r:embed="rId3" cstate="print"/>
          <a:srcRect/>
          <a:stretch>
            <a:fillRect/>
          </a:stretch>
        </p:blipFill>
        <p:spPr bwMode="auto">
          <a:xfrm>
            <a:off x="1" y="0"/>
            <a:ext cx="4876800" cy="1752600"/>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1143000"/>
          </a:xfrm>
        </p:spPr>
        <p:txBody>
          <a:bodyPr>
            <a:normAutofit/>
          </a:bodyPr>
          <a:lstStyle/>
          <a:p>
            <a:pPr algn="r"/>
            <a:r>
              <a:rPr lang="ar-SA" sz="3200" b="1" dirty="0" smtClean="0"/>
              <a:t>تابع محاور الدورة التدريبية </a:t>
            </a:r>
            <a:endParaRPr lang="ar-SA" sz="3200" b="1" dirty="0"/>
          </a:p>
        </p:txBody>
      </p:sp>
      <p:sp>
        <p:nvSpPr>
          <p:cNvPr id="4" name="عنصر نائب للمحتوى 3"/>
          <p:cNvSpPr>
            <a:spLocks noGrp="1"/>
          </p:cNvSpPr>
          <p:nvPr>
            <p:ph sz="half" idx="2"/>
          </p:nvPr>
        </p:nvSpPr>
        <p:spPr>
          <a:xfrm>
            <a:off x="228600" y="1600200"/>
            <a:ext cx="8458200" cy="4525963"/>
          </a:xfrm>
        </p:spPr>
        <p:txBody>
          <a:bodyPr/>
          <a:lstStyle/>
          <a:p>
            <a:pPr>
              <a:buFontTx/>
              <a:buChar char="-"/>
            </a:pPr>
            <a:r>
              <a:rPr lang="ar-SA" dirty="0" smtClean="0"/>
              <a:t>يجوز للمكلف وللمصلحة استئناف قرار لجنة الاعتراض الابتدائية بعد تسديد الضريبة وفقا للقرار الابتدائي او تقديم ضمان بنكي مقبول بالمبلغ</a:t>
            </a:r>
          </a:p>
          <a:p>
            <a:pPr>
              <a:buFontTx/>
              <a:buChar char="-"/>
            </a:pPr>
            <a:r>
              <a:rPr lang="ar-SA" dirty="0" smtClean="0"/>
              <a:t>يصبح قرار لجنة الاستئناف نهائيا وملزما ما لم يتم استئنافه امام ديوان المظالم خلال 60 يوما من تاريخ الابلاغ بالقرار.</a:t>
            </a:r>
          </a:p>
          <a:p>
            <a:pPr>
              <a:buFontTx/>
              <a:buChar char="-"/>
            </a:pPr>
            <a:r>
              <a:rPr lang="ar-SA" dirty="0" smtClean="0"/>
              <a:t>يتم تشكيل لجان الاعتراض الابتدائية للفصل في المنازعات الضريبية بقرار من وزير </a:t>
            </a:r>
            <a:r>
              <a:rPr lang="ar-SA" dirty="0" err="1" smtClean="0"/>
              <a:t>المالية .</a:t>
            </a:r>
            <a:endParaRPr lang="ar-SA" dirty="0" smtClean="0"/>
          </a:p>
          <a:p>
            <a:pPr>
              <a:buNone/>
            </a:pPr>
            <a:r>
              <a:rPr lang="ar-SA" dirty="0" smtClean="0"/>
              <a:t>- يتم تشكيل لجنة الاعتراض الاستئنافية للفصل في المنازعات الضريبية بقرار من مجلس الوزراء بناء علي اقتراح وزير </a:t>
            </a:r>
            <a:r>
              <a:rPr lang="ar-SA" dirty="0" err="1" smtClean="0"/>
              <a:t>المالية .</a:t>
            </a:r>
            <a:endParaRPr lang="ar-SA" dirty="0"/>
          </a:p>
        </p:txBody>
      </p:sp>
      <p:pic>
        <p:nvPicPr>
          <p:cNvPr id="36866" name="Picture 2" descr="C:\Users\fujitsu\Desktop\محكمة.jpg"/>
          <p:cNvPicPr>
            <a:picLocks noChangeAspect="1" noChangeArrowheads="1"/>
          </p:cNvPicPr>
          <p:nvPr/>
        </p:nvPicPr>
        <p:blipFill>
          <a:blip r:embed="rId3" cstate="print"/>
          <a:srcRect/>
          <a:stretch>
            <a:fillRect/>
          </a:stretch>
        </p:blipFill>
        <p:spPr bwMode="auto">
          <a:xfrm>
            <a:off x="1" y="0"/>
            <a:ext cx="4876800" cy="1524000"/>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274638"/>
            <a:ext cx="83058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228600" y="1600200"/>
            <a:ext cx="8458200" cy="4525963"/>
          </a:xfrm>
        </p:spPr>
        <p:txBody>
          <a:bodyPr>
            <a:normAutofit fontScale="85000" lnSpcReduction="10000"/>
          </a:bodyPr>
          <a:lstStyle/>
          <a:p>
            <a:pPr>
              <a:buNone/>
            </a:pPr>
            <a:r>
              <a:rPr lang="ar-SA" dirty="0" smtClean="0"/>
              <a:t>4</a:t>
            </a:r>
            <a:r>
              <a:rPr lang="ar-SA" b="1" u="sng" dirty="0" smtClean="0"/>
              <a:t>- تسديد </a:t>
            </a:r>
            <a:r>
              <a:rPr lang="ar-SA" b="1" u="sng" dirty="0" err="1" smtClean="0"/>
              <a:t>الضريبة :</a:t>
            </a:r>
            <a:endParaRPr lang="ar-SA" b="1" u="sng" dirty="0" smtClean="0"/>
          </a:p>
          <a:p>
            <a:pPr>
              <a:buFontTx/>
              <a:buChar char="-"/>
            </a:pPr>
            <a:r>
              <a:rPr lang="ar-SA" dirty="0" smtClean="0"/>
              <a:t>علي المكلف سداد الضريبة المستحقة عليه خلال 120 يوما من نهاية سنته </a:t>
            </a:r>
            <a:r>
              <a:rPr lang="ar-SA" dirty="0" err="1" smtClean="0"/>
              <a:t>الضريبية .</a:t>
            </a:r>
            <a:endParaRPr lang="ar-SA" dirty="0" smtClean="0"/>
          </a:p>
          <a:p>
            <a:pPr>
              <a:buFontTx/>
              <a:buChar char="-"/>
            </a:pPr>
            <a:r>
              <a:rPr lang="ar-SA" dirty="0" smtClean="0"/>
              <a:t>يجب علي المكلف سداد ثلاث دفعات معجلة من الضريبة في اليوم الاخير من الشهر السادس او قبله ثم الشهر التاسع ثم الشهر الثاني عشر علي اساس ان قيمة كل دفعة يساوي 25% من قيمة الضريبة المستحقة عليه العام الماضي مخصوما منها الضريبة المسددة منه عن طريق الاستقطاع خلال العام </a:t>
            </a:r>
            <a:r>
              <a:rPr lang="ar-SA" dirty="0" err="1" smtClean="0"/>
              <a:t>الماضي </a:t>
            </a:r>
            <a:r>
              <a:rPr lang="ar-SA" dirty="0" smtClean="0"/>
              <a:t>.</a:t>
            </a:r>
            <a:r>
              <a:rPr lang="ar-SA" dirty="0" err="1" smtClean="0"/>
              <a:t>فاذا</a:t>
            </a:r>
            <a:r>
              <a:rPr lang="ar-SA" dirty="0" smtClean="0"/>
              <a:t> كانت ضريبة العام </a:t>
            </a:r>
            <a:r>
              <a:rPr lang="ar-SA" dirty="0" err="1" smtClean="0"/>
              <a:t>الماضي1</a:t>
            </a:r>
            <a:r>
              <a:rPr lang="ar-SA" dirty="0" smtClean="0"/>
              <a:t>,000,000 وكان المستقطع منها 25% يصبح الباقي 750,000( </a:t>
            </a:r>
            <a:r>
              <a:rPr lang="ar-SA" dirty="0" err="1" smtClean="0"/>
              <a:t>واذا</a:t>
            </a:r>
            <a:r>
              <a:rPr lang="ar-SA" dirty="0" smtClean="0"/>
              <a:t> قل الباقي عن 500,000 فلا يلزم بالدفعات المقدمة)وبالتالي تكون كل دفعة 250,000 ويجوز للوزير تقسيط الضريبة ويجوز له تفويض مدير عام المصلحة في ذلك وفقا للشروط التي تحددها اللائحة ومنها تقديم طلب من المكلف وألا تزيد مدته عن المدة المستحق عنها الضريبة ولا يجوز ان يشمل الغرامات ويجوز لصاحب الصلاحية  الغاء قرار التقسيط في أي </a:t>
            </a:r>
            <a:r>
              <a:rPr lang="ar-SA" dirty="0" err="1" smtClean="0"/>
              <a:t>وقت .</a:t>
            </a:r>
            <a:endParaRPr lang="ar-SA" dirty="0"/>
          </a:p>
        </p:txBody>
      </p:sp>
      <p:pic>
        <p:nvPicPr>
          <p:cNvPr id="37890" name="Picture 2" descr="C:\Users\fujitsu\Desktop\دولار.jpg"/>
          <p:cNvPicPr>
            <a:picLocks noChangeAspect="1" noChangeArrowheads="1"/>
          </p:cNvPicPr>
          <p:nvPr/>
        </p:nvPicPr>
        <p:blipFill>
          <a:blip r:embed="rId3" cstate="print"/>
          <a:srcRect/>
          <a:stretch>
            <a:fillRect/>
          </a:stretch>
        </p:blipFill>
        <p:spPr bwMode="auto">
          <a:xfrm>
            <a:off x="0" y="228601"/>
            <a:ext cx="4953000" cy="1600199"/>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304800" y="1600200"/>
            <a:ext cx="8382000" cy="4525963"/>
          </a:xfrm>
        </p:spPr>
        <p:txBody>
          <a:bodyPr/>
          <a:lstStyle/>
          <a:p>
            <a:pPr>
              <a:buNone/>
            </a:pPr>
            <a:r>
              <a:rPr lang="ar-SA" dirty="0" smtClean="0"/>
              <a:t>5</a:t>
            </a:r>
            <a:r>
              <a:rPr lang="ar-SA" b="1" u="sng" dirty="0" smtClean="0"/>
              <a:t>- الحجز علي ممتلكات </a:t>
            </a:r>
            <a:r>
              <a:rPr lang="ar-SA" b="1" u="sng" dirty="0" err="1" smtClean="0"/>
              <a:t>المكلف </a:t>
            </a:r>
            <a:r>
              <a:rPr lang="ar-SA" dirty="0" err="1" smtClean="0"/>
              <a:t>:</a:t>
            </a:r>
            <a:endParaRPr lang="ar-SA" dirty="0" smtClean="0"/>
          </a:p>
          <a:p>
            <a:pPr>
              <a:buFontTx/>
              <a:buChar char="-"/>
            </a:pPr>
            <a:r>
              <a:rPr lang="ar-SA" dirty="0" smtClean="0"/>
              <a:t>اذا لم يسدد المكلف الضريبة خلال المواعيد النظامية يكون للمصلحة الحجز علي امواله المنقولة وغير المنقولة بعد مضي 20 يوما من اخطارها له بنيتها في الحجز ولا يشمل الحجز المصاريف الشخصية له ولمن يعول.</a:t>
            </a:r>
          </a:p>
          <a:p>
            <a:pPr>
              <a:buNone/>
            </a:pPr>
            <a:r>
              <a:rPr lang="ar-SA" dirty="0" smtClean="0"/>
              <a:t>- يكون للمصلحة الحق في بيع الممتلكات المحجوزة ويسدد منه مصاريف الحجز والبيع والضريبة والغرامات ويرد الباقي للمكلف </a:t>
            </a:r>
            <a:endParaRPr lang="ar-SA" dirty="0"/>
          </a:p>
        </p:txBody>
      </p:sp>
      <p:pic>
        <p:nvPicPr>
          <p:cNvPr id="38914" name="Picture 2" descr="C:\Users\fujitsu\Desktop\محكمة.jpg"/>
          <p:cNvPicPr>
            <a:picLocks noChangeAspect="1" noChangeArrowheads="1"/>
          </p:cNvPicPr>
          <p:nvPr/>
        </p:nvPicPr>
        <p:blipFill>
          <a:blip r:embed="rId3" cstate="print"/>
          <a:srcRect/>
          <a:stretch>
            <a:fillRect/>
          </a:stretch>
        </p:blipFill>
        <p:spPr bwMode="auto">
          <a:xfrm>
            <a:off x="1" y="0"/>
            <a:ext cx="4648200" cy="2057400"/>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84582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228600" y="1600200"/>
            <a:ext cx="8458200" cy="5029200"/>
          </a:xfrm>
        </p:spPr>
        <p:txBody>
          <a:bodyPr/>
          <a:lstStyle/>
          <a:p>
            <a:pPr>
              <a:buNone/>
            </a:pPr>
            <a:r>
              <a:rPr lang="ar-SA" b="1" u="sng" dirty="0" smtClean="0"/>
              <a:t>6- </a:t>
            </a:r>
            <a:r>
              <a:rPr lang="ar-SA" b="1" u="sng" dirty="0" err="1" smtClean="0"/>
              <a:t>الغرامات :</a:t>
            </a:r>
            <a:r>
              <a:rPr lang="ar-SA" b="1" u="sng" dirty="0" smtClean="0"/>
              <a:t> </a:t>
            </a:r>
          </a:p>
          <a:p>
            <a:pPr>
              <a:buFontTx/>
              <a:buChar char="-"/>
            </a:pPr>
            <a:r>
              <a:rPr lang="ar-SA" dirty="0" smtClean="0"/>
              <a:t>في حالة عدم تقديم الاقرار في الموعد المحدد يدفع المكلف غرامة 1% من اجمالي ايراداته أو 20,000 ريال كحد اقصي.</a:t>
            </a:r>
          </a:p>
          <a:p>
            <a:pPr>
              <a:buFontTx/>
              <a:buChar char="-"/>
            </a:pPr>
            <a:r>
              <a:rPr lang="ar-SA" dirty="0" smtClean="0"/>
              <a:t>تزيد الغرامة الي </a:t>
            </a:r>
            <a:r>
              <a:rPr lang="ar-SA" dirty="0" err="1" smtClean="0"/>
              <a:t>5 </a:t>
            </a:r>
            <a:r>
              <a:rPr lang="ar-SA" dirty="0" smtClean="0"/>
              <a:t>% من قيمة الضريبة غير المسددة اذا لم يتجاوز التأخير 30 </a:t>
            </a:r>
            <a:r>
              <a:rPr lang="ar-SA" dirty="0" err="1" smtClean="0"/>
              <a:t>يوما </a:t>
            </a:r>
            <a:r>
              <a:rPr lang="ar-SA" dirty="0" smtClean="0"/>
              <a:t>( وكانت هذه الغرامة تزيد عن </a:t>
            </a:r>
            <a:r>
              <a:rPr lang="ar-SA" dirty="0" err="1" smtClean="0"/>
              <a:t>20,000 )</a:t>
            </a:r>
            <a:endParaRPr lang="ar-SA" dirty="0" smtClean="0"/>
          </a:p>
          <a:p>
            <a:pPr>
              <a:buFontTx/>
              <a:buChar char="-"/>
            </a:pPr>
            <a:r>
              <a:rPr lang="ar-SA" dirty="0" smtClean="0"/>
              <a:t>تزيد الغرامة الي </a:t>
            </a:r>
            <a:r>
              <a:rPr lang="ar-SA" dirty="0" err="1" smtClean="0"/>
              <a:t>10 </a:t>
            </a:r>
            <a:r>
              <a:rPr lang="ar-SA" dirty="0" smtClean="0"/>
              <a:t>% اذا تجاوز التأخير 30 يوما ولكنه لم يتجاوز 90 </a:t>
            </a:r>
            <a:r>
              <a:rPr lang="ar-SA" dirty="0" err="1" smtClean="0"/>
              <a:t>يوما .</a:t>
            </a:r>
            <a:endParaRPr lang="ar-SA" dirty="0" smtClean="0"/>
          </a:p>
          <a:p>
            <a:pPr>
              <a:buFontTx/>
              <a:buChar char="-"/>
            </a:pPr>
            <a:r>
              <a:rPr lang="ar-SA" dirty="0" smtClean="0"/>
              <a:t>تزيد الغرامة الي </a:t>
            </a:r>
            <a:r>
              <a:rPr lang="ar-SA" dirty="0" err="1" smtClean="0"/>
              <a:t>20 </a:t>
            </a:r>
            <a:r>
              <a:rPr lang="ar-SA" dirty="0" smtClean="0"/>
              <a:t>% اذا تجاوز التأخير 90 يوما ولم يتجاوز 365 يوما </a:t>
            </a:r>
          </a:p>
          <a:p>
            <a:pPr>
              <a:buNone/>
            </a:pPr>
            <a:r>
              <a:rPr lang="ar-SA" dirty="0" smtClean="0"/>
              <a:t>- تزيد الغرامة الي </a:t>
            </a:r>
            <a:r>
              <a:rPr lang="ar-SA" dirty="0" err="1" smtClean="0"/>
              <a:t>25 </a:t>
            </a:r>
            <a:r>
              <a:rPr lang="ar-SA" dirty="0" smtClean="0"/>
              <a:t>% اذا تجاوز التأخير 365 يوما </a:t>
            </a:r>
          </a:p>
          <a:p>
            <a:pPr>
              <a:buFontTx/>
              <a:buChar char="-"/>
            </a:pPr>
            <a:endParaRPr lang="ar-SA" dirty="0"/>
          </a:p>
        </p:txBody>
      </p:sp>
      <p:pic>
        <p:nvPicPr>
          <p:cNvPr id="39938" name="Picture 2" descr="C:\Users\fujitsu\Desktop\تهرب.jpg"/>
          <p:cNvPicPr>
            <a:picLocks noChangeAspect="1" noChangeArrowheads="1"/>
          </p:cNvPicPr>
          <p:nvPr/>
        </p:nvPicPr>
        <p:blipFill>
          <a:blip r:embed="rId3" cstate="print"/>
          <a:srcRect/>
          <a:stretch>
            <a:fillRect/>
          </a:stretch>
        </p:blipFill>
        <p:spPr bwMode="auto">
          <a:xfrm>
            <a:off x="1" y="1"/>
            <a:ext cx="4800600" cy="2133599"/>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8686800" cy="1143000"/>
          </a:xfrm>
        </p:spPr>
        <p:txBody>
          <a:bodyPr>
            <a:normAutofit/>
          </a:bodyPr>
          <a:lstStyle/>
          <a:p>
            <a:pPr algn="r"/>
            <a:r>
              <a:rPr lang="ar-SA" sz="3200" b="1" dirty="0" smtClean="0"/>
              <a:t>تابع محاور الدورة التدريبية </a:t>
            </a:r>
            <a:endParaRPr lang="ar-SA" sz="3200" dirty="0"/>
          </a:p>
        </p:txBody>
      </p:sp>
      <p:sp>
        <p:nvSpPr>
          <p:cNvPr id="4" name="عنصر نائب للمحتوى 3"/>
          <p:cNvSpPr>
            <a:spLocks noGrp="1"/>
          </p:cNvSpPr>
          <p:nvPr>
            <p:ph sz="half" idx="2"/>
          </p:nvPr>
        </p:nvSpPr>
        <p:spPr>
          <a:xfrm>
            <a:off x="152400" y="1600200"/>
            <a:ext cx="8534400" cy="4525963"/>
          </a:xfrm>
        </p:spPr>
        <p:txBody>
          <a:bodyPr>
            <a:normAutofit/>
          </a:bodyPr>
          <a:lstStyle/>
          <a:p>
            <a:pPr>
              <a:buFontTx/>
              <a:buChar char="-"/>
            </a:pPr>
            <a:r>
              <a:rPr lang="ar-SA" dirty="0" smtClean="0"/>
              <a:t>اذا لم يسدد المكلف الضريبة في المواعيد النظامية يسدد غرامة بواقع </a:t>
            </a:r>
          </a:p>
          <a:p>
            <a:pPr>
              <a:buNone/>
            </a:pPr>
            <a:r>
              <a:rPr lang="ar-SA" dirty="0" err="1" smtClean="0"/>
              <a:t>1 </a:t>
            </a:r>
            <a:r>
              <a:rPr lang="ar-SA" dirty="0" smtClean="0"/>
              <a:t>% من الضريبة غير المسددة عن كل 30 يوما تأخير.</a:t>
            </a:r>
          </a:p>
          <a:p>
            <a:pPr>
              <a:buFontTx/>
              <a:buChar char="-"/>
            </a:pPr>
            <a:r>
              <a:rPr lang="ar-SA" dirty="0" smtClean="0"/>
              <a:t>يدفع المكلف غرامة </a:t>
            </a:r>
            <a:r>
              <a:rPr lang="ar-SA" dirty="0" err="1" smtClean="0"/>
              <a:t>25 </a:t>
            </a:r>
            <a:r>
              <a:rPr lang="ar-SA" dirty="0" smtClean="0"/>
              <a:t>% من فرق الضريبة المحددة وفقا  لمعلومات غير دقيقة من المكلف او محاسبه القانوني بقصد التهرب من الضريبة </a:t>
            </a:r>
          </a:p>
          <a:p>
            <a:pPr>
              <a:buFontTx/>
              <a:buChar char="-"/>
            </a:pPr>
            <a:r>
              <a:rPr lang="ar-SA" b="1" u="sng" dirty="0" smtClean="0"/>
              <a:t>يسقط دين الضريبة والغرامات في الحالات </a:t>
            </a:r>
            <a:r>
              <a:rPr lang="ar-SA" b="1" u="sng" dirty="0" err="1" smtClean="0"/>
              <a:t>التالية </a:t>
            </a:r>
            <a:r>
              <a:rPr lang="ar-SA" dirty="0" err="1" smtClean="0"/>
              <a:t>:</a:t>
            </a:r>
            <a:endParaRPr lang="ar-SA" dirty="0" smtClean="0"/>
          </a:p>
          <a:p>
            <a:pPr>
              <a:buFontTx/>
              <a:buChar char="-"/>
            </a:pPr>
            <a:r>
              <a:rPr lang="ar-SA" dirty="0" smtClean="0"/>
              <a:t>افلاس المكلف بحكم قضائي</a:t>
            </a:r>
          </a:p>
          <a:p>
            <a:pPr>
              <a:buNone/>
            </a:pPr>
            <a:r>
              <a:rPr lang="ar-SA" dirty="0" smtClean="0"/>
              <a:t>-وفاة الشخص الطبيعي وعدم تركه أي اموال</a:t>
            </a:r>
          </a:p>
          <a:p>
            <a:pPr>
              <a:buFontTx/>
              <a:buChar char="-"/>
            </a:pPr>
            <a:r>
              <a:rPr lang="ar-SA" dirty="0" smtClean="0"/>
              <a:t>عدم وجود أي اموال عند تصفية الشركة</a:t>
            </a:r>
          </a:p>
          <a:p>
            <a:pPr>
              <a:buNone/>
            </a:pPr>
            <a:endParaRPr lang="ar-SA" dirty="0"/>
          </a:p>
        </p:txBody>
      </p:sp>
      <p:pic>
        <p:nvPicPr>
          <p:cNvPr id="40962" name="Picture 2" descr="C:\Users\fujitsu\Desktop\تهرب.jpg"/>
          <p:cNvPicPr>
            <a:picLocks noChangeAspect="1" noChangeArrowheads="1"/>
          </p:cNvPicPr>
          <p:nvPr/>
        </p:nvPicPr>
        <p:blipFill>
          <a:blip r:embed="rId3" cstate="print"/>
          <a:srcRect/>
          <a:stretch>
            <a:fillRect/>
          </a:stretch>
        </p:blipFill>
        <p:spPr bwMode="auto">
          <a:xfrm>
            <a:off x="1" y="1"/>
            <a:ext cx="4724400" cy="1523999"/>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90600"/>
            <a:ext cx="8229600" cy="5135563"/>
          </a:xfrm>
        </p:spPr>
        <p:txBody>
          <a:bodyPr>
            <a:normAutofit/>
          </a:bodyPr>
          <a:lstStyle/>
          <a:p>
            <a:pPr marL="0" indent="0">
              <a:buNone/>
            </a:pPr>
            <a:endParaRPr lang="ar-SA" dirty="0" smtClean="0"/>
          </a:p>
          <a:p>
            <a:pPr marL="0" indent="0" algn="ctr">
              <a:buNone/>
            </a:pPr>
            <a:r>
              <a:rPr lang="ar-SA" sz="9600" b="1" smtClean="0">
                <a:latin typeface="Arial Unicode MS" panose="020B0604020202020204" pitchFamily="34" charset="-128"/>
                <a:ea typeface="Arial Unicode MS" panose="020B0604020202020204" pitchFamily="34" charset="-128"/>
                <a:cs typeface="Arial Unicode MS" panose="020B0604020202020204" pitchFamily="34" charset="-128"/>
              </a:rPr>
              <a:t>وفي </a:t>
            </a:r>
            <a:r>
              <a:rPr lang="ar-SA" sz="9600" b="1" dirty="0" smtClean="0">
                <a:latin typeface="Arial Unicode MS" panose="020B0604020202020204" pitchFamily="34" charset="-128"/>
                <a:ea typeface="Arial Unicode MS" panose="020B0604020202020204" pitchFamily="34" charset="-128"/>
                <a:cs typeface="Arial Unicode MS" panose="020B0604020202020204" pitchFamily="34" charset="-128"/>
              </a:rPr>
              <a:t>الختام </a:t>
            </a:r>
          </a:p>
          <a:p>
            <a:pPr marL="0" indent="0" algn="ctr">
              <a:buNone/>
            </a:pPr>
            <a:r>
              <a:rPr lang="ar-SA" sz="9600" b="1" dirty="0" smtClean="0">
                <a:latin typeface="Arial Unicode MS" panose="020B0604020202020204" pitchFamily="34" charset="-128"/>
                <a:ea typeface="Arial Unicode MS" panose="020B0604020202020204" pitchFamily="34" charset="-128"/>
                <a:cs typeface="Arial Unicode MS" panose="020B0604020202020204" pitchFamily="34" charset="-128"/>
              </a:rPr>
              <a:t>شكرا لكم</a:t>
            </a:r>
            <a:endParaRPr lang="ar-SA" sz="96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893091477"/>
      </p:ext>
    </p:extLst>
  </p:cSld>
  <p:clrMapOvr>
    <a:masterClrMapping/>
  </p:clrMapOvr>
  <p:transition spd="slow">
    <p:wheel spokes="3"/>
    <p:sndAc>
      <p:stSnd>
        <p:snd r:embed="rId2" name="coin.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274638"/>
            <a:ext cx="8534400" cy="1143000"/>
          </a:xfrm>
        </p:spPr>
        <p:txBody>
          <a:bodyPr>
            <a:normAutofit/>
          </a:bodyPr>
          <a:lstStyle/>
          <a:p>
            <a:pPr algn="r"/>
            <a:r>
              <a:rPr lang="ar-SA" sz="3200" b="1" dirty="0" smtClean="0"/>
              <a:t>تابع محاور اليوم الاول للدورة التدريبية</a:t>
            </a:r>
            <a:endParaRPr lang="ar-SA" sz="3200" b="1" dirty="0"/>
          </a:p>
        </p:txBody>
      </p:sp>
      <p:sp>
        <p:nvSpPr>
          <p:cNvPr id="6" name="عنصر نائب للمحتوى 5"/>
          <p:cNvSpPr>
            <a:spLocks noGrp="1"/>
          </p:cNvSpPr>
          <p:nvPr>
            <p:ph sz="quarter" idx="4"/>
          </p:nvPr>
        </p:nvSpPr>
        <p:spPr>
          <a:xfrm>
            <a:off x="152401" y="1600200"/>
            <a:ext cx="8534400" cy="4953000"/>
          </a:xfrm>
        </p:spPr>
        <p:txBody>
          <a:bodyPr>
            <a:normAutofit lnSpcReduction="10000"/>
          </a:bodyPr>
          <a:lstStyle/>
          <a:p>
            <a:pPr>
              <a:buNone/>
            </a:pPr>
            <a:r>
              <a:rPr lang="ar-SA" sz="3200" b="1" u="sng" dirty="0" err="1" smtClean="0"/>
              <a:t>خامسا </a:t>
            </a:r>
            <a:r>
              <a:rPr lang="ar-SA" sz="3200" b="1" u="sng" dirty="0" smtClean="0"/>
              <a:t>: الثمن العام </a:t>
            </a:r>
          </a:p>
          <a:p>
            <a:pPr>
              <a:buNone/>
            </a:pPr>
            <a:r>
              <a:rPr lang="ar-SA" sz="3200" dirty="0" smtClean="0"/>
              <a:t>- الثمن العام مبلغ نقدي يدفع للدولة مقابل الحصول علي سلعة </a:t>
            </a:r>
          </a:p>
          <a:p>
            <a:pPr>
              <a:buNone/>
            </a:pPr>
            <a:r>
              <a:rPr lang="ar-SA" sz="3200" dirty="0" smtClean="0"/>
              <a:t>- الفارق بين الثمن العام </a:t>
            </a:r>
            <a:r>
              <a:rPr lang="ar-SA" sz="3200" dirty="0" err="1" smtClean="0"/>
              <a:t>والضريبة </a:t>
            </a:r>
            <a:r>
              <a:rPr lang="ar-SA" sz="3200" dirty="0" smtClean="0"/>
              <a:t>( </a:t>
            </a:r>
            <a:r>
              <a:rPr lang="ar-SA" sz="3200" dirty="0" err="1" smtClean="0"/>
              <a:t>الجبرية </a:t>
            </a:r>
            <a:r>
              <a:rPr lang="ar-SA" sz="3200" dirty="0" smtClean="0"/>
              <a:t>– المقابل الخاص- الجهة المصدرة </a:t>
            </a:r>
            <a:r>
              <a:rPr lang="ar-SA" sz="3200" dirty="0" err="1" smtClean="0"/>
              <a:t>للتكليف </a:t>
            </a:r>
            <a:r>
              <a:rPr lang="ar-SA" sz="3200" dirty="0" smtClean="0"/>
              <a:t>– توجيه الايراد </a:t>
            </a:r>
            <a:r>
              <a:rPr lang="ar-SA" sz="3200" dirty="0" err="1" smtClean="0"/>
              <a:t>لانفاق</a:t>
            </a:r>
            <a:r>
              <a:rPr lang="ar-SA" sz="3200" dirty="0" smtClean="0"/>
              <a:t> </a:t>
            </a:r>
            <a:r>
              <a:rPr lang="ar-SA" sz="3200" dirty="0" err="1" smtClean="0"/>
              <a:t>محدد )</a:t>
            </a:r>
            <a:endParaRPr lang="ar-SA" sz="3200" b="1" dirty="0"/>
          </a:p>
          <a:p>
            <a:pPr>
              <a:buFontTx/>
              <a:buChar char="-"/>
            </a:pPr>
            <a:r>
              <a:rPr lang="ar-SA" sz="3200" b="1" u="sng" dirty="0" err="1" smtClean="0"/>
              <a:t>سادسا </a:t>
            </a:r>
            <a:r>
              <a:rPr lang="ar-SA" sz="3200" b="1" u="sng" dirty="0" smtClean="0"/>
              <a:t>: القرض الاجباري</a:t>
            </a:r>
          </a:p>
          <a:p>
            <a:pPr>
              <a:buNone/>
            </a:pPr>
            <a:r>
              <a:rPr lang="ar-SA" sz="3200" dirty="0" smtClean="0"/>
              <a:t>- القرض الاجباري مبلغ نقدي تحصل عليه الدولة من الجهاز المصرفي لمدة محددة مقابل فائدة تدفع مع اصل </a:t>
            </a:r>
            <a:r>
              <a:rPr lang="ar-SA" sz="3200" dirty="0" err="1" smtClean="0"/>
              <a:t>الدين .</a:t>
            </a:r>
            <a:endParaRPr lang="ar-SA" sz="3200" dirty="0" smtClean="0"/>
          </a:p>
          <a:p>
            <a:pPr>
              <a:buNone/>
            </a:pPr>
            <a:r>
              <a:rPr lang="ar-SA" sz="3200" dirty="0" smtClean="0"/>
              <a:t>- الفارق بين القرض الاجباري </a:t>
            </a:r>
            <a:r>
              <a:rPr lang="ar-SA" sz="3200" dirty="0" err="1" smtClean="0"/>
              <a:t>والضريبة </a:t>
            </a:r>
            <a:r>
              <a:rPr lang="ar-SA" sz="3200" dirty="0" smtClean="0"/>
              <a:t>( امكانية رد </a:t>
            </a:r>
            <a:r>
              <a:rPr lang="ar-SA" sz="3200" dirty="0" err="1" smtClean="0"/>
              <a:t>التكليف </a:t>
            </a:r>
            <a:r>
              <a:rPr lang="ar-SA" sz="3200" dirty="0" smtClean="0"/>
              <a:t>- المقابل </a:t>
            </a:r>
            <a:r>
              <a:rPr lang="ar-SA" sz="3200" dirty="0" err="1" smtClean="0"/>
              <a:t>الخاص )</a:t>
            </a:r>
            <a:endParaRPr lang="ar-SA" sz="3200" dirty="0"/>
          </a:p>
        </p:txBody>
      </p:sp>
      <p:pic>
        <p:nvPicPr>
          <p:cNvPr id="8194" name="Picture 2" descr="C:\Users\fujitsu\Desktop\دولار.jpg"/>
          <p:cNvPicPr>
            <a:picLocks noChangeAspect="1" noChangeArrowheads="1"/>
          </p:cNvPicPr>
          <p:nvPr/>
        </p:nvPicPr>
        <p:blipFill>
          <a:blip r:embed="rId3" cstate="print"/>
          <a:srcRect/>
          <a:stretch>
            <a:fillRect/>
          </a:stretch>
        </p:blipFill>
        <p:spPr bwMode="auto">
          <a:xfrm>
            <a:off x="0" y="1"/>
            <a:ext cx="3429000" cy="2057399"/>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274638"/>
            <a:ext cx="8305800" cy="1143000"/>
          </a:xfrm>
        </p:spPr>
        <p:txBody>
          <a:bodyPr>
            <a:normAutofit/>
          </a:bodyPr>
          <a:lstStyle/>
          <a:p>
            <a:pPr algn="r"/>
            <a:r>
              <a:rPr lang="ar-SA" sz="3200" dirty="0" smtClean="0"/>
              <a:t>تابع محاور اليوم الاول للدورة التدريبية </a:t>
            </a:r>
            <a:endParaRPr lang="ar-SA" sz="3200" dirty="0"/>
          </a:p>
        </p:txBody>
      </p:sp>
      <p:sp>
        <p:nvSpPr>
          <p:cNvPr id="4" name="عنصر نائب للمحتوى 3"/>
          <p:cNvSpPr>
            <a:spLocks noGrp="1"/>
          </p:cNvSpPr>
          <p:nvPr>
            <p:ph sz="half" idx="2"/>
          </p:nvPr>
        </p:nvSpPr>
        <p:spPr>
          <a:xfrm>
            <a:off x="228600" y="1600200"/>
            <a:ext cx="8458200" cy="4525963"/>
          </a:xfrm>
        </p:spPr>
        <p:txBody>
          <a:bodyPr>
            <a:normAutofit fontScale="85000" lnSpcReduction="20000"/>
          </a:bodyPr>
          <a:lstStyle/>
          <a:p>
            <a:pPr>
              <a:buNone/>
            </a:pPr>
            <a:r>
              <a:rPr lang="ar-SA" b="1" u="sng" dirty="0" err="1" smtClean="0"/>
              <a:t>شابعا</a:t>
            </a:r>
            <a:r>
              <a:rPr lang="ar-SA" b="1" u="sng" dirty="0" smtClean="0"/>
              <a:t> : المنح الاجنبية مشروطة او غير مشروطة</a:t>
            </a:r>
          </a:p>
          <a:p>
            <a:pPr>
              <a:buNone/>
            </a:pPr>
            <a:r>
              <a:rPr lang="ar-SA" dirty="0" smtClean="0"/>
              <a:t>جميع الاموال النقدية او العينية التي تقدم للدولة من الحكومات او المؤسسات الدولية وقد تكون مشروطة او غير </a:t>
            </a:r>
            <a:r>
              <a:rPr lang="ar-SA" dirty="0" err="1" smtClean="0"/>
              <a:t>مشروطة .</a:t>
            </a:r>
            <a:endParaRPr lang="ar-SA" dirty="0" smtClean="0"/>
          </a:p>
          <a:p>
            <a:pPr>
              <a:buNone/>
            </a:pPr>
            <a:r>
              <a:rPr lang="ar-SA" b="1" u="sng" dirty="0" err="1" smtClean="0"/>
              <a:t>ثامنا </a:t>
            </a:r>
            <a:r>
              <a:rPr lang="ar-SA" b="1" u="sng" dirty="0" smtClean="0"/>
              <a:t>: التبرعات من الداخل او من الخارج</a:t>
            </a:r>
          </a:p>
          <a:p>
            <a:pPr>
              <a:buNone/>
            </a:pPr>
            <a:r>
              <a:rPr lang="ar-SA" dirty="0" smtClean="0"/>
              <a:t>جميع الاموال النقدية او العينية تقدم للدولة من الافراد او الجمعيات او الاشخاص من الداخل او من </a:t>
            </a:r>
            <a:r>
              <a:rPr lang="ar-SA" dirty="0" err="1" smtClean="0"/>
              <a:t>الخارج .</a:t>
            </a:r>
            <a:endParaRPr lang="ar-SA" dirty="0"/>
          </a:p>
          <a:p>
            <a:pPr>
              <a:buNone/>
            </a:pPr>
            <a:r>
              <a:rPr lang="ar-SA" b="1" u="sng" dirty="0" err="1" smtClean="0"/>
              <a:t>تاسعا </a:t>
            </a:r>
            <a:r>
              <a:rPr lang="ar-SA" b="1" u="sng" dirty="0" smtClean="0"/>
              <a:t>: الغرامات </a:t>
            </a:r>
          </a:p>
          <a:p>
            <a:pPr>
              <a:buNone/>
            </a:pPr>
            <a:r>
              <a:rPr lang="ar-SA" dirty="0" smtClean="0"/>
              <a:t>المبالغ التي تحصل عليها الدولة  ممن يخالف احكام الانظمة واللوائح</a:t>
            </a:r>
          </a:p>
          <a:p>
            <a:pPr>
              <a:buNone/>
            </a:pPr>
            <a:endParaRPr lang="ar-SA" b="1" u="sng" dirty="0"/>
          </a:p>
          <a:p>
            <a:pPr>
              <a:buNone/>
            </a:pPr>
            <a:r>
              <a:rPr lang="ar-SA" b="1" u="sng" dirty="0" err="1" smtClean="0"/>
              <a:t>عاشرا </a:t>
            </a:r>
            <a:r>
              <a:rPr lang="ar-SA" b="1" u="sng" dirty="0" smtClean="0"/>
              <a:t>: الاصدار النقدي</a:t>
            </a:r>
          </a:p>
          <a:p>
            <a:pPr>
              <a:buNone/>
            </a:pPr>
            <a:r>
              <a:rPr lang="ar-SA" dirty="0" smtClean="0"/>
              <a:t>قيام البنك المركزي( مؤسسة النقد العربي </a:t>
            </a:r>
            <a:r>
              <a:rPr lang="ar-SA" dirty="0" err="1" smtClean="0"/>
              <a:t>السعودي </a:t>
            </a:r>
            <a:r>
              <a:rPr lang="ar-SA" dirty="0" smtClean="0"/>
              <a:t>) بطباعة اوراق البنكنوت دون ان يكون لها غطاء من الذهب والعملات الاجنبية </a:t>
            </a:r>
            <a:r>
              <a:rPr lang="ar-SA" dirty="0" err="1" smtClean="0"/>
              <a:t>والاوراق</a:t>
            </a:r>
            <a:r>
              <a:rPr lang="ar-SA" dirty="0" smtClean="0"/>
              <a:t> المالية والتجارية او من السلع</a:t>
            </a:r>
            <a:endParaRPr lang="ar-SA" dirty="0"/>
          </a:p>
        </p:txBody>
      </p:sp>
      <p:pic>
        <p:nvPicPr>
          <p:cNvPr id="9218" name="Picture 2" descr="C:\Users\fujitsu\Desktop\دولار.jpg"/>
          <p:cNvPicPr>
            <a:picLocks noChangeAspect="1" noChangeArrowheads="1"/>
          </p:cNvPicPr>
          <p:nvPr/>
        </p:nvPicPr>
        <p:blipFill>
          <a:blip r:embed="rId3" cstate="print"/>
          <a:srcRect/>
          <a:stretch>
            <a:fillRect/>
          </a:stretch>
        </p:blipFill>
        <p:spPr bwMode="auto">
          <a:xfrm>
            <a:off x="0" y="228601"/>
            <a:ext cx="3505200" cy="1600199"/>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8458200" cy="1143000"/>
          </a:xfrm>
        </p:spPr>
        <p:txBody>
          <a:bodyPr>
            <a:normAutofit/>
          </a:bodyPr>
          <a:lstStyle/>
          <a:p>
            <a:pPr algn="r"/>
            <a:r>
              <a:rPr lang="ar-SA" sz="3200" b="1" dirty="0" smtClean="0"/>
              <a:t>تابع محاور اليوم الاول للدورة التدريبية </a:t>
            </a:r>
            <a:endParaRPr lang="ar-SA" sz="3200" b="1" dirty="0"/>
          </a:p>
        </p:txBody>
      </p:sp>
      <p:sp>
        <p:nvSpPr>
          <p:cNvPr id="4" name="عنصر نائب للمحتوى 3"/>
          <p:cNvSpPr>
            <a:spLocks noGrp="1"/>
          </p:cNvSpPr>
          <p:nvPr>
            <p:ph sz="half" idx="2"/>
          </p:nvPr>
        </p:nvSpPr>
        <p:spPr>
          <a:xfrm>
            <a:off x="228600" y="1600200"/>
            <a:ext cx="8458200" cy="4953000"/>
          </a:xfrm>
        </p:spPr>
        <p:txBody>
          <a:bodyPr>
            <a:normAutofit/>
          </a:bodyPr>
          <a:lstStyle/>
          <a:p>
            <a:pPr>
              <a:buNone/>
            </a:pPr>
            <a:r>
              <a:rPr lang="ar-SA" b="1" u="sng" dirty="0" smtClean="0"/>
              <a:t>المحور </a:t>
            </a:r>
            <a:r>
              <a:rPr lang="ar-SA" b="1" u="sng" dirty="0" err="1" smtClean="0"/>
              <a:t>الثاني </a:t>
            </a:r>
            <a:r>
              <a:rPr lang="ar-SA" b="1" u="sng" dirty="0" smtClean="0"/>
              <a:t>: الايرادات المالية للدولة في الشريعة الاسلامية</a:t>
            </a:r>
          </a:p>
          <a:p>
            <a:pPr>
              <a:buNone/>
            </a:pPr>
            <a:r>
              <a:rPr lang="ar-SA" b="1" u="sng" dirty="0" err="1" smtClean="0"/>
              <a:t>اولا </a:t>
            </a:r>
            <a:r>
              <a:rPr lang="ar-SA" b="1" u="sng" dirty="0" smtClean="0"/>
              <a:t>: الزكاة </a:t>
            </a:r>
          </a:p>
          <a:p>
            <a:pPr>
              <a:buFontTx/>
              <a:buChar char="-"/>
            </a:pPr>
            <a:r>
              <a:rPr lang="ar-SA" b="1" u="sng" dirty="0" err="1" smtClean="0"/>
              <a:t>التعريف </a:t>
            </a:r>
            <a:r>
              <a:rPr lang="ar-SA" b="1" u="sng" dirty="0" smtClean="0"/>
              <a:t>: اقتطاع نقدي او عيني جبري تقوم </a:t>
            </a:r>
            <a:r>
              <a:rPr lang="ar-SA" b="1" u="sng" dirty="0" err="1" smtClean="0"/>
              <a:t>به</a:t>
            </a:r>
            <a:r>
              <a:rPr lang="ar-SA" b="1" u="sng" dirty="0" smtClean="0"/>
              <a:t> الدولة من المكلفين وفقا للشروط الشرعية لصرفها في المصارف </a:t>
            </a:r>
            <a:r>
              <a:rPr lang="ar-SA" b="1" u="sng" dirty="0" err="1" smtClean="0"/>
              <a:t>الشرعية .</a:t>
            </a:r>
            <a:endParaRPr lang="ar-SA" b="1" u="sng" dirty="0" smtClean="0"/>
          </a:p>
          <a:p>
            <a:pPr>
              <a:buFontTx/>
              <a:buChar char="-"/>
            </a:pPr>
            <a:r>
              <a:rPr lang="ar-SA" dirty="0" smtClean="0"/>
              <a:t>واتفق اهل العلم علي انه بالإضافة الي الزكاة يجوز لولي الامر ان يقوم بفرض الضريبة اذا كانت مصلحة المسلمين تقتضي ذلك.</a:t>
            </a:r>
            <a:endParaRPr lang="ar-SA" dirty="0"/>
          </a:p>
          <a:p>
            <a:pPr>
              <a:buFontTx/>
              <a:buChar char="-"/>
            </a:pPr>
            <a:r>
              <a:rPr lang="ar-SA" b="1" u="sng" dirty="0" err="1" smtClean="0"/>
              <a:t>أ </a:t>
            </a:r>
            <a:r>
              <a:rPr lang="ar-SA" b="1" u="sng" dirty="0" smtClean="0"/>
              <a:t>– اوجه الشبه بين الضريبة والزكاة</a:t>
            </a:r>
          </a:p>
          <a:p>
            <a:pPr>
              <a:buFontTx/>
              <a:buChar char="-"/>
            </a:pPr>
            <a:r>
              <a:rPr lang="ar-SA" dirty="0" smtClean="0"/>
              <a:t>1- وحدة </a:t>
            </a:r>
            <a:r>
              <a:rPr lang="ar-SA" dirty="0" err="1" smtClean="0"/>
              <a:t>الهدف </a:t>
            </a:r>
            <a:r>
              <a:rPr lang="ar-SA" dirty="0" smtClean="0"/>
              <a:t>( كلاهما اقتطاع مالي جبري علي الدخول </a:t>
            </a:r>
            <a:r>
              <a:rPr lang="ar-SA" dirty="0" err="1" smtClean="0"/>
              <a:t>والثروات )</a:t>
            </a:r>
            <a:endParaRPr lang="ar-SA" dirty="0" smtClean="0"/>
          </a:p>
          <a:p>
            <a:pPr>
              <a:buFontTx/>
              <a:buChar char="-"/>
            </a:pPr>
            <a:r>
              <a:rPr lang="ar-SA" dirty="0" smtClean="0"/>
              <a:t>2- وحدة الطبيعة </a:t>
            </a:r>
            <a:r>
              <a:rPr lang="ar-SA" dirty="0" err="1" smtClean="0"/>
              <a:t>القانونية </a:t>
            </a:r>
            <a:r>
              <a:rPr lang="ar-SA" dirty="0" smtClean="0"/>
              <a:t>( كلاهما يفرض من قبل الدول بما لها من سيادة لتحقيق النفع العام</a:t>
            </a:r>
            <a:r>
              <a:rPr lang="ar-SA" dirty="0" err="1" smtClean="0"/>
              <a:t>)</a:t>
            </a:r>
            <a:endParaRPr lang="ar-SA" dirty="0"/>
          </a:p>
        </p:txBody>
      </p:sp>
      <p:pic>
        <p:nvPicPr>
          <p:cNvPr id="6146" name="Picture 2" descr="C:\Users\fujitsu\Desktop\67881bb7dc.jpg"/>
          <p:cNvPicPr>
            <a:picLocks noChangeAspect="1" noChangeArrowheads="1"/>
          </p:cNvPicPr>
          <p:nvPr/>
        </p:nvPicPr>
        <p:blipFill>
          <a:blip r:embed="rId3" cstate="print"/>
          <a:srcRect/>
          <a:stretch>
            <a:fillRect/>
          </a:stretch>
        </p:blipFill>
        <p:spPr bwMode="auto">
          <a:xfrm>
            <a:off x="1" y="152401"/>
            <a:ext cx="3124200" cy="1295400"/>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8686800" cy="1143000"/>
          </a:xfrm>
        </p:spPr>
        <p:txBody>
          <a:bodyPr>
            <a:normAutofit/>
          </a:bodyPr>
          <a:lstStyle/>
          <a:p>
            <a:pPr algn="r"/>
            <a:r>
              <a:rPr lang="ar-SA" sz="3200" b="1" dirty="0" smtClean="0"/>
              <a:t>تابع محاور اليوم الاول للدورة التدريبية </a:t>
            </a:r>
            <a:endParaRPr lang="ar-SA" sz="3200" b="1" dirty="0"/>
          </a:p>
        </p:txBody>
      </p:sp>
      <p:sp>
        <p:nvSpPr>
          <p:cNvPr id="4" name="عنصر نائب للمحتوى 3"/>
          <p:cNvSpPr>
            <a:spLocks noGrp="1"/>
          </p:cNvSpPr>
          <p:nvPr>
            <p:ph sz="half" idx="2"/>
          </p:nvPr>
        </p:nvSpPr>
        <p:spPr>
          <a:xfrm>
            <a:off x="533400" y="1600200"/>
            <a:ext cx="8305800" cy="4724400"/>
          </a:xfrm>
        </p:spPr>
        <p:txBody>
          <a:bodyPr/>
          <a:lstStyle/>
          <a:p>
            <a:pPr>
              <a:buNone/>
            </a:pPr>
            <a:r>
              <a:rPr lang="ar-SA" dirty="0" smtClean="0"/>
              <a:t>3- عمومية </a:t>
            </a:r>
            <a:r>
              <a:rPr lang="ar-SA" dirty="0" err="1" smtClean="0"/>
              <a:t>التكليف </a:t>
            </a:r>
            <a:r>
              <a:rPr lang="ar-SA" dirty="0" smtClean="0"/>
              <a:t>( فكلاهما يفرض علي جميع الاموال حسب المقدرة </a:t>
            </a:r>
            <a:r>
              <a:rPr lang="ar-SA" dirty="0" err="1" smtClean="0"/>
              <a:t>التكليفية</a:t>
            </a:r>
            <a:r>
              <a:rPr lang="ar-SA" dirty="0" smtClean="0"/>
              <a:t> للمكلف اذا بلغ المال </a:t>
            </a:r>
            <a:r>
              <a:rPr lang="ar-SA" dirty="0" err="1" smtClean="0"/>
              <a:t>النصاب )</a:t>
            </a:r>
            <a:endParaRPr lang="ar-SA" dirty="0" smtClean="0"/>
          </a:p>
          <a:p>
            <a:pPr>
              <a:buNone/>
            </a:pPr>
            <a:r>
              <a:rPr lang="ar-SA" dirty="0" smtClean="0"/>
              <a:t>4- تطور القواعد المنظمة </a:t>
            </a:r>
            <a:r>
              <a:rPr lang="ar-SA" dirty="0" err="1" smtClean="0"/>
              <a:t>للتكليف </a:t>
            </a:r>
            <a:r>
              <a:rPr lang="ar-SA" dirty="0" smtClean="0"/>
              <a:t>( فكلاهما يخضع لقواعد تقبل التطور حسب ظروف كل زمان سواء علي مستوي القانون او الفقه الاسلامي</a:t>
            </a:r>
            <a:r>
              <a:rPr lang="ar-SA" dirty="0" err="1" smtClean="0"/>
              <a:t>)</a:t>
            </a:r>
            <a:endParaRPr lang="ar-SA" dirty="0" smtClean="0"/>
          </a:p>
          <a:p>
            <a:pPr>
              <a:buNone/>
            </a:pPr>
            <a:r>
              <a:rPr lang="ar-SA" dirty="0" smtClean="0"/>
              <a:t>5- تعدد الاغراض المالية والاقتصادية والاجتماعية لكلا التكليفين</a:t>
            </a:r>
          </a:p>
          <a:p>
            <a:pPr>
              <a:buNone/>
            </a:pPr>
            <a:r>
              <a:rPr lang="ar-SA" dirty="0" smtClean="0"/>
              <a:t>6- تعدد الاوعية الخاضعة للضريبة والزكاة</a:t>
            </a:r>
          </a:p>
          <a:p>
            <a:pPr>
              <a:buNone/>
            </a:pPr>
            <a:r>
              <a:rPr lang="ar-SA" dirty="0" smtClean="0"/>
              <a:t>7- عناصر الضريبة تتشابه مع عناصر الزكاة </a:t>
            </a:r>
            <a:endParaRPr lang="ar-SA" dirty="0"/>
          </a:p>
        </p:txBody>
      </p:sp>
      <p:pic>
        <p:nvPicPr>
          <p:cNvPr id="7170" name="Picture 2" descr="C:\Users\fujitsu\Desktop\67881bb7dc.jpg"/>
          <p:cNvPicPr>
            <a:picLocks noChangeAspect="1" noChangeArrowheads="1"/>
          </p:cNvPicPr>
          <p:nvPr/>
        </p:nvPicPr>
        <p:blipFill>
          <a:blip r:embed="rId3" cstate="print"/>
          <a:srcRect/>
          <a:stretch>
            <a:fillRect/>
          </a:stretch>
        </p:blipFill>
        <p:spPr bwMode="auto">
          <a:xfrm>
            <a:off x="228601" y="1"/>
            <a:ext cx="3200400" cy="1524000"/>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8458200" cy="1143000"/>
          </a:xfrm>
        </p:spPr>
        <p:txBody>
          <a:bodyPr>
            <a:normAutofit/>
          </a:bodyPr>
          <a:lstStyle/>
          <a:p>
            <a:pPr algn="r"/>
            <a:r>
              <a:rPr lang="ar-SA" sz="3200" b="1" dirty="0" smtClean="0"/>
              <a:t>تابع محاور اليوم الاول للدورة التدريبية </a:t>
            </a:r>
            <a:endParaRPr lang="ar-SA" sz="3200" dirty="0"/>
          </a:p>
        </p:txBody>
      </p:sp>
      <p:sp>
        <p:nvSpPr>
          <p:cNvPr id="4" name="عنصر نائب للمحتوى 3"/>
          <p:cNvSpPr>
            <a:spLocks noGrp="1"/>
          </p:cNvSpPr>
          <p:nvPr>
            <p:ph sz="half" idx="2"/>
          </p:nvPr>
        </p:nvSpPr>
        <p:spPr>
          <a:xfrm>
            <a:off x="228600" y="1600200"/>
            <a:ext cx="8610600" cy="4800600"/>
          </a:xfrm>
        </p:spPr>
        <p:txBody>
          <a:bodyPr>
            <a:normAutofit fontScale="92500" lnSpcReduction="10000"/>
          </a:bodyPr>
          <a:lstStyle/>
          <a:p>
            <a:pPr>
              <a:buNone/>
            </a:pPr>
            <a:r>
              <a:rPr lang="ar-SA" b="1" u="sng" dirty="0" smtClean="0"/>
              <a:t>ب- أوجه الاختلاف بين الضريبة والزكاة</a:t>
            </a:r>
          </a:p>
          <a:p>
            <a:pPr>
              <a:buNone/>
            </a:pPr>
            <a:r>
              <a:rPr lang="ar-SA" b="1" u="sng" dirty="0" smtClean="0"/>
              <a:t>1- المعني </a:t>
            </a:r>
            <a:r>
              <a:rPr lang="ar-SA" b="1" u="sng" dirty="0" err="1" smtClean="0"/>
              <a:t>اللغوي </a:t>
            </a:r>
            <a:r>
              <a:rPr lang="ar-SA" b="1" u="sng" dirty="0" smtClean="0"/>
              <a:t>( </a:t>
            </a:r>
            <a:r>
              <a:rPr lang="ar-SA" dirty="0" smtClean="0"/>
              <a:t>الزكاة مشتقة من زكا أي نما وهي تعني النماء والطهارة اما الضريبة فهي مشتقة من ضرب أي الزم </a:t>
            </a:r>
            <a:r>
              <a:rPr lang="ar-SA" dirty="0" err="1" smtClean="0"/>
              <a:t>وكلف )</a:t>
            </a:r>
            <a:endParaRPr lang="ar-SA" dirty="0" smtClean="0"/>
          </a:p>
          <a:p>
            <a:pPr>
              <a:buNone/>
            </a:pPr>
            <a:r>
              <a:rPr lang="ar-SA" dirty="0" smtClean="0"/>
              <a:t>2- </a:t>
            </a:r>
            <a:r>
              <a:rPr lang="ar-SA" b="1" u="sng" dirty="0" smtClean="0"/>
              <a:t>طبيعة </a:t>
            </a:r>
            <a:r>
              <a:rPr lang="ar-SA" b="1" u="sng" dirty="0" err="1" smtClean="0"/>
              <a:t>التكليف </a:t>
            </a:r>
            <a:r>
              <a:rPr lang="ar-SA" dirty="0" smtClean="0"/>
              <a:t>( فالزكاة ركن في الاسلام ولا تجب </a:t>
            </a:r>
            <a:r>
              <a:rPr lang="ar-SA" dirty="0" err="1" smtClean="0"/>
              <a:t>الا</a:t>
            </a:r>
            <a:r>
              <a:rPr lang="ar-SA" dirty="0" smtClean="0"/>
              <a:t> علي </a:t>
            </a:r>
            <a:r>
              <a:rPr lang="ar-SA" dirty="0" err="1" smtClean="0"/>
              <a:t>المسلم )</a:t>
            </a:r>
            <a:endParaRPr lang="ar-SA" dirty="0" smtClean="0"/>
          </a:p>
          <a:p>
            <a:pPr>
              <a:buNone/>
            </a:pPr>
            <a:r>
              <a:rPr lang="ar-SA" dirty="0" smtClean="0"/>
              <a:t>3- </a:t>
            </a:r>
            <a:r>
              <a:rPr lang="ar-SA" b="1" u="sng" dirty="0" smtClean="0"/>
              <a:t>الاستمرار </a:t>
            </a:r>
            <a:r>
              <a:rPr lang="ar-SA" b="1" u="sng" dirty="0" err="1" smtClean="0"/>
              <a:t>والثبات </a:t>
            </a:r>
            <a:r>
              <a:rPr lang="ar-SA" dirty="0" smtClean="0"/>
              <a:t>( الزكاة مستمرة الي قيام الساعة بعكس الضريبة نسبة الزكاة ثابتة اما نسبة الضريبة </a:t>
            </a:r>
            <a:r>
              <a:rPr lang="ar-SA" dirty="0" err="1" smtClean="0"/>
              <a:t>فمتغيرة )</a:t>
            </a:r>
            <a:endParaRPr lang="ar-SA" dirty="0" smtClean="0"/>
          </a:p>
          <a:p>
            <a:pPr>
              <a:buNone/>
            </a:pPr>
            <a:r>
              <a:rPr lang="ar-SA" dirty="0" smtClean="0"/>
              <a:t>4- </a:t>
            </a:r>
            <a:r>
              <a:rPr lang="ar-SA" b="1" u="sng" dirty="0" smtClean="0"/>
              <a:t>الاختلاف في </a:t>
            </a:r>
            <a:r>
              <a:rPr lang="ar-SA" b="1" u="sng" dirty="0" err="1" smtClean="0"/>
              <a:t>المصارف </a:t>
            </a:r>
            <a:r>
              <a:rPr lang="ar-SA" dirty="0" smtClean="0"/>
              <a:t>( مصارف الزكاة محددة في القرءان بعكس الضريبة</a:t>
            </a:r>
            <a:r>
              <a:rPr lang="ar-SA" dirty="0" err="1" smtClean="0"/>
              <a:t>)</a:t>
            </a:r>
            <a:endParaRPr lang="ar-SA" dirty="0" smtClean="0"/>
          </a:p>
          <a:p>
            <a:pPr>
              <a:buNone/>
            </a:pPr>
            <a:r>
              <a:rPr lang="ar-SA" dirty="0" smtClean="0"/>
              <a:t>5- </a:t>
            </a:r>
            <a:r>
              <a:rPr lang="ar-SA" b="1" u="sng" dirty="0" smtClean="0"/>
              <a:t>النصاب ومقدار </a:t>
            </a:r>
            <a:r>
              <a:rPr lang="ar-SA" b="1" u="sng" dirty="0" err="1" smtClean="0"/>
              <a:t>الواجب  </a:t>
            </a:r>
            <a:r>
              <a:rPr lang="ar-SA" dirty="0" smtClean="0"/>
              <a:t>( في الزكاة النصاب يختلف حسب المال</a:t>
            </a:r>
          </a:p>
          <a:p>
            <a:pPr>
              <a:buNone/>
            </a:pPr>
            <a:r>
              <a:rPr lang="ar-SA" dirty="0" smtClean="0"/>
              <a:t>- </a:t>
            </a:r>
            <a:r>
              <a:rPr lang="ar-SA" b="1" u="sng" dirty="0" err="1" smtClean="0"/>
              <a:t>الذهب </a:t>
            </a:r>
            <a:r>
              <a:rPr lang="ar-SA" b="1" u="sng" dirty="0" smtClean="0"/>
              <a:t>: </a:t>
            </a:r>
            <a:r>
              <a:rPr lang="ar-SA" dirty="0" smtClean="0"/>
              <a:t>85 جرام والواجب </a:t>
            </a:r>
            <a:r>
              <a:rPr lang="ar-SA" dirty="0" err="1" smtClean="0"/>
              <a:t>2,5 </a:t>
            </a:r>
            <a:r>
              <a:rPr lang="ar-SA" dirty="0" smtClean="0"/>
              <a:t>% من العيار الغالب في البلد،عيار 21 مثلا</a:t>
            </a:r>
          </a:p>
          <a:p>
            <a:pPr>
              <a:buNone/>
            </a:pPr>
            <a:r>
              <a:rPr lang="ar-SA" dirty="0" smtClean="0"/>
              <a:t>، اما الماس واللؤلؤ والمرجان وما شابه لا تجب فيه الزكاة </a:t>
            </a:r>
            <a:r>
              <a:rPr lang="ar-SA" dirty="0" err="1" smtClean="0"/>
              <a:t>الااذا</a:t>
            </a:r>
            <a:r>
              <a:rPr lang="ar-SA" dirty="0" smtClean="0"/>
              <a:t> كان معدا للاتجار وهنا يدخل في زكاة عروض التجارة.</a:t>
            </a:r>
            <a:endParaRPr lang="ar-SA" dirty="0"/>
          </a:p>
        </p:txBody>
      </p:sp>
      <p:pic>
        <p:nvPicPr>
          <p:cNvPr id="8194" name="Picture 2" descr="C:\Users\fujitsu\Desktop\67881bb7dc.jpg"/>
          <p:cNvPicPr>
            <a:picLocks noChangeAspect="1" noChangeArrowheads="1"/>
          </p:cNvPicPr>
          <p:nvPr/>
        </p:nvPicPr>
        <p:blipFill>
          <a:blip r:embed="rId3" cstate="print"/>
          <a:srcRect/>
          <a:stretch>
            <a:fillRect/>
          </a:stretch>
        </p:blipFill>
        <p:spPr bwMode="auto">
          <a:xfrm>
            <a:off x="1" y="0"/>
            <a:ext cx="3276599" cy="1904999"/>
          </a:xfrm>
          <a:prstGeom prst="rect">
            <a:avLst/>
          </a:prstGeom>
          <a:noFill/>
        </p:spPr>
      </p:pic>
    </p:spTree>
  </p:cSld>
  <p:clrMapOvr>
    <a:masterClrMapping/>
  </p:clrMapOvr>
  <p:transition spd="slow">
    <p:wheel spokes="3"/>
    <p:sndAc>
      <p:stSnd>
        <p:snd r:embed="rId2" name="coin.wav"/>
      </p:stSnd>
    </p:sndAc>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923</TotalTime>
  <Words>3529</Words>
  <Application>Microsoft Office PowerPoint</Application>
  <PresentationFormat>عرض على الشاشة (4:3)</PresentationFormat>
  <Paragraphs>359</Paragraphs>
  <Slides>47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47</vt:i4>
      </vt:variant>
    </vt:vector>
  </HeadingPairs>
  <TitlesOfParts>
    <vt:vector size="52" baseType="lpstr">
      <vt:lpstr>Arial</vt:lpstr>
      <vt:lpstr>Arial Unicode MS</vt:lpstr>
      <vt:lpstr>Calibri</vt:lpstr>
      <vt:lpstr>Times New Roman</vt:lpstr>
      <vt:lpstr>سمة Office</vt:lpstr>
      <vt:lpstr>المختصر في  نظام ضريبة الدخل والزكاة في المملكة العربية السعودية</vt:lpstr>
      <vt:lpstr>محاور اليوم الاول للدورة التدريبية</vt:lpstr>
      <vt:lpstr>تابع محاور اليوم الاول للدورة التدريبية</vt:lpstr>
      <vt:lpstr>تابع محاور اليوم الاول للدورة التدريبية</vt:lpstr>
      <vt:lpstr>تابع محاور اليوم الاول للدورة التدريبية</vt:lpstr>
      <vt:lpstr>تابع محاور اليوم الاول للدورة التدريبية </vt:lpstr>
      <vt:lpstr>تابع محاور اليوم الاول للدورة التدريبية </vt:lpstr>
      <vt:lpstr>تابع محاور اليوم الاول للدورة التدريبية </vt:lpstr>
      <vt:lpstr>تابع محاور اليوم الاول للدورة التدريبية </vt:lpstr>
      <vt:lpstr>تابع محاور اليوم الاول للدورة التدريبية </vt:lpstr>
      <vt:lpstr>تابع محاور اليوم الاول للدورة التدريبية </vt:lpstr>
      <vt:lpstr>تابع محاور اليوم الاول للدورة التدريبية </vt:lpstr>
      <vt:lpstr>تابع محاور اليوم الاول للدورة التدريبية </vt:lpstr>
      <vt:lpstr>تابع محاور اليوم الاول للدورة التدريبية </vt:lpstr>
      <vt:lpstr>تابع محاور اليوم الاول للدورة التدريبية </vt:lpstr>
      <vt:lpstr>تابع محاور اليوم الاول للدورة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تابع محاور الدورة التدريبية </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دورة تدريبية في نظام ضريبة الدخل والزكاة في المملكة</dc:title>
  <dc:creator>fujitsu</dc:creator>
  <cp:lastModifiedBy>Acer</cp:lastModifiedBy>
  <cp:revision>98</cp:revision>
  <dcterms:created xsi:type="dcterms:W3CDTF">2014-11-14T17:16:00Z</dcterms:created>
  <dcterms:modified xsi:type="dcterms:W3CDTF">2019-10-12T13:50:00Z</dcterms:modified>
</cp:coreProperties>
</file>