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7" r:id="rId10"/>
    <p:sldId id="269" r:id="rId11"/>
    <p:sldId id="271" r:id="rId12"/>
    <p:sldId id="273" r:id="rId13"/>
    <p:sldId id="275" r:id="rId14"/>
    <p:sldId id="277" r:id="rId15"/>
    <p:sldId id="278" r:id="rId16"/>
    <p:sldId id="280" r:id="rId17"/>
    <p:sldId id="282" r:id="rId18"/>
    <p:sldId id="284" r:id="rId19"/>
    <p:sldId id="288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D8288-66AF-4C0E-9B83-84AF35C6CB93}" type="datetimeFigureOut">
              <a:rPr lang="ar-SA" smtClean="0"/>
              <a:pPr/>
              <a:t>23/02/37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B0A2-74D8-4AE8-8DE0-09C7B38B83F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أدوات البحث العلمي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F0"/>
                </a:solidFill>
              </a:rPr>
              <a:t>الاستبيان – المقابلة - الملاحظة</a:t>
            </a:r>
            <a:endParaRPr lang="ar-SA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036638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C00000"/>
                </a:solidFill>
                <a:cs typeface="PT Bold Mirror" pitchFamily="2" charset="-78"/>
              </a:rPr>
              <a:t>أنواع المقابلات</a:t>
            </a:r>
            <a:endParaRPr lang="en-US" sz="4000" b="1" dirty="0" smtClean="0">
              <a:solidFill>
                <a:srgbClr val="C00000"/>
              </a:solidFill>
              <a:cs typeface="PT Bold Mirror" pitchFamily="2" charset="-78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000" b="1" dirty="0" smtClean="0"/>
          </a:p>
          <a:p>
            <a:pPr marL="571500" indent="-571500" eaLnBrk="1" hangingPunct="1">
              <a:lnSpc>
                <a:spcPct val="90000"/>
              </a:lnSpc>
            </a:pPr>
            <a:r>
              <a:rPr lang="ar-SA" sz="3200" b="1" u="sng" dirty="0" smtClean="0">
                <a:solidFill>
                  <a:srgbClr val="00B050"/>
                </a:solidFill>
              </a:rPr>
              <a:t>المقابلة المقيدة (المقننة)</a:t>
            </a:r>
            <a:r>
              <a:rPr lang="ar-QA" sz="3200" b="1" u="sng" dirty="0" smtClean="0">
                <a:solidFill>
                  <a:srgbClr val="00B050"/>
                </a:solidFill>
              </a:rPr>
              <a:t> :</a:t>
            </a:r>
            <a:endParaRPr lang="ar-SA" sz="3200" b="1" u="sng" dirty="0" smtClean="0">
              <a:solidFill>
                <a:srgbClr val="00B05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تتم المقابلة المقيدة من خلال قيام الباحث بإعداد قائمة من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الأسئلة قبل إجراء المقابلة</a:t>
            </a:r>
            <a:r>
              <a:rPr lang="ar-QA" sz="3200" b="1" dirty="0" smtClean="0"/>
              <a:t> </a:t>
            </a:r>
            <a:r>
              <a:rPr lang="ar-SA" sz="3200" b="1" dirty="0" smtClean="0"/>
              <a:t>، ويتم طرح نفس الأسئلة في كل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مقابلة </a:t>
            </a:r>
            <a:r>
              <a:rPr lang="ar-QA" sz="3200" b="1" dirty="0" smtClean="0"/>
              <a:t>، وغالباً ما تكون</a:t>
            </a:r>
            <a:r>
              <a:rPr lang="ar-SA" sz="3200" b="1" dirty="0" smtClean="0"/>
              <a:t> </a:t>
            </a:r>
            <a:r>
              <a:rPr lang="ar-QA" sz="3200" b="1" dirty="0" smtClean="0"/>
              <a:t>بنفس</a:t>
            </a:r>
            <a:r>
              <a:rPr lang="ar-SA" sz="3200" b="1" dirty="0" smtClean="0"/>
              <a:t> التسلسل</a:t>
            </a:r>
            <a:r>
              <a:rPr lang="ar-QA" sz="3200" b="1" dirty="0" smtClean="0"/>
              <a:t> ،</a:t>
            </a:r>
            <a:r>
              <a:rPr lang="ar-SA" sz="3200" b="1" dirty="0" smtClean="0"/>
              <a:t> </a:t>
            </a:r>
            <a:r>
              <a:rPr lang="ar-QA" sz="3200" b="1" dirty="0" smtClean="0"/>
              <a:t>ولكن</a:t>
            </a:r>
            <a:r>
              <a:rPr lang="ar-SA" sz="3200" b="1" dirty="0" smtClean="0"/>
              <a:t> ذلك لا يمنع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من طرح أسئلة غير مخطط لها إذا ما رأى الباحث ضرورة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ذلك</a:t>
            </a:r>
            <a:r>
              <a:rPr lang="ar-QA" sz="3200" b="1" dirty="0" smtClean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 وقد تكون الأسئلة المطروحة في هذا النوع من المقابلات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ذات نهايات مقفلة</a:t>
            </a:r>
            <a:r>
              <a:rPr lang="ar-QA" sz="3200" b="1" dirty="0" smtClean="0"/>
              <a:t> </a:t>
            </a:r>
            <a:r>
              <a:rPr lang="ar-SA" sz="3200" b="1" dirty="0" smtClean="0"/>
              <a:t>، </a:t>
            </a:r>
            <a:r>
              <a:rPr lang="ar-QA" sz="3200" b="1" dirty="0" smtClean="0"/>
              <a:t>أو</a:t>
            </a:r>
            <a:r>
              <a:rPr lang="ar-SA" sz="3200" b="1" dirty="0" smtClean="0"/>
              <a:t> ذات نهايات مفتوحة</a:t>
            </a:r>
            <a:r>
              <a:rPr lang="ar-QA" sz="3200" b="1" dirty="0" smtClean="0"/>
              <a:t>.</a:t>
            </a:r>
            <a:r>
              <a:rPr lang="ar-SA" sz="3200" b="1" dirty="0" smtClean="0"/>
              <a:t> </a:t>
            </a:r>
            <a:endParaRPr lang="en-US" sz="3200" b="1" dirty="0" smtClean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63613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00B0F0"/>
                </a:solidFill>
                <a:cs typeface="PT Bold Mirror" pitchFamily="2" charset="-78"/>
              </a:rPr>
              <a:t>صفات المقابل</a:t>
            </a:r>
            <a:endParaRPr lang="en-US" sz="4000" b="1" dirty="0" smtClean="0">
              <a:solidFill>
                <a:srgbClr val="00B0F0"/>
              </a:solidFill>
              <a:cs typeface="PT Bold Mirror" pitchFamily="2" charset="-78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52600"/>
            <a:ext cx="8099425" cy="4267200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QA" sz="2800" b="1" dirty="0" smtClean="0"/>
              <a:t>1) </a:t>
            </a:r>
            <a:r>
              <a:rPr lang="ar-SA" sz="2800" b="1" dirty="0" smtClean="0"/>
              <a:t>الموضوعية : يجب أن يتصف </a:t>
            </a:r>
            <a:r>
              <a:rPr lang="ar-QA" sz="2800" b="1" dirty="0" smtClean="0"/>
              <a:t>المقابِل</a:t>
            </a:r>
            <a:r>
              <a:rPr lang="ar-SA" sz="2800" b="1" dirty="0" smtClean="0"/>
              <a:t> (الباحث) بالصدق والأمانة</a:t>
            </a:r>
            <a:r>
              <a:rPr lang="ar-QA" sz="2800" b="1" dirty="0" smtClean="0"/>
              <a:t>.</a:t>
            </a:r>
            <a:r>
              <a:rPr lang="ar-SA" sz="2800" b="1" dirty="0" smtClean="0"/>
              <a:t> 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QA" sz="2800" b="1" dirty="0" smtClean="0"/>
              <a:t>2) </a:t>
            </a:r>
            <a:r>
              <a:rPr lang="ar-SA" sz="2800" b="1" dirty="0" smtClean="0"/>
              <a:t>اهتمام الباحث بموضوع البحث وتشوقه إلى التعرف على الحقائق </a:t>
            </a:r>
            <a:endParaRPr lang="ar-QA" sz="28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والمعلومات المتعلقة بالموضوع.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QA" sz="2800" b="1" dirty="0" smtClean="0"/>
              <a:t>3) </a:t>
            </a:r>
            <a:r>
              <a:rPr lang="ar-SA" sz="2800" b="1" dirty="0" smtClean="0"/>
              <a:t>أن يتصف بالصبر والجلد</a:t>
            </a:r>
            <a:r>
              <a:rPr lang="ar-QA" sz="2800" b="1" dirty="0" smtClean="0"/>
              <a:t>.</a:t>
            </a:r>
            <a:r>
              <a:rPr lang="ar-SA" sz="2800" b="1" dirty="0" smtClean="0"/>
              <a:t> 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QA" sz="2800" b="1" dirty="0" smtClean="0"/>
              <a:t>4) </a:t>
            </a:r>
            <a:r>
              <a:rPr lang="ar-SA" sz="2800" b="1" dirty="0" smtClean="0"/>
              <a:t>أن يبدي </a:t>
            </a:r>
            <a:r>
              <a:rPr lang="ar-QA" sz="2800" b="1" dirty="0" smtClean="0"/>
              <a:t>الاحترام والتقدير</a:t>
            </a:r>
            <a:r>
              <a:rPr lang="ar-SA" sz="2800" b="1" dirty="0" smtClean="0"/>
              <a:t> </a:t>
            </a:r>
            <a:r>
              <a:rPr lang="ar-QA" sz="2800" b="1" dirty="0" smtClean="0"/>
              <a:t>للمبحوثين.</a:t>
            </a:r>
            <a:endParaRPr lang="ar-SA" sz="28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QA" sz="2800" b="1" dirty="0" smtClean="0"/>
              <a:t>5) </a:t>
            </a:r>
            <a:r>
              <a:rPr lang="ar-SA" sz="2800" b="1" dirty="0" smtClean="0"/>
              <a:t>القدرة على التكيف مع الظروف والأشخاص.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QA" sz="2800" b="1" dirty="0" smtClean="0"/>
              <a:t>6) </a:t>
            </a:r>
            <a:r>
              <a:rPr lang="ar-SA" sz="2800" b="1" dirty="0" smtClean="0"/>
              <a:t>اتصاف </a:t>
            </a:r>
            <a:r>
              <a:rPr lang="ar-QA" sz="2800" b="1" dirty="0" smtClean="0"/>
              <a:t>المقابِل</a:t>
            </a:r>
            <a:r>
              <a:rPr lang="ar-SA" sz="2800" b="1" dirty="0" smtClean="0"/>
              <a:t> بشخصية جذابة </a:t>
            </a:r>
            <a:r>
              <a:rPr lang="ar-QA" sz="2800" b="1" dirty="0" smtClean="0"/>
              <a:t>، </a:t>
            </a:r>
            <a:r>
              <a:rPr lang="ar-SA" sz="2800" b="1" dirty="0" smtClean="0"/>
              <a:t>وبهدوء الأعصاب</a:t>
            </a:r>
            <a:r>
              <a:rPr lang="ar-QA" sz="2800" b="1" dirty="0" smtClean="0"/>
              <a:t> ،</a:t>
            </a:r>
            <a:r>
              <a:rPr lang="ar-SA" sz="2800" b="1" dirty="0" smtClean="0"/>
              <a:t> 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QA" sz="2800" b="1" dirty="0" smtClean="0"/>
              <a:t>و</a:t>
            </a:r>
            <a:r>
              <a:rPr lang="ar-SA" sz="2800" b="1" dirty="0" smtClean="0"/>
              <a:t>الذكاء والثقافة بالمستوى الذي يساعده على فهم طبيعة الناس</a:t>
            </a:r>
            <a:r>
              <a:rPr lang="ar-QA" sz="2800" b="1" dirty="0" smtClean="0"/>
              <a:t>.</a:t>
            </a:r>
            <a:r>
              <a:rPr lang="ar-SA" sz="2800" b="1" dirty="0" smtClean="0"/>
              <a:t> </a:t>
            </a:r>
            <a:endParaRPr lang="ar-QA" sz="2800" b="1" dirty="0" smtClean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63613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00B0F0"/>
                </a:solidFill>
                <a:cs typeface="PT Bold Mirror" pitchFamily="2" charset="-78"/>
              </a:rPr>
              <a:t>نصائح وإرشادات لنجاح المقابلة </a:t>
            </a:r>
            <a:endParaRPr lang="en-US" sz="4000" b="1" dirty="0" smtClean="0">
              <a:solidFill>
                <a:srgbClr val="00B0F0"/>
              </a:solidFill>
              <a:cs typeface="PT Bold Mirror" pitchFamily="2" charset="-78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52600"/>
            <a:ext cx="8496300" cy="4267200"/>
          </a:xfrm>
        </p:spPr>
        <p:txBody>
          <a:bodyPr>
            <a:normAutofit lnSpcReduction="10000"/>
          </a:bodyPr>
          <a:lstStyle/>
          <a:p>
            <a:pPr marL="571500" indent="-571500" eaLnBrk="1" hangingPunct="1">
              <a:lnSpc>
                <a:spcPct val="80000"/>
              </a:lnSpc>
            </a:pPr>
            <a:r>
              <a:rPr lang="ar-SA" sz="2800" b="1" smtClean="0"/>
              <a:t>تدريب الأشخاص المكلفين بإجراء المقابلة</a:t>
            </a:r>
            <a:r>
              <a:rPr lang="ar-QA" sz="2800" b="1" smtClean="0"/>
              <a:t> ،</a:t>
            </a:r>
            <a:r>
              <a:rPr lang="ar-SA" sz="2800" b="1" smtClean="0"/>
              <a:t> </a:t>
            </a:r>
            <a:r>
              <a:rPr lang="ar-QA" sz="2800" b="1" smtClean="0"/>
              <a:t>ومن</a:t>
            </a:r>
            <a:r>
              <a:rPr lang="ar-SA" sz="2800" b="1" smtClean="0"/>
              <a:t> المفضل أن يقوم </a:t>
            </a:r>
            <a:endParaRPr lang="ar-QA" sz="2800" b="1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smtClean="0"/>
              <a:t>الباحث بنفسه بإجراء المقابلات</a:t>
            </a:r>
            <a:r>
              <a:rPr lang="en-US" sz="2800" b="1" smtClean="0"/>
              <a:t> </a:t>
            </a:r>
            <a:r>
              <a:rPr lang="ar-QA" sz="2800" b="1" smtClean="0"/>
              <a:t>.</a:t>
            </a:r>
            <a:endParaRPr lang="ar-SA" sz="2800" b="1" smtClean="0"/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2800" b="1" smtClean="0"/>
              <a:t>الترتيب المسبق للمقابلة</a:t>
            </a:r>
            <a:r>
              <a:rPr lang="ar-QA" sz="2800" b="1" smtClean="0"/>
              <a:t>.</a:t>
            </a:r>
            <a:r>
              <a:rPr lang="ar-SA" sz="2800" b="1" smtClean="0"/>
              <a:t> 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2800" b="1" smtClean="0"/>
              <a:t>تحديد مكان إجراء المقابلة</a:t>
            </a:r>
            <a:r>
              <a:rPr lang="ar-QA" sz="2800" b="1" smtClean="0"/>
              <a:t> </a:t>
            </a:r>
            <a:r>
              <a:rPr lang="ar-SA" sz="2800" b="1" smtClean="0"/>
              <a:t>، حيث يفضل أن يتم بعيدا عن مكان</a:t>
            </a:r>
            <a:r>
              <a:rPr lang="ar-QA" sz="2800" b="1" smtClean="0"/>
              <a:t> 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smtClean="0"/>
              <a:t>العمل</a:t>
            </a:r>
            <a:r>
              <a:rPr lang="ar-QA" sz="2800" b="1" smtClean="0"/>
              <a:t> </a:t>
            </a:r>
            <a:r>
              <a:rPr lang="ar-SA" sz="2800" b="1" smtClean="0"/>
              <a:t>وذلك ضمانا للهدوء وتجنب المقاطعة.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2800" b="1" smtClean="0"/>
              <a:t>مظهر الباحث وملبسة يجب أن يتناسب مع مستوى المبحوثين</a:t>
            </a:r>
            <a:r>
              <a:rPr lang="ar-QA" sz="2800" b="1" smtClean="0"/>
              <a:t>.</a:t>
            </a:r>
            <a:endParaRPr lang="ar-SA" sz="2800" b="1" smtClean="0"/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2800" b="1" smtClean="0"/>
              <a:t>يجب على الباحث أن يخلق جو من عدم الرسميات أو الرهبة على </a:t>
            </a:r>
            <a:endParaRPr lang="ar-QA" sz="2800" b="1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smtClean="0"/>
              <a:t>جو المقابلة، حيث يفضل في معظم الأحوال البدء بأسئلة عامة مشوقة قد </a:t>
            </a:r>
            <a:endParaRPr lang="ar-QA" sz="2800" b="1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smtClean="0"/>
              <a:t>لا يكون لها علاقة مباشرة بالموضوع على ألا يستغرق ذلك وقتا كثيرا. 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2800" b="1" smtClean="0"/>
              <a:t>على الباحث أن يعر</a:t>
            </a:r>
            <a:r>
              <a:rPr lang="ar-QA" sz="2800" b="1" smtClean="0"/>
              <a:t>ِّ</a:t>
            </a:r>
            <a:r>
              <a:rPr lang="ar-SA" sz="2800" b="1" smtClean="0"/>
              <a:t>ف المبحوث منذ البداية بأهداف البحث وغاياته</a:t>
            </a:r>
            <a:r>
              <a:rPr lang="ar-QA" sz="2800" b="1" smtClean="0"/>
              <a:t>.</a:t>
            </a:r>
            <a:endParaRPr lang="ar-SA" sz="2800" b="1" smtClean="0"/>
          </a:p>
          <a:p>
            <a:pPr marL="571500" indent="-571500" eaLnBrk="1" hangingPunct="1">
              <a:lnSpc>
                <a:spcPct val="80000"/>
              </a:lnSpc>
            </a:pPr>
            <a:endParaRPr lang="en-US" sz="28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52600"/>
            <a:ext cx="8353425" cy="4267200"/>
          </a:xfrm>
        </p:spPr>
        <p:txBody>
          <a:bodyPr>
            <a:normAutofit lnSpcReduction="10000"/>
          </a:bodyPr>
          <a:lstStyle/>
          <a:p>
            <a:pPr marL="571500" indent="-571500" eaLnBrk="1" hangingPunct="1">
              <a:lnSpc>
                <a:spcPct val="80000"/>
              </a:lnSpc>
            </a:pPr>
            <a:r>
              <a:rPr lang="ar-SA" sz="2800" b="1" dirty="0" smtClean="0"/>
              <a:t>يجب على الباحث أن يطرح الأسئلة بشكل غير منحاز </a:t>
            </a:r>
            <a:r>
              <a:rPr lang="ar-QA" sz="2800" b="1" dirty="0" smtClean="0"/>
              <a:t>، </a:t>
            </a:r>
            <a:r>
              <a:rPr lang="ar-SA" sz="2800" b="1" dirty="0" smtClean="0"/>
              <a:t>ويجب </a:t>
            </a:r>
            <a:endParaRPr lang="ar-QA" sz="28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/>
              <a:t>تجنب الأسئلة المحرجة قدر الإمكان.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2800" b="1" dirty="0" smtClean="0"/>
              <a:t>تكوين العلاقة</a:t>
            </a:r>
            <a:r>
              <a:rPr lang="ar-QA" sz="2800" b="1" dirty="0" smtClean="0"/>
              <a:t> </a:t>
            </a:r>
            <a:r>
              <a:rPr lang="ar-SA" sz="2800" b="1" dirty="0" smtClean="0"/>
              <a:t>: يجب أن يكون المقابل لطيفا مهذبا </a:t>
            </a:r>
            <a:endParaRPr lang="ar-QA" sz="28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/>
              <a:t>وصريحا</a:t>
            </a:r>
            <a:r>
              <a:rPr lang="ar-QA" sz="2800" b="1" dirty="0" smtClean="0"/>
              <a:t> ،</a:t>
            </a:r>
            <a:r>
              <a:rPr lang="ar-SA" sz="2800" b="1" dirty="0" smtClean="0"/>
              <a:t> ويجب ألا يسرف في المدح أو إبداء العطف</a:t>
            </a:r>
            <a:r>
              <a:rPr lang="ar-QA" sz="2800" b="1" dirty="0" smtClean="0"/>
              <a:t> </a:t>
            </a:r>
            <a:r>
              <a:rPr lang="ar-SA" sz="2800" b="1" dirty="0" smtClean="0"/>
              <a:t>الزائد على </a:t>
            </a:r>
            <a:endParaRPr lang="ar-QA" sz="28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QA" sz="2800" b="1" dirty="0" smtClean="0"/>
              <a:t>الم</a:t>
            </a:r>
            <a:r>
              <a:rPr lang="ar-SA" sz="2800" b="1" dirty="0" smtClean="0"/>
              <a:t>بحوث(</a:t>
            </a:r>
            <a:r>
              <a:rPr lang="ar-SA" sz="2800" b="1" dirty="0" err="1" smtClean="0"/>
              <a:t>العينه</a:t>
            </a:r>
            <a:r>
              <a:rPr lang="ar-SA" sz="2800" b="1" dirty="0" smtClean="0"/>
              <a:t>)</a:t>
            </a:r>
            <a:r>
              <a:rPr lang="ar-QA" sz="2800" b="1" dirty="0" smtClean="0"/>
              <a:t>،</a:t>
            </a:r>
            <a:r>
              <a:rPr lang="ar-SA" sz="2800" b="1" dirty="0" smtClean="0"/>
              <a:t> كذلك يجب عليه أن يتجنب </a:t>
            </a:r>
            <a:endParaRPr lang="ar-QA" sz="28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/>
              <a:t>التعالي أو اللجوء إلى العنف وأن يكون صريحا.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2800" b="1" dirty="0" smtClean="0"/>
              <a:t>يجب على المقابل أن يحسن الاستماع إلى محدثة </a:t>
            </a:r>
            <a:r>
              <a:rPr lang="ar-QA" sz="2800" b="1" dirty="0" smtClean="0"/>
              <a:t>ويفسح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/>
              <a:t>له المجال للتعبير عن رأيه بحرية </a:t>
            </a:r>
            <a:r>
              <a:rPr lang="ar-QA" sz="2800" b="1" dirty="0" smtClean="0"/>
              <a:t>، </a:t>
            </a:r>
            <a:r>
              <a:rPr lang="ar-SA" sz="2800" b="1" dirty="0" smtClean="0"/>
              <a:t>وذلك في إطار وموضوع المقابلة. 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2800" b="1" dirty="0" smtClean="0"/>
              <a:t>تسجيل البيانات</a:t>
            </a:r>
            <a:r>
              <a:rPr lang="ar-QA" sz="2800" b="1" dirty="0" smtClean="0"/>
              <a:t> </a:t>
            </a:r>
            <a:r>
              <a:rPr lang="ar-SA" sz="2800" b="1" dirty="0" smtClean="0"/>
              <a:t>: يجب أن يستخدم الوسيلة </a:t>
            </a:r>
            <a:endParaRPr lang="ar-QA" sz="28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/>
              <a:t>المناسبة لتسجيل المقابلة</a:t>
            </a:r>
            <a:r>
              <a:rPr lang="ar-QA" sz="2800" b="1" dirty="0" smtClean="0"/>
              <a:t>.</a:t>
            </a:r>
            <a:endParaRPr lang="en-US" sz="28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63613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00B0F0"/>
                </a:solidFill>
                <a:cs typeface="PT Bold Mirror" pitchFamily="2" charset="-78"/>
              </a:rPr>
              <a:t>نصائح وإرشادات لنجاح المقابلة </a:t>
            </a:r>
            <a:endParaRPr lang="en-US" sz="4000" b="1" dirty="0" smtClean="0">
              <a:solidFill>
                <a:srgbClr val="00B0F0"/>
              </a:solidFill>
              <a:cs typeface="PT Bold Mirror" pitchFamily="2" charset="-78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endParaRPr lang="ar-SA" sz="2000" smtClean="0"/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3200" b="1" smtClean="0"/>
              <a:t>استدعاء المعلومات</a:t>
            </a:r>
            <a:r>
              <a:rPr lang="ar-QA" sz="3200" b="1" smtClean="0"/>
              <a:t> </a:t>
            </a:r>
            <a:r>
              <a:rPr lang="ar-SA" sz="3200" b="1" smtClean="0"/>
              <a:t>: أن يعمل المقابل (بالكسر) على طرح الأسئلة بوضوح وببساطة ويسر </a:t>
            </a:r>
            <a:r>
              <a:rPr lang="ar-QA" sz="3200" b="1" smtClean="0"/>
              <a:t>، </a:t>
            </a:r>
            <a:r>
              <a:rPr lang="ar-SA" sz="3200" b="1" smtClean="0"/>
              <a:t>وأن يتجنب المصطلحات المعقدة </a:t>
            </a:r>
            <a:r>
              <a:rPr lang="ar-QA" sz="3200" b="1" smtClean="0"/>
              <a:t>، </a:t>
            </a:r>
            <a:r>
              <a:rPr lang="ar-SA" sz="3200" b="1" smtClean="0"/>
              <a:t>وأن يستخدم اللغة التي تناسب المبحوث. </a:t>
            </a:r>
            <a:endParaRPr lang="ar-QA" sz="3200" b="1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QA" sz="3200" b="1" smtClean="0"/>
              <a:t>- </a:t>
            </a:r>
            <a:r>
              <a:rPr lang="ar-SA" sz="3200" b="1" smtClean="0"/>
              <a:t>على سبيل المثال إذا أردت إجراء مقابلات مع كبار السن والذين عايشوا فترة الاحتلال الإنجليزي في فلسطين وذلك بهدف التعرف على نمط الحياة في تلك الحقبة</a:t>
            </a:r>
            <a:r>
              <a:rPr lang="ar-QA" sz="3200" b="1" smtClean="0"/>
              <a:t> </a:t>
            </a:r>
            <a:r>
              <a:rPr lang="ar-SA" sz="3200" b="1" smtClean="0"/>
              <a:t>، فلا يعقل أن أستخدم مصطلحات متخصصة مثل</a:t>
            </a:r>
            <a:r>
              <a:rPr lang="ar-QA" sz="3200" b="1" smtClean="0"/>
              <a:t> :</a:t>
            </a:r>
            <a:r>
              <a:rPr lang="ar-SA" sz="3200" b="1" smtClean="0"/>
              <a:t> البيروقراطية</a:t>
            </a:r>
            <a:r>
              <a:rPr lang="ar-QA" sz="3200" b="1" smtClean="0"/>
              <a:t> </a:t>
            </a:r>
            <a:r>
              <a:rPr lang="ar-SA" sz="3200" b="1" smtClean="0"/>
              <a:t>، والأوتوقراطية</a:t>
            </a:r>
            <a:r>
              <a:rPr lang="ar-QA" sz="3200" b="1" smtClean="0"/>
              <a:t> </a:t>
            </a:r>
            <a:r>
              <a:rPr lang="ar-SA" sz="3200" b="1" smtClean="0"/>
              <a:t>، والبرغماتية </a:t>
            </a:r>
            <a:r>
              <a:rPr lang="ar-QA" sz="3200" b="1" smtClean="0"/>
              <a:t>؛ </a:t>
            </a:r>
            <a:r>
              <a:rPr lang="ar-SA" sz="3200" b="1" smtClean="0"/>
              <a:t>لأنها مصطلحات متخصصة بعيدة عن مستوى المبحوثين.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الملاحظة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SA" sz="3200" u="sng" dirty="0" smtClean="0"/>
              <a:t>الملاحظة </a:t>
            </a:r>
            <a:r>
              <a:rPr lang="ar-QA" sz="3200" u="sng" dirty="0" smtClean="0"/>
              <a:t>:</a:t>
            </a:r>
            <a:r>
              <a:rPr lang="ar-QA" sz="3200" dirty="0" smtClean="0"/>
              <a:t> </a:t>
            </a:r>
            <a:r>
              <a:rPr lang="ar-SA" sz="3200" dirty="0" smtClean="0"/>
              <a:t>" عبارة عن عملية مشاهدة</a:t>
            </a:r>
            <a:r>
              <a:rPr lang="ar-QA" sz="3200" dirty="0" smtClean="0"/>
              <a:t> </a:t>
            </a:r>
            <a:r>
              <a:rPr lang="ar-SA" sz="3200" dirty="0" smtClean="0"/>
              <a:t>، أو متابعة </a:t>
            </a:r>
            <a:endParaRPr lang="ar-QA" sz="3200" dirty="0" smtClean="0"/>
          </a:p>
          <a:p>
            <a:pPr eaLnBrk="1" hangingPunct="1">
              <a:buFont typeface="Wingdings" pitchFamily="2" charset="2"/>
              <a:buNone/>
            </a:pPr>
            <a:r>
              <a:rPr lang="ar-SA" sz="3200" dirty="0" smtClean="0"/>
              <a:t>لسلوك ظواهر محددة</a:t>
            </a:r>
            <a:r>
              <a:rPr lang="ar-QA" sz="3200" dirty="0" smtClean="0"/>
              <a:t> </a:t>
            </a:r>
            <a:r>
              <a:rPr lang="ar-SA" sz="3200" dirty="0" smtClean="0"/>
              <a:t>، أو أفراد محددين خلال فترة</a:t>
            </a:r>
            <a:r>
              <a:rPr lang="ar-QA" sz="3200" dirty="0" smtClean="0"/>
              <a:t> </a:t>
            </a:r>
            <a:r>
              <a:rPr lang="ar-SA" sz="3200" dirty="0" smtClean="0"/>
              <a:t>، أو </a:t>
            </a:r>
            <a:endParaRPr lang="ar-QA" sz="3200" dirty="0" smtClean="0"/>
          </a:p>
          <a:p>
            <a:pPr eaLnBrk="1" hangingPunct="1">
              <a:buFont typeface="Wingdings" pitchFamily="2" charset="2"/>
              <a:buNone/>
            </a:pPr>
            <a:r>
              <a:rPr lang="ar-SA" sz="3200" dirty="0" smtClean="0"/>
              <a:t>فترات زمنية محددة</a:t>
            </a:r>
            <a:r>
              <a:rPr lang="ar-QA" sz="3200" dirty="0" smtClean="0"/>
              <a:t> </a:t>
            </a:r>
            <a:r>
              <a:rPr lang="ar-SA" sz="3200" dirty="0" smtClean="0"/>
              <a:t>، وضمن ترتيبات بيئية تضمن الحياد</a:t>
            </a:r>
            <a:r>
              <a:rPr lang="ar-QA" sz="3200" dirty="0" smtClean="0"/>
              <a:t> </a:t>
            </a:r>
            <a:r>
              <a:rPr lang="ar-SA" sz="3200" dirty="0" smtClean="0"/>
              <a:t>، </a:t>
            </a:r>
            <a:endParaRPr lang="ar-QA" sz="3200" dirty="0" smtClean="0"/>
          </a:p>
          <a:p>
            <a:pPr eaLnBrk="1" hangingPunct="1">
              <a:buFont typeface="Wingdings" pitchFamily="2" charset="2"/>
              <a:buNone/>
            </a:pPr>
            <a:r>
              <a:rPr lang="ar-SA" sz="3200" dirty="0" smtClean="0"/>
              <a:t>أو الموضوعية لما يتم جمعة من بيانات</a:t>
            </a:r>
            <a:r>
              <a:rPr lang="ar-QA" sz="3200" dirty="0" smtClean="0"/>
              <a:t> </a:t>
            </a:r>
            <a:r>
              <a:rPr lang="ar-SA" sz="3200" dirty="0" smtClean="0"/>
              <a:t>، أو معلومات</a:t>
            </a:r>
            <a:r>
              <a:rPr lang="ar-QA" sz="3200" dirty="0" smtClean="0"/>
              <a:t> </a:t>
            </a:r>
            <a:r>
              <a:rPr lang="ar-SA" sz="3200" dirty="0" smtClean="0">
                <a:latin typeface="Arial" charset="0"/>
              </a:rPr>
              <a:t>”</a:t>
            </a:r>
            <a:r>
              <a:rPr lang="ar-QA" sz="3200" dirty="0" smtClean="0"/>
              <a:t>.</a:t>
            </a:r>
            <a:r>
              <a:rPr lang="ar-SA" sz="3200" dirty="0" smtClean="0"/>
              <a:t> </a:t>
            </a:r>
            <a:endParaRPr lang="ar-QA" sz="3200" dirty="0" smtClean="0"/>
          </a:p>
          <a:p>
            <a:pPr eaLnBrk="1" hangingPunct="1"/>
            <a:r>
              <a:rPr lang="ar-SA" sz="3200" b="1" u="sng" dirty="0" smtClean="0">
                <a:solidFill>
                  <a:srgbClr val="C00000"/>
                </a:solidFill>
              </a:rPr>
              <a:t>أنواع الملاحظة</a:t>
            </a:r>
            <a:r>
              <a:rPr lang="ar-QA" sz="3200" b="1" u="sng" dirty="0" smtClean="0">
                <a:solidFill>
                  <a:srgbClr val="C00000"/>
                </a:solidFill>
              </a:rPr>
              <a:t> :</a:t>
            </a:r>
            <a:r>
              <a:rPr lang="ar-QA" sz="3200" b="1" dirty="0" smtClean="0">
                <a:solidFill>
                  <a:srgbClr val="C00000"/>
                </a:solidFill>
              </a:rPr>
              <a:t> </a:t>
            </a:r>
            <a:r>
              <a:rPr lang="ar-SA" sz="3200" dirty="0" smtClean="0"/>
              <a:t>تنقسم الملاحظة من حيث درجة الضبط إلى</a:t>
            </a:r>
            <a:r>
              <a:rPr lang="ar-QA" sz="3200" dirty="0" smtClean="0"/>
              <a:t> </a:t>
            </a:r>
            <a:r>
              <a:rPr lang="ar-SA" sz="3200" dirty="0" smtClean="0"/>
              <a:t>: 1) ملاحظة بسيطة</a:t>
            </a:r>
            <a:r>
              <a:rPr lang="ar-QA" sz="3200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ar-QA" sz="3200" dirty="0" smtClean="0"/>
              <a:t>          </a:t>
            </a:r>
            <a:r>
              <a:rPr lang="ar-SA" sz="3200" dirty="0" smtClean="0"/>
              <a:t> 2) ملاحظة منتظمة</a:t>
            </a:r>
            <a:r>
              <a:rPr lang="ar-QA" sz="3200" dirty="0" smtClean="0"/>
              <a:t>.</a:t>
            </a:r>
            <a:r>
              <a:rPr lang="ar-SA" sz="3200" dirty="0" smtClean="0"/>
              <a:t> </a:t>
            </a:r>
            <a:endParaRPr lang="ar-QA" sz="3200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63613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00B050"/>
                </a:solidFill>
                <a:cs typeface="PT Bold Mirror" pitchFamily="2" charset="-78"/>
              </a:rPr>
              <a:t>الملاحظة البسيطة</a:t>
            </a:r>
            <a:endParaRPr lang="en-US" sz="4000" dirty="0" smtClean="0">
              <a:solidFill>
                <a:srgbClr val="00B050"/>
              </a:solidFill>
              <a:cs typeface="PT Bold Mirror" pitchFamily="2" charset="-7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52600"/>
            <a:ext cx="7883525" cy="4267200"/>
          </a:xfrm>
        </p:spPr>
        <p:txBody>
          <a:bodyPr/>
          <a:lstStyle/>
          <a:p>
            <a:pPr algn="justLow" eaLnBrk="1" hangingPunct="1"/>
            <a:r>
              <a:rPr lang="ar-SA" sz="3200" dirty="0" smtClean="0">
                <a:latin typeface="Arial" charset="0"/>
              </a:rPr>
              <a:t>هي التي تستخدم غالبا في البحوث والدراسات الاستكشافية</a:t>
            </a:r>
            <a:r>
              <a:rPr lang="ar-QA" sz="3200" dirty="0" smtClean="0">
                <a:latin typeface="Arial" charset="0"/>
              </a:rPr>
              <a:t> </a:t>
            </a:r>
            <a:r>
              <a:rPr lang="ar-SA" sz="3200" dirty="0" smtClean="0">
                <a:latin typeface="Arial" charset="0"/>
              </a:rPr>
              <a:t>، والتي لا يكون للباحث حولها معلومات كافية</a:t>
            </a:r>
            <a:r>
              <a:rPr lang="en-US" sz="3200" dirty="0" smtClean="0">
                <a:latin typeface="Arial" charset="0"/>
              </a:rPr>
              <a:t> .</a:t>
            </a:r>
          </a:p>
          <a:p>
            <a:pPr algn="justLow" eaLnBrk="1" hangingPunct="1"/>
            <a:r>
              <a:rPr lang="ar-SA" sz="3200" dirty="0" smtClean="0"/>
              <a:t>وتستخدم هذه الملاحظة في الظروف العادية دون إخضاع الظاهرة موضع البحث للضبط</a:t>
            </a:r>
            <a:r>
              <a:rPr lang="ar-QA" sz="3200" dirty="0" smtClean="0"/>
              <a:t> </a:t>
            </a:r>
            <a:r>
              <a:rPr lang="ar-SA" sz="3200" dirty="0" smtClean="0"/>
              <a:t>،</a:t>
            </a:r>
            <a:r>
              <a:rPr lang="ar-QA" sz="3200" dirty="0" smtClean="0"/>
              <a:t> </a:t>
            </a:r>
            <a:r>
              <a:rPr lang="ar-SA" sz="3200" dirty="0" smtClean="0"/>
              <a:t>ودون استخدام الأدوات الميكانيكية كالمسجلات والكاميرات. </a:t>
            </a:r>
            <a:endParaRPr lang="en-US" sz="3200" dirty="0" smtClean="0"/>
          </a:p>
          <a:p>
            <a:pPr eaLnBrk="1" hangingPunct="1">
              <a:buFont typeface="Wingdings" pitchFamily="2" charset="2"/>
              <a:buNone/>
            </a:pPr>
            <a:endParaRPr lang="en-US" sz="3200" b="1" dirty="0" smtClean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63613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00B050"/>
                </a:solidFill>
                <a:cs typeface="PT Bold Mirror" pitchFamily="2" charset="-78"/>
              </a:rPr>
              <a:t>الملاحظة المنتظمة</a:t>
            </a:r>
            <a:endParaRPr lang="en-US" sz="4000" dirty="0" smtClean="0">
              <a:solidFill>
                <a:srgbClr val="00B050"/>
              </a:solidFill>
              <a:cs typeface="PT Bold Mirror" pitchFamily="2" charset="-7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52600"/>
            <a:ext cx="8569325" cy="4267200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</a:pPr>
            <a:r>
              <a:rPr lang="ar-SA" sz="2800" b="1" dirty="0" smtClean="0"/>
              <a:t>وهي التي يحدد الباحث فيها نوع البيانات المراد جمعها حول</a:t>
            </a:r>
            <a:r>
              <a:rPr lang="ar-QA" sz="2800" b="1" dirty="0" smtClean="0"/>
              <a:t> </a:t>
            </a:r>
            <a:r>
              <a:rPr lang="ar-SA" sz="2800" b="1" dirty="0" smtClean="0"/>
              <a:t>الظاهرة </a:t>
            </a:r>
            <a:endParaRPr lang="ar-QA" sz="28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موضع الدراسة</a:t>
            </a:r>
            <a:r>
              <a:rPr lang="ar-QA" sz="2800" b="1" dirty="0" smtClean="0"/>
              <a:t> </a:t>
            </a:r>
            <a:r>
              <a:rPr lang="ar-SA" sz="2800" b="1" dirty="0" smtClean="0"/>
              <a:t>، وتمتاز هذه الملاحظة بتوافر شروط الضبط فيها</a:t>
            </a:r>
            <a:r>
              <a:rPr lang="ar-QA" sz="2800" b="1" dirty="0" smtClean="0"/>
              <a:t> </a:t>
            </a:r>
            <a:r>
              <a:rPr lang="ar-SA" sz="2800" b="1" dirty="0" smtClean="0"/>
              <a:t>، </a:t>
            </a:r>
            <a:r>
              <a:rPr lang="ar-SA" sz="2800" b="1" dirty="0" err="1" smtClean="0"/>
              <a:t>و</a:t>
            </a:r>
            <a:r>
              <a:rPr lang="ar-QA" sz="2800" b="1" dirty="0" err="1" smtClean="0"/>
              <a:t>يُ</a:t>
            </a:r>
            <a:r>
              <a:rPr lang="ar-SA" sz="2800" b="1" dirty="0" smtClean="0"/>
              <a:t>حدد </a:t>
            </a:r>
            <a:endParaRPr lang="ar-QA" sz="28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فيها زمان مكان الملاحظة بشكل مسبق</a:t>
            </a:r>
            <a:r>
              <a:rPr lang="ar-QA" sz="2800" b="1" dirty="0" smtClean="0"/>
              <a:t> ،</a:t>
            </a:r>
            <a:r>
              <a:rPr lang="ar-SA" sz="2800" b="1" dirty="0" smtClean="0"/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وتستخدم هذه الملاحظات غالبا </a:t>
            </a:r>
            <a:endParaRPr lang="ar-QA" sz="2800" b="1" dirty="0" smtClean="0">
              <a:solidFill>
                <a:srgbClr val="FF000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في الدراسات</a:t>
            </a:r>
            <a:r>
              <a:rPr lang="ar-Q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الوصفية واختبار الفرضية</a:t>
            </a:r>
            <a:r>
              <a:rPr lang="ar-QA" sz="2800" b="1" dirty="0" smtClean="0">
                <a:solidFill>
                  <a:srgbClr val="FF0000"/>
                </a:solidFill>
              </a:rPr>
              <a:t> . . </a:t>
            </a:r>
            <a:r>
              <a:rPr lang="ar-SA" sz="2800" b="1" dirty="0" smtClean="0">
                <a:solidFill>
                  <a:srgbClr val="FF0000"/>
                </a:solidFill>
              </a:rPr>
              <a:t>وتنقسم إلى</a:t>
            </a:r>
            <a:r>
              <a:rPr lang="ar-Q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: </a:t>
            </a:r>
            <a:endParaRPr lang="ar-QA" sz="2800" b="1" dirty="0" smtClean="0">
              <a:solidFill>
                <a:srgbClr val="FF000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1) الملاحظة بدون مشاركة</a:t>
            </a:r>
            <a:r>
              <a:rPr lang="ar-QA" sz="2800" b="1" dirty="0" smtClean="0"/>
              <a:t>.              </a:t>
            </a:r>
            <a:r>
              <a:rPr lang="ar-SA" sz="2800" b="1" dirty="0" smtClean="0"/>
              <a:t>2) الملاحظة بالمشاركة</a:t>
            </a:r>
            <a:r>
              <a:rPr lang="ar-QA" sz="2800" b="1" dirty="0" smtClean="0"/>
              <a:t>.</a:t>
            </a:r>
            <a:r>
              <a:rPr lang="ar-SA" sz="2800" b="1" dirty="0" smtClean="0"/>
              <a:t> 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QA" sz="2800" b="1" u="sng" dirty="0" smtClean="0"/>
              <a:t>1</a:t>
            </a:r>
            <a:r>
              <a:rPr lang="ar-QA" sz="2800" b="1" u="sng" dirty="0" smtClean="0">
                <a:solidFill>
                  <a:srgbClr val="00B050"/>
                </a:solidFill>
              </a:rPr>
              <a:t>) </a:t>
            </a:r>
            <a:r>
              <a:rPr lang="ar-SA" sz="2800" b="1" u="sng" dirty="0" smtClean="0">
                <a:solidFill>
                  <a:srgbClr val="00B050"/>
                </a:solidFill>
              </a:rPr>
              <a:t>الملاحظة بدون مشاركة</a:t>
            </a:r>
            <a:r>
              <a:rPr lang="ar-QA" sz="2800" b="1" u="sng" dirty="0" smtClean="0">
                <a:solidFill>
                  <a:srgbClr val="00B050"/>
                </a:solidFill>
              </a:rPr>
              <a:t> </a:t>
            </a:r>
            <a:r>
              <a:rPr lang="ar-SA" sz="2800" b="1" u="sng" dirty="0" smtClean="0">
                <a:solidFill>
                  <a:srgbClr val="00B050"/>
                </a:solidFill>
              </a:rPr>
              <a:t>:</a:t>
            </a:r>
            <a:r>
              <a:rPr lang="ar-QA" sz="2800" b="1" dirty="0" smtClean="0">
                <a:solidFill>
                  <a:srgbClr val="00B050"/>
                </a:solidFill>
              </a:rPr>
              <a:t> </a:t>
            </a:r>
            <a:r>
              <a:rPr lang="ar-SA" sz="2800" b="1" dirty="0" smtClean="0"/>
              <a:t>وتسمى كذلك بالملاحظة البسيطة</a:t>
            </a:r>
            <a:r>
              <a:rPr lang="ar-QA" sz="2800" b="1" dirty="0" smtClean="0"/>
              <a:t> </a:t>
            </a:r>
            <a:r>
              <a:rPr lang="ar-SA" sz="2800" b="1" dirty="0" smtClean="0"/>
              <a:t>، </a:t>
            </a:r>
            <a:r>
              <a:rPr lang="ar-QA" sz="2800" b="1" dirty="0" smtClean="0"/>
              <a:t>و</a:t>
            </a:r>
            <a:r>
              <a:rPr lang="ar-SA" sz="2800" b="1" dirty="0" smtClean="0"/>
              <a:t>فيها </a:t>
            </a:r>
            <a:endParaRPr lang="ar-QA" sz="28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يقوم الباحث بدراسة الظاهرة موضع الدراسة عن كثب </a:t>
            </a:r>
            <a:r>
              <a:rPr lang="ar-QA" sz="2800" b="1" dirty="0" smtClean="0"/>
              <a:t>، </a:t>
            </a:r>
            <a:r>
              <a:rPr lang="ar-SA" sz="2800" b="1" dirty="0" smtClean="0"/>
              <a:t>دون أن يشترك </a:t>
            </a:r>
            <a:endParaRPr lang="ar-QA" sz="28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في أي نشاط تقوم </a:t>
            </a:r>
            <a:r>
              <a:rPr lang="ar-SA" sz="2800" b="1" dirty="0" err="1" smtClean="0"/>
              <a:t>به</a:t>
            </a:r>
            <a:r>
              <a:rPr lang="ar-SA" sz="2800" b="1" dirty="0" smtClean="0"/>
              <a:t> الظاهرة</a:t>
            </a:r>
            <a:r>
              <a:rPr lang="ar-QA" sz="2800" b="1" dirty="0" smtClean="0"/>
              <a:t> . . </a:t>
            </a:r>
            <a:r>
              <a:rPr lang="ar-SA" sz="2800" b="1" dirty="0" smtClean="0"/>
              <a:t>مثل</a:t>
            </a:r>
            <a:r>
              <a:rPr lang="ar-QA" sz="2800" b="1" dirty="0" smtClean="0"/>
              <a:t> </a:t>
            </a:r>
            <a:r>
              <a:rPr lang="ar-SA" sz="2800" b="1" dirty="0" smtClean="0"/>
              <a:t>: مراقبة العمال في أماكن العمل عن </a:t>
            </a:r>
            <a:endParaRPr lang="ar-QA" sz="28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بعد</a:t>
            </a:r>
            <a:r>
              <a:rPr lang="ar-QA" sz="2800" b="1" dirty="0" smtClean="0"/>
              <a:t> </a:t>
            </a:r>
            <a:r>
              <a:rPr lang="ar-SA" sz="2800" b="1" dirty="0" smtClean="0"/>
              <a:t>،</a:t>
            </a:r>
            <a:r>
              <a:rPr lang="ar-QA" sz="2800" b="1" dirty="0" smtClean="0"/>
              <a:t> </a:t>
            </a:r>
            <a:r>
              <a:rPr lang="ar-SA" sz="2800" b="1" dirty="0" smtClean="0"/>
              <a:t> وملاحظة سلوك مجموعة من الأطفال.</a:t>
            </a:r>
            <a:endParaRPr lang="en-US" sz="2800" b="1" dirty="0" smtClean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52600"/>
            <a:ext cx="8135937" cy="4267200"/>
          </a:xfrm>
        </p:spPr>
        <p:txBody>
          <a:bodyPr>
            <a:normAutofit/>
          </a:bodyPr>
          <a:lstStyle/>
          <a:p>
            <a:pPr marL="571500" indent="-571500" eaLnBrk="1" hangingPunct="1">
              <a:lnSpc>
                <a:spcPct val="80000"/>
              </a:lnSpc>
            </a:pPr>
            <a:r>
              <a:rPr lang="ar-SA" sz="3200" b="1" u="sng" dirty="0" smtClean="0">
                <a:solidFill>
                  <a:srgbClr val="00B050"/>
                </a:solidFill>
              </a:rPr>
              <a:t>الملاحظة بالمشاركة</a:t>
            </a:r>
            <a:r>
              <a:rPr lang="ar-QA" sz="3200" b="1" u="sng" dirty="0" smtClean="0">
                <a:solidFill>
                  <a:srgbClr val="00B050"/>
                </a:solidFill>
              </a:rPr>
              <a:t> </a:t>
            </a:r>
            <a:r>
              <a:rPr lang="ar-SA" sz="3200" b="1" u="sng" dirty="0" smtClean="0">
                <a:solidFill>
                  <a:srgbClr val="00B050"/>
                </a:solidFill>
              </a:rPr>
              <a:t>:</a:t>
            </a:r>
            <a:r>
              <a:rPr lang="ar-QA" sz="3200" b="1" dirty="0" smtClean="0">
                <a:solidFill>
                  <a:srgbClr val="00B050"/>
                </a:solidFill>
              </a:rPr>
              <a:t> 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/>
              <a:t>وهنا يقوم الباحث بدور إيجابي وفعال في أحداث </a:t>
            </a:r>
            <a:r>
              <a:rPr lang="ar-QA" sz="3200" b="1" dirty="0" smtClean="0"/>
              <a:t>الظاهرة 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QA" sz="3200" b="1" dirty="0" smtClean="0"/>
              <a:t>موضع </a:t>
            </a:r>
            <a:r>
              <a:rPr lang="ar-SA" sz="3200" b="1" dirty="0" smtClean="0"/>
              <a:t>الملاحظ</a:t>
            </a:r>
            <a:r>
              <a:rPr lang="ar-QA" sz="3200" b="1" dirty="0" smtClean="0"/>
              <a:t>ة</a:t>
            </a:r>
            <a:r>
              <a:rPr lang="ar-QA" sz="3200" b="1" dirty="0" smtClean="0"/>
              <a:t>.</a:t>
            </a:r>
            <a:r>
              <a:rPr lang="en-US" sz="3200" b="1" dirty="0" smtClean="0"/>
              <a:t> </a:t>
            </a:r>
            <a:r>
              <a:rPr lang="ar-SA" sz="3200" b="1" dirty="0" smtClean="0"/>
              <a:t>مثلا لو الباحث يرغب في ملاحظة وضع السجناء فإنه يدخل معهم كسجين ويلاحظهم في الوضع الطبيعي.</a:t>
            </a:r>
            <a:endParaRPr lang="ar-SA" sz="32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endParaRPr lang="ar-SA" sz="32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63613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0070C0"/>
                </a:solidFill>
                <a:cs typeface="PT Bold Mirror" pitchFamily="2" charset="-78"/>
              </a:rPr>
              <a:t>نصائح وإرشادات عند القيام بالملاحظة</a:t>
            </a:r>
            <a:r>
              <a:rPr lang="ar-QA" sz="4000" b="1" dirty="0" smtClean="0">
                <a:solidFill>
                  <a:srgbClr val="0070C0"/>
                </a:solidFill>
                <a:cs typeface="PT Bold Mirror" pitchFamily="2" charset="-78"/>
              </a:rPr>
              <a:t> </a:t>
            </a:r>
            <a:endParaRPr lang="en-US" sz="4000" b="1" dirty="0" smtClean="0">
              <a:solidFill>
                <a:srgbClr val="0070C0"/>
              </a:solidFill>
              <a:cs typeface="PT Bold Mirror" pitchFamily="2" charset="-7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ar-SA" sz="2800" b="1" smtClean="0"/>
              <a:t>أن يحصل الباحث على المعلومات المسبقة والكافية عن الظاهرة موضع الدراسة. 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ar-SA" sz="2800" b="1" smtClean="0"/>
              <a:t>أن يكون لدى الباحث هدف واضح ومحدد من إجراء الملاحظة</a:t>
            </a:r>
            <a:r>
              <a:rPr lang="ar-QA" sz="2800" b="1" smtClean="0"/>
              <a:t>.</a:t>
            </a:r>
            <a:r>
              <a:rPr lang="ar-SA" sz="2800" b="1" smtClean="0"/>
              <a:t> 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ar-SA" sz="2800" b="1" smtClean="0"/>
              <a:t>استخدام الوسائل والأدوات المناسبة لتسجيل الوقائع الأحداث بشكل ملائم ، وتحديد الأدوات الإحصائية اللازمة في عملية التسجيل والتحليل.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ar-SA" sz="2800" b="1" smtClean="0"/>
              <a:t>تحديد الفئات التي سيقوم الباحث بملاحظتها لإجراء الملاحظة عليها.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ar-SA" sz="2800" b="1" smtClean="0"/>
              <a:t>تحري الموضوعية والدقة في الملاحظة وأساليبها</a:t>
            </a:r>
            <a:r>
              <a:rPr lang="ar-QA" sz="2800" b="1" smtClean="0"/>
              <a:t>.</a:t>
            </a:r>
            <a:r>
              <a:rPr lang="ar-SA" sz="2800" b="1" smtClean="0"/>
              <a:t> 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ar-SA" sz="2800" b="1" smtClean="0"/>
              <a:t>المعرفة التامة بأدوات وأساليب القياس</a:t>
            </a:r>
            <a:r>
              <a:rPr lang="ar-QA" sz="2800" b="1" smtClean="0"/>
              <a:t>.</a:t>
            </a:r>
            <a:r>
              <a:rPr lang="ar-SA" sz="2600" smtClean="0"/>
              <a:t> </a:t>
            </a:r>
            <a:endParaRPr lang="en-US" sz="26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الاستبيان</a:t>
            </a: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خطوات تصميم الاستبيان</a:t>
            </a:r>
          </a:p>
          <a:p>
            <a:r>
              <a:rPr lang="ar-SA" sz="2800" b="1" dirty="0" smtClean="0">
                <a:solidFill>
                  <a:srgbClr val="7030A0"/>
                </a:solidFill>
              </a:rPr>
              <a:t>* تحديد الهدف من الاستبيان.</a:t>
            </a:r>
            <a:endParaRPr lang="ar-SA" sz="2800" b="1" dirty="0">
              <a:solidFill>
                <a:srgbClr val="7030A0"/>
              </a:solidFill>
            </a:endParaRPr>
          </a:p>
          <a:p>
            <a:pPr>
              <a:buFont typeface="Arial" charset="0"/>
              <a:buChar char="•"/>
            </a:pPr>
            <a:r>
              <a:rPr lang="ar-SA" sz="2800" b="1" dirty="0" smtClean="0">
                <a:solidFill>
                  <a:srgbClr val="7030A0"/>
                </a:solidFill>
              </a:rPr>
              <a:t>كتابة البنود</a:t>
            </a:r>
          </a:p>
          <a:p>
            <a:pPr>
              <a:buFont typeface="Arial" charset="0"/>
              <a:buChar char="•"/>
            </a:pPr>
            <a:r>
              <a:rPr lang="ar-SA" sz="2800" b="1" dirty="0" smtClean="0">
                <a:solidFill>
                  <a:srgbClr val="7030A0"/>
                </a:solidFill>
              </a:rPr>
              <a:t>تجريب الاستبيان بصورته </a:t>
            </a:r>
            <a:r>
              <a:rPr lang="ar-SA" sz="2800" b="1" dirty="0" smtClean="0">
                <a:solidFill>
                  <a:srgbClr val="7030A0"/>
                </a:solidFill>
              </a:rPr>
              <a:t>الأولية </a:t>
            </a:r>
            <a:endParaRPr lang="ar-SA" sz="2800" b="1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Char char="•"/>
            </a:pPr>
            <a:r>
              <a:rPr lang="ar-SA" sz="2800" b="1" dirty="0" smtClean="0">
                <a:solidFill>
                  <a:srgbClr val="7030A0"/>
                </a:solidFill>
              </a:rPr>
              <a:t>الاستبيان في صورته النهائية</a:t>
            </a:r>
          </a:p>
          <a:p>
            <a:pPr>
              <a:buNone/>
            </a:pPr>
            <a:endParaRPr lang="ar-SA" sz="2800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2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7030A0"/>
                </a:solidFill>
              </a:rPr>
              <a:t>أشكال الاستبيان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أ- الاستبيان المغلق .</a:t>
            </a:r>
          </a:p>
          <a:p>
            <a:r>
              <a:rPr lang="ar-SA" dirty="0" smtClean="0"/>
              <a:t>ب- الاستبيان المفتوح.</a:t>
            </a:r>
          </a:p>
          <a:p>
            <a:r>
              <a:rPr lang="ar-SA" dirty="0" smtClean="0"/>
              <a:t>ج- الاستبيان المغلق المفتوح</a:t>
            </a:r>
            <a:r>
              <a:rPr lang="ar-SA" dirty="0" smtClean="0"/>
              <a:t>.</a:t>
            </a:r>
          </a:p>
          <a:p>
            <a:endParaRPr lang="ar-SA" dirty="0" smtClean="0"/>
          </a:p>
          <a:p>
            <a:r>
              <a:rPr lang="ar-SA" u="sng" dirty="0" smtClean="0">
                <a:solidFill>
                  <a:srgbClr val="FF0000"/>
                </a:solidFill>
              </a:rPr>
              <a:t>يرجى الرجوع إلى الجزء الخاص بشرح أنواع الاستبيان في الكتاب</a:t>
            </a:r>
            <a:endParaRPr lang="ar-SA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7030A0"/>
                </a:solidFill>
              </a:rPr>
              <a:t>قواعد تراعى في صياغة الاستبيان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أ- قواعد عامة :</a:t>
            </a:r>
          </a:p>
          <a:p>
            <a:r>
              <a:rPr lang="ar-SA" sz="2800" dirty="0" smtClean="0"/>
              <a:t>1- أن لا يكون الاستبيان طويلا مملا ويتطلب جهد شاق ووقت طويل.</a:t>
            </a:r>
          </a:p>
          <a:p>
            <a:r>
              <a:rPr lang="ar-SA" sz="2800" dirty="0" smtClean="0"/>
              <a:t>2- تجنب وضع </a:t>
            </a:r>
            <a:r>
              <a:rPr lang="ar-SA" sz="2800" dirty="0" err="1" smtClean="0"/>
              <a:t>اسئلة</a:t>
            </a:r>
            <a:r>
              <a:rPr lang="ar-SA" sz="2800" dirty="0"/>
              <a:t> </a:t>
            </a:r>
            <a:r>
              <a:rPr lang="ar-SA" sz="2800" dirty="0" smtClean="0"/>
              <a:t>غير مهمة لموضوع البحث.</a:t>
            </a:r>
          </a:p>
          <a:p>
            <a:r>
              <a:rPr lang="ar-SA" sz="2800" dirty="0" smtClean="0"/>
              <a:t>3- أن لا تكون الفقرات تتطلب تفكير عميق ودقيق.</a:t>
            </a:r>
          </a:p>
          <a:p>
            <a:r>
              <a:rPr lang="ar-SA" sz="2800" dirty="0" smtClean="0"/>
              <a:t>4- إذا كان هناك إمكانية للحصول على المعلومات من مصادر أخرى </a:t>
            </a:r>
            <a:r>
              <a:rPr lang="ar-SA" sz="2800" dirty="0" err="1" smtClean="0"/>
              <a:t>فلاداعي</a:t>
            </a:r>
            <a:r>
              <a:rPr lang="ar-SA" sz="2800" dirty="0" smtClean="0"/>
              <a:t> طلبها في الاستبيان.</a:t>
            </a:r>
          </a:p>
          <a:p>
            <a:r>
              <a:rPr lang="ar-SA" sz="2800" dirty="0" smtClean="0"/>
              <a:t>5- ترتيب الأسئلة من السهل للصعب.</a:t>
            </a:r>
          </a:p>
          <a:p>
            <a:endParaRPr lang="ar-SA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7030A0"/>
                </a:solidFill>
              </a:rPr>
              <a:t>قواعد تتعلق بصياغة الأسئلة (البنود)</a:t>
            </a:r>
            <a:endParaRPr lang="ar-SA" sz="40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أن تصاغ الأسئلة بعبارات واضحة وكلمات سهلة.</a:t>
            </a:r>
          </a:p>
          <a:p>
            <a:r>
              <a:rPr lang="ar-SA" dirty="0" smtClean="0"/>
              <a:t>2- أن تستخدم الكلمات العامة التي يتفق الناس على معانيها.</a:t>
            </a:r>
          </a:p>
          <a:p>
            <a:r>
              <a:rPr lang="ar-SA" dirty="0" smtClean="0"/>
              <a:t>3- أن تستخدم العبارات القصيرة وواضحة المعنى.</a:t>
            </a:r>
          </a:p>
          <a:p>
            <a:r>
              <a:rPr lang="ar-SA" dirty="0" smtClean="0"/>
              <a:t>4- أن تصاغ الأسئلة ذات الطابع الكمي بشكل مباشر مثل( كم يبلغ راتبك الشهري؟</a:t>
            </a:r>
          </a:p>
          <a:p>
            <a:r>
              <a:rPr lang="ar-SA" dirty="0" smtClean="0"/>
              <a:t>5- أن يحتوي البند فكرة واحدة فقط .</a:t>
            </a:r>
          </a:p>
          <a:p>
            <a:r>
              <a:rPr lang="ar-SA" dirty="0" smtClean="0"/>
              <a:t>6- البعد عن وضع أسئلة محرجة مثل( هل أنت ثرثار؟)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قواعد تراعى في ضمان صدق الاستجابة:</a:t>
            </a:r>
          </a:p>
          <a:p>
            <a:r>
              <a:rPr lang="ar-SA" sz="2800" dirty="0" smtClean="0"/>
              <a:t>1- وضع </a:t>
            </a:r>
            <a:r>
              <a:rPr lang="ar-SA" sz="2800" dirty="0" err="1" smtClean="0"/>
              <a:t>اسئلة</a:t>
            </a:r>
            <a:r>
              <a:rPr lang="ar-SA" sz="2800" dirty="0" smtClean="0"/>
              <a:t> خاصة توضح مدى صدق المفحوص مثل وضع </a:t>
            </a:r>
            <a:r>
              <a:rPr lang="ar-SA" sz="2800" dirty="0" err="1" smtClean="0"/>
              <a:t>اسئلة</a:t>
            </a:r>
            <a:r>
              <a:rPr lang="ar-SA" sz="2800" dirty="0" smtClean="0"/>
              <a:t> واضحة </a:t>
            </a:r>
            <a:r>
              <a:rPr lang="ar-SA" sz="2800" dirty="0" smtClean="0"/>
              <a:t>الإجابة ولا تحتمل أكثر </a:t>
            </a:r>
            <a:r>
              <a:rPr lang="ar-SA" sz="2800" dirty="0" smtClean="0"/>
              <a:t>من </a:t>
            </a:r>
            <a:r>
              <a:rPr lang="ar-SA" sz="2800" dirty="0" smtClean="0"/>
              <a:t>إجابة </a:t>
            </a:r>
            <a:r>
              <a:rPr lang="ar-SA" sz="2800" dirty="0" smtClean="0"/>
              <a:t>مثل (هل كذبت في حياتك؟)</a:t>
            </a:r>
          </a:p>
          <a:p>
            <a:r>
              <a:rPr lang="ar-SA" sz="2800" dirty="0" smtClean="0"/>
              <a:t>2- وضع </a:t>
            </a:r>
            <a:r>
              <a:rPr lang="ar-SA" sz="2800" dirty="0" smtClean="0"/>
              <a:t>أسئلة </a:t>
            </a:r>
            <a:r>
              <a:rPr lang="ar-SA" sz="2800" dirty="0" smtClean="0"/>
              <a:t>ترتبط </a:t>
            </a:r>
            <a:r>
              <a:rPr lang="ar-SA" sz="2800" dirty="0" smtClean="0"/>
              <a:t>إجابتها </a:t>
            </a:r>
            <a:r>
              <a:rPr lang="ar-SA" sz="2800" dirty="0" smtClean="0"/>
              <a:t>بإجابات </a:t>
            </a:r>
            <a:r>
              <a:rPr lang="ar-SA" sz="2800" dirty="0" smtClean="0"/>
              <a:t>أسئلة </a:t>
            </a:r>
            <a:r>
              <a:rPr lang="ar-SA" sz="2800" smtClean="0"/>
              <a:t>أخرى </a:t>
            </a:r>
            <a:r>
              <a:rPr lang="ar-SA" sz="2800" smtClean="0"/>
              <a:t>موجودة </a:t>
            </a:r>
            <a:r>
              <a:rPr lang="ar-SA" sz="2800" dirty="0" smtClean="0"/>
              <a:t>بالاستبيان.</a:t>
            </a:r>
          </a:p>
          <a:p>
            <a:endParaRPr lang="ar-SA" sz="2800" dirty="0"/>
          </a:p>
          <a:p>
            <a:r>
              <a:rPr lang="ar-SA" sz="2800" b="1" u="sng" dirty="0" smtClean="0">
                <a:solidFill>
                  <a:schemeClr val="accent2">
                    <a:lumMod val="75000"/>
                  </a:schemeClr>
                </a:solidFill>
              </a:rPr>
              <a:t>توزيع الاستبيان :</a:t>
            </a:r>
          </a:p>
          <a:p>
            <a:r>
              <a:rPr lang="ar-SA" sz="2800" dirty="0" smtClean="0"/>
              <a:t>أ. الاتصال المباشر</a:t>
            </a:r>
          </a:p>
          <a:p>
            <a:r>
              <a:rPr lang="ar-SA" sz="2800" dirty="0" smtClean="0"/>
              <a:t>ب. عن طريق </a:t>
            </a:r>
            <a:r>
              <a:rPr lang="ar-SA" sz="2800" dirty="0" smtClean="0"/>
              <a:t>البريد</a:t>
            </a:r>
            <a:endParaRPr lang="ar-SA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sz="2800" u="sng" dirty="0" smtClean="0">
                <a:solidFill>
                  <a:srgbClr val="FF0000"/>
                </a:solidFill>
              </a:rPr>
              <a:t>يرجى الرجوع إلى الجزء الخاص بشرح </a:t>
            </a:r>
            <a:r>
              <a:rPr lang="ar-SA" sz="2800" u="sng" dirty="0" smtClean="0">
                <a:solidFill>
                  <a:srgbClr val="FF0000"/>
                </a:solidFill>
              </a:rPr>
              <a:t>مزايا وعيوب كل طريقة من طرق توزيع الاستبيان </a:t>
            </a:r>
            <a:r>
              <a:rPr lang="ar-SA" sz="2800" u="sng" dirty="0" smtClean="0">
                <a:solidFill>
                  <a:srgbClr val="FF0000"/>
                </a:solidFill>
              </a:rPr>
              <a:t>في الكتاب</a:t>
            </a:r>
          </a:p>
          <a:p>
            <a:endParaRPr lang="ar-SA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63613"/>
          </a:xfrm>
        </p:spPr>
        <p:txBody>
          <a:bodyPr/>
          <a:lstStyle/>
          <a:p>
            <a:pPr algn="ctr" eaLnBrk="1" hangingPunct="1"/>
            <a:r>
              <a:rPr lang="ar-SA" sz="4000" dirty="0" smtClean="0">
                <a:solidFill>
                  <a:srgbClr val="FF0000"/>
                </a:solidFill>
                <a:cs typeface="PT Bold Mirror" pitchFamily="2" charset="-78"/>
              </a:rPr>
              <a:t>المقابلة</a:t>
            </a:r>
            <a:endParaRPr lang="en-US" sz="4000" dirty="0" smtClean="0">
              <a:solidFill>
                <a:srgbClr val="FF0000"/>
              </a:solidFill>
              <a:cs typeface="PT Bold Mirror" pitchFamily="2" charset="-78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 sz="3200" dirty="0" smtClean="0"/>
              <a:t>يمكن تعريف المقابلة على أنها معلومات شفوية يقدمها المبحوث</a:t>
            </a:r>
            <a:r>
              <a:rPr lang="ar-QA" sz="3200" dirty="0" smtClean="0"/>
              <a:t> </a:t>
            </a:r>
            <a:r>
              <a:rPr lang="ar-SA" sz="3200" dirty="0" smtClean="0"/>
              <a:t>، من خلال لقاء يتم بينة وبين الباحث أو من </a:t>
            </a:r>
            <a:r>
              <a:rPr lang="ar-SA" sz="3200" dirty="0" err="1" smtClean="0"/>
              <a:t>ينوب</a:t>
            </a:r>
            <a:r>
              <a:rPr lang="ar-SA" sz="3200" dirty="0" smtClean="0"/>
              <a:t> عنه</a:t>
            </a:r>
            <a:r>
              <a:rPr lang="ar-QA" sz="3200" dirty="0" smtClean="0"/>
              <a:t> </a:t>
            </a:r>
            <a:r>
              <a:rPr lang="ar-SA" sz="3200" dirty="0" smtClean="0"/>
              <a:t>، والذي يقوم بطرح مجموعة من الأسئلة على المبحوثين </a:t>
            </a:r>
            <a:r>
              <a:rPr lang="ar-QA" sz="3200" dirty="0" smtClean="0"/>
              <a:t>، </a:t>
            </a:r>
            <a:r>
              <a:rPr lang="ar-SA" sz="3200" dirty="0" smtClean="0"/>
              <a:t>وتسجيل الإجابات على الاستمارات المخصصة لذلك. 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/>
              <a:t>وتعرف أيضاً</a:t>
            </a:r>
            <a:r>
              <a:rPr lang="ar-QA" dirty="0" smtClean="0"/>
              <a:t> </a:t>
            </a:r>
            <a:r>
              <a:rPr lang="ar-SA" dirty="0" smtClean="0"/>
              <a:t>، بأنها :عملية مقصودة</a:t>
            </a:r>
            <a:r>
              <a:rPr lang="ar-QA" dirty="0" smtClean="0"/>
              <a:t> </a:t>
            </a:r>
            <a:r>
              <a:rPr lang="ar-SA" dirty="0" smtClean="0"/>
              <a:t>، تهدف إلى إقامة حوار فعَّال بين الباحث والمبحوث أو أكثر</a:t>
            </a:r>
            <a:r>
              <a:rPr lang="ar-QA" dirty="0" smtClean="0"/>
              <a:t> </a:t>
            </a:r>
            <a:r>
              <a:rPr lang="ar-SA" dirty="0" smtClean="0"/>
              <a:t>؛ للحصول على بيانات مباشرة ذات صلة بمشكلة البحث</a:t>
            </a:r>
            <a:r>
              <a:rPr lang="en-US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ar-SA" sz="3200" dirty="0" smtClean="0"/>
              <a:t>والمقابلات العلمية يجب </a:t>
            </a:r>
            <a:r>
              <a:rPr lang="ar-QA" sz="3200" dirty="0" smtClean="0"/>
              <a:t>أن </a:t>
            </a:r>
            <a:r>
              <a:rPr lang="ar-SA" sz="3200" dirty="0" smtClean="0"/>
              <a:t>تكون هادفة ومحددة الهدف</a:t>
            </a:r>
            <a:r>
              <a:rPr lang="ar-QA" sz="3200" dirty="0" smtClean="0"/>
              <a:t>.</a:t>
            </a:r>
            <a:endParaRPr lang="en-US" sz="3200" dirty="0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963613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FF0000"/>
                </a:solidFill>
                <a:cs typeface="PT Bold Mirror" pitchFamily="2" charset="-78"/>
              </a:rPr>
              <a:t>أنواع المقابلات</a:t>
            </a:r>
            <a:endParaRPr lang="en-US" sz="4000" b="1" dirty="0" smtClean="0">
              <a:solidFill>
                <a:srgbClr val="FF0000"/>
              </a:solidFill>
              <a:cs typeface="PT Bold Mirror" pitchFamily="2" charset="-78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>
              <a:lnSpc>
                <a:spcPct val="80000"/>
              </a:lnSpc>
            </a:pPr>
            <a:r>
              <a:rPr lang="ar-SA" sz="3200" b="1" u="sng" dirty="0" smtClean="0">
                <a:solidFill>
                  <a:srgbClr val="00B050"/>
                </a:solidFill>
              </a:rPr>
              <a:t>المقابلة الفردية</a:t>
            </a:r>
            <a:r>
              <a:rPr lang="ar-QA" sz="3200" b="1" u="sng" dirty="0" smtClean="0">
                <a:solidFill>
                  <a:srgbClr val="00B050"/>
                </a:solidFill>
              </a:rPr>
              <a:t> :</a:t>
            </a:r>
            <a:endParaRPr lang="ar-SA" sz="3200" b="1" u="sng" dirty="0" smtClean="0">
              <a:solidFill>
                <a:srgbClr val="00B050"/>
              </a:solidFill>
            </a:endParaRP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/>
              <a:t> وتعتبر المقابلة الفردية من </a:t>
            </a:r>
            <a:r>
              <a:rPr lang="ar-SA" sz="3200" b="1" dirty="0" err="1" smtClean="0"/>
              <a:t>اكثر</a:t>
            </a:r>
            <a:r>
              <a:rPr lang="ar-SA" sz="3200" b="1" dirty="0" smtClean="0"/>
              <a:t> المقابلات استخداما في </a:t>
            </a:r>
            <a:endParaRPr lang="ar-QA" sz="32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/>
              <a:t>البحوث الاجتماعية والإنسانية.</a:t>
            </a:r>
            <a:endParaRPr lang="ar-QA" sz="32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endParaRPr lang="ar-SA" sz="800" b="1" dirty="0" smtClean="0"/>
          </a:p>
          <a:p>
            <a:pPr marL="571500" indent="-571500" eaLnBrk="1" hangingPunct="1">
              <a:lnSpc>
                <a:spcPct val="80000"/>
              </a:lnSpc>
            </a:pPr>
            <a:r>
              <a:rPr lang="ar-SA" sz="3200" b="1" u="sng" dirty="0" smtClean="0">
                <a:solidFill>
                  <a:srgbClr val="00B050"/>
                </a:solidFill>
              </a:rPr>
              <a:t>المقابلة الجماعية</a:t>
            </a:r>
            <a:r>
              <a:rPr lang="ar-QA" sz="3200" b="1" u="sng" dirty="0" smtClean="0">
                <a:solidFill>
                  <a:srgbClr val="00B050"/>
                </a:solidFill>
              </a:rPr>
              <a:t> :</a:t>
            </a:r>
            <a:endParaRPr lang="ar-SA" sz="3200" b="1" u="sng" dirty="0" smtClean="0">
              <a:solidFill>
                <a:srgbClr val="00B050"/>
              </a:solidFill>
            </a:endParaRP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/>
              <a:t>تتم المقابلة بشكل جماعي بين </a:t>
            </a:r>
            <a:r>
              <a:rPr lang="ar-QA" sz="3200" b="1" dirty="0" smtClean="0"/>
              <a:t>المقابِل</a:t>
            </a:r>
            <a:r>
              <a:rPr lang="ar-SA" sz="3200" b="1" dirty="0" smtClean="0"/>
              <a:t> وعدد من </a:t>
            </a:r>
            <a:endParaRPr lang="ar-QA" sz="32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/>
              <a:t>المقابلين</a:t>
            </a:r>
            <a:r>
              <a:rPr lang="ar-QA" sz="3200" b="1" dirty="0" smtClean="0"/>
              <a:t> </a:t>
            </a:r>
            <a:r>
              <a:rPr lang="ar-SA" sz="3200" b="1" dirty="0" smtClean="0"/>
              <a:t>، ويتميز هذا النوع من المقابلات بإعطاء بيانات </a:t>
            </a:r>
            <a:endParaRPr lang="ar-QA" sz="3200" b="1" dirty="0" smtClean="0"/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/>
              <a:t>ومعلومات معمقة</a:t>
            </a:r>
            <a:r>
              <a:rPr lang="ar-QA" sz="3200" b="1" dirty="0" smtClean="0"/>
              <a:t>.</a:t>
            </a:r>
            <a:endParaRPr lang="ar-SA" sz="3200" b="1" dirty="0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036638"/>
          </a:xfrm>
        </p:spPr>
        <p:txBody>
          <a:bodyPr/>
          <a:lstStyle/>
          <a:p>
            <a:pPr algn="ctr" eaLnBrk="1" hangingPunct="1"/>
            <a:r>
              <a:rPr lang="ar-SA" sz="4000" b="1" dirty="0" smtClean="0">
                <a:solidFill>
                  <a:srgbClr val="C00000"/>
                </a:solidFill>
                <a:cs typeface="PT Bold Mirror" pitchFamily="2" charset="-78"/>
              </a:rPr>
              <a:t>أنواع المقابلات</a:t>
            </a:r>
            <a:endParaRPr lang="en-US" sz="4000" b="1" dirty="0" smtClean="0">
              <a:solidFill>
                <a:srgbClr val="C00000"/>
              </a:solidFill>
              <a:cs typeface="PT Bold Mirror" pitchFamily="2" charset="-78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>
              <a:lnSpc>
                <a:spcPct val="90000"/>
              </a:lnSpc>
            </a:pPr>
            <a:r>
              <a:rPr lang="ar-SA" sz="3200" b="1" u="sng" dirty="0" smtClean="0">
                <a:solidFill>
                  <a:srgbClr val="00B050"/>
                </a:solidFill>
              </a:rPr>
              <a:t>المقابلة الحرة (غير المقننة)</a:t>
            </a:r>
            <a:r>
              <a:rPr lang="ar-QA" sz="3200" b="1" u="sng" dirty="0" smtClean="0">
                <a:solidFill>
                  <a:srgbClr val="00B050"/>
                </a:solidFill>
              </a:rPr>
              <a:t> :</a:t>
            </a:r>
            <a:endParaRPr lang="ar-SA" sz="3200" b="1" u="sng" dirty="0" smtClean="0">
              <a:solidFill>
                <a:srgbClr val="00B05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هذا النوع من المقابلات لا يعتمد على استخدام أسئلة محدد</a:t>
            </a:r>
            <a:r>
              <a:rPr lang="ar-QA" sz="3200" b="1" dirty="0" smtClean="0"/>
              <a:t>ة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مسبقا.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وبالتأكيد الباحث لدية فهم عام للموضوع ولكن ليس لدية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قائمة أسئلة</a:t>
            </a:r>
            <a:r>
              <a:rPr lang="ar-QA" sz="3200" b="1" dirty="0" smtClean="0"/>
              <a:t> </a:t>
            </a:r>
            <a:r>
              <a:rPr lang="ar-SA" sz="3200" b="1" dirty="0" smtClean="0"/>
              <a:t>معدة مسبقا</a:t>
            </a:r>
            <a:r>
              <a:rPr lang="ar-QA" sz="3200" b="1" dirty="0" smtClean="0"/>
              <a:t> ،</a:t>
            </a:r>
            <a:r>
              <a:rPr lang="ar-SA" sz="3200" b="1" dirty="0" smtClean="0"/>
              <a:t> وتتميز المقابلة الحرة بالمرونة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حيث يمكن تعديل أو إضافة أسئلة في أثناء المقابلة</a:t>
            </a:r>
            <a:r>
              <a:rPr lang="ar-QA" sz="3200" b="1" dirty="0" smtClean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ويستخدم أسلوب المقابلات الحرة</a:t>
            </a:r>
            <a:r>
              <a:rPr lang="ar-QA" sz="3200" b="1" dirty="0" smtClean="0"/>
              <a:t> </a:t>
            </a:r>
            <a:r>
              <a:rPr lang="ar-SA" sz="3200" b="1" dirty="0" smtClean="0"/>
              <a:t>غير </a:t>
            </a:r>
            <a:r>
              <a:rPr lang="ar-QA" sz="3200" b="1" dirty="0" err="1" smtClean="0"/>
              <a:t>ال</a:t>
            </a:r>
            <a:r>
              <a:rPr lang="ar-SA" sz="3200" b="1" dirty="0" smtClean="0"/>
              <a:t>موجهه في الغالب </a:t>
            </a:r>
            <a:endParaRPr lang="ar-QA" sz="3200" b="1" dirty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3200" b="1" dirty="0" smtClean="0"/>
              <a:t>في البحوث الاستكشافية</a:t>
            </a:r>
            <a:r>
              <a:rPr lang="ar-QA" sz="3200" b="1" dirty="0" smtClean="0"/>
              <a:t>.</a:t>
            </a:r>
            <a:r>
              <a:rPr lang="ar-SA" sz="3200" b="1" dirty="0" smtClean="0"/>
              <a:t> </a:t>
            </a:r>
            <a:endParaRPr lang="en-US" sz="3200" b="1" dirty="0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1178</Words>
  <Application>Microsoft Office PowerPoint</Application>
  <PresentationFormat>عرض على الشاشة (3:4)‏</PresentationFormat>
  <Paragraphs>132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أدوات البحث العلمي</vt:lpstr>
      <vt:lpstr>الاستبيان</vt:lpstr>
      <vt:lpstr>أشكال الاستبيان</vt:lpstr>
      <vt:lpstr>قواعد تراعى في صياغة الاستبيان</vt:lpstr>
      <vt:lpstr>قواعد تتعلق بصياغة الأسئلة (البنود)</vt:lpstr>
      <vt:lpstr>الشريحة 6</vt:lpstr>
      <vt:lpstr>المقابلة</vt:lpstr>
      <vt:lpstr>أنواع المقابلات</vt:lpstr>
      <vt:lpstr>أنواع المقابلات</vt:lpstr>
      <vt:lpstr>أنواع المقابلات</vt:lpstr>
      <vt:lpstr>صفات المقابل</vt:lpstr>
      <vt:lpstr>نصائح وإرشادات لنجاح المقابلة </vt:lpstr>
      <vt:lpstr>الشريحة 13</vt:lpstr>
      <vt:lpstr>نصائح وإرشادات لنجاح المقابلة </vt:lpstr>
      <vt:lpstr>الملاحظة</vt:lpstr>
      <vt:lpstr>الملاحظة البسيطة</vt:lpstr>
      <vt:lpstr>الملاحظة المنتظمة</vt:lpstr>
      <vt:lpstr>الشريحة 18</vt:lpstr>
      <vt:lpstr>نصائح وإرشادات عند القيام بالملاحظة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أدوات البحث العلمي</dc:title>
  <dc:creator>مرحبا</dc:creator>
  <cp:lastModifiedBy>مرحبا</cp:lastModifiedBy>
  <cp:revision>5</cp:revision>
  <dcterms:created xsi:type="dcterms:W3CDTF">2015-11-29T16:09:05Z</dcterms:created>
  <dcterms:modified xsi:type="dcterms:W3CDTF">2015-12-05T19:44:34Z</dcterms:modified>
</cp:coreProperties>
</file>