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3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FF00"/>
    <a:srgbClr val="FFFFCC"/>
    <a:srgbClr val="7C0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howGuides="1">
      <p:cViewPr varScale="1">
        <p:scale>
          <a:sx n="108" d="100"/>
          <a:sy n="108" d="100"/>
        </p:scale>
        <p:origin x="4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9459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9460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461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462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463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464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19465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9466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1946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ar-SA"/>
              <a:t>ديناميكا الهواء و الماء</a:t>
            </a:r>
          </a:p>
        </p:txBody>
      </p:sp>
      <p:sp>
        <p:nvSpPr>
          <p:cNvPr id="1946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19469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7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71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4BEBCB0-FAE8-436E-811C-3169C5039B8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7" grpId="0"/>
      <p:bldP spid="1946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46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D2E2E7-B976-48A9-9679-E241703726F9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865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865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E9D924-D430-499A-A6EF-89C1275D4703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2166A4-A79E-49CD-827C-64F26496EDC4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3BE5CF0-C4EC-4A2F-B06B-D7C300599842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6675455" cy="1143000"/>
          </a:xfrm>
          <a:solidFill>
            <a:srgbClr val="7C021F"/>
          </a:solidFill>
          <a:ln>
            <a:solidFill>
              <a:srgbClr val="FFFFCC"/>
            </a:solidFill>
          </a:ln>
        </p:spPr>
        <p:txBody>
          <a:bodyPr/>
          <a:lstStyle>
            <a:lvl1pPr>
              <a:defRPr>
                <a:solidFill>
                  <a:srgbClr val="FFFFCC"/>
                </a:solidFill>
                <a:cs typeface="PT Bold Heading" pitchFamily="2" charset="-7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32BA53-3A47-4D4E-8F47-9638A2CB8727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17698F6-3C79-4F61-ADBB-15CC8101997E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EB945F-AE97-4C9B-A9C6-00555AA2ABEB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BE12D6-55BF-40A8-8F3F-9D7A3E5023BF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3962CDC-0290-41DA-895E-315486658EFE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515C7D-D5EC-459C-85A1-FFECEFE8BD77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7724BF-9F43-4C18-8A54-A0F6C921B102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3F5C34-CFA9-4089-ACA9-959C5D5206F3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Arial" pitchFamily="34" charset="0"/>
              </a:defRPr>
            </a:lvl1pPr>
          </a:lstStyle>
          <a:p>
            <a:fld id="{E2393C9F-AD04-48FA-AA57-746918A95F9F}" type="slidenum">
              <a:rPr lang="ar-SA"/>
              <a:pPr/>
              <a:t>‹#›</a:t>
            </a:fld>
            <a:endParaRPr lang="en-US"/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0" y="115888"/>
            <a:ext cx="9140825" cy="6850062"/>
            <a:chOff x="0" y="0"/>
            <a:chExt cx="5758" cy="4315"/>
          </a:xfrm>
        </p:grpSpPr>
        <p:grpSp>
          <p:nvGrpSpPr>
            <p:cNvPr id="18437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843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43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44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44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44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1844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844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1844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ديناميكا الهواء و الماء</a:t>
            </a:r>
          </a:p>
        </p:txBody>
      </p:sp>
      <p:sp>
        <p:nvSpPr>
          <p:cNvPr id="1844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844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ransition>
    <p:strips dir="ld"/>
  </p:transition>
  <p:timing>
    <p:tnLst>
      <p:par>
        <p:cTn id="1" dur="indefinite" restart="never" nodeType="tmRoot"/>
      </p:par>
    </p:tnLst>
  </p:timing>
  <p:txStyles>
    <p:titleStyle>
      <a:lvl1pPr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emf"/><Relationship Id="rId4" Type="http://schemas.openxmlformats.org/officeDocument/2006/relationships/oleObject" Target="../embeddings/Microsoft_Word_97_-_2003_Document2.doc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jpeg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6675455" cy="1143000"/>
          </a:xfrm>
          <a:solidFill>
            <a:srgbClr val="7C021F"/>
          </a:solidFill>
          <a:ln w="19050">
            <a:solidFill>
              <a:srgbClr val="FFFFCC"/>
            </a:solidFill>
          </a:ln>
        </p:spPr>
        <p:txBody>
          <a:bodyPr/>
          <a:lstStyle/>
          <a:p>
            <a:r>
              <a:rPr lang="ar-SA">
                <a:solidFill>
                  <a:srgbClr val="FFFFCC"/>
                </a:solidFill>
                <a:cs typeface="PT Bold Heading" pitchFamily="2" charset="-78"/>
              </a:rPr>
              <a:t>ديناميكا الهواء و الماء</a:t>
            </a:r>
            <a:endParaRPr lang="en-US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943497"/>
          </a:xfrm>
          <a:noFill/>
          <a:ln>
            <a:solidFill>
              <a:srgbClr val="FFFFCC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ar-SA" dirty="0">
                <a:cs typeface="PT Bold Heading" pitchFamily="2" charset="-78"/>
              </a:rPr>
              <a:t>كل الحركات الرياضية تتأثر بالبيئة المحيطة </a:t>
            </a:r>
            <a:r>
              <a:rPr lang="ar-SA" dirty="0" err="1">
                <a:cs typeface="PT Bold Heading" pitchFamily="2" charset="-78"/>
              </a:rPr>
              <a:t>بها</a:t>
            </a:r>
            <a:r>
              <a:rPr lang="ar-SA" dirty="0">
                <a:cs typeface="PT Bold Heading" pitchFamily="2" charset="-78"/>
              </a:rPr>
              <a:t>.</a:t>
            </a:r>
          </a:p>
          <a:p>
            <a:pPr lvl="1">
              <a:lnSpc>
                <a:spcPct val="90000"/>
              </a:lnSpc>
            </a:pPr>
            <a:r>
              <a:rPr lang="ar-SA" dirty="0">
                <a:cs typeface="PT Bold Heading" pitchFamily="2" charset="-78"/>
              </a:rPr>
              <a:t>الهواء، الماء</a:t>
            </a:r>
          </a:p>
          <a:p>
            <a:pPr lvl="1">
              <a:lnSpc>
                <a:spcPct val="90000"/>
              </a:lnSpc>
            </a:pPr>
            <a:r>
              <a:rPr lang="ar-SA" dirty="0">
                <a:cs typeface="PT Bold Heading" pitchFamily="2" charset="-78"/>
              </a:rPr>
              <a:t>العداء يتأثر بالهواء مما يقلل من سرعته</a:t>
            </a:r>
          </a:p>
          <a:p>
            <a:pPr lvl="1">
              <a:lnSpc>
                <a:spcPct val="90000"/>
              </a:lnSpc>
            </a:pPr>
            <a:r>
              <a:rPr lang="ar-SA" dirty="0">
                <a:cs typeface="PT Bold Heading" pitchFamily="2" charset="-78"/>
              </a:rPr>
              <a:t>السباح يتأثر بالهواء </a:t>
            </a:r>
            <a:r>
              <a:rPr lang="ar-SA" dirty="0" err="1">
                <a:cs typeface="PT Bold Heading" pitchFamily="2" charset="-78"/>
              </a:rPr>
              <a:t>و</a:t>
            </a:r>
            <a:r>
              <a:rPr lang="ar-SA" dirty="0">
                <a:cs typeface="PT Bold Heading" pitchFamily="2" charset="-78"/>
              </a:rPr>
              <a:t> الماء من خلال تفاعل الاثنين مع بعض في </a:t>
            </a:r>
            <a:r>
              <a:rPr lang="ar-SA" dirty="0" err="1">
                <a:cs typeface="PT Bold Heading" pitchFamily="2" charset="-78"/>
              </a:rPr>
              <a:t>انتاج</a:t>
            </a:r>
            <a:r>
              <a:rPr lang="ar-SA" dirty="0">
                <a:cs typeface="PT Bold Heading" pitchFamily="2" charset="-78"/>
              </a:rPr>
              <a:t> الأمواج.</a:t>
            </a:r>
          </a:p>
          <a:p>
            <a:pPr lvl="1">
              <a:lnSpc>
                <a:spcPct val="90000"/>
              </a:lnSpc>
            </a:pPr>
            <a:r>
              <a:rPr lang="ar-SA" dirty="0">
                <a:cs typeface="PT Bold Heading" pitchFamily="2" charset="-78"/>
              </a:rPr>
              <a:t>في كثير من الحالات يمكن تجاهل تأثير الهواء لأنه صغير جدا.  ( مثال ذلك في دفع الجلة حيث تقل المسافة بمقدار 0.12م وتمثل تقريبا 1% من المسافة الكلية لمحاولة مسافتها 17.07م).</a:t>
            </a:r>
          </a:p>
          <a:p>
            <a:pPr lvl="1">
              <a:lnSpc>
                <a:spcPct val="90000"/>
              </a:lnSpc>
            </a:pPr>
            <a:r>
              <a:rPr lang="ar-SA" dirty="0">
                <a:cs typeface="PT Bold Heading" pitchFamily="2" charset="-78"/>
              </a:rPr>
              <a:t>حالات أخرى يكون فيهل تأثير الهواء </a:t>
            </a:r>
            <a:r>
              <a:rPr lang="ar-SA" dirty="0" err="1">
                <a:cs typeface="PT Bold Heading" pitchFamily="2" charset="-78"/>
              </a:rPr>
              <a:t>و</a:t>
            </a:r>
            <a:r>
              <a:rPr lang="ar-SA" dirty="0">
                <a:cs typeface="PT Bold Heading" pitchFamily="2" charset="-78"/>
              </a:rPr>
              <a:t> الماء كبير مثل السباحة </a:t>
            </a:r>
            <a:r>
              <a:rPr lang="ar-SA" dirty="0" err="1">
                <a:cs typeface="PT Bold Heading" pitchFamily="2" charset="-78"/>
              </a:rPr>
              <a:t>و</a:t>
            </a:r>
            <a:r>
              <a:rPr lang="ar-SA" dirty="0">
                <a:cs typeface="PT Bold Heading" pitchFamily="2" charset="-78"/>
              </a:rPr>
              <a:t> التجديف </a:t>
            </a:r>
            <a:r>
              <a:rPr lang="ar-SA" dirty="0" err="1">
                <a:cs typeface="PT Bold Heading" pitchFamily="2" charset="-78"/>
              </a:rPr>
              <a:t>او</a:t>
            </a:r>
            <a:r>
              <a:rPr lang="ar-SA" dirty="0">
                <a:cs typeface="PT Bold Heading" pitchFamily="2" charset="-78"/>
              </a:rPr>
              <a:t> التزلج </a:t>
            </a:r>
            <a:r>
              <a:rPr lang="ar-SA" dirty="0" err="1">
                <a:cs typeface="PT Bold Heading" pitchFamily="2" charset="-78"/>
              </a:rPr>
              <a:t>و</a:t>
            </a:r>
            <a:r>
              <a:rPr lang="ar-SA" dirty="0">
                <a:cs typeface="PT Bold Heading" pitchFamily="2" charset="-78"/>
              </a:rPr>
              <a:t> الدراجات وغيرها.</a:t>
            </a:r>
            <a:endParaRPr lang="en-US" dirty="0">
              <a:cs typeface="PT Bold Heading" pitchFamily="2" charset="-78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468313" y="403226"/>
            <a:ext cx="6675455" cy="1311262"/>
          </a:xfrm>
          <a:solidFill>
            <a:srgbClr val="7C021F"/>
          </a:solidFill>
          <a:ln w="28575">
            <a:solidFill>
              <a:srgbClr val="FFFFCC"/>
            </a:solidFill>
          </a:ln>
        </p:spPr>
        <p:txBody>
          <a:bodyPr/>
          <a:lstStyle/>
          <a:p>
            <a:r>
              <a:rPr lang="ar-SA">
                <a:solidFill>
                  <a:srgbClr val="FFFFCC"/>
                </a:solidFill>
                <a:cs typeface="PT Bold Heading" pitchFamily="2" charset="-78"/>
              </a:rPr>
              <a:t>ديناميكا الهواء و الماء 10</a:t>
            </a:r>
            <a:endParaRPr lang="en-US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57818" y="2921004"/>
            <a:ext cx="3643338" cy="2794012"/>
          </a:xfrm>
          <a:noFill/>
          <a:ln>
            <a:solidFill>
              <a:srgbClr val="00FF00"/>
            </a:solidFill>
          </a:ln>
        </p:spPr>
        <p:txBody>
          <a:bodyPr anchor="ctr"/>
          <a:lstStyle/>
          <a:p>
            <a:pPr algn="just"/>
            <a:r>
              <a:rPr lang="ar-SA">
                <a:cs typeface="AL-Mateen" pitchFamily="2" charset="-78"/>
              </a:rPr>
              <a:t>جدول الغولف: كلما كان السطح املس، ارتفعت قيمة السرعة الحرجة و التي عند الوصول اليها تقل قوة مقاومة الشكل.</a:t>
            </a:r>
            <a:endParaRPr lang="en-US">
              <a:cs typeface="AL-Mateen" pitchFamily="2" charset="-78"/>
            </a:endParaRPr>
          </a:p>
        </p:txBody>
      </p:sp>
      <p:graphicFrame>
        <p:nvGraphicFramePr>
          <p:cNvPr id="45064" name="Object 8"/>
          <p:cNvGraphicFramePr>
            <a:graphicFrameLocks noGrp="1" noChangeAspect="1"/>
          </p:cNvGraphicFramePr>
          <p:nvPr>
            <p:ph sz="half" idx="2"/>
          </p:nvPr>
        </p:nvGraphicFramePr>
        <p:xfrm>
          <a:off x="288925" y="2547943"/>
          <a:ext cx="4922838" cy="3524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6" name="Document" r:id="rId3" imgW="6077081" imgH="2272203" progId="Word.Document.8">
                  <p:embed/>
                </p:oleObj>
              </mc:Choice>
              <mc:Fallback>
                <p:oleObj name="Document" r:id="rId3" imgW="6077081" imgH="2272203" progId="Word.Document.8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925" y="2547943"/>
                        <a:ext cx="4922838" cy="3524263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38100">
                        <a:solidFill>
                          <a:srgbClr val="66FF33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6746893" cy="1143000"/>
          </a:xfrm>
          <a:solidFill>
            <a:srgbClr val="7C021F"/>
          </a:solidFill>
          <a:ln w="28575">
            <a:solidFill>
              <a:srgbClr val="FFFFCC"/>
            </a:solidFill>
          </a:ln>
        </p:spPr>
        <p:txBody>
          <a:bodyPr/>
          <a:lstStyle/>
          <a:p>
            <a:r>
              <a:rPr lang="ar-SA" sz="4000">
                <a:solidFill>
                  <a:srgbClr val="FFFFCC"/>
                </a:solidFill>
                <a:cs typeface="PT Bold Heading" pitchFamily="2" charset="-78"/>
              </a:rPr>
              <a:t>ديناميكا الهواء و الماء</a:t>
            </a:r>
            <a:br>
              <a:rPr lang="ar-SA" sz="400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>
                <a:solidFill>
                  <a:srgbClr val="FFFFCC"/>
                </a:solidFill>
                <a:cs typeface="PT Bold Heading" pitchFamily="2" charset="-78"/>
              </a:rPr>
              <a:t>قوة مقاومة الموج و قوة الرفع</a:t>
            </a:r>
            <a:endParaRPr lang="en-US" sz="400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785926"/>
            <a:ext cx="4714908" cy="4857783"/>
          </a:xfrm>
          <a:noFill/>
          <a:ln>
            <a:solidFill>
              <a:srgbClr val="00FF00"/>
            </a:solidFill>
          </a:ln>
        </p:spPr>
        <p:txBody>
          <a:bodyPr anchor="ctr"/>
          <a:lstStyle/>
          <a:p>
            <a:pPr algn="just">
              <a:lnSpc>
                <a:spcPct val="80000"/>
              </a:lnSpc>
            </a:pPr>
            <a:r>
              <a:rPr lang="ar-SA" sz="2800" dirty="0">
                <a:cs typeface="AL-Mateen" pitchFamily="2" charset="-78"/>
              </a:rPr>
              <a:t>عندما يكون السباح على سطح الماء يتعرض </a:t>
            </a:r>
            <a:r>
              <a:rPr lang="ar-SA" sz="2800" dirty="0" err="1">
                <a:cs typeface="AL-Mateen" pitchFamily="2" charset="-78"/>
              </a:rPr>
              <a:t>الى</a:t>
            </a:r>
            <a:r>
              <a:rPr lang="ar-SA" sz="2800" dirty="0">
                <a:cs typeface="AL-Mateen" pitchFamily="2" charset="-78"/>
              </a:rPr>
              <a:t> هذه القوة. عندما يحدث الجسم </a:t>
            </a:r>
            <a:r>
              <a:rPr lang="ar-SA" sz="2800" dirty="0" err="1">
                <a:cs typeface="AL-Mateen" pitchFamily="2" charset="-78"/>
              </a:rPr>
              <a:t>امواج</a:t>
            </a:r>
            <a:r>
              <a:rPr lang="ar-SA" sz="2800" dirty="0">
                <a:cs typeface="AL-Mateen" pitchFamily="2" charset="-78"/>
              </a:rPr>
              <a:t> يكون لها رد فعل من الجسم </a:t>
            </a:r>
            <a:r>
              <a:rPr lang="ar-SA" sz="2800" dirty="0" err="1">
                <a:cs typeface="AL-Mateen" pitchFamily="2" charset="-78"/>
              </a:rPr>
              <a:t>و</a:t>
            </a:r>
            <a:r>
              <a:rPr lang="ar-SA" sz="2800" dirty="0">
                <a:cs typeface="AL-Mateen" pitchFamily="2" charset="-78"/>
              </a:rPr>
              <a:t> تسمى ردة الفعل قوة مقاومة الموج.</a:t>
            </a:r>
          </a:p>
          <a:p>
            <a:pPr algn="just">
              <a:lnSpc>
                <a:spcPct val="80000"/>
              </a:lnSpc>
            </a:pPr>
            <a:r>
              <a:rPr lang="ar-SA" sz="2800" dirty="0">
                <a:cs typeface="AL-Mateen" pitchFamily="2" charset="-78"/>
              </a:rPr>
              <a:t>السباحة تحت الماء في الصدر </a:t>
            </a:r>
            <a:r>
              <a:rPr lang="ar-SA" sz="2800" dirty="0" err="1">
                <a:cs typeface="AL-Mateen" pitchFamily="2" charset="-78"/>
              </a:rPr>
              <a:t>و</a:t>
            </a:r>
            <a:r>
              <a:rPr lang="ar-SA" sz="2800" dirty="0">
                <a:cs typeface="AL-Mateen" pitchFamily="2" charset="-78"/>
              </a:rPr>
              <a:t> استفادة السابحين من ذلك.</a:t>
            </a:r>
          </a:p>
          <a:p>
            <a:pPr algn="just">
              <a:lnSpc>
                <a:spcPct val="80000"/>
              </a:lnSpc>
            </a:pPr>
            <a:r>
              <a:rPr lang="ar-SA" sz="2800" dirty="0">
                <a:cs typeface="AL-Mateen" pitchFamily="2" charset="-78"/>
              </a:rPr>
              <a:t>قوة الرفع تتعامد مع قوة المقاومة .</a:t>
            </a:r>
          </a:p>
          <a:p>
            <a:pPr algn="just">
              <a:lnSpc>
                <a:spcPct val="80000"/>
              </a:lnSpc>
            </a:pPr>
            <a:r>
              <a:rPr lang="ar-SA" sz="2800" dirty="0">
                <a:cs typeface="AL-Mateen" pitchFamily="2" charset="-78"/>
              </a:rPr>
              <a:t> زاوية الهجوم وهي المحصورة بين اتجاه التيار </a:t>
            </a:r>
            <a:r>
              <a:rPr lang="ar-SA" sz="2800" dirty="0" err="1">
                <a:cs typeface="AL-Mateen" pitchFamily="2" charset="-78"/>
              </a:rPr>
              <a:t>و</a:t>
            </a:r>
            <a:r>
              <a:rPr lang="ar-SA" sz="2800" dirty="0">
                <a:cs typeface="AL-Mateen" pitchFamily="2" charset="-78"/>
              </a:rPr>
              <a:t> محور </a:t>
            </a:r>
            <a:r>
              <a:rPr lang="ar-SA" sz="2800" dirty="0" err="1">
                <a:cs typeface="AL-Mateen" pitchFamily="2" charset="-78"/>
              </a:rPr>
              <a:t>او</a:t>
            </a:r>
            <a:r>
              <a:rPr lang="ar-SA" sz="2800" dirty="0">
                <a:cs typeface="AL-Mateen" pitchFamily="2" charset="-78"/>
              </a:rPr>
              <a:t> مستوى الجسم. شكل (</a:t>
            </a:r>
            <a:r>
              <a:rPr lang="en-US" sz="2800" dirty="0" smtClean="0">
                <a:cs typeface="AL-Mateen" pitchFamily="2" charset="-78"/>
              </a:rPr>
              <a:t>b</a:t>
            </a:r>
            <a:r>
              <a:rPr lang="ar-SA" sz="2800" b="1" dirty="0" smtClean="0">
                <a:cs typeface="+mj-cs"/>
              </a:rPr>
              <a:t>4-7</a:t>
            </a:r>
            <a:r>
              <a:rPr lang="ar-SA" sz="2800" dirty="0" smtClean="0">
                <a:cs typeface="AL-Mateen" pitchFamily="2" charset="-78"/>
              </a:rPr>
              <a:t>).</a:t>
            </a:r>
            <a:endParaRPr lang="ar-SA" sz="2800" dirty="0">
              <a:cs typeface="AL-Mateen" pitchFamily="2" charset="-78"/>
            </a:endParaRPr>
          </a:p>
          <a:p>
            <a:pPr algn="just">
              <a:lnSpc>
                <a:spcPct val="80000"/>
              </a:lnSpc>
            </a:pPr>
            <a:r>
              <a:rPr lang="ar-SA" sz="2800" dirty="0">
                <a:cs typeface="AL-Mateen" pitchFamily="2" charset="-78"/>
              </a:rPr>
              <a:t>جدول </a:t>
            </a:r>
            <a:r>
              <a:rPr lang="ar-SA" sz="2800" b="1" dirty="0">
                <a:cs typeface="+mj-cs"/>
              </a:rPr>
              <a:t>2-7</a:t>
            </a:r>
            <a:r>
              <a:rPr lang="ar-SA" sz="2800" dirty="0">
                <a:cs typeface="AL-Mateen" pitchFamily="2" charset="-78"/>
              </a:rPr>
              <a:t>.</a:t>
            </a:r>
          </a:p>
          <a:p>
            <a:pPr lvl="2" algn="just">
              <a:lnSpc>
                <a:spcPct val="80000"/>
              </a:lnSpc>
            </a:pPr>
            <a:r>
              <a:rPr lang="ar-SA" sz="2000" dirty="0">
                <a:cs typeface="AL-Mateen" pitchFamily="2" charset="-78"/>
              </a:rPr>
              <a:t>مثال: سيارة السباق، جناح الطيارة. </a:t>
            </a:r>
            <a:endParaRPr lang="en-US" sz="2000" dirty="0">
              <a:cs typeface="AL-Mateen" pitchFamily="2" charset="-78"/>
            </a:endParaRPr>
          </a:p>
        </p:txBody>
      </p:sp>
      <p:pic>
        <p:nvPicPr>
          <p:cNvPr id="32774" name="Picture 6" descr="سباحة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 b="18517"/>
          <a:stretch>
            <a:fillRect/>
          </a:stretch>
        </p:blipFill>
        <p:spPr>
          <a:xfrm>
            <a:off x="5002243" y="1700213"/>
            <a:ext cx="3927475" cy="1943101"/>
          </a:xfrm>
          <a:noFill/>
          <a:ln w="38100" cmpd="dbl">
            <a:solidFill>
              <a:srgbClr val="FF3300"/>
            </a:solidFill>
          </a:ln>
        </p:spPr>
      </p:pic>
      <p:graphicFrame>
        <p:nvGraphicFramePr>
          <p:cNvPr id="32777" name="Object 9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76824" y="3789363"/>
          <a:ext cx="3805215" cy="2854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9" name="Document" r:id="rId4" imgW="5918333" imgH="4859458" progId="Word.Document.8">
                  <p:embed/>
                </p:oleObj>
              </mc:Choice>
              <mc:Fallback>
                <p:oleObj name="Document" r:id="rId4" imgW="5918333" imgH="4859458" progId="Word.Document.8">
                  <p:embed/>
                  <p:pic>
                    <p:nvPicPr>
                      <p:cNvPr id="0" name="Picture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4" y="3789363"/>
                        <a:ext cx="3805215" cy="2854347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42852"/>
            <a:ext cx="6389703" cy="1260498"/>
          </a:xfrm>
          <a:solidFill>
            <a:srgbClr val="7C021F"/>
          </a:solidFill>
          <a:ln w="38100">
            <a:solidFill>
              <a:srgbClr val="FFFFCC"/>
            </a:solidFill>
          </a:ln>
        </p:spPr>
        <p:txBody>
          <a:bodyPr/>
          <a:lstStyle/>
          <a:p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ديناميكا الهواء </a:t>
            </a:r>
            <a:r>
              <a:rPr lang="ar-SA" sz="4000" dirty="0" err="1">
                <a:solidFill>
                  <a:srgbClr val="FFFFCC"/>
                </a:solidFill>
                <a:cs typeface="PT Bold Heading" pitchFamily="2" charset="-78"/>
              </a:rPr>
              <a:t>و</a:t>
            </a: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 الماء</a:t>
            </a:r>
            <a:br>
              <a:rPr lang="ar-SA" sz="4000" dirty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(تأثير </a:t>
            </a:r>
            <a:r>
              <a:rPr lang="ar-SA" sz="4000" dirty="0" err="1">
                <a:solidFill>
                  <a:srgbClr val="FFFFCC"/>
                </a:solidFill>
                <a:cs typeface="PT Bold Heading" pitchFamily="2" charset="-78"/>
              </a:rPr>
              <a:t>ماغنس</a:t>
            </a: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)</a:t>
            </a:r>
            <a:endParaRPr lang="en-US" sz="4000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557338"/>
            <a:ext cx="4786345" cy="5086372"/>
          </a:xfrm>
          <a:noFill/>
          <a:ln>
            <a:solidFill>
              <a:srgbClr val="00FF00"/>
            </a:solidFill>
          </a:ln>
        </p:spPr>
        <p:txBody>
          <a:bodyPr anchor="ctr"/>
          <a:lstStyle/>
          <a:p>
            <a:pPr>
              <a:lnSpc>
                <a:spcPct val="90000"/>
              </a:lnSpc>
              <a:buClr>
                <a:srgbClr val="00FF00"/>
              </a:buClr>
            </a:pPr>
            <a:r>
              <a:rPr lang="ar-SA" sz="2800" dirty="0">
                <a:cs typeface="AL-Mateen" pitchFamily="2" charset="-78"/>
              </a:rPr>
              <a:t>تغيير مسار الكرة نتيجة </a:t>
            </a:r>
            <a:r>
              <a:rPr lang="ar-SA" sz="2800" dirty="0" err="1">
                <a:cs typeface="AL-Mateen" pitchFamily="2" charset="-78"/>
              </a:rPr>
              <a:t>الى</a:t>
            </a:r>
            <a:r>
              <a:rPr lang="ar-SA" sz="2800" dirty="0">
                <a:cs typeface="AL-Mateen" pitchFamily="2" charset="-78"/>
              </a:rPr>
              <a:t> دورانها (كرة اللقدم، البسبول، الغولف، الطائرة الخ)</a:t>
            </a:r>
          </a:p>
          <a:p>
            <a:pPr>
              <a:lnSpc>
                <a:spcPct val="90000"/>
              </a:lnSpc>
              <a:buClr>
                <a:srgbClr val="00FF00"/>
              </a:buClr>
            </a:pPr>
            <a:r>
              <a:rPr lang="ar-SA" sz="2800" dirty="0">
                <a:cs typeface="AL-Mateen" pitchFamily="2" charset="-78"/>
              </a:rPr>
              <a:t>شكل </a:t>
            </a:r>
            <a:r>
              <a:rPr lang="ar-SA" sz="2800" b="1" dirty="0">
                <a:cs typeface="+mj-cs"/>
              </a:rPr>
              <a:t>7-7 </a:t>
            </a:r>
            <a:r>
              <a:rPr lang="ar-SA" sz="2800" dirty="0">
                <a:cs typeface="AL-Mateen" pitchFamily="2" charset="-78"/>
              </a:rPr>
              <a:t>.</a:t>
            </a:r>
          </a:p>
          <a:p>
            <a:pPr marL="579438" lvl="2">
              <a:lnSpc>
                <a:spcPct val="90000"/>
              </a:lnSpc>
              <a:buClr>
                <a:srgbClr val="FFFF00"/>
              </a:buClr>
            </a:pPr>
            <a:r>
              <a:rPr lang="ar-SA" sz="2000" dirty="0">
                <a:cs typeface="AL-Mateen" pitchFamily="2" charset="-78"/>
              </a:rPr>
              <a:t>عندما يدور جسم ما فإنه يأخذ معه التيار المحيط </a:t>
            </a:r>
            <a:r>
              <a:rPr lang="ar-SA" sz="2000" dirty="0" err="1">
                <a:cs typeface="AL-Mateen" pitchFamily="2" charset="-78"/>
              </a:rPr>
              <a:t>به</a:t>
            </a:r>
            <a:r>
              <a:rPr lang="ar-SA" sz="2000" dirty="0">
                <a:cs typeface="AL-Mateen" pitchFamily="2" charset="-78"/>
              </a:rPr>
              <a:t> معه في الدوران</a:t>
            </a:r>
          </a:p>
          <a:p>
            <a:pPr marL="579438" lvl="2">
              <a:lnSpc>
                <a:spcPct val="90000"/>
              </a:lnSpc>
              <a:buClr>
                <a:srgbClr val="FFFF00"/>
              </a:buClr>
            </a:pPr>
            <a:r>
              <a:rPr lang="ar-SA" sz="2000" dirty="0">
                <a:cs typeface="AL-Mateen" pitchFamily="2" charset="-78"/>
              </a:rPr>
              <a:t>الهواء في الجهة اليسر يتحرك </a:t>
            </a:r>
            <a:r>
              <a:rPr lang="ar-SA" sz="2000" dirty="0" err="1">
                <a:cs typeface="AL-Mateen" pitchFamily="2" charset="-78"/>
              </a:rPr>
              <a:t>الى</a:t>
            </a:r>
            <a:r>
              <a:rPr lang="ar-SA" sz="2000" dirty="0">
                <a:cs typeface="AL-Mateen" pitchFamily="2" charset="-78"/>
              </a:rPr>
              <a:t> الخلف نسبة </a:t>
            </a:r>
            <a:r>
              <a:rPr lang="ar-SA" sz="2000" dirty="0" err="1">
                <a:cs typeface="AL-Mateen" pitchFamily="2" charset="-78"/>
              </a:rPr>
              <a:t>الى</a:t>
            </a:r>
            <a:r>
              <a:rPr lang="ar-SA" sz="2000" dirty="0">
                <a:cs typeface="AL-Mateen" pitchFamily="2" charset="-78"/>
              </a:rPr>
              <a:t> مركز الكرة مما يعني مقابلته للتيار المواجه بسرعة اقل مما لو كانت الكرة </a:t>
            </a:r>
            <a:r>
              <a:rPr lang="ar-SA" sz="2000" dirty="0" err="1">
                <a:cs typeface="AL-Mateen" pitchFamily="2" charset="-78"/>
              </a:rPr>
              <a:t>لاتدور</a:t>
            </a:r>
            <a:r>
              <a:rPr lang="ar-SA" sz="2000" dirty="0">
                <a:cs typeface="AL-Mateen" pitchFamily="2" charset="-78"/>
              </a:rPr>
              <a:t>.</a:t>
            </a:r>
          </a:p>
          <a:p>
            <a:pPr marL="579438" lvl="2">
              <a:lnSpc>
                <a:spcPct val="90000"/>
              </a:lnSpc>
              <a:buClr>
                <a:srgbClr val="FFFF00"/>
              </a:buClr>
            </a:pPr>
            <a:r>
              <a:rPr lang="ar-SA" sz="2000" dirty="0">
                <a:cs typeface="AL-Mateen" pitchFamily="2" charset="-78"/>
              </a:rPr>
              <a:t>الجهة اليمنى بالعكس تماما.</a:t>
            </a:r>
          </a:p>
          <a:p>
            <a:pPr marL="579438" lvl="2">
              <a:lnSpc>
                <a:spcPct val="90000"/>
              </a:lnSpc>
              <a:buClr>
                <a:srgbClr val="FFFF00"/>
              </a:buClr>
            </a:pPr>
            <a:r>
              <a:rPr lang="ar-SA" sz="2000" dirty="0">
                <a:cs typeface="AL-Mateen" pitchFamily="2" charset="-78"/>
              </a:rPr>
              <a:t>منطقة ضغط عالي تتكون في الجهة اليمنى حيث تتواجه  سرعة التيار مع سرعة التيار المحيط بدرجة كبيرة.</a:t>
            </a:r>
          </a:p>
          <a:p>
            <a:pPr marL="579438" lvl="2">
              <a:lnSpc>
                <a:spcPct val="90000"/>
              </a:lnSpc>
              <a:buClr>
                <a:srgbClr val="FFFF00"/>
              </a:buClr>
            </a:pPr>
            <a:r>
              <a:rPr lang="ar-SA" sz="2000" dirty="0">
                <a:cs typeface="AL-Mateen" pitchFamily="2" charset="-78"/>
              </a:rPr>
              <a:t>الجهة اليسرى العكس مما ينتج محصلة ضغط  من الجهة اليمنى </a:t>
            </a:r>
            <a:r>
              <a:rPr lang="ar-SA" sz="2000" dirty="0" err="1">
                <a:cs typeface="AL-Mateen" pitchFamily="2" charset="-78"/>
              </a:rPr>
              <a:t>الى</a:t>
            </a:r>
            <a:r>
              <a:rPr lang="ar-SA" sz="2000" dirty="0">
                <a:cs typeface="AL-Mateen" pitchFamily="2" charset="-78"/>
              </a:rPr>
              <a:t> اليسرى </a:t>
            </a:r>
            <a:r>
              <a:rPr lang="ar-SA" sz="2000" dirty="0" err="1">
                <a:cs typeface="AL-Mateen" pitchFamily="2" charset="-78"/>
              </a:rPr>
              <a:t>و</a:t>
            </a:r>
            <a:r>
              <a:rPr lang="ar-SA" sz="2000" dirty="0">
                <a:cs typeface="AL-Mateen" pitchFamily="2" charset="-78"/>
              </a:rPr>
              <a:t> عليه يتغير اتجاه الكرة من مسارها المحدد </a:t>
            </a:r>
            <a:r>
              <a:rPr lang="ar-SA" sz="2000" dirty="0" err="1">
                <a:cs typeface="AL-Mateen" pitchFamily="2" charset="-78"/>
              </a:rPr>
              <a:t>الى</a:t>
            </a:r>
            <a:r>
              <a:rPr lang="ar-SA" sz="2000" dirty="0">
                <a:cs typeface="AL-Mateen" pitchFamily="2" charset="-78"/>
              </a:rPr>
              <a:t> اليسار.</a:t>
            </a:r>
          </a:p>
          <a:p>
            <a:pPr marL="579438" lvl="2">
              <a:lnSpc>
                <a:spcPct val="90000"/>
              </a:lnSpc>
              <a:buClr>
                <a:srgbClr val="FFFF00"/>
              </a:buClr>
            </a:pPr>
            <a:r>
              <a:rPr lang="ar-SA" sz="2000" dirty="0">
                <a:cs typeface="AL-Mateen" pitchFamily="2" charset="-78"/>
              </a:rPr>
              <a:t>أمثلة: كرة الطاولة، التنس، كرة القدم  (شكل </a:t>
            </a:r>
            <a:r>
              <a:rPr lang="ar-SA" sz="2000" b="1" dirty="0">
                <a:cs typeface="+mj-cs"/>
              </a:rPr>
              <a:t>8-7</a:t>
            </a:r>
            <a:r>
              <a:rPr lang="ar-SA" sz="2000" dirty="0">
                <a:cs typeface="AL-Mateen" pitchFamily="2" charset="-78"/>
              </a:rPr>
              <a:t>).</a:t>
            </a:r>
            <a:endParaRPr lang="en-US" sz="2000" dirty="0">
              <a:cs typeface="AL-Mateen" pitchFamily="2" charset="-78"/>
            </a:endParaRPr>
          </a:p>
        </p:txBody>
      </p:sp>
      <p:pic>
        <p:nvPicPr>
          <p:cNvPr id="33801" name="Picture 9" descr="7-7"/>
          <p:cNvPicPr>
            <a:picLocks noChangeAspect="1" noChangeArrowheads="1"/>
          </p:cNvPicPr>
          <p:nvPr/>
        </p:nvPicPr>
        <p:blipFill>
          <a:blip r:embed="rId2" cstate="print">
            <a:lum contrast="8000"/>
          </a:blip>
          <a:srcRect t="4338"/>
          <a:stretch>
            <a:fillRect/>
          </a:stretch>
        </p:blipFill>
        <p:spPr bwMode="auto">
          <a:xfrm>
            <a:off x="5148263" y="1534554"/>
            <a:ext cx="3638579" cy="318033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  <p:pic>
        <p:nvPicPr>
          <p:cNvPr id="33803" name="Picture 11" descr="7-8"/>
          <p:cNvPicPr>
            <a:picLocks noChangeAspect="1" noChangeArrowheads="1"/>
          </p:cNvPicPr>
          <p:nvPr/>
        </p:nvPicPr>
        <p:blipFill>
          <a:blip r:embed="rId3" cstate="print">
            <a:lum contrast="8000"/>
          </a:blip>
          <a:srcRect t="11938"/>
          <a:stretch>
            <a:fillRect/>
          </a:stretch>
        </p:blipFill>
        <p:spPr bwMode="auto">
          <a:xfrm>
            <a:off x="5094315" y="4819240"/>
            <a:ext cx="3763965" cy="1924044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6532579" cy="1454138"/>
          </a:xfrm>
          <a:solidFill>
            <a:srgbClr val="7C021F"/>
          </a:solidFill>
          <a:ln w="28575">
            <a:solidFill>
              <a:srgbClr val="FFFFCC"/>
            </a:solidFill>
          </a:ln>
        </p:spPr>
        <p:txBody>
          <a:bodyPr/>
          <a:lstStyle/>
          <a:p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ديناميكا الهواء </a:t>
            </a:r>
            <a:r>
              <a:rPr lang="ar-SA" sz="4000" dirty="0" err="1">
                <a:solidFill>
                  <a:srgbClr val="FFFFCC"/>
                </a:solidFill>
                <a:cs typeface="PT Bold Heading" pitchFamily="2" charset="-78"/>
              </a:rPr>
              <a:t>و</a:t>
            </a: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 الماء 2</a:t>
            </a:r>
            <a:br>
              <a:rPr lang="ar-SA" sz="4000" dirty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(الطفو)</a:t>
            </a:r>
            <a:endParaRPr lang="en-US" sz="4000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5952"/>
            <a:ext cx="8229600" cy="4829196"/>
          </a:xfrm>
          <a:noFill/>
          <a:ln>
            <a:solidFill>
              <a:srgbClr val="00FF00"/>
            </a:solidFill>
          </a:ln>
        </p:spPr>
        <p:txBody>
          <a:bodyPr anchor="ctr"/>
          <a:lstStyle/>
          <a:p>
            <a:pPr algn="just">
              <a:lnSpc>
                <a:spcPct val="90000"/>
              </a:lnSpc>
            </a:pPr>
            <a:r>
              <a:rPr lang="ar-SA" sz="3600" dirty="0">
                <a:cs typeface="AL-Mateen" pitchFamily="2" charset="-78"/>
              </a:rPr>
              <a:t>هي القدرة على المحافظة على وضع معين في </a:t>
            </a:r>
            <a:r>
              <a:rPr lang="ar-SA" sz="3600" dirty="0" smtClean="0">
                <a:cs typeface="AL-Mateen" pitchFamily="2" charset="-78"/>
              </a:rPr>
              <a:t>الماء </a:t>
            </a:r>
            <a:r>
              <a:rPr lang="ar-SA" sz="3600" dirty="0">
                <a:cs typeface="AL-Mateen" pitchFamily="2" charset="-78"/>
              </a:rPr>
              <a:t>و أهميته بالغة للمبتدأ </a:t>
            </a:r>
            <a:r>
              <a:rPr lang="ar-SA" sz="3600" dirty="0" err="1">
                <a:cs typeface="AL-Mateen" pitchFamily="2" charset="-78"/>
              </a:rPr>
              <a:t>و</a:t>
            </a:r>
            <a:r>
              <a:rPr lang="ar-SA" sz="3600" dirty="0">
                <a:cs typeface="AL-Mateen" pitchFamily="2" charset="-78"/>
              </a:rPr>
              <a:t> للبارع.</a:t>
            </a:r>
          </a:p>
          <a:p>
            <a:pPr algn="just">
              <a:lnSpc>
                <a:spcPct val="90000"/>
              </a:lnSpc>
            </a:pPr>
            <a:r>
              <a:rPr lang="ar-SA" sz="3600" dirty="0">
                <a:cs typeface="AL-Mateen" pitchFamily="2" charset="-78"/>
              </a:rPr>
              <a:t>من المنطق انه من السهل على المبتدئ السهل علية الطفو </a:t>
            </a:r>
            <a:r>
              <a:rPr lang="ar-SA" sz="3600" dirty="0" err="1">
                <a:cs typeface="AL-Mateen" pitchFamily="2" charset="-78"/>
              </a:rPr>
              <a:t>ان</a:t>
            </a:r>
            <a:r>
              <a:rPr lang="ar-SA" sz="3600" dirty="0">
                <a:cs typeface="AL-Mateen" pitchFamily="2" charset="-78"/>
              </a:rPr>
              <a:t> يتعلم السباحة مقارنة بالمبتدئ الذي يصعب عليه الطفو.</a:t>
            </a:r>
          </a:p>
          <a:p>
            <a:pPr algn="just">
              <a:lnSpc>
                <a:spcPct val="90000"/>
              </a:lnSpc>
            </a:pPr>
            <a:r>
              <a:rPr lang="ar-SA" sz="3600" dirty="0" err="1">
                <a:cs typeface="AL-Mateen" pitchFamily="2" charset="-78"/>
              </a:rPr>
              <a:t>ايضا</a:t>
            </a:r>
            <a:r>
              <a:rPr lang="ar-SA" sz="3600" dirty="0">
                <a:cs typeface="AL-Mateen" pitchFamily="2" charset="-78"/>
              </a:rPr>
              <a:t> السباح البطل الذي يسهل عليه الطفو يواجه مقاومة من الماء لحركته الأفقية اقل من السباح البطل الذي يصعب عليه الطفو. </a:t>
            </a:r>
            <a:r>
              <a:rPr lang="ar-SA" sz="3600" dirty="0">
                <a:solidFill>
                  <a:schemeClr val="hlink"/>
                </a:solidFill>
                <a:cs typeface="AL-Mateen" pitchFamily="2" charset="-78"/>
              </a:rPr>
              <a:t>(من المهم عدم </a:t>
            </a:r>
            <a:r>
              <a:rPr lang="ar-SA" sz="3600" dirty="0" err="1">
                <a:solidFill>
                  <a:schemeClr val="hlink"/>
                </a:solidFill>
                <a:cs typeface="AL-Mateen" pitchFamily="2" charset="-78"/>
              </a:rPr>
              <a:t>اعطاء</a:t>
            </a:r>
            <a:r>
              <a:rPr lang="ar-SA" sz="3600" dirty="0">
                <a:solidFill>
                  <a:schemeClr val="hlink"/>
                </a:solidFill>
                <a:cs typeface="AL-Mateen" pitchFamily="2" charset="-78"/>
              </a:rPr>
              <a:t> هذه الصفة اكبر من حجمها لأن هناك من يصعب عليه الطفو  لكنه </a:t>
            </a:r>
            <a:r>
              <a:rPr lang="ar-SA" sz="3600" dirty="0" err="1">
                <a:solidFill>
                  <a:schemeClr val="hlink"/>
                </a:solidFill>
                <a:cs typeface="AL-Mateen" pitchFamily="2" charset="-78"/>
              </a:rPr>
              <a:t>اصبح</a:t>
            </a:r>
            <a:r>
              <a:rPr lang="ar-SA" sz="3600" dirty="0">
                <a:solidFill>
                  <a:schemeClr val="hlink"/>
                </a:solidFill>
                <a:cs typeface="AL-Mateen" pitchFamily="2" charset="-78"/>
              </a:rPr>
              <a:t> بطلا </a:t>
            </a:r>
            <a:r>
              <a:rPr lang="ar-SA" sz="3600" dirty="0" err="1">
                <a:solidFill>
                  <a:schemeClr val="hlink"/>
                </a:solidFill>
                <a:cs typeface="AL-Mateen" pitchFamily="2" charset="-78"/>
              </a:rPr>
              <a:t>او</a:t>
            </a:r>
            <a:r>
              <a:rPr lang="ar-SA" sz="3600" dirty="0">
                <a:solidFill>
                  <a:schemeClr val="hlink"/>
                </a:solidFill>
                <a:cs typeface="AL-Mateen" pitchFamily="2" charset="-78"/>
              </a:rPr>
              <a:t> تعلم السابحة بسهولة)</a:t>
            </a:r>
            <a:r>
              <a:rPr lang="ar-SA" sz="3600" dirty="0">
                <a:cs typeface="AL-Mateen" pitchFamily="2" charset="-78"/>
              </a:rPr>
              <a:t> </a:t>
            </a:r>
            <a:endParaRPr lang="en-US" sz="3600" dirty="0">
              <a:cs typeface="AL-Mateen" pitchFamily="2" charset="-78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14290"/>
            <a:ext cx="6746893" cy="1311262"/>
          </a:xfrm>
          <a:solidFill>
            <a:srgbClr val="7C021F"/>
          </a:solidFill>
          <a:ln w="28575">
            <a:solidFill>
              <a:srgbClr val="FFFFCC"/>
            </a:solidFill>
          </a:ln>
        </p:spPr>
        <p:txBody>
          <a:bodyPr/>
          <a:lstStyle/>
          <a:p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ديناميكا الهواء </a:t>
            </a:r>
            <a:r>
              <a:rPr lang="ar-SA" sz="4000" dirty="0" err="1">
                <a:solidFill>
                  <a:srgbClr val="FFFFCC"/>
                </a:solidFill>
                <a:cs typeface="PT Bold Heading" pitchFamily="2" charset="-78"/>
              </a:rPr>
              <a:t>و</a:t>
            </a: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 الماء 3</a:t>
            </a:r>
            <a:br>
              <a:rPr lang="ar-SA" sz="4000" dirty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(قوة الطفو)</a:t>
            </a:r>
            <a:endParaRPr lang="en-US" sz="4000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48242" y="1557338"/>
            <a:ext cx="4038600" cy="5157810"/>
          </a:xfrm>
          <a:noFill/>
          <a:ln>
            <a:solidFill>
              <a:srgbClr val="FFFFCC"/>
            </a:solidFill>
          </a:ln>
        </p:spPr>
        <p:txBody>
          <a:bodyPr anchor="ctr"/>
          <a:lstStyle/>
          <a:p>
            <a:pPr algn="just"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شكل </a:t>
            </a:r>
            <a:r>
              <a:rPr lang="ar-SA" sz="2800" b="1" dirty="0">
                <a:cs typeface="+mj-cs"/>
              </a:rPr>
              <a:t>1-7</a:t>
            </a:r>
            <a:r>
              <a:rPr lang="ar-SA" sz="2800" dirty="0">
                <a:cs typeface="AL-Mateen" pitchFamily="2" charset="-78"/>
              </a:rPr>
              <a:t> يوضح حالة اتزان للسباح حيث تتساوى فيها القوى في أي اتجاه.</a:t>
            </a:r>
          </a:p>
          <a:p>
            <a:pPr algn="just"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في الاتجاه العمودي (يحدد قدرة الجسم على الطفو او الغوص): يؤثر على الجسم قوتان هما وزن الجسم و القوة الناتجة من تأثير الماء. كلا القوتان لابد من تساويهما لكي يبقى الجسم في حالة اتزان.</a:t>
            </a:r>
          </a:p>
          <a:p>
            <a:pPr algn="just">
              <a:lnSpc>
                <a:spcPct val="90000"/>
              </a:lnSpc>
            </a:pPr>
            <a:r>
              <a:rPr lang="ar-SA" sz="2800" dirty="0">
                <a:solidFill>
                  <a:schemeClr val="hlink"/>
                </a:solidFill>
                <a:cs typeface="AL-Mateen" pitchFamily="2" charset="-78"/>
              </a:rPr>
              <a:t>القوة الناتجة من تأثير الماء تسمى قوة الطفو.</a:t>
            </a:r>
          </a:p>
          <a:p>
            <a:pPr lvl="2" algn="just">
              <a:lnSpc>
                <a:spcPct val="90000"/>
              </a:lnSpc>
            </a:pPr>
            <a:r>
              <a:rPr lang="ar-SA" sz="2000" dirty="0">
                <a:solidFill>
                  <a:srgbClr val="00FF00"/>
                </a:solidFill>
                <a:cs typeface="AL-Mateen" pitchFamily="2" charset="-78"/>
              </a:rPr>
              <a:t>قاعدة: الجسم يطفو في حالة كون وزن الجسم</a:t>
            </a:r>
            <a:r>
              <a:rPr lang="ar-SA" sz="2000" dirty="0">
                <a:solidFill>
                  <a:srgbClr val="00FF00"/>
                </a:solidFill>
                <a:latin typeface="Arial" pitchFamily="34" charset="0"/>
                <a:cs typeface="AL-Mateen" pitchFamily="2" charset="-78"/>
              </a:rPr>
              <a:t>≤ قوة الطفو القصوى</a:t>
            </a:r>
          </a:p>
        </p:txBody>
      </p:sp>
      <p:pic>
        <p:nvPicPr>
          <p:cNvPr id="23559" name="Picture 7" descr="7-1"/>
          <p:cNvPicPr>
            <a:picLocks noChangeAspect="1" noChangeArrowheads="1"/>
          </p:cNvPicPr>
          <p:nvPr/>
        </p:nvPicPr>
        <p:blipFill>
          <a:blip r:embed="rId2" cstate="print">
            <a:lum contrast="16000"/>
          </a:blip>
          <a:srcRect/>
          <a:stretch>
            <a:fillRect/>
          </a:stretch>
        </p:blipFill>
        <p:spPr bwMode="auto">
          <a:xfrm>
            <a:off x="185737" y="1844675"/>
            <a:ext cx="4314825" cy="4492625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5386"/>
            <a:ext cx="6604017" cy="1403350"/>
          </a:xfrm>
          <a:solidFill>
            <a:srgbClr val="7C021F"/>
          </a:solidFill>
          <a:ln w="28575">
            <a:solidFill>
              <a:srgbClr val="FFFFCC"/>
            </a:solidFill>
          </a:ln>
        </p:spPr>
        <p:txBody>
          <a:bodyPr/>
          <a:lstStyle/>
          <a:p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ديناميكا الهواء </a:t>
            </a:r>
            <a:r>
              <a:rPr lang="ar-SA" sz="4000" dirty="0" err="1">
                <a:solidFill>
                  <a:srgbClr val="FFFFCC"/>
                </a:solidFill>
                <a:cs typeface="PT Bold Heading" pitchFamily="2" charset="-78"/>
              </a:rPr>
              <a:t>و</a:t>
            </a: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 الماء 4</a:t>
            </a:r>
            <a:br>
              <a:rPr lang="ar-SA" sz="4000" dirty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(قوة الطفو)</a:t>
            </a:r>
            <a:endParaRPr lang="en-US" sz="4000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714775" y="1500174"/>
            <a:ext cx="5357819" cy="5300663"/>
          </a:xfrm>
          <a:noFill/>
          <a:ln>
            <a:solidFill>
              <a:srgbClr val="00FF00"/>
            </a:solidFill>
          </a:ln>
        </p:spPr>
        <p:txBody>
          <a:bodyPr anchor="ctr"/>
          <a:lstStyle/>
          <a:p>
            <a:pPr algn="just"/>
            <a:r>
              <a:rPr lang="ar-SA" sz="2400" dirty="0">
                <a:cs typeface="AL-Mateen" pitchFamily="2" charset="-78"/>
              </a:rPr>
              <a:t>لأن قوة الطفو تمثل أهمية كبيرة، فيجب دراسة العوامل المؤثرة عليها.</a:t>
            </a:r>
          </a:p>
          <a:p>
            <a:pPr marL="804863" lvl="2" algn="just"/>
            <a:r>
              <a:rPr lang="ar-SA" dirty="0">
                <a:cs typeface="AL-Mateen" pitchFamily="2" charset="-78"/>
              </a:rPr>
              <a:t>عندما يغمر السباح في الماء فإنه يزيح كمية من الماء </a:t>
            </a:r>
            <a:r>
              <a:rPr lang="ar-SA" dirty="0" err="1">
                <a:cs typeface="AL-Mateen" pitchFamily="2" charset="-78"/>
              </a:rPr>
              <a:t>الى</a:t>
            </a:r>
            <a:r>
              <a:rPr lang="ar-SA" dirty="0">
                <a:cs typeface="AL-Mateen" pitchFamily="2" charset="-78"/>
              </a:rPr>
              <a:t> الجانب. قبل ذلك، الماء المزاح في حالة اتزان بتأثير وزنه </a:t>
            </a:r>
            <a:r>
              <a:rPr lang="ar-SA" dirty="0" err="1">
                <a:cs typeface="AL-Mateen" pitchFamily="2" charset="-78"/>
              </a:rPr>
              <a:t>و</a:t>
            </a:r>
            <a:r>
              <a:rPr lang="ar-SA" dirty="0">
                <a:cs typeface="AL-Mateen" pitchFamily="2" charset="-78"/>
              </a:rPr>
              <a:t> قوة الطفو الناتجة من الماء </a:t>
            </a:r>
            <a:r>
              <a:rPr lang="ar-SA" dirty="0" err="1">
                <a:cs typeface="AL-Mateen" pitchFamily="2" charset="-78"/>
              </a:rPr>
              <a:t>اسفل</a:t>
            </a:r>
            <a:r>
              <a:rPr lang="ar-SA" dirty="0">
                <a:cs typeface="AL-Mateen" pitchFamily="2" charset="-78"/>
              </a:rPr>
              <a:t> منه. (شكل </a:t>
            </a:r>
            <a:r>
              <a:rPr lang="ar-SA" b="1" dirty="0">
                <a:cs typeface="+mj-cs"/>
              </a:rPr>
              <a:t>1-7</a:t>
            </a:r>
            <a:r>
              <a:rPr lang="en-US" dirty="0">
                <a:cs typeface="AL-Mateen" pitchFamily="2" charset="-78"/>
              </a:rPr>
              <a:t>b</a:t>
            </a:r>
            <a:r>
              <a:rPr lang="ar-SA" dirty="0">
                <a:cs typeface="AL-Mateen" pitchFamily="2" charset="-78"/>
              </a:rPr>
              <a:t>).</a:t>
            </a:r>
          </a:p>
          <a:p>
            <a:pPr lvl="2" algn="just"/>
            <a:endParaRPr lang="ar-SA" dirty="0">
              <a:solidFill>
                <a:srgbClr val="FF3300"/>
              </a:solidFill>
              <a:cs typeface="AL-Mateen" pitchFamily="2" charset="-78"/>
            </a:endParaRPr>
          </a:p>
          <a:p>
            <a:pPr lvl="2" algn="just">
              <a:buFont typeface="Wingdings" pitchFamily="2" charset="2"/>
              <a:buNone/>
            </a:pPr>
            <a:endParaRPr lang="en-US" dirty="0" smtClean="0">
              <a:solidFill>
                <a:srgbClr val="FF3300"/>
              </a:solidFill>
              <a:cs typeface="AL-Mateen" pitchFamily="2" charset="-78"/>
            </a:endParaRPr>
          </a:p>
          <a:p>
            <a:pPr lvl="2" algn="just">
              <a:buFont typeface="Wingdings" pitchFamily="2" charset="2"/>
              <a:buNone/>
            </a:pPr>
            <a:endParaRPr lang="en-US" dirty="0" smtClean="0">
              <a:solidFill>
                <a:srgbClr val="FF3300"/>
              </a:solidFill>
              <a:cs typeface="AL-Mateen" pitchFamily="2" charset="-78"/>
            </a:endParaRPr>
          </a:p>
          <a:p>
            <a:pPr marL="749300" lvl="2" algn="just"/>
            <a:r>
              <a:rPr lang="ar-SA" dirty="0" smtClean="0">
                <a:solidFill>
                  <a:srgbClr val="FF3300"/>
                </a:solidFill>
                <a:cs typeface="AL-Mateen" pitchFamily="2" charset="-78"/>
              </a:rPr>
              <a:t>عند </a:t>
            </a:r>
            <a:r>
              <a:rPr lang="ar-SA" dirty="0">
                <a:solidFill>
                  <a:srgbClr val="FF3300"/>
                </a:solidFill>
                <a:cs typeface="AL-Mateen" pitchFamily="2" charset="-78"/>
              </a:rPr>
              <a:t>غمر الجسم كاملا في الماء فإنه يتعرض </a:t>
            </a:r>
            <a:r>
              <a:rPr lang="ar-SA" dirty="0" err="1">
                <a:solidFill>
                  <a:srgbClr val="FF3300"/>
                </a:solidFill>
                <a:cs typeface="AL-Mateen" pitchFamily="2" charset="-78"/>
              </a:rPr>
              <a:t>الى</a:t>
            </a:r>
            <a:r>
              <a:rPr lang="ar-SA" dirty="0">
                <a:solidFill>
                  <a:srgbClr val="FF3300"/>
                </a:solidFill>
                <a:cs typeface="AL-Mateen" pitchFamily="2" charset="-78"/>
              </a:rPr>
              <a:t> قوة طفو قصوى تعادل حجم الجسم المغمور في الماء (قانون ارخميدس).</a:t>
            </a:r>
          </a:p>
          <a:p>
            <a:pPr marL="749300" lvl="2" algn="just"/>
            <a:r>
              <a:rPr lang="ar-SA" dirty="0">
                <a:solidFill>
                  <a:schemeClr val="tx2"/>
                </a:solidFill>
                <a:cs typeface="AL-Mateen" pitchFamily="2" charset="-78"/>
              </a:rPr>
              <a:t>الوزن النوعي يمثل الجزء الأيسر من المعادلة</a:t>
            </a:r>
            <a:endParaRPr lang="en-US" dirty="0">
              <a:solidFill>
                <a:schemeClr val="tx2"/>
              </a:solidFill>
              <a:cs typeface="AL-Mateen" pitchFamily="2" charset="-78"/>
            </a:endParaRPr>
          </a:p>
        </p:txBody>
      </p:sp>
      <p:graphicFrame>
        <p:nvGraphicFramePr>
          <p:cNvPr id="2458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87564" y="1514242"/>
          <a:ext cx="3506956" cy="785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2" name="Equation" r:id="rId3" imgW="2286000" imgH="419040" progId="Equation.3">
                  <p:embed/>
                </p:oleObj>
              </mc:Choice>
              <mc:Fallback>
                <p:oleObj name="Equation" r:id="rId3" imgW="2286000" imgH="419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564" y="1514242"/>
                        <a:ext cx="3506956" cy="785818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71438" y="2385381"/>
            <a:ext cx="3571868" cy="4401205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000">
                <a:cs typeface="AL-Mateen" pitchFamily="2" charset="-78"/>
              </a:rPr>
              <a:t>العوامل المؤثرة على الوزن النوعي:</a:t>
            </a:r>
          </a:p>
          <a:p>
            <a:pPr>
              <a:spcBef>
                <a:spcPct val="50000"/>
              </a:spcBef>
            </a:pPr>
            <a:r>
              <a:rPr lang="ar-SA" sz="2000">
                <a:cs typeface="AL-Mateen" pitchFamily="2" charset="-78"/>
              </a:rPr>
              <a:t>1- التركيب الجسمي</a:t>
            </a:r>
          </a:p>
          <a:p>
            <a:pPr>
              <a:spcBef>
                <a:spcPct val="50000"/>
              </a:spcBef>
            </a:pPr>
            <a:r>
              <a:rPr lang="ar-SA" sz="2000">
                <a:cs typeface="AL-Mateen" pitchFamily="2" charset="-78"/>
              </a:rPr>
              <a:t>2- حجم الهواء في الرئتين</a:t>
            </a:r>
          </a:p>
          <a:p>
            <a:pPr>
              <a:spcBef>
                <a:spcPct val="50000"/>
              </a:spcBef>
            </a:pPr>
            <a:r>
              <a:rPr lang="ar-SA" sz="2000">
                <a:cs typeface="AL-Mateen" pitchFamily="2" charset="-78"/>
              </a:rPr>
              <a:t>3-العمر: الكبير و الصغير قدرة اكبر على الطفو.</a:t>
            </a:r>
          </a:p>
          <a:p>
            <a:pPr>
              <a:spcBef>
                <a:spcPct val="50000"/>
              </a:spcBef>
            </a:pPr>
            <a:r>
              <a:rPr lang="ar-SA" sz="2000">
                <a:cs typeface="AL-Mateen" pitchFamily="2" charset="-78"/>
              </a:rPr>
              <a:t>4- النساء اكبر قدرة على الطفو بسبب كمية اكبر من الشحوم</a:t>
            </a:r>
          </a:p>
          <a:p>
            <a:pPr>
              <a:spcBef>
                <a:spcPct val="50000"/>
              </a:spcBef>
            </a:pPr>
            <a:r>
              <a:rPr lang="ar-SA" sz="2000">
                <a:cs typeface="AL-Mateen" pitchFamily="2" charset="-78"/>
              </a:rPr>
              <a:t>5-الأطفال البيض لديهم قدرة اكبر من السود على الطفو. السود يمتلكون عظام اكبر و امتن.</a:t>
            </a:r>
          </a:p>
          <a:p>
            <a:pPr>
              <a:spcBef>
                <a:spcPct val="50000"/>
              </a:spcBef>
            </a:pPr>
            <a:r>
              <a:rPr lang="ar-SA" sz="2000">
                <a:cs typeface="AL-Mateen" pitchFamily="2" charset="-78"/>
              </a:rPr>
              <a:t>6-الأبطال في السباحة لديهم كمية اكبر من الشحوم مقارنة بالأبطال في الألعاب الأخرى.</a:t>
            </a:r>
            <a:endParaRPr lang="en-US" sz="2000">
              <a:cs typeface="AL-Mateen" pitchFamily="2" charset="-78"/>
            </a:endParaRPr>
          </a:p>
        </p:txBody>
      </p:sp>
      <p:pic>
        <p:nvPicPr>
          <p:cNvPr id="24590" name="Picture 14" descr="7-1"/>
          <p:cNvPicPr>
            <a:picLocks noChangeAspect="1" noChangeArrowheads="1"/>
          </p:cNvPicPr>
          <p:nvPr/>
        </p:nvPicPr>
        <p:blipFill>
          <a:blip r:embed="rId5" cstate="print">
            <a:lum contrast="16000"/>
          </a:blip>
          <a:srcRect/>
          <a:stretch>
            <a:fillRect/>
          </a:stretch>
        </p:blipFill>
        <p:spPr bwMode="auto">
          <a:xfrm>
            <a:off x="4143372" y="3635470"/>
            <a:ext cx="1939128" cy="1436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42852"/>
            <a:ext cx="6532579" cy="1260498"/>
          </a:xfrm>
          <a:solidFill>
            <a:srgbClr val="7C021F"/>
          </a:solidFill>
          <a:ln w="28575">
            <a:solidFill>
              <a:srgbClr val="FFFFCC"/>
            </a:solidFill>
          </a:ln>
        </p:spPr>
        <p:txBody>
          <a:bodyPr/>
          <a:lstStyle/>
          <a:p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ديناميكا الهواء </a:t>
            </a:r>
            <a:r>
              <a:rPr lang="ar-SA" sz="4000" dirty="0" err="1">
                <a:solidFill>
                  <a:srgbClr val="FFFFCC"/>
                </a:solidFill>
                <a:cs typeface="PT Bold Heading" pitchFamily="2" charset="-78"/>
              </a:rPr>
              <a:t>و</a:t>
            </a: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 الماء 5</a:t>
            </a:r>
            <a:br>
              <a:rPr lang="ar-SA" sz="4000" dirty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(مركز الطفو)</a:t>
            </a:r>
            <a:endParaRPr lang="en-US" sz="4000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5720" y="1600200"/>
            <a:ext cx="4714908" cy="4829196"/>
          </a:xfrm>
          <a:noFill/>
          <a:ln>
            <a:solidFill>
              <a:srgbClr val="00FF00"/>
            </a:solidFill>
          </a:ln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ar-SA" sz="2400" dirty="0">
                <a:cs typeface="AL-Mateen" pitchFamily="2" charset="-78"/>
              </a:rPr>
              <a:t>عندما يكون جسم ما في حالة اتزان في الماء، فإنه يجب </a:t>
            </a:r>
            <a:r>
              <a:rPr lang="ar-SA" sz="2400" dirty="0" err="1">
                <a:cs typeface="AL-Mateen" pitchFamily="2" charset="-78"/>
              </a:rPr>
              <a:t>ان</a:t>
            </a:r>
            <a:r>
              <a:rPr lang="ar-SA" sz="2400" dirty="0">
                <a:cs typeface="AL-Mateen" pitchFamily="2" charset="-78"/>
              </a:rPr>
              <a:t> تتوازن القوى المؤثرة بالإضافة </a:t>
            </a:r>
            <a:r>
              <a:rPr lang="ar-SA" sz="2400" dirty="0" err="1">
                <a:cs typeface="AL-Mateen" pitchFamily="2" charset="-78"/>
              </a:rPr>
              <a:t>الى</a:t>
            </a:r>
            <a:r>
              <a:rPr lang="ar-SA" sz="2400" dirty="0">
                <a:cs typeface="AL-Mateen" pitchFamily="2" charset="-78"/>
              </a:rPr>
              <a:t> كون هذه القوى تؤثر على نفس الخط المستقيم. (شكل </a:t>
            </a:r>
            <a:r>
              <a:rPr lang="en-US" sz="2400" dirty="0">
                <a:cs typeface="AL-Mateen" pitchFamily="2" charset="-78"/>
              </a:rPr>
              <a:t>b</a:t>
            </a:r>
            <a:r>
              <a:rPr lang="ar-SA" sz="2400" b="1" dirty="0">
                <a:cs typeface="+mj-cs"/>
              </a:rPr>
              <a:t>1-7).</a:t>
            </a:r>
          </a:p>
          <a:p>
            <a:pPr algn="just">
              <a:lnSpc>
                <a:spcPct val="90000"/>
              </a:lnSpc>
            </a:pPr>
            <a:endParaRPr lang="ar-SA" sz="2400" dirty="0">
              <a:cs typeface="AL-Mateen" pitchFamily="2" charset="-78"/>
            </a:endParaRPr>
          </a:p>
          <a:p>
            <a:pPr algn="just">
              <a:lnSpc>
                <a:spcPct val="90000"/>
              </a:lnSpc>
            </a:pPr>
            <a:r>
              <a:rPr lang="ar-SA" sz="2400" dirty="0">
                <a:cs typeface="AL-Mateen" pitchFamily="2" charset="-78"/>
              </a:rPr>
              <a:t>عندما يلتقي مركز ثقل الجسم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مركز قوة الطفو ، يبقى الجسم في وضعه الأفقي دون تغيير. (شكل </a:t>
            </a:r>
            <a:r>
              <a:rPr lang="ar-SA" sz="2400" b="1" dirty="0">
                <a:cs typeface="+mj-cs"/>
              </a:rPr>
              <a:t>2-7)</a:t>
            </a:r>
          </a:p>
          <a:p>
            <a:pPr algn="just">
              <a:lnSpc>
                <a:spcPct val="90000"/>
              </a:lnSpc>
            </a:pPr>
            <a:r>
              <a:rPr lang="ar-SA" sz="2400" dirty="0">
                <a:cs typeface="AL-Mateen" pitchFamily="2" charset="-78"/>
              </a:rPr>
              <a:t>من الصعب اتخاذ مثل هذا الوضع خاصة للرجال مقارنة بالنساء. مركز الطفو اقرب </a:t>
            </a:r>
            <a:r>
              <a:rPr lang="ar-SA" sz="2400" dirty="0" err="1">
                <a:cs typeface="AL-Mateen" pitchFamily="2" charset="-78"/>
              </a:rPr>
              <a:t>الى</a:t>
            </a:r>
            <a:r>
              <a:rPr lang="ar-SA" sz="2400" dirty="0">
                <a:cs typeface="AL-Mateen" pitchFamily="2" charset="-78"/>
              </a:rPr>
              <a:t> الرأس من مركز الجاذبية.هذا يعني تأثير القوتين كقوة مزدوجة تجبر الرجلين على النزول حتى التقاء مركز الطفو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الثقل على نفس الخط.</a:t>
            </a:r>
            <a:endParaRPr lang="en-US" sz="2400" dirty="0">
              <a:cs typeface="AL-Mateen" pitchFamily="2" charset="-78"/>
            </a:endParaRPr>
          </a:p>
        </p:txBody>
      </p:sp>
      <p:pic>
        <p:nvPicPr>
          <p:cNvPr id="26633" name="Picture 9" descr="7-1"/>
          <p:cNvPicPr>
            <a:picLocks noChangeAspect="1" noChangeArrowheads="1"/>
          </p:cNvPicPr>
          <p:nvPr/>
        </p:nvPicPr>
        <p:blipFill>
          <a:blip r:embed="rId2" cstate="print">
            <a:lum contrast="16000"/>
          </a:blip>
          <a:srcRect/>
          <a:stretch>
            <a:fillRect/>
          </a:stretch>
        </p:blipFill>
        <p:spPr bwMode="auto">
          <a:xfrm>
            <a:off x="5651500" y="1484313"/>
            <a:ext cx="1855802" cy="2087563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  <p:pic>
        <p:nvPicPr>
          <p:cNvPr id="26635" name="Picture 11" descr="7-2"/>
          <p:cNvPicPr>
            <a:picLocks noChangeAspect="1" noChangeArrowheads="1"/>
          </p:cNvPicPr>
          <p:nvPr/>
        </p:nvPicPr>
        <p:blipFill>
          <a:blip r:embed="rId3" cstate="print">
            <a:lum contrast="14000"/>
          </a:blip>
          <a:srcRect/>
          <a:stretch>
            <a:fillRect/>
          </a:stretch>
        </p:blipFill>
        <p:spPr bwMode="auto">
          <a:xfrm>
            <a:off x="5148263" y="3716338"/>
            <a:ext cx="3340100" cy="295275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14290"/>
            <a:ext cx="6675455" cy="1454138"/>
          </a:xfrm>
          <a:solidFill>
            <a:srgbClr val="7C021F"/>
          </a:solidFill>
          <a:ln w="28575">
            <a:solidFill>
              <a:srgbClr val="FFFFCC"/>
            </a:solidFill>
          </a:ln>
        </p:spPr>
        <p:txBody>
          <a:bodyPr/>
          <a:lstStyle/>
          <a:p>
            <a:r>
              <a:rPr lang="ar-SA" sz="4000"/>
              <a:t>ديناميكا الهواء و الماء 6</a:t>
            </a:r>
            <a:br>
              <a:rPr lang="ar-SA" sz="4000"/>
            </a:br>
            <a:r>
              <a:rPr lang="ar-SA" sz="4000"/>
              <a:t>(الحركة النسبية)</a:t>
            </a:r>
            <a:endParaRPr lang="en-US" sz="400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85926"/>
            <a:ext cx="8229600" cy="4972072"/>
          </a:xfrm>
          <a:noFill/>
          <a:ln>
            <a:solidFill>
              <a:srgbClr val="00FF00"/>
            </a:solidFill>
          </a:ln>
        </p:spPr>
        <p:txBody>
          <a:bodyPr anchor="ctr"/>
          <a:lstStyle/>
          <a:p>
            <a:pPr algn="just"/>
            <a:r>
              <a:rPr lang="ar-SA" dirty="0">
                <a:cs typeface="AL-Mateen" pitchFamily="2" charset="-78"/>
              </a:rPr>
              <a:t>تأثير الماء </a:t>
            </a:r>
            <a:r>
              <a:rPr lang="ar-SA" dirty="0" err="1">
                <a:cs typeface="AL-Mateen" pitchFamily="2" charset="-78"/>
              </a:rPr>
              <a:t>او</a:t>
            </a:r>
            <a:r>
              <a:rPr lang="ar-SA" dirty="0">
                <a:cs typeface="AL-Mateen" pitchFamily="2" charset="-78"/>
              </a:rPr>
              <a:t> الهواء على جسم ما يعتمد على نسبة حركة الماء </a:t>
            </a:r>
            <a:r>
              <a:rPr lang="ar-SA" dirty="0" err="1">
                <a:cs typeface="AL-Mateen" pitchFamily="2" charset="-78"/>
              </a:rPr>
              <a:t>او</a:t>
            </a:r>
            <a:r>
              <a:rPr lang="ar-SA" dirty="0">
                <a:cs typeface="AL-Mateen" pitchFamily="2" charset="-78"/>
              </a:rPr>
              <a:t> الهواء </a:t>
            </a:r>
            <a:r>
              <a:rPr lang="ar-SA" dirty="0" err="1">
                <a:cs typeface="AL-Mateen" pitchFamily="2" charset="-78"/>
              </a:rPr>
              <a:t>الى</a:t>
            </a:r>
            <a:r>
              <a:rPr lang="ar-SA" dirty="0">
                <a:cs typeface="AL-Mateen" pitchFamily="2" charset="-78"/>
              </a:rPr>
              <a:t> حركة الجسم </a:t>
            </a:r>
            <a:r>
              <a:rPr lang="ar-SA" dirty="0" err="1">
                <a:cs typeface="AL-Mateen" pitchFamily="2" charset="-78"/>
              </a:rPr>
              <a:t>و</a:t>
            </a:r>
            <a:r>
              <a:rPr lang="ar-SA" dirty="0">
                <a:cs typeface="AL-Mateen" pitchFamily="2" charset="-78"/>
              </a:rPr>
              <a:t> ليس كل واحدة على </a:t>
            </a:r>
            <a:r>
              <a:rPr lang="ar-SA" dirty="0" err="1">
                <a:cs typeface="AL-Mateen" pitchFamily="2" charset="-78"/>
              </a:rPr>
              <a:t>حدة</a:t>
            </a:r>
            <a:r>
              <a:rPr lang="ar-SA" dirty="0" smtClean="0">
                <a:cs typeface="AL-Mateen" pitchFamily="2" charset="-78"/>
              </a:rPr>
              <a:t>.</a:t>
            </a:r>
            <a:endParaRPr lang="en-US" dirty="0" smtClean="0">
              <a:cs typeface="AL-Mateen" pitchFamily="2" charset="-78"/>
            </a:endParaRPr>
          </a:p>
          <a:p>
            <a:pPr algn="just"/>
            <a:endParaRPr lang="ar-SA" dirty="0">
              <a:cs typeface="AL-Mateen" pitchFamily="2" charset="-78"/>
            </a:endParaRPr>
          </a:p>
          <a:p>
            <a:pPr algn="just"/>
            <a:r>
              <a:rPr lang="ar-SA" dirty="0">
                <a:cs typeface="AL-Mateen" pitchFamily="2" charset="-78"/>
              </a:rPr>
              <a:t>من المفضل عند تحليل حركة الأجسام اعتبار الجسم </a:t>
            </a:r>
            <a:r>
              <a:rPr lang="ar-SA" dirty="0" err="1">
                <a:cs typeface="AL-Mateen" pitchFamily="2" charset="-78"/>
              </a:rPr>
              <a:t>ثابث</a:t>
            </a:r>
            <a:r>
              <a:rPr lang="ar-SA" dirty="0">
                <a:cs typeface="AL-Mateen" pitchFamily="2" charset="-78"/>
              </a:rPr>
              <a:t> و التيار متحرك.( نفق الهواء ودراسة القرص</a:t>
            </a:r>
            <a:r>
              <a:rPr lang="ar-SA" dirty="0" smtClean="0">
                <a:cs typeface="AL-Mateen" pitchFamily="2" charset="-78"/>
              </a:rPr>
              <a:t>)</a:t>
            </a:r>
            <a:endParaRPr lang="en-US" dirty="0" smtClean="0">
              <a:cs typeface="AL-Mateen" pitchFamily="2" charset="-78"/>
            </a:endParaRPr>
          </a:p>
          <a:p>
            <a:pPr algn="just"/>
            <a:endParaRPr lang="ar-SA" dirty="0">
              <a:cs typeface="AL-Mateen" pitchFamily="2" charset="-78"/>
            </a:endParaRPr>
          </a:p>
          <a:p>
            <a:pPr algn="just"/>
            <a:r>
              <a:rPr lang="ar-SA" dirty="0">
                <a:cs typeface="AL-Mateen" pitchFamily="2" charset="-78"/>
              </a:rPr>
              <a:t>يمكن استنتاج تأثير الهواء على جسم ما من خلال دراسة تأثير الماء عليه مع ألأخذ في الاعتبار </a:t>
            </a:r>
            <a:r>
              <a:rPr lang="ar-SA" dirty="0">
                <a:solidFill>
                  <a:schemeClr val="hlink"/>
                </a:solidFill>
                <a:cs typeface="AL-Mateen" pitchFamily="2" charset="-78"/>
              </a:rPr>
              <a:t>نسبة التحويل (</a:t>
            </a:r>
            <a:r>
              <a:rPr lang="en-US" dirty="0">
                <a:solidFill>
                  <a:schemeClr val="hlink"/>
                </a:solidFill>
                <a:cs typeface="AL-Mateen" pitchFamily="2" charset="-78"/>
              </a:rPr>
              <a:t>scaled equivalent</a:t>
            </a:r>
            <a:r>
              <a:rPr lang="ar-SA" dirty="0">
                <a:solidFill>
                  <a:schemeClr val="hlink"/>
                </a:solidFill>
                <a:cs typeface="AL-Mateen" pitchFamily="2" charset="-78"/>
              </a:rPr>
              <a:t>)</a:t>
            </a:r>
            <a:r>
              <a:rPr lang="ar-SA" dirty="0">
                <a:cs typeface="AL-Mateen" pitchFamily="2" charset="-78"/>
              </a:rPr>
              <a:t>.</a:t>
            </a:r>
            <a:endParaRPr lang="en-US" dirty="0">
              <a:cs typeface="AL-Mateen" pitchFamily="2" charset="-78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42852"/>
            <a:ext cx="6675455" cy="1260498"/>
          </a:xfrm>
          <a:solidFill>
            <a:srgbClr val="7C021F"/>
          </a:solidFill>
          <a:ln w="28575">
            <a:solidFill>
              <a:srgbClr val="FFFFCC"/>
            </a:solidFill>
          </a:ln>
        </p:spPr>
        <p:txBody>
          <a:bodyPr/>
          <a:lstStyle/>
          <a:p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ديناميكا الهواء </a:t>
            </a:r>
            <a:r>
              <a:rPr lang="ar-SA" sz="4000" dirty="0" err="1">
                <a:solidFill>
                  <a:srgbClr val="FFFFCC"/>
                </a:solidFill>
                <a:cs typeface="PT Bold Heading" pitchFamily="2" charset="-78"/>
              </a:rPr>
              <a:t>و</a:t>
            </a: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 الماء 7 </a:t>
            </a:r>
            <a:br>
              <a:rPr lang="ar-SA" sz="4000" dirty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(مقاومة المائع) </a:t>
            </a:r>
            <a:endParaRPr lang="en-US" sz="4000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9076" y="3138489"/>
            <a:ext cx="4495800" cy="3505221"/>
          </a:xfrm>
          <a:noFill/>
          <a:ln>
            <a:solidFill>
              <a:srgbClr val="00FF00"/>
            </a:solidFill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عندما يوضع قرص في نفق هواء ثم يعرض للهواء فإنه يتعرض </a:t>
            </a:r>
            <a:r>
              <a:rPr lang="ar-SA" sz="2800" dirty="0" err="1">
                <a:cs typeface="AL-Mateen" pitchFamily="2" charset="-78"/>
              </a:rPr>
              <a:t>الى</a:t>
            </a:r>
            <a:r>
              <a:rPr lang="ar-SA" sz="2800" dirty="0">
                <a:cs typeface="AL-Mateen" pitchFamily="2" charset="-78"/>
              </a:rPr>
              <a:t> مؤثرين: </a:t>
            </a:r>
          </a:p>
          <a:p>
            <a:pPr marL="804863" lvl="2">
              <a:lnSpc>
                <a:spcPct val="90000"/>
              </a:lnSpc>
            </a:pPr>
            <a:r>
              <a:rPr lang="ar-SA" sz="2000" dirty="0">
                <a:cs typeface="AL-Mateen" pitchFamily="2" charset="-78"/>
              </a:rPr>
              <a:t>اتجاه التيار خاصة القريب من القرص يتغير حتى يستطيع تجاوز الحاجز</a:t>
            </a:r>
          </a:p>
          <a:p>
            <a:pPr marL="804863" lvl="2">
              <a:lnSpc>
                <a:spcPct val="90000"/>
              </a:lnSpc>
            </a:pPr>
            <a:r>
              <a:rPr lang="ar-SA" sz="2000" dirty="0">
                <a:cs typeface="AL-Mateen" pitchFamily="2" charset="-78"/>
              </a:rPr>
              <a:t>التيار القريب من سطح القرص تقل سرعته نتيجة </a:t>
            </a:r>
            <a:r>
              <a:rPr lang="ar-SA" sz="2000" dirty="0" err="1">
                <a:cs typeface="AL-Mateen" pitchFamily="2" charset="-78"/>
              </a:rPr>
              <a:t>الى</a:t>
            </a:r>
            <a:r>
              <a:rPr lang="ar-SA" sz="2000" dirty="0">
                <a:cs typeface="AL-Mateen" pitchFamily="2" charset="-78"/>
              </a:rPr>
              <a:t> ملامسته للسطح.</a:t>
            </a:r>
          </a:p>
          <a:p>
            <a:pPr marL="573088" lvl="1">
              <a:lnSpc>
                <a:spcPct val="90000"/>
              </a:lnSpc>
              <a:tabLst>
                <a:tab pos="858838" algn="l"/>
              </a:tabLst>
            </a:pPr>
            <a:r>
              <a:rPr lang="ar-SA" sz="2400" dirty="0">
                <a:cs typeface="AL-Mateen" pitchFamily="2" charset="-78"/>
              </a:rPr>
              <a:t>شكل</a:t>
            </a:r>
            <a:r>
              <a:rPr lang="ar-SA" sz="2400" b="1" dirty="0">
                <a:cs typeface="+mj-cs"/>
              </a:rPr>
              <a:t> 3-7 </a:t>
            </a:r>
            <a:r>
              <a:rPr lang="ar-SA" sz="2400" dirty="0">
                <a:cs typeface="AL-Mateen" pitchFamily="2" charset="-78"/>
              </a:rPr>
              <a:t>. </a:t>
            </a:r>
          </a:p>
          <a:p>
            <a:pPr marL="804863" lvl="2">
              <a:lnSpc>
                <a:spcPct val="90000"/>
              </a:lnSpc>
              <a:tabLst>
                <a:tab pos="858838" algn="l"/>
              </a:tabLst>
            </a:pPr>
            <a:r>
              <a:rPr lang="ar-SA" sz="2000" dirty="0">
                <a:cs typeface="AL-Mateen" pitchFamily="2" charset="-78"/>
              </a:rPr>
              <a:t>القوة لناتجة على نفس خط اتجاه التيار قبل تحوله تسمى قوة المقاومة</a:t>
            </a:r>
          </a:p>
          <a:p>
            <a:pPr marL="804863" lvl="2">
              <a:lnSpc>
                <a:spcPct val="90000"/>
              </a:lnSpc>
            </a:pPr>
            <a:r>
              <a:rPr lang="ar-SA" sz="2000" dirty="0">
                <a:cs typeface="AL-Mateen" pitchFamily="2" charset="-78"/>
              </a:rPr>
              <a:t>القوة المتعامدة مع قوة المقاومة تسمى قوة الرفع</a:t>
            </a:r>
            <a:r>
              <a:rPr lang="ar-SA" sz="2000" dirty="0" smtClean="0">
                <a:cs typeface="AL-Mateen" pitchFamily="2" charset="-78"/>
              </a:rPr>
              <a:t>.</a:t>
            </a:r>
            <a:endParaRPr lang="ar-SA" sz="2000" dirty="0">
              <a:cs typeface="AL-Mateen" pitchFamily="2" charset="-78"/>
            </a:endParaRPr>
          </a:p>
        </p:txBody>
      </p:sp>
      <p:graphicFrame>
        <p:nvGraphicFramePr>
          <p:cNvPr id="28676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116013" y="1557338"/>
          <a:ext cx="3031034" cy="1514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8" name="Equation" r:id="rId3" imgW="952200" imgH="838080" progId="Equation.3">
                  <p:embed/>
                </p:oleObj>
              </mc:Choice>
              <mc:Fallback>
                <p:oleObj name="Equation" r:id="rId3" imgW="952200" imgH="8380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1557338"/>
                        <a:ext cx="3031034" cy="151447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4930776" y="4325503"/>
            <a:ext cx="3998942" cy="2246769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000">
                <a:cs typeface="AL-Mateen" pitchFamily="2" charset="-78"/>
              </a:rPr>
              <a:t>العوامل المؤثرة على قوة المقاومة و الرفع هي:</a:t>
            </a:r>
          </a:p>
          <a:p>
            <a:pPr>
              <a:spcBef>
                <a:spcPct val="50000"/>
              </a:spcBef>
            </a:pPr>
            <a:r>
              <a:rPr lang="ar-SA" sz="2000">
                <a:cs typeface="AL-Mateen" pitchFamily="2" charset="-78"/>
              </a:rPr>
              <a:t>1- شكل الجسم وطبيعة التيار حوله-المعامل (</a:t>
            </a:r>
            <a:r>
              <a:rPr lang="en-US" sz="2000">
                <a:cs typeface="AL-Mateen" pitchFamily="2" charset="-78"/>
              </a:rPr>
              <a:t>c</a:t>
            </a:r>
            <a:r>
              <a:rPr lang="ar-SA" sz="2000">
                <a:cs typeface="AL-Mateen" pitchFamily="2" charset="-78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ar-SA" sz="2000">
                <a:cs typeface="AL-Mateen" pitchFamily="2" charset="-78"/>
              </a:rPr>
              <a:t>2-حجم الجسم (</a:t>
            </a:r>
            <a:r>
              <a:rPr lang="en-US" sz="2000">
                <a:cs typeface="AL-Mateen" pitchFamily="2" charset="-78"/>
              </a:rPr>
              <a:t>A</a:t>
            </a:r>
            <a:r>
              <a:rPr lang="ar-SA" sz="2000">
                <a:cs typeface="AL-Mateen" pitchFamily="2" charset="-78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ar-SA" sz="2000">
                <a:cs typeface="AL-Mateen" pitchFamily="2" charset="-78"/>
              </a:rPr>
              <a:t>3- طبيعة المائع (</a:t>
            </a:r>
            <a:r>
              <a:rPr lang="en-US" sz="2000">
                <a:cs typeface="AL-Mateen" pitchFamily="2" charset="-78"/>
              </a:rPr>
              <a:t>P</a:t>
            </a:r>
            <a:r>
              <a:rPr lang="ar-SA" sz="2000">
                <a:cs typeface="AL-Mateen" pitchFamily="2" charset="-78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ar-SA" sz="2000">
                <a:cs typeface="AL-Mateen" pitchFamily="2" charset="-78"/>
              </a:rPr>
              <a:t>4- سرعة الجسم نسبة الى التيار (</a:t>
            </a:r>
            <a:r>
              <a:rPr lang="en-US" sz="2000">
                <a:cs typeface="AL-Mateen" pitchFamily="2" charset="-78"/>
              </a:rPr>
              <a:t>V</a:t>
            </a:r>
            <a:r>
              <a:rPr lang="ar-SA" sz="2000">
                <a:cs typeface="AL-Mateen" pitchFamily="2" charset="-78"/>
              </a:rPr>
              <a:t>).</a:t>
            </a:r>
            <a:endParaRPr lang="en-US" sz="2000">
              <a:cs typeface="AL-Mateen" pitchFamily="2" charset="-78"/>
            </a:endParaRPr>
          </a:p>
        </p:txBody>
      </p:sp>
      <p:pic>
        <p:nvPicPr>
          <p:cNvPr id="28682" name="Picture 10" descr="7-3 cop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5" y="1525891"/>
            <a:ext cx="3160890" cy="2701615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6389703" cy="1143000"/>
          </a:xfrm>
          <a:solidFill>
            <a:srgbClr val="7C021F"/>
          </a:solidFill>
          <a:ln w="28575">
            <a:solidFill>
              <a:srgbClr val="FFFFCC"/>
            </a:solidFill>
          </a:ln>
        </p:spPr>
        <p:txBody>
          <a:bodyPr/>
          <a:lstStyle/>
          <a:p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ديناميكا الهواء </a:t>
            </a:r>
            <a:r>
              <a:rPr lang="ar-SA" sz="4000" dirty="0" err="1">
                <a:solidFill>
                  <a:srgbClr val="FFFFCC"/>
                </a:solidFill>
                <a:cs typeface="PT Bold Heading" pitchFamily="2" charset="-78"/>
              </a:rPr>
              <a:t>و</a:t>
            </a: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 الماء </a:t>
            </a:r>
            <a:endParaRPr lang="en-US" sz="4000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6248" y="1571612"/>
            <a:ext cx="4716463" cy="4929222"/>
          </a:xfrm>
          <a:noFill/>
          <a:ln>
            <a:solidFill>
              <a:srgbClr val="00FF00"/>
            </a:solidFill>
          </a:ln>
        </p:spPr>
        <p:txBody>
          <a:bodyPr anchor="ctr"/>
          <a:lstStyle/>
          <a:p>
            <a:pPr algn="just">
              <a:lnSpc>
                <a:spcPct val="80000"/>
              </a:lnSpc>
            </a:pPr>
            <a:r>
              <a:rPr lang="ar-SA" sz="2000" dirty="0">
                <a:cs typeface="AL-Mateen" pitchFamily="2" charset="-78"/>
              </a:rPr>
              <a:t>قوة مقاومة السطح ( تكون طبقات من التيار حول سطح الجسم ما يقلل من سرعته)</a:t>
            </a:r>
          </a:p>
          <a:p>
            <a:pPr lvl="2" algn="just">
              <a:lnSpc>
                <a:spcPct val="80000"/>
              </a:lnSpc>
            </a:pPr>
            <a:r>
              <a:rPr lang="ar-SA" sz="2000" dirty="0">
                <a:cs typeface="AL-Mateen" pitchFamily="2" charset="-78"/>
              </a:rPr>
              <a:t>يمكن تغيير مساحة السطح </a:t>
            </a:r>
            <a:r>
              <a:rPr lang="ar-SA" sz="2000" dirty="0" err="1">
                <a:cs typeface="AL-Mateen" pitchFamily="2" charset="-78"/>
              </a:rPr>
              <a:t>او</a:t>
            </a:r>
            <a:r>
              <a:rPr lang="ar-SA" sz="2000" dirty="0">
                <a:cs typeface="AL-Mateen" pitchFamily="2" charset="-78"/>
              </a:rPr>
              <a:t> جعل السطح </a:t>
            </a:r>
            <a:r>
              <a:rPr lang="ar-SA" sz="2000" dirty="0" err="1">
                <a:cs typeface="AL-Mateen" pitchFamily="2" charset="-78"/>
              </a:rPr>
              <a:t>املس</a:t>
            </a:r>
            <a:r>
              <a:rPr lang="ar-SA" sz="2000" dirty="0">
                <a:cs typeface="AL-Mateen" pitchFamily="2" charset="-78"/>
              </a:rPr>
              <a:t>.</a:t>
            </a:r>
          </a:p>
          <a:p>
            <a:pPr algn="just">
              <a:lnSpc>
                <a:spcPct val="80000"/>
              </a:lnSpc>
            </a:pPr>
            <a:r>
              <a:rPr lang="ar-SA" sz="2000" dirty="0">
                <a:cs typeface="AL-Mateen" pitchFamily="2" charset="-78"/>
              </a:rPr>
              <a:t>قوة مقاومة الشكل(شكل </a:t>
            </a:r>
            <a:r>
              <a:rPr lang="ar-SA" sz="2000" b="1" dirty="0">
                <a:cs typeface="+mj-cs"/>
              </a:rPr>
              <a:t>4-7)</a:t>
            </a:r>
          </a:p>
          <a:p>
            <a:pPr lvl="2" algn="just">
              <a:lnSpc>
                <a:spcPct val="80000"/>
              </a:lnSpc>
            </a:pPr>
            <a:r>
              <a:rPr lang="ar-SA" sz="2000" dirty="0">
                <a:cs typeface="AL-Mateen" pitchFamily="2" charset="-78"/>
              </a:rPr>
              <a:t>تكون منطقة ضغط </a:t>
            </a:r>
            <a:r>
              <a:rPr lang="ar-SA" sz="2000" dirty="0" err="1">
                <a:cs typeface="AL-Mateen" pitchFamily="2" charset="-78"/>
              </a:rPr>
              <a:t>منخفظ</a:t>
            </a:r>
            <a:r>
              <a:rPr lang="ar-SA" sz="2000" dirty="0">
                <a:cs typeface="AL-Mateen" pitchFamily="2" charset="-78"/>
              </a:rPr>
              <a:t> خلف القرص نتيجة </a:t>
            </a:r>
            <a:r>
              <a:rPr lang="ar-SA" sz="2000" dirty="0" err="1">
                <a:cs typeface="AL-Mateen" pitchFamily="2" charset="-78"/>
              </a:rPr>
              <a:t>الى</a:t>
            </a:r>
            <a:r>
              <a:rPr lang="ar-SA" sz="2000" dirty="0">
                <a:cs typeface="AL-Mateen" pitchFamily="2" charset="-78"/>
              </a:rPr>
              <a:t> تباعد التيار القادم من الأعلى والأسفل.</a:t>
            </a:r>
          </a:p>
          <a:p>
            <a:pPr lvl="2" algn="just">
              <a:lnSpc>
                <a:spcPct val="80000"/>
              </a:lnSpc>
            </a:pPr>
            <a:r>
              <a:rPr lang="ar-SA" sz="2000" dirty="0">
                <a:cs typeface="AL-Mateen" pitchFamily="2" charset="-78"/>
              </a:rPr>
              <a:t>مقارنة بذلك، هناك منطقة ضغط عالي في مقدمة القرص ناتجة من ارتطام التيار بمقدمة القرص </a:t>
            </a:r>
            <a:r>
              <a:rPr lang="ar-SA" sz="2000" dirty="0" err="1">
                <a:cs typeface="AL-Mateen" pitchFamily="2" charset="-78"/>
              </a:rPr>
              <a:t>و</a:t>
            </a:r>
            <a:r>
              <a:rPr lang="ar-SA" sz="2000" dirty="0">
                <a:cs typeface="AL-Mateen" pitchFamily="2" charset="-78"/>
              </a:rPr>
              <a:t> من ثم تحويل اتجاهه العنيف.</a:t>
            </a:r>
          </a:p>
          <a:p>
            <a:pPr lvl="2" algn="just">
              <a:lnSpc>
                <a:spcPct val="80000"/>
              </a:lnSpc>
            </a:pPr>
            <a:r>
              <a:rPr lang="ar-SA" sz="2000" dirty="0">
                <a:cs typeface="AL-Mateen" pitchFamily="2" charset="-78"/>
              </a:rPr>
              <a:t>شكل </a:t>
            </a:r>
            <a:r>
              <a:rPr lang="en-US" sz="2000" dirty="0">
                <a:cs typeface="AL-Mateen" pitchFamily="2" charset="-78"/>
              </a:rPr>
              <a:t>(</a:t>
            </a:r>
            <a:r>
              <a:rPr lang="en-US" sz="2000" b="1" dirty="0">
                <a:cs typeface="+mj-cs"/>
              </a:rPr>
              <a:t>c4-7)</a:t>
            </a:r>
            <a:r>
              <a:rPr lang="ar-SA" sz="2000" b="1" dirty="0">
                <a:cs typeface="+mj-cs"/>
              </a:rPr>
              <a:t> </a:t>
            </a:r>
            <a:r>
              <a:rPr lang="ar-SA" sz="2000" dirty="0">
                <a:cs typeface="AL-Mateen" pitchFamily="2" charset="-78"/>
              </a:rPr>
              <a:t>يوضح </a:t>
            </a:r>
            <a:r>
              <a:rPr lang="ar-SA" sz="2000" dirty="0" err="1">
                <a:cs typeface="AL-Mateen" pitchFamily="2" charset="-78"/>
              </a:rPr>
              <a:t>ان</a:t>
            </a:r>
            <a:r>
              <a:rPr lang="ar-SA" sz="2000" dirty="0">
                <a:cs typeface="AL-Mateen" pitchFamily="2" charset="-78"/>
              </a:rPr>
              <a:t> محصلة القوتين في مقدمة </a:t>
            </a:r>
            <a:r>
              <a:rPr lang="ar-SA" sz="2000" dirty="0" err="1">
                <a:cs typeface="AL-Mateen" pitchFamily="2" charset="-78"/>
              </a:rPr>
              <a:t>و</a:t>
            </a:r>
            <a:r>
              <a:rPr lang="ar-SA" sz="2000" dirty="0">
                <a:cs typeface="AL-Mateen" pitchFamily="2" charset="-78"/>
              </a:rPr>
              <a:t> مؤخرة القرص تمثل قوة مقاومة الشكل.</a:t>
            </a:r>
          </a:p>
          <a:p>
            <a:pPr lvl="2" algn="just">
              <a:lnSpc>
                <a:spcPct val="80000"/>
              </a:lnSpc>
            </a:pPr>
            <a:r>
              <a:rPr lang="ar-SA" sz="2000" dirty="0">
                <a:cs typeface="AL-Mateen" pitchFamily="2" charset="-78"/>
              </a:rPr>
              <a:t>العوامل المؤثرة على قوة مقاومة الشكل هي:</a:t>
            </a:r>
          </a:p>
          <a:p>
            <a:pPr lvl="4" algn="just">
              <a:lnSpc>
                <a:spcPct val="80000"/>
              </a:lnSpc>
            </a:pPr>
            <a:r>
              <a:rPr lang="ar-SA" dirty="0">
                <a:cs typeface="AL-Mateen" pitchFamily="2" charset="-78"/>
              </a:rPr>
              <a:t>المقطع العرضي للجسم </a:t>
            </a:r>
            <a:r>
              <a:rPr lang="ar-SA" dirty="0" err="1">
                <a:cs typeface="AL-Mateen" pitchFamily="2" charset="-78"/>
              </a:rPr>
              <a:t>و</a:t>
            </a:r>
            <a:r>
              <a:rPr lang="ar-SA" dirty="0">
                <a:cs typeface="AL-Mateen" pitchFamily="2" charset="-78"/>
              </a:rPr>
              <a:t> العمودي نسبة </a:t>
            </a:r>
            <a:r>
              <a:rPr lang="ar-SA" dirty="0" err="1">
                <a:cs typeface="AL-Mateen" pitchFamily="2" charset="-78"/>
              </a:rPr>
              <a:t>الى</a:t>
            </a:r>
            <a:r>
              <a:rPr lang="ar-SA" dirty="0">
                <a:cs typeface="AL-Mateen" pitchFamily="2" charset="-78"/>
              </a:rPr>
              <a:t> التيار</a:t>
            </a:r>
          </a:p>
          <a:p>
            <a:pPr lvl="4" algn="just">
              <a:lnSpc>
                <a:spcPct val="80000"/>
              </a:lnSpc>
            </a:pPr>
            <a:r>
              <a:rPr lang="ar-SA" dirty="0">
                <a:cs typeface="AL-Mateen" pitchFamily="2" charset="-78"/>
              </a:rPr>
              <a:t>شكل الجسم</a:t>
            </a:r>
          </a:p>
          <a:p>
            <a:pPr lvl="4" algn="just">
              <a:lnSpc>
                <a:spcPct val="80000"/>
              </a:lnSpc>
            </a:pPr>
            <a:r>
              <a:rPr lang="ar-SA" dirty="0">
                <a:cs typeface="AL-Mateen" pitchFamily="2" charset="-78"/>
              </a:rPr>
              <a:t>طبيعة السطح</a:t>
            </a:r>
            <a:endParaRPr lang="en-US" dirty="0">
              <a:cs typeface="AL-Mateen" pitchFamily="2" charset="-78"/>
            </a:endParaRPr>
          </a:p>
        </p:txBody>
      </p:sp>
      <p:pic>
        <p:nvPicPr>
          <p:cNvPr id="30724" name="Picture 4" descr="سباحة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b="14160"/>
          <a:stretch>
            <a:fillRect/>
          </a:stretch>
        </p:blipFill>
        <p:spPr>
          <a:xfrm>
            <a:off x="142844" y="2342359"/>
            <a:ext cx="4038600" cy="3372657"/>
          </a:xfrm>
          <a:noFill/>
          <a:ln w="38100" cmpd="dbl">
            <a:solidFill>
              <a:srgbClr val="FF3300"/>
            </a:solidFill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6746893" cy="1143000"/>
          </a:xfrm>
          <a:solidFill>
            <a:srgbClr val="7C021F"/>
          </a:solidFill>
          <a:ln w="28575">
            <a:solidFill>
              <a:srgbClr val="FFFFCC"/>
            </a:solidFill>
          </a:ln>
        </p:spPr>
        <p:txBody>
          <a:bodyPr/>
          <a:lstStyle/>
          <a:p>
            <a:r>
              <a:rPr lang="ar-SA">
                <a:solidFill>
                  <a:srgbClr val="FFFFCC"/>
                </a:solidFill>
                <a:cs typeface="PT Bold Heading" pitchFamily="2" charset="-78"/>
              </a:rPr>
              <a:t>ديناميكا الهواء و الماء 9 </a:t>
            </a:r>
            <a:endParaRPr lang="en-US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1831995"/>
            <a:ext cx="5472122" cy="4525963"/>
          </a:xfrm>
          <a:noFill/>
          <a:ln>
            <a:solidFill>
              <a:srgbClr val="00FF00"/>
            </a:solidFill>
          </a:ln>
        </p:spPr>
        <p:txBody>
          <a:bodyPr anchor="ctr"/>
          <a:lstStyle/>
          <a:p>
            <a:pPr algn="just">
              <a:lnSpc>
                <a:spcPct val="90000"/>
              </a:lnSpc>
            </a:pPr>
            <a:r>
              <a:rPr lang="ar-SA" dirty="0">
                <a:cs typeface="AL-Mateen" pitchFamily="2" charset="-78"/>
              </a:rPr>
              <a:t>شكل (</a:t>
            </a:r>
            <a:r>
              <a:rPr lang="ar-SA" b="1" dirty="0">
                <a:cs typeface="+mj-cs"/>
              </a:rPr>
              <a:t>5-7</a:t>
            </a:r>
            <a:r>
              <a:rPr lang="ar-SA" dirty="0">
                <a:cs typeface="AL-Mateen" pitchFamily="2" charset="-78"/>
              </a:rPr>
              <a:t>) يوضح وضح التزلج على الجليد حيث الجذع افقي تقريبا و اليدين خلف الجسم لغرض تقليل قوة مقاومة الشكل</a:t>
            </a:r>
            <a:r>
              <a:rPr lang="ar-SA" dirty="0" smtClean="0">
                <a:cs typeface="AL-Mateen" pitchFamily="2" charset="-78"/>
              </a:rPr>
              <a:t>.</a:t>
            </a:r>
            <a:endParaRPr lang="en-US" dirty="0" smtClean="0">
              <a:cs typeface="AL-Mateen" pitchFamily="2" charset="-78"/>
            </a:endParaRPr>
          </a:p>
          <a:p>
            <a:pPr algn="just">
              <a:lnSpc>
                <a:spcPct val="90000"/>
              </a:lnSpc>
            </a:pPr>
            <a:endParaRPr lang="ar-SA" dirty="0">
              <a:cs typeface="AL-Mateen" pitchFamily="2" charset="-78"/>
            </a:endParaRPr>
          </a:p>
          <a:p>
            <a:pPr algn="just">
              <a:lnSpc>
                <a:spcPct val="90000"/>
              </a:lnSpc>
            </a:pPr>
            <a:r>
              <a:rPr lang="ar-SA" dirty="0">
                <a:cs typeface="AL-Mateen" pitchFamily="2" charset="-78"/>
              </a:rPr>
              <a:t>شكل (</a:t>
            </a:r>
            <a:r>
              <a:rPr lang="ar-SA" b="1" dirty="0">
                <a:cs typeface="+mj-cs"/>
              </a:rPr>
              <a:t>6-7)</a:t>
            </a:r>
            <a:r>
              <a:rPr lang="ar-SA" dirty="0">
                <a:cs typeface="AL-Mateen" pitchFamily="2" charset="-78"/>
              </a:rPr>
              <a:t> يوضح و ضع لاعب التزلج السريع لكي يقلل من قوة مقاومة الشكل.</a:t>
            </a:r>
          </a:p>
          <a:p>
            <a:pPr lvl="3" algn="just">
              <a:lnSpc>
                <a:spcPct val="90000"/>
              </a:lnSpc>
            </a:pPr>
            <a:r>
              <a:rPr lang="ar-SA" dirty="0">
                <a:cs typeface="AL-Mateen" pitchFamily="2" charset="-78"/>
              </a:rPr>
              <a:t>عند الوصول </a:t>
            </a:r>
            <a:r>
              <a:rPr lang="ar-SA" dirty="0" err="1">
                <a:cs typeface="AL-Mateen" pitchFamily="2" charset="-78"/>
              </a:rPr>
              <a:t>الى</a:t>
            </a:r>
            <a:r>
              <a:rPr lang="ar-SA" dirty="0">
                <a:cs typeface="AL-Mateen" pitchFamily="2" charset="-78"/>
              </a:rPr>
              <a:t> سرعة التيار الحرجة ، تنخفض قوة مقاومة الشكل</a:t>
            </a:r>
          </a:p>
          <a:p>
            <a:pPr lvl="3" algn="just">
              <a:lnSpc>
                <a:spcPct val="90000"/>
              </a:lnSpc>
            </a:pPr>
            <a:r>
              <a:rPr lang="ar-SA" dirty="0">
                <a:cs typeface="AL-Mateen" pitchFamily="2" charset="-78"/>
              </a:rPr>
              <a:t>ملاسة السطح </a:t>
            </a:r>
            <a:r>
              <a:rPr lang="ar-SA" dirty="0" err="1">
                <a:cs typeface="AL-Mateen" pitchFamily="2" charset="-78"/>
              </a:rPr>
              <a:t>ايضا</a:t>
            </a:r>
            <a:r>
              <a:rPr lang="ar-SA" dirty="0">
                <a:cs typeface="AL-Mateen" pitchFamily="2" charset="-78"/>
              </a:rPr>
              <a:t> تلعب دور حيث </a:t>
            </a:r>
            <a:r>
              <a:rPr lang="ar-SA" dirty="0" err="1">
                <a:cs typeface="AL-Mateen" pitchFamily="2" charset="-78"/>
              </a:rPr>
              <a:t>انها</a:t>
            </a:r>
            <a:r>
              <a:rPr lang="ar-SA" dirty="0">
                <a:cs typeface="AL-Mateen" pitchFamily="2" charset="-78"/>
              </a:rPr>
              <a:t> تحدد سرعة التيار الحرجة ( عالي عندما يكون السطح </a:t>
            </a:r>
            <a:r>
              <a:rPr lang="ar-SA" dirty="0" smtClean="0">
                <a:cs typeface="AL-Mateen" pitchFamily="2" charset="-78"/>
              </a:rPr>
              <a:t>املس)</a:t>
            </a:r>
          </a:p>
        </p:txBody>
      </p:sp>
      <p:pic>
        <p:nvPicPr>
          <p:cNvPr id="31748" name="Picture 4" descr="سباحة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065865" y="1668465"/>
            <a:ext cx="2594160" cy="2332039"/>
          </a:xfrm>
          <a:noFill/>
          <a:ln w="38100">
            <a:solidFill>
              <a:srgbClr val="FF3300"/>
            </a:solidFill>
          </a:ln>
        </p:spPr>
      </p:pic>
      <p:pic>
        <p:nvPicPr>
          <p:cNvPr id="31750" name="Picture 6" descr="سباحة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6072198" y="4135213"/>
            <a:ext cx="2643206" cy="2508497"/>
          </a:xfrm>
          <a:noFill/>
          <a:ln w="38100">
            <a:solidFill>
              <a:srgbClr val="FF3300"/>
            </a:solidFill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386</TotalTime>
  <Words>1089</Words>
  <Application>Microsoft Office PowerPoint</Application>
  <PresentationFormat>عرض على الشاشة (3:4)‏</PresentationFormat>
  <Paragraphs>89</Paragraphs>
  <Slides>12</Slides>
  <Notes>0</Notes>
  <HiddenSlides>0</HiddenSlides>
  <MMClips>0</MMClips>
  <ScaleCrop>false</ScaleCrop>
  <HeadingPairs>
    <vt:vector size="8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خوادم OLE مضمنة</vt:lpstr>
      </vt:variant>
      <vt:variant>
        <vt:i4>2</vt:i4>
      </vt:variant>
      <vt:variant>
        <vt:lpstr>عناوين الشرائح</vt:lpstr>
      </vt:variant>
      <vt:variant>
        <vt:i4>12</vt:i4>
      </vt:variant>
    </vt:vector>
  </HeadingPairs>
  <TitlesOfParts>
    <vt:vector size="20" baseType="lpstr">
      <vt:lpstr>AL-Mateen</vt:lpstr>
      <vt:lpstr>Arial</vt:lpstr>
      <vt:lpstr>Garamond</vt:lpstr>
      <vt:lpstr>PT Bold Heading</vt:lpstr>
      <vt:lpstr>Wingdings</vt:lpstr>
      <vt:lpstr>Stream</vt:lpstr>
      <vt:lpstr>Equation</vt:lpstr>
      <vt:lpstr>Document</vt:lpstr>
      <vt:lpstr>ديناميكا الهواء و الماء</vt:lpstr>
      <vt:lpstr>ديناميكا الهواء و الماء 2 (الطفو)</vt:lpstr>
      <vt:lpstr>ديناميكا الهواء و الماء 3 (قوة الطفو)</vt:lpstr>
      <vt:lpstr>ديناميكا الهواء و الماء 4 (قوة الطفو)</vt:lpstr>
      <vt:lpstr>ديناميكا الهواء و الماء 5 (مركز الطفو)</vt:lpstr>
      <vt:lpstr>ديناميكا الهواء و الماء 6 (الحركة النسبية)</vt:lpstr>
      <vt:lpstr>ديناميكا الهواء و الماء 7  (مقاومة المائع) </vt:lpstr>
      <vt:lpstr>ديناميكا الهواء و الماء </vt:lpstr>
      <vt:lpstr>ديناميكا الهواء و الماء 9 </vt:lpstr>
      <vt:lpstr>ديناميكا الهواء و الماء 10</vt:lpstr>
      <vt:lpstr>ديناميكا الهواء و الماء قوة مقاومة الموج و قوة الرفع</vt:lpstr>
      <vt:lpstr>ديناميكا الهواء و الماء (تأثير ماغنس)</vt:lpstr>
    </vt:vector>
  </TitlesOfParts>
  <Company>جامعة الملك سعود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د.عبدالرحمن العنقري</dc:creator>
  <cp:lastModifiedBy>A Alangari</cp:lastModifiedBy>
  <cp:revision>32</cp:revision>
  <dcterms:created xsi:type="dcterms:W3CDTF">2002-10-21T04:09:09Z</dcterms:created>
  <dcterms:modified xsi:type="dcterms:W3CDTF">2017-10-17T07:51:15Z</dcterms:modified>
</cp:coreProperties>
</file>