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77" r:id="rId2"/>
    <p:sldId id="291" r:id="rId3"/>
    <p:sldId id="289" r:id="rId4"/>
    <p:sldId id="288" r:id="rId5"/>
    <p:sldId id="284" r:id="rId6"/>
    <p:sldId id="285" r:id="rId7"/>
    <p:sldId id="290" r:id="rId8"/>
    <p:sldId id="259" r:id="rId9"/>
    <p:sldId id="280" r:id="rId10"/>
    <p:sldId id="281" r:id="rId11"/>
    <p:sldId id="276" r:id="rId12"/>
    <p:sldId id="293" r:id="rId13"/>
    <p:sldId id="294" r:id="rId14"/>
    <p:sldId id="295" r:id="rId15"/>
    <p:sldId id="292" r:id="rId16"/>
    <p:sldId id="282" r:id="rId17"/>
    <p:sldId id="287" r:id="rId18"/>
  </p:sldIdLst>
  <p:sldSz cx="6858000" cy="9144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27" d="100"/>
          <a:sy n="27" d="100"/>
        </p:scale>
        <p:origin x="-1908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074420" y="479864"/>
            <a:ext cx="5554980" cy="1962912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074420" y="2466752"/>
            <a:ext cx="5554980" cy="23368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262A1A-8BB5-44BD-B07D-4ECBBEE0431C}" type="datetimeFigureOut">
              <a:rPr lang="ar-SA" smtClean="0"/>
              <a:pPr/>
              <a:t>27/04/37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D50B87-DDE4-4C0B-9FDB-388B9034E336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691075" y="1885069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867882" y="1793355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262A1A-8BB5-44BD-B07D-4ECBBEE0431C}" type="datetimeFigureOut">
              <a:rPr lang="ar-SA" smtClean="0"/>
              <a:pPr/>
              <a:t>27/04/37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D50B87-DDE4-4C0B-9FDB-388B9034E33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5143500" y="366186"/>
            <a:ext cx="1371600" cy="7802033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57250" y="366188"/>
            <a:ext cx="4171950" cy="780203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262A1A-8BB5-44BD-B07D-4ECBBEE0431C}" type="datetimeFigureOut">
              <a:rPr lang="ar-SA" smtClean="0"/>
              <a:pPr/>
              <a:t>27/04/37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D50B87-DDE4-4C0B-9FDB-388B9034E33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262A1A-8BB5-44BD-B07D-4ECBBEE0431C}" type="datetimeFigureOut">
              <a:rPr lang="ar-SA" smtClean="0"/>
              <a:pPr/>
              <a:t>27/04/37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D50B87-DDE4-4C0B-9FDB-388B9034E33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1712168" y="-72"/>
            <a:ext cx="514350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933794" y="3467100"/>
            <a:ext cx="4800600" cy="3048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933794" y="1422400"/>
            <a:ext cx="4800600" cy="2012949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262A1A-8BB5-44BD-B07D-4ECBBEE0431C}" type="datetimeFigureOut">
              <a:rPr lang="ar-SA" smtClean="0"/>
              <a:pPr/>
              <a:t>27/04/37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D50B87-DDE4-4C0B-9FDB-388B9034E336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1714500" y="0"/>
            <a:ext cx="5715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29241" y="3752875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806048" y="3661160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076706" y="2032000"/>
            <a:ext cx="27432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3957066" y="2032000"/>
            <a:ext cx="27432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262A1A-8BB5-44BD-B07D-4ECBBEE0431C}" type="datetimeFigureOut">
              <a:rPr lang="ar-SA" smtClean="0"/>
              <a:pPr/>
              <a:t>27/04/37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D50B87-DDE4-4C0B-9FDB-388B9034E33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0" y="6880448"/>
            <a:ext cx="6172200" cy="1524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349758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34290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9758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262A1A-8BB5-44BD-B07D-4ECBBEE0431C}" type="datetimeFigureOut">
              <a:rPr lang="ar-SA" smtClean="0"/>
              <a:pPr/>
              <a:t>27/04/37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D50B87-DDE4-4C0B-9FDB-388B9034E33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262A1A-8BB5-44BD-B07D-4ECBBEE0431C}" type="datetimeFigureOut">
              <a:rPr lang="ar-SA" smtClean="0"/>
              <a:pPr/>
              <a:t>27/04/37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D50B87-DDE4-4C0B-9FDB-388B9034E33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761238" y="0"/>
            <a:ext cx="6096762" cy="9144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262A1A-8BB5-44BD-B07D-4ECBBEE0431C}" type="datetimeFigureOut">
              <a:rPr lang="ar-SA" smtClean="0"/>
              <a:pPr/>
              <a:t>27/04/37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D50B87-DDE4-4C0B-9FDB-388B9034E336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0" y="289037"/>
            <a:ext cx="2857500" cy="154940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342900" y="1875952"/>
            <a:ext cx="2857500" cy="931333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42900" y="2844801"/>
            <a:ext cx="6115050" cy="532341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262A1A-8BB5-44BD-B07D-4ECBBEE0431C}" type="datetimeFigureOut">
              <a:rPr lang="ar-SA" smtClean="0"/>
              <a:pPr/>
              <a:t>27/04/37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D50B87-DDE4-4C0B-9FDB-388B9034E33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415172" y="1422400"/>
            <a:ext cx="2057400" cy="26416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262A1A-8BB5-44BD-B07D-4ECBBEE0431C}" type="datetimeFigureOut">
              <a:rPr lang="ar-SA" smtClean="0"/>
              <a:pPr/>
              <a:t>27/04/37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D50B87-DDE4-4C0B-9FDB-388B9034E336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571500" y="1422400"/>
            <a:ext cx="3429000" cy="6096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628650" y="1524005"/>
            <a:ext cx="3314700" cy="468604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297544" y="1272455"/>
            <a:ext cx="514350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3752750" y="1249048"/>
            <a:ext cx="486918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28650" y="6400800"/>
            <a:ext cx="3314700" cy="1016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611945" y="-1087896"/>
            <a:ext cx="1229165" cy="2185183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26613" y="28137"/>
            <a:ext cx="1276643" cy="2269588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37161" y="1406770"/>
            <a:ext cx="844288" cy="1470165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759655" y="-72"/>
            <a:ext cx="6098345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076706" y="366184"/>
            <a:ext cx="5623560" cy="1524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076706" y="1930400"/>
            <a:ext cx="5623560" cy="64008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2686050" y="8407400"/>
            <a:ext cx="1600200" cy="63500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4262A1A-8BB5-44BD-B07D-4ECBBEE0431C}" type="datetimeFigureOut">
              <a:rPr lang="ar-SA" smtClean="0"/>
              <a:pPr/>
              <a:t>27/04/37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4286250" y="8407400"/>
            <a:ext cx="2171700" cy="63500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6460236" y="8407400"/>
            <a:ext cx="342900" cy="63500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7D50B87-DDE4-4C0B-9FDB-388B9034E336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endParaRPr lang="ar-SA" sz="6600" dirty="0" smtClean="0"/>
          </a:p>
          <a:p>
            <a:pPr algn="ctr">
              <a:buNone/>
            </a:pPr>
            <a:r>
              <a:rPr lang="ar-SA" sz="6600" dirty="0" err="1" smtClean="0"/>
              <a:t>ديناميات</a:t>
            </a:r>
            <a:r>
              <a:rPr lang="ar-SA" sz="6600" dirty="0" smtClean="0"/>
              <a:t> </a:t>
            </a:r>
            <a:r>
              <a:rPr lang="ar-SA" sz="6600" dirty="0" err="1" smtClean="0"/>
              <a:t>الجماعه</a:t>
            </a:r>
            <a:r>
              <a:rPr lang="ar-SA" sz="6600" b="1" dirty="0" smtClean="0"/>
              <a:t> </a:t>
            </a:r>
          </a:p>
          <a:p>
            <a:pPr algn="ctr">
              <a:buNone/>
            </a:pPr>
            <a:endParaRPr lang="ar-SA" sz="6600" b="1" dirty="0" smtClean="0"/>
          </a:p>
          <a:p>
            <a:pPr algn="ctr">
              <a:buNone/>
            </a:pPr>
            <a:r>
              <a:rPr lang="ar-SA" sz="6600" b="1" dirty="0" err="1" smtClean="0"/>
              <a:t>المحاضره</a:t>
            </a:r>
            <a:r>
              <a:rPr lang="ar-SA" sz="6600" b="1" dirty="0" smtClean="0"/>
              <a:t> الأولى</a:t>
            </a:r>
          </a:p>
          <a:p>
            <a:pPr algn="ctr">
              <a:buNone/>
            </a:pPr>
            <a:endParaRPr lang="ar-SA" sz="6600" dirty="0" smtClean="0"/>
          </a:p>
          <a:p>
            <a:pPr algn="ctr">
              <a:buNone/>
            </a:pPr>
            <a:endParaRPr lang="ar-SA" sz="6600" dirty="0" smtClean="0"/>
          </a:p>
          <a:p>
            <a:pPr algn="ctr">
              <a:buNone/>
            </a:pPr>
            <a:endParaRPr lang="ar-SA" sz="6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1546" y="476223"/>
            <a:ext cx="5786454" cy="769199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SA" sz="3600" dirty="0" smtClean="0"/>
              <a:t>4-قيام بناء </a:t>
            </a:r>
            <a:r>
              <a:rPr lang="ar-SA" sz="3600" dirty="0" err="1" smtClean="0"/>
              <a:t>للجماعه</a:t>
            </a:r>
            <a:r>
              <a:rPr lang="ar-SA" sz="3600" dirty="0" smtClean="0"/>
              <a:t> قوامه الأدوار وترقي المراكز وبالتالي تحديد قاطع لداخلية </a:t>
            </a:r>
            <a:r>
              <a:rPr lang="ar-SA" sz="3600" dirty="0" err="1" smtClean="0"/>
              <a:t>الجماعه</a:t>
            </a:r>
            <a:r>
              <a:rPr lang="ar-SA" sz="3600" dirty="0" smtClean="0"/>
              <a:t> وتميزها عن الجماعات الأخرى </a:t>
            </a:r>
          </a:p>
          <a:p>
            <a:r>
              <a:rPr lang="ar-SA" sz="3600" dirty="0" smtClean="0"/>
              <a:t>5- تقنين المعايير أو القيم التي تنظم العلاقات والتفاعل التي لها </a:t>
            </a:r>
            <a:r>
              <a:rPr lang="ar-SA" sz="3600" dirty="0" err="1" smtClean="0"/>
              <a:t>أثرعلى</a:t>
            </a:r>
            <a:r>
              <a:rPr lang="ar-SA" sz="3600" dirty="0" smtClean="0"/>
              <a:t> </a:t>
            </a:r>
            <a:r>
              <a:rPr lang="ar-SA" sz="3600" dirty="0" err="1" smtClean="0"/>
              <a:t>الجماعه</a:t>
            </a:r>
            <a:r>
              <a:rPr lang="ar-SA" sz="3600" dirty="0" smtClean="0"/>
              <a:t> وتكفل الضبط الاجتماعي لسلوك الأفراد </a:t>
            </a:r>
          </a:p>
          <a:p>
            <a:r>
              <a:rPr lang="ar-SA" sz="3600" dirty="0" smtClean="0"/>
              <a:t>6- وجود هدف أو أهداف مشتركه تحقق </a:t>
            </a:r>
            <a:r>
              <a:rPr lang="ar-SA" sz="3600" dirty="0" err="1" smtClean="0"/>
              <a:t>الاشباع</a:t>
            </a:r>
            <a:r>
              <a:rPr lang="ar-SA" sz="3600" dirty="0" smtClean="0"/>
              <a:t> لبعض حاجات أعضاء </a:t>
            </a:r>
            <a:r>
              <a:rPr lang="ar-SA" sz="3600" dirty="0" err="1" smtClean="0"/>
              <a:t>الجماعه</a:t>
            </a:r>
            <a:r>
              <a:rPr lang="ar-SA" sz="3600" dirty="0" smtClean="0"/>
              <a:t> </a:t>
            </a:r>
          </a:p>
          <a:p>
            <a:r>
              <a:rPr lang="ar-SA" sz="3600" dirty="0" smtClean="0"/>
              <a:t>7- وجود طريقه </a:t>
            </a:r>
            <a:r>
              <a:rPr lang="ar-SA" sz="3600" dirty="0" err="1" smtClean="0"/>
              <a:t>للإتصال</a:t>
            </a:r>
            <a:r>
              <a:rPr lang="ar-SA" sz="3600" dirty="0" smtClean="0"/>
              <a:t> </a:t>
            </a:r>
            <a:r>
              <a:rPr lang="ar-SA" sz="3600" dirty="0" err="1" smtClean="0"/>
              <a:t>وخاصه</a:t>
            </a:r>
            <a:r>
              <a:rPr lang="ar-SA" sz="3600" dirty="0" smtClean="0"/>
              <a:t> </a:t>
            </a:r>
            <a:r>
              <a:rPr lang="ar-SA" sz="3600" dirty="0" err="1" smtClean="0"/>
              <a:t>اللغه</a:t>
            </a:r>
            <a:r>
              <a:rPr lang="ar-SA" sz="3600" dirty="0" smtClean="0"/>
              <a:t> </a:t>
            </a:r>
            <a:r>
              <a:rPr lang="ar-SA" sz="3600" dirty="0" err="1" smtClean="0"/>
              <a:t>المنطوقه</a:t>
            </a:r>
            <a:r>
              <a:rPr lang="ar-SA" sz="3600" dirty="0" smtClean="0"/>
              <a:t> </a:t>
            </a:r>
            <a:r>
              <a:rPr lang="ar-SA" sz="3600" dirty="0" err="1" smtClean="0"/>
              <a:t>والمكتوبه</a:t>
            </a:r>
            <a:r>
              <a:rPr lang="ar-SA" sz="3600" dirty="0" smtClean="0"/>
              <a:t> </a:t>
            </a:r>
            <a:r>
              <a:rPr lang="ar-SA" dirty="0" smtClean="0"/>
              <a:t>.</a:t>
            </a:r>
            <a:endParaRPr lang="ar-S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ar-SA" sz="4000" dirty="0" smtClean="0"/>
              <a:t>أنواع الجماعات</a:t>
            </a:r>
          </a:p>
          <a:p>
            <a:pPr>
              <a:buNone/>
            </a:pPr>
            <a:r>
              <a:rPr lang="ar-SA" sz="4000" dirty="0" smtClean="0"/>
              <a:t>على أساس التفاعل ، النظام ، </a:t>
            </a:r>
            <a:r>
              <a:rPr lang="ar-SA" sz="4000" dirty="0" err="1" smtClean="0"/>
              <a:t>المنفعه</a:t>
            </a:r>
            <a:r>
              <a:rPr lang="ar-SA" sz="4000" dirty="0" smtClean="0"/>
              <a:t> </a:t>
            </a:r>
            <a:r>
              <a:rPr lang="ar-SA" sz="4000" dirty="0" err="1" smtClean="0"/>
              <a:t>الاجتماعيه</a:t>
            </a:r>
            <a:r>
              <a:rPr lang="ar-SA" sz="4000" dirty="0" smtClean="0"/>
              <a:t>  الاختيار،التجانس ، إمكانية الدخول ، الاستمرار </a:t>
            </a:r>
          </a:p>
          <a:p>
            <a:pPr>
              <a:buNone/>
            </a:pPr>
            <a:r>
              <a:rPr lang="ar-SA" sz="4000" dirty="0" err="1" smtClean="0"/>
              <a:t>الطبيعه</a:t>
            </a:r>
            <a:r>
              <a:rPr lang="ar-SA" sz="4000" dirty="0" smtClean="0"/>
              <a:t> ، المكان ، الجنس ، السن ، </a:t>
            </a:r>
            <a:endParaRPr lang="ar-SA" sz="4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ar-SA" dirty="0" smtClean="0"/>
              <a:t>على أساس التفاعل : تفاعل مباشر وغير مباشر</a:t>
            </a:r>
          </a:p>
          <a:p>
            <a:r>
              <a:rPr lang="ar-SA" dirty="0" smtClean="0"/>
              <a:t>على أساس النظام : جماعات رسمية وغير رسمية ، ووسطى</a:t>
            </a:r>
          </a:p>
          <a:p>
            <a:r>
              <a:rPr lang="ar-SA" dirty="0" smtClean="0"/>
              <a:t>على أساس المنفعة الاجتماعية : جماعات مفيدة للمجتمع كالجماعات الخيرية ، وجماعات ضارة كعصابات الإجرام</a:t>
            </a:r>
          </a:p>
          <a:p>
            <a:r>
              <a:rPr lang="ar-SA" dirty="0" smtClean="0"/>
              <a:t>على أساس الاختيار : يسمح باختيار الجماعة كالجمعيات الخيرية أو جبرية كالأسرة</a:t>
            </a:r>
          </a:p>
          <a:p>
            <a:r>
              <a:rPr lang="ar-SA" dirty="0" smtClean="0"/>
              <a:t>على أساس التجانس : أي التشابه في الصفات مثل أفراد قسم في الجامعة ، أو عدم التشابه مثل الطلاب القادمين للجامعة قبل توزيعهم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ar-SA" dirty="0" smtClean="0"/>
              <a:t>على أساس إمكانية الدخول : مثل جماعات مغلقة كالأسرة  ، أو جماعات مفتوحة كمشجعي فريق رياضي .</a:t>
            </a:r>
          </a:p>
          <a:p>
            <a:r>
              <a:rPr lang="ar-SA" dirty="0" smtClean="0"/>
              <a:t>على أساس الاستمرار : مستمرة للأبد كالأسرة أو مؤقتة كجماعة يدرسون مقرر دراسي </a:t>
            </a:r>
          </a:p>
          <a:p>
            <a:r>
              <a:rPr lang="ar-SA" dirty="0" smtClean="0"/>
              <a:t>على أساس المكان : كجماعة القرية والجيرة </a:t>
            </a:r>
          </a:p>
          <a:p>
            <a:r>
              <a:rPr lang="ar-SA" dirty="0" smtClean="0"/>
              <a:t>على أساس الطبيعة : جماعات طبيعية كالأسرة أو مصطنعة </a:t>
            </a:r>
            <a:r>
              <a:rPr lang="ar-SA" dirty="0" err="1" smtClean="0"/>
              <a:t>كجاعة</a:t>
            </a:r>
            <a:r>
              <a:rPr lang="ar-SA" dirty="0" smtClean="0"/>
              <a:t> تجريبية في معمل علم النفس أو في معسكر .</a:t>
            </a:r>
          </a:p>
          <a:p>
            <a:r>
              <a:rPr lang="ar-SA" dirty="0" smtClean="0"/>
              <a:t>على أساس الحجم : صغيرة 3 أفراد  ، متوسطة ، كبيرة  كبيرة </a:t>
            </a:r>
            <a:r>
              <a:rPr lang="ar-SA" dirty="0" err="1" smtClean="0"/>
              <a:t>جدأ</a:t>
            </a:r>
            <a:r>
              <a:rPr lang="ar-SA" dirty="0" smtClean="0"/>
              <a:t> كالجنس البشري</a:t>
            </a:r>
          </a:p>
          <a:p>
            <a:endParaRPr lang="ar-SA" dirty="0" smtClean="0"/>
          </a:p>
          <a:p>
            <a:endParaRPr lang="ar-SA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ar-SA" dirty="0" smtClean="0"/>
              <a:t>على أساس الجنس : الذكور ، الإناث </a:t>
            </a:r>
          </a:p>
          <a:p>
            <a:r>
              <a:rPr lang="ar-SA" dirty="0" smtClean="0"/>
              <a:t>على أساس السن : الأطفال ، المراهقون ، الراشدون ، الشيوخ 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سؤال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82296" indent="0">
              <a:buNone/>
            </a:pPr>
            <a:endParaRPr lang="ar-SA" dirty="0" smtClean="0"/>
          </a:p>
          <a:p>
            <a:endParaRPr lang="ar-SA" dirty="0"/>
          </a:p>
          <a:p>
            <a:r>
              <a:rPr lang="ar-SA" dirty="0" smtClean="0"/>
              <a:t>1- طبقي خصائص الجماعة على إحدى الجماعات </a:t>
            </a:r>
          </a:p>
          <a:p>
            <a:r>
              <a:rPr lang="ar-SA" dirty="0" smtClean="0"/>
              <a:t>2- قارني بين الجماعة الأولية والجماعة الثانوية من حيث :</a:t>
            </a:r>
          </a:p>
          <a:p>
            <a:r>
              <a:rPr lang="ar-SA" dirty="0" smtClean="0"/>
              <a:t>أ- من حيث الظروف المادية </a:t>
            </a:r>
          </a:p>
          <a:p>
            <a:r>
              <a:rPr lang="ar-SA" dirty="0" smtClean="0"/>
              <a:t>ب-الخصائص الاجتماعية </a:t>
            </a:r>
          </a:p>
          <a:p>
            <a:r>
              <a:rPr lang="ar-SA" dirty="0" smtClean="0"/>
              <a:t>ج-عينة العلاقات </a:t>
            </a:r>
            <a:endParaRPr lang="ar-SA" dirty="0"/>
          </a:p>
        </p:txBody>
      </p:sp>
    </p:spTree>
    <p:extLst>
      <p:ext uri="{BB962C8B-B14F-4D97-AF65-F5344CB8AC3E}">
        <p14:creationId xmlns="" xmlns:p14="http://schemas.microsoft.com/office/powerpoint/2010/main" val="16339685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 descr="5910fff8-9752-4aa1-bcae-79673bbd0c0a_2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321493" y="0"/>
            <a:ext cx="7447411" cy="9144000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0" y="0"/>
            <a:ext cx="6858000" cy="9144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ar-SA" sz="6000" dirty="0" smtClean="0"/>
          </a:p>
          <a:p>
            <a:endParaRPr lang="ar-SA" sz="6000" dirty="0" smtClean="0"/>
          </a:p>
          <a:p>
            <a:endParaRPr lang="ar-SA" sz="6000" dirty="0" smtClean="0"/>
          </a:p>
          <a:p>
            <a:pPr>
              <a:buNone/>
            </a:pPr>
            <a:r>
              <a:rPr lang="ar-SA" sz="6000" dirty="0" smtClean="0"/>
              <a:t>  </a:t>
            </a:r>
            <a:r>
              <a:rPr lang="ar-SA" sz="6000" dirty="0" smtClean="0">
                <a:solidFill>
                  <a:schemeClr val="accent6">
                    <a:lumMod val="50000"/>
                  </a:schemeClr>
                </a:solidFill>
              </a:rPr>
              <a:t>والحمد لله رب العالمين</a:t>
            </a:r>
            <a:endParaRPr lang="ar-SA" sz="60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endParaRPr lang="ar-SA" dirty="0"/>
          </a:p>
          <a:p>
            <a:endParaRPr lang="ar-SA" dirty="0" smtClean="0"/>
          </a:p>
          <a:p>
            <a:r>
              <a:rPr lang="ar-SA" dirty="0" smtClean="0"/>
              <a:t>المرجع :</a:t>
            </a:r>
            <a:endParaRPr lang="ar-SA" dirty="0"/>
          </a:p>
          <a:p>
            <a:pPr marL="82296" indent="0">
              <a:buNone/>
            </a:pPr>
            <a:r>
              <a:rPr lang="ar-SA" dirty="0" smtClean="0"/>
              <a:t> كتاب علم النفس الاجتماعي لحامد زهران</a:t>
            </a:r>
            <a:endParaRPr lang="ar-SA" dirty="0"/>
          </a:p>
        </p:txBody>
      </p:sp>
    </p:spTree>
    <p:extLst>
      <p:ext uri="{BB962C8B-B14F-4D97-AF65-F5344CB8AC3E}">
        <p14:creationId xmlns="" xmlns:p14="http://schemas.microsoft.com/office/powerpoint/2010/main" val="4143349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r>
              <a:rPr lang="ar-SA" dirty="0" smtClean="0"/>
              <a:t>           </a:t>
            </a:r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sz="4400" dirty="0" smtClean="0"/>
              <a:t>    </a:t>
            </a:r>
          </a:p>
          <a:p>
            <a:pPr>
              <a:buNone/>
            </a:pPr>
            <a:r>
              <a:rPr lang="ar-SA" sz="4400" b="1" dirty="0" smtClean="0"/>
              <a:t>    بسم الله الرحمن الرحيم</a:t>
            </a:r>
            <a:endParaRPr lang="ar-SA" sz="4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تعريف </a:t>
            </a:r>
            <a:r>
              <a:rPr lang="ar-SA" dirty="0" err="1" smtClean="0"/>
              <a:t>الجماعه</a:t>
            </a:r>
            <a:r>
              <a:rPr lang="ar-SA" dirty="0" smtClean="0"/>
              <a:t>  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ar-SA" dirty="0" smtClean="0"/>
          </a:p>
          <a:p>
            <a:endParaRPr lang="ar-SA" dirty="0" smtClean="0"/>
          </a:p>
          <a:p>
            <a:endParaRPr lang="ar-SA" dirty="0" smtClean="0"/>
          </a:p>
          <a:p>
            <a:r>
              <a:rPr lang="ar-SA" dirty="0" err="1" smtClean="0"/>
              <a:t>عباره</a:t>
            </a:r>
            <a:r>
              <a:rPr lang="ar-SA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ar-SA" dirty="0" smtClean="0"/>
              <a:t>عن</a:t>
            </a:r>
            <a:r>
              <a:rPr lang="ar-SA" b="1" dirty="0" smtClean="0">
                <a:solidFill>
                  <a:schemeClr val="accent6">
                    <a:lumMod val="50000"/>
                  </a:schemeClr>
                </a:solidFill>
              </a:rPr>
              <a:t> وحده اجتماعيه </a:t>
            </a:r>
            <a:r>
              <a:rPr lang="ar-SA" dirty="0" smtClean="0"/>
              <a:t>اثنان فما فوق بينهم </a:t>
            </a:r>
            <a:r>
              <a:rPr lang="ar-SA" b="1" dirty="0" smtClean="0">
                <a:solidFill>
                  <a:schemeClr val="tx2"/>
                </a:solidFill>
              </a:rPr>
              <a:t>تفاعل </a:t>
            </a:r>
            <a:r>
              <a:rPr lang="ar-SA" dirty="0" smtClean="0"/>
              <a:t>اجتماعي متبادل </a:t>
            </a:r>
            <a:r>
              <a:rPr lang="ar-SA" b="1" dirty="0" err="1" smtClean="0">
                <a:solidFill>
                  <a:schemeClr val="accent4">
                    <a:lumMod val="75000"/>
                  </a:schemeClr>
                </a:solidFill>
              </a:rPr>
              <a:t>وعلاقه</a:t>
            </a:r>
            <a:r>
              <a:rPr lang="ar-SA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ar-SA" dirty="0" err="1" smtClean="0"/>
              <a:t>صريحه</a:t>
            </a:r>
            <a:r>
              <a:rPr lang="ar-SA" dirty="0" smtClean="0"/>
              <a:t> ويتحدد للأفراد </a:t>
            </a:r>
            <a:r>
              <a:rPr lang="ar-SA" b="1" dirty="0" smtClean="0">
                <a:solidFill>
                  <a:schemeClr val="accent6">
                    <a:lumMod val="50000"/>
                  </a:schemeClr>
                </a:solidFill>
              </a:rPr>
              <a:t>أدوارهم</a:t>
            </a:r>
            <a:r>
              <a:rPr lang="ar-SA" dirty="0" smtClean="0"/>
              <a:t> </a:t>
            </a:r>
            <a:r>
              <a:rPr lang="ar-SA" dirty="0" err="1" smtClean="0"/>
              <a:t>الاجتماعيه</a:t>
            </a:r>
            <a:r>
              <a:rPr lang="ar-SA" dirty="0" smtClean="0"/>
              <a:t> ولها مجموعه من </a:t>
            </a:r>
            <a:r>
              <a:rPr lang="ar-SA" b="1" dirty="0" smtClean="0">
                <a:solidFill>
                  <a:srgbClr val="7030A0"/>
                </a:solidFill>
              </a:rPr>
              <a:t>المعايير والقيم </a:t>
            </a:r>
            <a:r>
              <a:rPr lang="ar-SA" dirty="0" smtClean="0"/>
              <a:t>والتي تحدد سلوك أفرادها سعياً لتحقيق </a:t>
            </a:r>
            <a:r>
              <a:rPr lang="ar-SA" b="1" dirty="0" smtClean="0">
                <a:solidFill>
                  <a:schemeClr val="accent3">
                    <a:lumMod val="50000"/>
                  </a:schemeClr>
                </a:solidFill>
              </a:rPr>
              <a:t>هدف </a:t>
            </a:r>
            <a:r>
              <a:rPr lang="ar-SA" dirty="0" smtClean="0"/>
              <a:t>مشترك 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 descr="جماعه يصلون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" y="0"/>
            <a:ext cx="6857999" cy="91440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 descr="تعليم الصلاه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524043"/>
            <a:ext cx="6858000" cy="9837576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/>
              <a:t>اهمية الجماعة بالنسبة للفرد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endParaRPr lang="ar-SA" dirty="0"/>
          </a:p>
          <a:p>
            <a:r>
              <a:rPr lang="ar-SA" b="1" dirty="0" smtClean="0"/>
              <a:t>1- </a:t>
            </a:r>
            <a:r>
              <a:rPr lang="ar-SA" b="1" dirty="0"/>
              <a:t>تعلم الفرد السلوك </a:t>
            </a:r>
            <a:r>
              <a:rPr lang="ar-SA" b="1" dirty="0" err="1"/>
              <a:t>الاجتماعى</a:t>
            </a:r>
            <a:r>
              <a:rPr lang="ar-SA" b="1" dirty="0"/>
              <a:t> المناسب </a:t>
            </a:r>
          </a:p>
          <a:p>
            <a:r>
              <a:rPr lang="ar-SA" b="1" dirty="0"/>
              <a:t>2- تكسب الفرد معايير السلوك ، وتبلور آراءه الشخصية .</a:t>
            </a:r>
          </a:p>
          <a:p>
            <a:r>
              <a:rPr lang="ar-SA" b="1" dirty="0"/>
              <a:t>3- تعدل مفهوم المرء عن ذاته وتحسنه وتعالج نقاط ضعفة</a:t>
            </a:r>
          </a:p>
          <a:p>
            <a:r>
              <a:rPr lang="ar-SA" b="1" dirty="0"/>
              <a:t>4- تكسب الفرد الكثير من الصداقات الجديدة .</a:t>
            </a:r>
          </a:p>
          <a:p>
            <a:r>
              <a:rPr lang="ar-SA" b="1" dirty="0"/>
              <a:t>5- تنمو مهارات الفرد وقدراته بشكل اكبر داخل الجماعة .</a:t>
            </a:r>
          </a:p>
          <a:p>
            <a:r>
              <a:rPr lang="ar-SA" b="1" dirty="0"/>
              <a:t>6- تكسب شعوره </a:t>
            </a:r>
            <a:r>
              <a:rPr lang="ar-SA" b="1" dirty="0" err="1"/>
              <a:t>بالايجابية</a:t>
            </a:r>
            <a:r>
              <a:rPr lang="ar-SA" b="1" dirty="0"/>
              <a:t> والمتعة لوجوده </a:t>
            </a:r>
            <a:r>
              <a:rPr lang="ar-SA" b="1" dirty="0" err="1"/>
              <a:t>فى</a:t>
            </a:r>
            <a:r>
              <a:rPr lang="ar-SA" b="1" dirty="0"/>
              <a:t> الجماعة .</a:t>
            </a:r>
          </a:p>
          <a:p>
            <a:r>
              <a:rPr lang="ar-SA" b="1" dirty="0"/>
              <a:t>7- تمد الفرد بقوة هائلة وتشعره بالأمن والتقدير والحب </a:t>
            </a:r>
            <a:r>
              <a:rPr lang="ar-SA" b="1" dirty="0" smtClean="0"/>
              <a:t>الذي يحتاجه . </a:t>
            </a:r>
            <a:endParaRPr lang="ar-SA" b="1" dirty="0"/>
          </a:p>
        </p:txBody>
      </p:sp>
    </p:spTree>
    <p:extLst>
      <p:ext uri="{BB962C8B-B14F-4D97-AF65-F5344CB8AC3E}">
        <p14:creationId xmlns="" xmlns:p14="http://schemas.microsoft.com/office/powerpoint/2010/main" val="236265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أهمية </a:t>
            </a:r>
            <a:r>
              <a:rPr lang="ar-SA" dirty="0" err="1" smtClean="0"/>
              <a:t>الجماعه</a:t>
            </a:r>
            <a:r>
              <a:rPr lang="ar-SA" dirty="0" smtClean="0"/>
              <a:t>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SA" sz="4000" b="1" dirty="0" smtClean="0">
                <a:solidFill>
                  <a:schemeClr val="accent2">
                    <a:lumMod val="75000"/>
                  </a:schemeClr>
                </a:solidFill>
              </a:rPr>
              <a:t>الإسهام في نمو وتحسن المجتمع واستمراره في جميع أوجه </a:t>
            </a:r>
            <a:r>
              <a:rPr lang="ar-SA" sz="4000" b="1" smtClean="0">
                <a:solidFill>
                  <a:schemeClr val="accent2">
                    <a:lumMod val="75000"/>
                  </a:schemeClr>
                </a:solidFill>
              </a:rPr>
              <a:t>النشاط الديني والاقتصادي </a:t>
            </a:r>
            <a:r>
              <a:rPr lang="ar-SA" sz="4000" b="1" dirty="0" smtClean="0">
                <a:solidFill>
                  <a:schemeClr val="accent2">
                    <a:lumMod val="75000"/>
                  </a:schemeClr>
                </a:solidFill>
              </a:rPr>
              <a:t>والسياسي والصناعي والاجتماعي .... </a:t>
            </a:r>
            <a:r>
              <a:rPr lang="ar-SA" sz="4000" b="1" dirty="0" err="1" smtClean="0">
                <a:solidFill>
                  <a:schemeClr val="accent2">
                    <a:lumMod val="75000"/>
                  </a:schemeClr>
                </a:solidFill>
              </a:rPr>
              <a:t>ألخ</a:t>
            </a:r>
            <a:r>
              <a:rPr lang="ar-SA" sz="4000" b="1" dirty="0" smtClean="0">
                <a:solidFill>
                  <a:schemeClr val="accent2">
                    <a:lumMod val="75000"/>
                  </a:schemeClr>
                </a:solidFill>
              </a:rPr>
              <a:t> والتي تقوم على أساس التفاعل الاجتماعي </a:t>
            </a:r>
            <a:endParaRPr lang="ar-SA" sz="4000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ar-SA" sz="4000" b="1" dirty="0" smtClean="0">
                <a:solidFill>
                  <a:schemeClr val="accent2">
                    <a:lumMod val="75000"/>
                  </a:schemeClr>
                </a:solidFill>
              </a:rPr>
              <a:t>سعادة </a:t>
            </a:r>
            <a:r>
              <a:rPr lang="ar-SA" sz="4000" b="1" dirty="0" err="1" smtClean="0">
                <a:solidFill>
                  <a:schemeClr val="accent2">
                    <a:lumMod val="75000"/>
                  </a:schemeClr>
                </a:solidFill>
              </a:rPr>
              <a:t>الانسان</a:t>
            </a:r>
            <a:r>
              <a:rPr lang="ar-SA" sz="4000" b="1" dirty="0" smtClean="0">
                <a:solidFill>
                  <a:schemeClr val="accent2">
                    <a:lumMod val="75000"/>
                  </a:schemeClr>
                </a:solidFill>
              </a:rPr>
              <a:t> لا تتحقق إلا عن طريق التفاعل الاجتماعي الصحي </a:t>
            </a:r>
            <a:endParaRPr lang="ar-SA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خصائص </a:t>
            </a:r>
            <a:r>
              <a:rPr lang="ar-SA" dirty="0" err="1" smtClean="0"/>
              <a:t>الجماعه</a:t>
            </a:r>
            <a:r>
              <a:rPr lang="ar-SA" dirty="0" smtClean="0"/>
              <a:t>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ar-SA" dirty="0" smtClean="0"/>
              <a:t>1</a:t>
            </a:r>
            <a:r>
              <a:rPr lang="ar-SA" sz="3900" dirty="0" smtClean="0"/>
              <a:t>- عضوية فردين أو أكثر</a:t>
            </a:r>
          </a:p>
          <a:p>
            <a:r>
              <a:rPr lang="ar-SA" sz="3900" dirty="0" smtClean="0"/>
              <a:t>2- وجود ميول وقيم ودوافع مشتركه متفق عليها تؤدي إلى التفاعل بين الأفراد</a:t>
            </a:r>
          </a:p>
          <a:p>
            <a:r>
              <a:rPr lang="ar-SA" sz="3900" dirty="0" smtClean="0"/>
              <a:t>3- وجود نمط تفاعل ثابت ومنظم له نتائجه </a:t>
            </a:r>
            <a:r>
              <a:rPr lang="ar-SA" sz="3900" dirty="0" err="1" smtClean="0"/>
              <a:t>بالنسبه</a:t>
            </a:r>
            <a:r>
              <a:rPr lang="ar-SA" sz="3900" dirty="0" smtClean="0"/>
              <a:t> لأعضاء </a:t>
            </a:r>
            <a:r>
              <a:rPr lang="ar-SA" sz="3900" dirty="0" err="1" smtClean="0"/>
              <a:t>الجماعه</a:t>
            </a:r>
            <a:r>
              <a:rPr lang="ar-SA" sz="3900" dirty="0" smtClean="0"/>
              <a:t> يتميز بأنه : </a:t>
            </a:r>
          </a:p>
          <a:p>
            <a:r>
              <a:rPr lang="ar-SA" sz="3900" dirty="0" smtClean="0"/>
              <a:t> في مستوى صريح ومحدد من خلال عمليات فعليه وتخضع </a:t>
            </a:r>
            <a:r>
              <a:rPr lang="ar-SA" sz="3900" dirty="0" err="1" smtClean="0"/>
              <a:t>للملاحظه</a:t>
            </a:r>
            <a:r>
              <a:rPr lang="ar-SA" sz="3900" dirty="0" smtClean="0"/>
              <a:t> كالإنشاء والاشتراك والعمل معاً لتحقيق أهداف </a:t>
            </a:r>
            <a:r>
              <a:rPr lang="ar-SA" sz="3900" dirty="0" err="1" smtClean="0"/>
              <a:t>الجماعه</a:t>
            </a:r>
            <a:r>
              <a:rPr lang="ar-SA" sz="3900" dirty="0" smtClean="0"/>
              <a:t> .</a:t>
            </a:r>
          </a:p>
          <a:p>
            <a:r>
              <a:rPr lang="ar-SA" sz="3900" dirty="0" smtClean="0"/>
              <a:t>في مستوى ضمني من خلال التقمص والشعور </a:t>
            </a:r>
            <a:r>
              <a:rPr lang="ar-SA" sz="3900" dirty="0" err="1" smtClean="0"/>
              <a:t>بالتبعيه</a:t>
            </a:r>
            <a:r>
              <a:rPr lang="ar-SA" sz="3900" dirty="0" smtClean="0"/>
              <a:t> والارتباط بقيم مشتركه وبالآخرين في </a:t>
            </a:r>
            <a:r>
              <a:rPr lang="ar-SA" sz="3900" dirty="0" err="1" smtClean="0"/>
              <a:t>الجماعه</a:t>
            </a:r>
            <a:r>
              <a:rPr lang="ar-SA" sz="3900" dirty="0" smtClean="0"/>
              <a:t> .</a:t>
            </a:r>
          </a:p>
          <a:p>
            <a:endParaRPr lang="ar-SA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240</TotalTime>
  <Words>492</Words>
  <Application>Microsoft Office PowerPoint</Application>
  <PresentationFormat>عرض على الشاشة (3:4)‏</PresentationFormat>
  <Paragraphs>69</Paragraphs>
  <Slides>17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17</vt:i4>
      </vt:variant>
    </vt:vector>
  </HeadingPairs>
  <TitlesOfParts>
    <vt:vector size="18" baseType="lpstr">
      <vt:lpstr>انقلاب</vt:lpstr>
      <vt:lpstr>الشريحة 1</vt:lpstr>
      <vt:lpstr>الشريحة 2</vt:lpstr>
      <vt:lpstr>الشريحة 3</vt:lpstr>
      <vt:lpstr>تعريف الجماعه   </vt:lpstr>
      <vt:lpstr>الشريحة 5</vt:lpstr>
      <vt:lpstr>الشريحة 6</vt:lpstr>
      <vt:lpstr>اهمية الجماعة بالنسبة للفرد</vt:lpstr>
      <vt:lpstr>أهمية الجماعه </vt:lpstr>
      <vt:lpstr>خصائص الجماعه </vt:lpstr>
      <vt:lpstr>الشريحة 10</vt:lpstr>
      <vt:lpstr>الشريحة 11</vt:lpstr>
      <vt:lpstr>الشريحة 12</vt:lpstr>
      <vt:lpstr>الشريحة 13</vt:lpstr>
      <vt:lpstr>الشريحة 14</vt:lpstr>
      <vt:lpstr>سؤال</vt:lpstr>
      <vt:lpstr>الشريحة 16</vt:lpstr>
      <vt:lpstr>الشريحة 17</vt:lpstr>
    </vt:vector>
  </TitlesOfParts>
  <Company>Compume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عرفي الجماعه</dc:title>
  <dc:creator>FG</dc:creator>
  <cp:lastModifiedBy>عنود</cp:lastModifiedBy>
  <cp:revision>35</cp:revision>
  <dcterms:created xsi:type="dcterms:W3CDTF">2013-02-03T01:51:22Z</dcterms:created>
  <dcterms:modified xsi:type="dcterms:W3CDTF">2016-02-06T15:48:40Z</dcterms:modified>
</cp:coreProperties>
</file>