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92" r:id="rId3"/>
    <p:sldId id="289" r:id="rId4"/>
    <p:sldId id="290" r:id="rId5"/>
    <p:sldId id="291" r:id="rId6"/>
    <p:sldId id="257" r:id="rId7"/>
    <p:sldId id="258" r:id="rId8"/>
    <p:sldId id="259" r:id="rId9"/>
    <p:sldId id="260" r:id="rId10"/>
    <p:sldId id="261" r:id="rId11"/>
    <p:sldId id="277" r:id="rId12"/>
    <p:sldId id="262" r:id="rId13"/>
    <p:sldId id="278" r:id="rId14"/>
    <p:sldId id="279" r:id="rId15"/>
    <p:sldId id="263" r:id="rId16"/>
    <p:sldId id="281" r:id="rId17"/>
    <p:sldId id="264" r:id="rId18"/>
    <p:sldId id="282" r:id="rId19"/>
    <p:sldId id="265" r:id="rId20"/>
    <p:sldId id="267" r:id="rId21"/>
    <p:sldId id="268" r:id="rId22"/>
    <p:sldId id="283" r:id="rId23"/>
    <p:sldId id="269" r:id="rId24"/>
    <p:sldId id="284" r:id="rId25"/>
    <p:sldId id="285" r:id="rId26"/>
    <p:sldId id="271" r:id="rId27"/>
    <p:sldId id="272" r:id="rId28"/>
    <p:sldId id="273" r:id="rId29"/>
    <p:sldId id="286" r:id="rId30"/>
    <p:sldId id="287" r:id="rId31"/>
    <p:sldId id="275" r:id="rId32"/>
    <p:sldId id="276" r:id="rId33"/>
    <p:sldId id="288" r:id="rId3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02027-6AAA-4DE9-B547-77267709AA14}" type="datetimeFigureOut">
              <a:rPr lang="ar-SA" smtClean="0"/>
              <a:pPr/>
              <a:t>02/05/1435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0CB3-C9D0-428D-8CB6-A0B2B6DB81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02027-6AAA-4DE9-B547-77267709AA14}" type="datetimeFigureOut">
              <a:rPr lang="ar-SA" smtClean="0"/>
              <a:pPr/>
              <a:t>02/05/1435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0CB3-C9D0-428D-8CB6-A0B2B6DB81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02027-6AAA-4DE9-B547-77267709AA14}" type="datetimeFigureOut">
              <a:rPr lang="ar-SA" smtClean="0"/>
              <a:pPr/>
              <a:t>02/05/1435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0CB3-C9D0-428D-8CB6-A0B2B6DB81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02027-6AAA-4DE9-B547-77267709AA14}" type="datetimeFigureOut">
              <a:rPr lang="ar-SA" smtClean="0"/>
              <a:pPr/>
              <a:t>02/05/1435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0CB3-C9D0-428D-8CB6-A0B2B6DB81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02027-6AAA-4DE9-B547-77267709AA14}" type="datetimeFigureOut">
              <a:rPr lang="ar-SA" smtClean="0"/>
              <a:pPr/>
              <a:t>02/05/1435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0CB3-C9D0-428D-8CB6-A0B2B6DB81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02027-6AAA-4DE9-B547-77267709AA14}" type="datetimeFigureOut">
              <a:rPr lang="ar-SA" smtClean="0"/>
              <a:pPr/>
              <a:t>02/05/1435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0CB3-C9D0-428D-8CB6-A0B2B6DB81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02027-6AAA-4DE9-B547-77267709AA14}" type="datetimeFigureOut">
              <a:rPr lang="ar-SA" smtClean="0"/>
              <a:pPr/>
              <a:t>02/05/1435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0CB3-C9D0-428D-8CB6-A0B2B6DB81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02027-6AAA-4DE9-B547-77267709AA14}" type="datetimeFigureOut">
              <a:rPr lang="ar-SA" smtClean="0"/>
              <a:pPr/>
              <a:t>02/05/1435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0CB3-C9D0-428D-8CB6-A0B2B6DB81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02027-6AAA-4DE9-B547-77267709AA14}" type="datetimeFigureOut">
              <a:rPr lang="ar-SA" smtClean="0"/>
              <a:pPr/>
              <a:t>02/05/1435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0CB3-C9D0-428D-8CB6-A0B2B6DB81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02027-6AAA-4DE9-B547-77267709AA14}" type="datetimeFigureOut">
              <a:rPr lang="ar-SA" smtClean="0"/>
              <a:pPr/>
              <a:t>02/05/1435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0CB3-C9D0-428D-8CB6-A0B2B6DB81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02027-6AAA-4DE9-B547-77267709AA14}" type="datetimeFigureOut">
              <a:rPr lang="ar-SA" smtClean="0"/>
              <a:pPr/>
              <a:t>02/05/1435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80CB3-C9D0-428D-8CB6-A0B2B6DB81B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02027-6AAA-4DE9-B547-77267709AA14}" type="datetimeFigureOut">
              <a:rPr lang="ar-SA" smtClean="0"/>
              <a:pPr/>
              <a:t>02/05/1435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80CB3-C9D0-428D-8CB6-A0B2B6DB81B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err="1" smtClean="0"/>
              <a:t>ديناميات</a:t>
            </a:r>
            <a:r>
              <a:rPr lang="ar-SA" b="1" dirty="0" smtClean="0"/>
              <a:t> </a:t>
            </a:r>
            <a:r>
              <a:rPr lang="ar-SA" b="1" dirty="0" err="1" smtClean="0"/>
              <a:t>الجماعه</a:t>
            </a:r>
            <a:r>
              <a:rPr lang="ar-SA" b="1" dirty="0" smtClean="0"/>
              <a:t> </a:t>
            </a:r>
            <a:br>
              <a:rPr lang="ar-SA" b="1" dirty="0" smtClean="0"/>
            </a:br>
            <a:r>
              <a:rPr lang="ar-SA" b="1" dirty="0" err="1" smtClean="0"/>
              <a:t>المحاضره</a:t>
            </a:r>
            <a:r>
              <a:rPr lang="ar-SA" b="1" dirty="0" smtClean="0"/>
              <a:t> </a:t>
            </a:r>
            <a:r>
              <a:rPr lang="ar-SA" b="1" dirty="0" err="1" smtClean="0"/>
              <a:t>الرابعه</a:t>
            </a:r>
            <a:endParaRPr lang="ar-SA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الجواب : </a:t>
            </a:r>
          </a:p>
          <a:p>
            <a:r>
              <a:rPr lang="ar-SA" dirty="0" smtClean="0"/>
              <a:t>إذا </a:t>
            </a:r>
            <a:r>
              <a:rPr lang="ar-SA" dirty="0" smtClean="0"/>
              <a:t>عرفت قوانين سلوك </a:t>
            </a:r>
            <a:r>
              <a:rPr lang="ar-SA" dirty="0" err="1" smtClean="0"/>
              <a:t>الجماعه</a:t>
            </a:r>
            <a:endParaRPr lang="ar-SA" dirty="0" smtClean="0"/>
          </a:p>
          <a:p>
            <a:r>
              <a:rPr lang="ar-SA" dirty="0" smtClean="0"/>
              <a:t>سمات الجمهور</a:t>
            </a:r>
          </a:p>
          <a:p>
            <a:r>
              <a:rPr lang="ar-SA" dirty="0" smtClean="0"/>
              <a:t>البناء الداخلي </a:t>
            </a:r>
            <a:r>
              <a:rPr lang="ar-SA" dirty="0" err="1" smtClean="0"/>
              <a:t>للجماعه</a:t>
            </a:r>
            <a:r>
              <a:rPr lang="ar-SA" dirty="0" smtClean="0"/>
              <a:t>  </a:t>
            </a:r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صور جمهور كر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pPr>
              <a:buNone/>
            </a:pPr>
            <a:r>
              <a:rPr lang="ar-SA" dirty="0" smtClean="0"/>
              <a:t>   خصال </a:t>
            </a:r>
            <a:r>
              <a:rPr lang="ar-SA" dirty="0" smtClean="0"/>
              <a:t>أحد أعضاء </a:t>
            </a:r>
            <a:r>
              <a:rPr lang="ar-SA" dirty="0" err="1" smtClean="0"/>
              <a:t>الجماعه</a:t>
            </a:r>
            <a:r>
              <a:rPr lang="ar-SA" dirty="0" smtClean="0"/>
              <a:t> تتحدد بناءا على خبراته </a:t>
            </a:r>
            <a:r>
              <a:rPr lang="ar-SA" dirty="0" err="1" smtClean="0"/>
              <a:t>الثقافيه</a:t>
            </a:r>
            <a:endParaRPr lang="ar-SA" dirty="0" smtClean="0"/>
          </a:p>
          <a:p>
            <a:r>
              <a:rPr lang="ar-SA" dirty="0" smtClean="0"/>
              <a:t>العلاقات بين أفراد </a:t>
            </a:r>
            <a:r>
              <a:rPr lang="ar-SA" dirty="0" err="1" smtClean="0"/>
              <a:t>الجماعه</a:t>
            </a:r>
            <a:r>
              <a:rPr lang="ar-SA" dirty="0" smtClean="0"/>
              <a:t> تتأثر بثقافتهم </a:t>
            </a:r>
          </a:p>
          <a:p>
            <a:r>
              <a:rPr lang="ar-SA" dirty="0" smtClean="0"/>
              <a:t>أي أن </a:t>
            </a:r>
            <a:r>
              <a:rPr lang="ar-SA" dirty="0" err="1" smtClean="0"/>
              <a:t>الشخصيه</a:t>
            </a:r>
            <a:r>
              <a:rPr lang="ar-SA" dirty="0" smtClean="0"/>
              <a:t> </a:t>
            </a:r>
            <a:r>
              <a:rPr lang="ar-SA" dirty="0" err="1" smtClean="0"/>
              <a:t>العامه</a:t>
            </a:r>
            <a:r>
              <a:rPr lang="ar-SA" dirty="0" smtClean="0"/>
              <a:t> </a:t>
            </a:r>
            <a:r>
              <a:rPr lang="ar-SA" dirty="0" err="1" smtClean="0"/>
              <a:t>للجماعه</a:t>
            </a:r>
            <a:r>
              <a:rPr lang="ar-SA" dirty="0" smtClean="0"/>
              <a:t> تتأثر بالمتغيرات </a:t>
            </a:r>
            <a:r>
              <a:rPr lang="ar-SA" dirty="0" err="1" smtClean="0"/>
              <a:t>الثقافيه</a:t>
            </a:r>
            <a:r>
              <a:rPr lang="ar-SA" dirty="0" smtClean="0"/>
              <a:t> بطريقه غير مباشره . </a:t>
            </a: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تعليم الصلا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80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جماعه أجانب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المفهوم الأساسي لدى </a:t>
            </a:r>
            <a:r>
              <a:rPr lang="ar-SA" dirty="0" err="1" smtClean="0"/>
              <a:t>كاتل</a:t>
            </a:r>
            <a:r>
              <a:rPr lang="ar-SA" dirty="0" smtClean="0"/>
              <a:t> في تحليل </a:t>
            </a:r>
            <a:r>
              <a:rPr lang="ar-SA" dirty="0" err="1" smtClean="0"/>
              <a:t>ديناميات</a:t>
            </a:r>
            <a:r>
              <a:rPr lang="ar-SA" dirty="0" smtClean="0"/>
              <a:t> </a:t>
            </a:r>
            <a:r>
              <a:rPr lang="ar-SA" dirty="0" err="1" smtClean="0"/>
              <a:t>الجماعه</a:t>
            </a:r>
            <a:r>
              <a:rPr lang="ar-SA" dirty="0" smtClean="0"/>
              <a:t> هو </a:t>
            </a:r>
            <a:r>
              <a:rPr lang="ar-SA" dirty="0" err="1" smtClean="0"/>
              <a:t>الطاقه</a:t>
            </a:r>
            <a:r>
              <a:rPr lang="ar-SA" dirty="0" smtClean="0"/>
              <a:t> </a:t>
            </a:r>
            <a:r>
              <a:rPr lang="ar-SA" dirty="0" err="1" smtClean="0"/>
              <a:t>العامه</a:t>
            </a:r>
            <a:r>
              <a:rPr lang="ar-SA" dirty="0" smtClean="0"/>
              <a:t> </a:t>
            </a:r>
            <a:r>
              <a:rPr lang="ar-SA" dirty="0" err="1" smtClean="0"/>
              <a:t>للجماعه</a:t>
            </a:r>
            <a:endParaRPr lang="ar-SA" dirty="0" smtClean="0"/>
          </a:p>
          <a:p>
            <a:r>
              <a:rPr lang="ar-SA" dirty="0" smtClean="0"/>
              <a:t>فكل فرد جاء </a:t>
            </a:r>
            <a:r>
              <a:rPr lang="ar-SA" dirty="0" err="1" smtClean="0"/>
              <a:t>للجماعه</a:t>
            </a:r>
            <a:r>
              <a:rPr lang="ar-SA" dirty="0" smtClean="0"/>
              <a:t> لتحقيق حاجاته ، ولديه طاقه يكرسها لأنشطتها ، </a:t>
            </a:r>
            <a:r>
              <a:rPr lang="ar-SA" dirty="0" err="1" smtClean="0"/>
              <a:t>والطاقه</a:t>
            </a:r>
            <a:r>
              <a:rPr lang="ar-SA" dirty="0" smtClean="0"/>
              <a:t> </a:t>
            </a:r>
            <a:r>
              <a:rPr lang="ar-SA" dirty="0" err="1" smtClean="0"/>
              <a:t>العامه</a:t>
            </a:r>
            <a:r>
              <a:rPr lang="ar-SA" dirty="0" smtClean="0"/>
              <a:t> </a:t>
            </a:r>
            <a:r>
              <a:rPr lang="ar-SA" dirty="0" err="1" smtClean="0"/>
              <a:t>للجماعه</a:t>
            </a:r>
            <a:r>
              <a:rPr lang="ar-SA" dirty="0" smtClean="0"/>
              <a:t> هي مجموع هذه الطاقات </a:t>
            </a:r>
            <a:r>
              <a:rPr lang="ar-SA" dirty="0" err="1" smtClean="0"/>
              <a:t>الفرديه</a:t>
            </a:r>
            <a:r>
              <a:rPr lang="ar-SA" dirty="0" smtClean="0"/>
              <a:t> </a:t>
            </a:r>
            <a:r>
              <a:rPr lang="ar-SA" dirty="0" err="1" smtClean="0"/>
              <a:t>المتاحه</a:t>
            </a:r>
            <a:r>
              <a:rPr lang="ar-SA" dirty="0" smtClean="0"/>
              <a:t> </a:t>
            </a:r>
            <a:r>
              <a:rPr lang="ar-SA" dirty="0" err="1" smtClean="0"/>
              <a:t>للجماعه</a:t>
            </a:r>
            <a:r>
              <a:rPr lang="ar-SA" dirty="0" smtClean="0"/>
              <a:t> .</a:t>
            </a:r>
            <a:endParaRPr lang="ar-S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الإسهام والانتظام في نشاط الجماع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                          </a:t>
            </a:r>
            <a:endParaRPr lang="ar-SA" dirty="0" smtClean="0"/>
          </a:p>
          <a:p>
            <a:r>
              <a:rPr lang="ar-SA" sz="4000" b="1" dirty="0" smtClean="0">
                <a:solidFill>
                  <a:srgbClr val="FF0000"/>
                </a:solidFill>
              </a:rPr>
              <a:t> </a:t>
            </a:r>
            <a:r>
              <a:rPr lang="ar-SA" sz="4000" b="1" dirty="0" smtClean="0">
                <a:solidFill>
                  <a:srgbClr val="FF0000"/>
                </a:solidFill>
              </a:rPr>
              <a:t>                  </a:t>
            </a:r>
            <a:r>
              <a:rPr lang="ar-SA" sz="4000" b="1" dirty="0" smtClean="0">
                <a:solidFill>
                  <a:srgbClr val="FF0000"/>
                </a:solidFill>
              </a:rPr>
              <a:t>أنشطة </a:t>
            </a:r>
            <a:r>
              <a:rPr lang="ar-SA" sz="4000" b="1" dirty="0" err="1" smtClean="0">
                <a:solidFill>
                  <a:srgbClr val="FF0000"/>
                </a:solidFill>
              </a:rPr>
              <a:t>الجماعه</a:t>
            </a:r>
            <a:r>
              <a:rPr lang="ar-SA" sz="4000" b="1" dirty="0" smtClean="0">
                <a:solidFill>
                  <a:srgbClr val="FF0000"/>
                </a:solidFill>
              </a:rPr>
              <a:t>                                                                                                  </a:t>
            </a:r>
          </a:p>
          <a:p>
            <a:endParaRPr lang="ar-SA" sz="4000" dirty="0" smtClean="0"/>
          </a:p>
          <a:p>
            <a:pPr>
              <a:buNone/>
            </a:pPr>
            <a:endParaRPr lang="ar-SA" sz="4000" dirty="0"/>
          </a:p>
          <a:p>
            <a:pPr>
              <a:buNone/>
            </a:pPr>
            <a:r>
              <a:rPr lang="ar-SA" sz="4000" dirty="0" smtClean="0"/>
              <a:t>المحافظة </a:t>
            </a:r>
            <a:r>
              <a:rPr lang="ar-SA" sz="4000" dirty="0" smtClean="0"/>
              <a:t>على </a:t>
            </a:r>
            <a:r>
              <a:rPr lang="ar-SA" sz="4000" dirty="0" smtClean="0"/>
              <a:t>الجماعة     </a:t>
            </a:r>
            <a:r>
              <a:rPr lang="ar-SA" sz="4000" dirty="0" err="1" smtClean="0"/>
              <a:t>تحقييق</a:t>
            </a:r>
            <a:r>
              <a:rPr lang="ar-SA" sz="4000" dirty="0" smtClean="0"/>
              <a:t> أهداف </a:t>
            </a:r>
            <a:r>
              <a:rPr lang="ar-SA" sz="4000" dirty="0" smtClean="0"/>
              <a:t>الجماعة                              </a:t>
            </a:r>
            <a:endParaRPr lang="ar-SA" sz="4000" dirty="0"/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4857752" y="2928934"/>
            <a:ext cx="914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rot="5400000">
            <a:off x="2928926" y="3286124"/>
            <a:ext cx="107157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الإسهام والانتظام في نشاط الجماع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r>
              <a:rPr lang="ar-SA" dirty="0" smtClean="0"/>
              <a:t>طاقة </a:t>
            </a:r>
            <a:r>
              <a:rPr lang="ar-SA" dirty="0" smtClean="0"/>
              <a:t>النشاط </a:t>
            </a:r>
            <a:r>
              <a:rPr lang="ar-SA" dirty="0" err="1" smtClean="0"/>
              <a:t>العامه</a:t>
            </a:r>
            <a:r>
              <a:rPr lang="ar-SA" dirty="0" smtClean="0"/>
              <a:t> </a:t>
            </a:r>
            <a:r>
              <a:rPr lang="ar-SA" dirty="0" err="1" smtClean="0"/>
              <a:t>الحافظه</a:t>
            </a:r>
            <a:r>
              <a:rPr lang="ar-SA" dirty="0" smtClean="0"/>
              <a:t> </a:t>
            </a:r>
            <a:r>
              <a:rPr lang="ar-SA" dirty="0" err="1" smtClean="0"/>
              <a:t>للجماعه</a:t>
            </a:r>
            <a:r>
              <a:rPr lang="ar-SA" dirty="0" smtClean="0"/>
              <a:t> هي نسبة </a:t>
            </a:r>
            <a:r>
              <a:rPr lang="ar-SA" dirty="0" err="1" smtClean="0"/>
              <a:t>الطاقه</a:t>
            </a:r>
            <a:r>
              <a:rPr lang="ar-SA" dirty="0" smtClean="0"/>
              <a:t> </a:t>
            </a:r>
            <a:r>
              <a:rPr lang="ar-SA" dirty="0" err="1" smtClean="0"/>
              <a:t>العامه</a:t>
            </a:r>
            <a:r>
              <a:rPr lang="ar-SA" dirty="0" smtClean="0"/>
              <a:t> الواجب </a:t>
            </a:r>
            <a:r>
              <a:rPr lang="ar-SA" dirty="0" err="1" smtClean="0"/>
              <a:t>تحصيصها</a:t>
            </a:r>
            <a:r>
              <a:rPr lang="ar-SA" dirty="0" smtClean="0"/>
              <a:t> لإرساء التماسك والتآلف داخل </a:t>
            </a:r>
            <a:r>
              <a:rPr lang="ar-SA" dirty="0" err="1" smtClean="0"/>
              <a:t>الجماعه</a:t>
            </a:r>
            <a:r>
              <a:rPr lang="ar-SA" dirty="0" smtClean="0"/>
              <a:t> </a:t>
            </a:r>
          </a:p>
          <a:p>
            <a:endParaRPr lang="ar-SA" dirty="0"/>
          </a:p>
          <a:p>
            <a:r>
              <a:rPr lang="ar-SA" dirty="0" smtClean="0"/>
              <a:t>فائدة </a:t>
            </a:r>
            <a:r>
              <a:rPr lang="ar-SA" dirty="0" err="1" smtClean="0"/>
              <a:t>الطاقه</a:t>
            </a:r>
            <a:r>
              <a:rPr lang="ar-SA" dirty="0" smtClean="0"/>
              <a:t> </a:t>
            </a:r>
            <a:r>
              <a:rPr lang="ar-SA" dirty="0" err="1" smtClean="0"/>
              <a:t>العامه</a:t>
            </a:r>
            <a:r>
              <a:rPr lang="ar-SA" dirty="0" smtClean="0"/>
              <a:t> : عدم التفكك</a:t>
            </a:r>
            <a:endParaRPr lang="ar-S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/>
            </a:r>
            <a:br>
              <a:rPr lang="ar-SA" b="1" dirty="0" smtClean="0">
                <a:solidFill>
                  <a:srgbClr val="C00000"/>
                </a:solidFill>
              </a:rPr>
            </a:br>
            <a:r>
              <a:rPr lang="ar-SA" b="1" dirty="0" smtClean="0">
                <a:solidFill>
                  <a:srgbClr val="C00000"/>
                </a:solidFill>
              </a:rPr>
              <a:t/>
            </a:r>
            <a:br>
              <a:rPr lang="ar-SA" b="1" dirty="0" smtClean="0">
                <a:solidFill>
                  <a:srgbClr val="C00000"/>
                </a:solidFill>
              </a:rPr>
            </a:br>
            <a:r>
              <a:rPr lang="ar-SA" b="1" dirty="0" smtClean="0">
                <a:solidFill>
                  <a:srgbClr val="C00000"/>
                </a:solidFill>
              </a:rPr>
              <a:t/>
            </a:r>
            <a:br>
              <a:rPr lang="ar-SA" b="1" dirty="0" smtClean="0">
                <a:solidFill>
                  <a:srgbClr val="C00000"/>
                </a:solidFill>
              </a:rPr>
            </a:br>
            <a:r>
              <a:rPr lang="ar-SA" b="1" dirty="0" smtClean="0">
                <a:solidFill>
                  <a:srgbClr val="C00000"/>
                </a:solidFill>
              </a:rPr>
              <a:t/>
            </a:r>
            <a:br>
              <a:rPr lang="ar-SA" b="1" dirty="0" smtClean="0">
                <a:solidFill>
                  <a:srgbClr val="C00000"/>
                </a:solidFill>
              </a:rPr>
            </a:br>
            <a:r>
              <a:rPr lang="ar-SA" b="1" dirty="0" smtClean="0">
                <a:solidFill>
                  <a:srgbClr val="C00000"/>
                </a:solidFill>
              </a:rPr>
              <a:t/>
            </a:r>
            <a:br>
              <a:rPr lang="ar-SA" b="1" dirty="0" smtClean="0">
                <a:solidFill>
                  <a:srgbClr val="C00000"/>
                </a:solidFill>
              </a:rPr>
            </a:br>
            <a:r>
              <a:rPr lang="ar-SA" b="1" dirty="0" smtClean="0">
                <a:solidFill>
                  <a:srgbClr val="C00000"/>
                </a:solidFill>
              </a:rPr>
              <a:t/>
            </a:r>
            <a:br>
              <a:rPr lang="ar-SA" b="1" dirty="0" smtClean="0">
                <a:solidFill>
                  <a:srgbClr val="C00000"/>
                </a:solidFill>
              </a:rPr>
            </a:br>
            <a:r>
              <a:rPr lang="ar-SA" b="1" dirty="0" smtClean="0">
                <a:solidFill>
                  <a:srgbClr val="C00000"/>
                </a:solidFill>
              </a:rPr>
              <a:t/>
            </a:r>
            <a:br>
              <a:rPr lang="ar-SA" b="1" dirty="0" smtClean="0">
                <a:solidFill>
                  <a:srgbClr val="C00000"/>
                </a:solidFill>
              </a:rPr>
            </a:br>
            <a:r>
              <a:rPr lang="ar-SA" b="1" dirty="0" smtClean="0">
                <a:solidFill>
                  <a:srgbClr val="C00000"/>
                </a:solidFill>
              </a:rPr>
              <a:t/>
            </a:r>
            <a:br>
              <a:rPr lang="ar-SA" b="1" dirty="0" smtClean="0">
                <a:solidFill>
                  <a:srgbClr val="C00000"/>
                </a:solidFill>
              </a:rPr>
            </a:br>
            <a:r>
              <a:rPr lang="ar-SA" sz="5300" b="1" dirty="0" smtClean="0">
                <a:solidFill>
                  <a:srgbClr val="C00000"/>
                </a:solidFill>
              </a:rPr>
              <a:t>نظرية </a:t>
            </a:r>
            <a:r>
              <a:rPr lang="ar-SA" sz="5300" b="1" dirty="0" err="1" smtClean="0">
                <a:solidFill>
                  <a:srgbClr val="C00000"/>
                </a:solidFill>
              </a:rPr>
              <a:t>الشخصيه</a:t>
            </a:r>
            <a:r>
              <a:rPr lang="ar-SA" sz="5300" b="1" dirty="0" smtClean="0">
                <a:solidFill>
                  <a:srgbClr val="C00000"/>
                </a:solidFill>
              </a:rPr>
              <a:t> </a:t>
            </a:r>
            <a:r>
              <a:rPr lang="ar-SA" sz="5300" b="1" dirty="0" err="1" smtClean="0">
                <a:solidFill>
                  <a:srgbClr val="C00000"/>
                </a:solidFill>
              </a:rPr>
              <a:t>العامه</a:t>
            </a:r>
            <a:r>
              <a:rPr lang="ar-SA" sz="5300" b="1" dirty="0" smtClean="0">
                <a:solidFill>
                  <a:srgbClr val="C00000"/>
                </a:solidFill>
              </a:rPr>
              <a:t> </a:t>
            </a:r>
            <a:r>
              <a:rPr lang="ar-SA" sz="5300" b="1" dirty="0" err="1" smtClean="0">
                <a:solidFill>
                  <a:srgbClr val="C00000"/>
                </a:solidFill>
              </a:rPr>
              <a:t>للجماعه</a:t>
            </a:r>
            <a:endParaRPr lang="ar-SA" sz="53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SA" sz="4400" dirty="0" smtClean="0"/>
          </a:p>
          <a:p>
            <a:endParaRPr lang="ar-SA" sz="4400" dirty="0" smtClean="0"/>
          </a:p>
          <a:p>
            <a:r>
              <a:rPr lang="ar-SA" sz="4400" dirty="0" err="1" smtClean="0"/>
              <a:t>الطاقه</a:t>
            </a:r>
            <a:r>
              <a:rPr lang="ar-SA" sz="4400" dirty="0" smtClean="0"/>
              <a:t> </a:t>
            </a:r>
            <a:r>
              <a:rPr lang="ar-SA" sz="4400" dirty="0" err="1" smtClean="0"/>
              <a:t>الفعاله</a:t>
            </a:r>
            <a:r>
              <a:rPr lang="ar-SA" sz="4400" dirty="0" smtClean="0"/>
              <a:t>               أهداف </a:t>
            </a:r>
            <a:r>
              <a:rPr lang="ar-SA" sz="4400" dirty="0" err="1" smtClean="0"/>
              <a:t>الجماعه</a:t>
            </a:r>
            <a:r>
              <a:rPr lang="ar-SA" sz="4400" dirty="0" smtClean="0"/>
              <a:t> </a:t>
            </a:r>
            <a:endParaRPr lang="ar-SA" sz="4400" dirty="0"/>
          </a:p>
        </p:txBody>
      </p:sp>
      <p:sp>
        <p:nvSpPr>
          <p:cNvPr id="4" name="سهم إلى اليسار 3"/>
          <p:cNvSpPr/>
          <p:nvPr/>
        </p:nvSpPr>
        <p:spPr>
          <a:xfrm>
            <a:off x="4286248" y="3429000"/>
            <a:ext cx="978408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SA" sz="4400" dirty="0" smtClean="0"/>
          </a:p>
          <a:p>
            <a:endParaRPr lang="ar-SA" sz="4400" dirty="0" smtClean="0"/>
          </a:p>
          <a:p>
            <a:r>
              <a:rPr lang="ar-SA" sz="4400" dirty="0" smtClean="0"/>
              <a:t>أثر الصراعات </a:t>
            </a:r>
            <a:r>
              <a:rPr lang="ar-SA" sz="4400" dirty="0" err="1" smtClean="0"/>
              <a:t>الداخليه</a:t>
            </a:r>
            <a:r>
              <a:rPr lang="ar-SA" sz="4400" dirty="0" smtClean="0"/>
              <a:t> على </a:t>
            </a:r>
            <a:r>
              <a:rPr lang="ar-SA" sz="4400" dirty="0" err="1" smtClean="0"/>
              <a:t>الجماعه</a:t>
            </a:r>
            <a:endParaRPr lang="ar-SA" sz="4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اختلاف افراد الجماع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نظريات </a:t>
            </a:r>
            <a:r>
              <a:rPr lang="ar-SA" dirty="0" err="1" smtClean="0"/>
              <a:t>كاتل</a:t>
            </a:r>
            <a:r>
              <a:rPr lang="ar-SA" dirty="0" smtClean="0"/>
              <a:t> في تحديد الخصائص </a:t>
            </a:r>
            <a:r>
              <a:rPr lang="ar-SA" dirty="0" err="1" smtClean="0"/>
              <a:t>الطاقه</a:t>
            </a:r>
            <a:r>
              <a:rPr lang="ar-SA" dirty="0" smtClean="0"/>
              <a:t> </a:t>
            </a:r>
            <a:r>
              <a:rPr lang="ar-SA" dirty="0" err="1" smtClean="0"/>
              <a:t>العامه</a:t>
            </a:r>
            <a:r>
              <a:rPr lang="ar-SA" dirty="0" smtClean="0"/>
              <a:t> </a:t>
            </a:r>
            <a:r>
              <a:rPr lang="ar-SA" dirty="0" err="1" smtClean="0"/>
              <a:t>للجماعه</a:t>
            </a:r>
            <a:r>
              <a:rPr lang="ar-SA" dirty="0" smtClean="0"/>
              <a:t> :</a:t>
            </a:r>
          </a:p>
          <a:p>
            <a:r>
              <a:rPr lang="ar-SA" dirty="0" smtClean="0"/>
              <a:t>1- تتكون الجماعات من اجل إشباع حاجات فرديه </a:t>
            </a:r>
          </a:p>
          <a:p>
            <a:r>
              <a:rPr lang="ar-SA" dirty="0" smtClean="0"/>
              <a:t>2- </a:t>
            </a:r>
            <a:r>
              <a:rPr lang="ar-SA" dirty="0" err="1" smtClean="0"/>
              <a:t>الطاقه</a:t>
            </a:r>
            <a:r>
              <a:rPr lang="ar-SA" dirty="0" smtClean="0"/>
              <a:t> </a:t>
            </a:r>
            <a:r>
              <a:rPr lang="ar-SA" dirty="0" err="1" smtClean="0"/>
              <a:t>العامه</a:t>
            </a:r>
            <a:r>
              <a:rPr lang="ar-SA" dirty="0" smtClean="0"/>
              <a:t> </a:t>
            </a:r>
            <a:r>
              <a:rPr lang="ar-SA" dirty="0" err="1" smtClean="0"/>
              <a:t>للجماعه</a:t>
            </a:r>
            <a:r>
              <a:rPr lang="ar-SA" dirty="0" smtClean="0"/>
              <a:t> هي محصلة قوى اتجاهات الأعضاء حيال </a:t>
            </a:r>
            <a:r>
              <a:rPr lang="ar-SA" dirty="0" err="1" smtClean="0"/>
              <a:t>الجماعه</a:t>
            </a:r>
            <a:r>
              <a:rPr lang="ar-SA" dirty="0" smtClean="0"/>
              <a:t> .</a:t>
            </a:r>
          </a:p>
          <a:p>
            <a:r>
              <a:rPr lang="ar-SA" dirty="0" smtClean="0"/>
              <a:t>3- قد تتجه </a:t>
            </a:r>
            <a:r>
              <a:rPr lang="ar-SA" dirty="0" err="1" smtClean="0"/>
              <a:t>الطاقه</a:t>
            </a:r>
            <a:r>
              <a:rPr lang="ar-SA" dirty="0" smtClean="0"/>
              <a:t> </a:t>
            </a:r>
            <a:r>
              <a:rPr lang="ar-SA" dirty="0" err="1" smtClean="0"/>
              <a:t>العامه</a:t>
            </a:r>
            <a:r>
              <a:rPr lang="ar-SA" dirty="0" smtClean="0"/>
              <a:t> </a:t>
            </a:r>
            <a:r>
              <a:rPr lang="ar-SA" dirty="0" err="1" smtClean="0"/>
              <a:t>للجماعه</a:t>
            </a:r>
            <a:r>
              <a:rPr lang="ar-SA" dirty="0" smtClean="0"/>
              <a:t> نحو أهداف </a:t>
            </a:r>
            <a:r>
              <a:rPr lang="ar-SA" dirty="0" err="1" smtClean="0"/>
              <a:t>خارجيه</a:t>
            </a:r>
            <a:r>
              <a:rPr lang="ar-SA" dirty="0" smtClean="0"/>
              <a:t> .</a:t>
            </a:r>
          </a:p>
          <a:p>
            <a:r>
              <a:rPr lang="ar-SA" dirty="0" smtClean="0"/>
              <a:t>4- قد يستغل أفراد </a:t>
            </a:r>
            <a:r>
              <a:rPr lang="ar-SA" dirty="0" err="1" smtClean="0"/>
              <a:t>الجماعه</a:t>
            </a:r>
            <a:r>
              <a:rPr lang="ar-SA" dirty="0" smtClean="0"/>
              <a:t> </a:t>
            </a:r>
            <a:r>
              <a:rPr lang="ar-SA" dirty="0" err="1" smtClean="0"/>
              <a:t>الجماعه</a:t>
            </a:r>
            <a:r>
              <a:rPr lang="ar-SA" dirty="0" smtClean="0"/>
              <a:t> لتحقيق أهداف </a:t>
            </a:r>
            <a:r>
              <a:rPr lang="ar-SA" dirty="0" err="1" smtClean="0"/>
              <a:t>خاصه</a:t>
            </a:r>
            <a:r>
              <a:rPr lang="ar-SA" dirty="0" smtClean="0"/>
              <a:t>  .</a:t>
            </a:r>
          </a:p>
          <a:p>
            <a:r>
              <a:rPr lang="ar-SA" dirty="0" smtClean="0"/>
              <a:t>5- يتعلم الأفراد في الجماعات أنماطاً سلوكيه كالولاء ..</a:t>
            </a:r>
            <a:r>
              <a:rPr lang="ar-SA" dirty="0" err="1" smtClean="0"/>
              <a:t>ألخ</a:t>
            </a:r>
            <a:endParaRPr lang="ar-S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صورة جيش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التفاعل بين أفراد الجماع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نقد </a:t>
            </a:r>
            <a:r>
              <a:rPr lang="ar-SA" dirty="0" err="1" smtClean="0"/>
              <a:t>النظريه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غموض المصطلحات </a:t>
            </a:r>
          </a:p>
          <a:p>
            <a:r>
              <a:rPr lang="ar-SA" dirty="0" smtClean="0"/>
              <a:t>فائدة </a:t>
            </a:r>
            <a:r>
              <a:rPr lang="ar-SA" dirty="0" err="1" smtClean="0"/>
              <a:t>النظريه</a:t>
            </a:r>
            <a:r>
              <a:rPr lang="ar-SA" dirty="0" smtClean="0"/>
              <a:t>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نظرية التوجه للعلاقات بين الأشخاص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مشتقه من نظرية التحليل النفسي </a:t>
            </a:r>
          </a:p>
          <a:p>
            <a:r>
              <a:rPr lang="ar-SA" dirty="0" smtClean="0"/>
              <a:t>صاغ </a:t>
            </a:r>
            <a:r>
              <a:rPr lang="ar-SA" dirty="0" err="1" smtClean="0"/>
              <a:t>تشز</a:t>
            </a:r>
            <a:r>
              <a:rPr lang="ar-SA" dirty="0" smtClean="0"/>
              <a:t> هذه </a:t>
            </a:r>
            <a:r>
              <a:rPr lang="ar-SA" dirty="0" err="1" smtClean="0"/>
              <a:t>النظريه</a:t>
            </a:r>
            <a:r>
              <a:rPr lang="ar-SA" dirty="0" smtClean="0"/>
              <a:t> عام 1955ثم قام بتوسيعها وتعديلها </a:t>
            </a:r>
          </a:p>
          <a:p>
            <a:r>
              <a:rPr lang="ar-SA" dirty="0" smtClean="0"/>
              <a:t>تحاول </a:t>
            </a:r>
            <a:r>
              <a:rPr lang="ar-SA" dirty="0" err="1" smtClean="0"/>
              <a:t>النظريه</a:t>
            </a:r>
            <a:r>
              <a:rPr lang="ar-SA" dirty="0" smtClean="0"/>
              <a:t> تفسير سلوك العلاقات بين الأشخاص في ضوء التوجهات نحو الآخرين من خلال أنماط معينه </a:t>
            </a:r>
            <a:r>
              <a:rPr lang="ar-SA" dirty="0" err="1" smtClean="0"/>
              <a:t>متميزه</a:t>
            </a:r>
            <a:r>
              <a:rPr lang="ar-SA" dirty="0" smtClean="0"/>
              <a:t> تعد بمثابة محددات رئيسيه لسلوك العلاقات بين الأشخاص 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sz="3600" b="1" dirty="0" smtClean="0"/>
              <a:t>            </a:t>
            </a:r>
            <a:r>
              <a:rPr lang="ar-SA" sz="3600" b="1" dirty="0" smtClean="0">
                <a:solidFill>
                  <a:srgbClr val="FF0000"/>
                </a:solidFill>
              </a:rPr>
              <a:t>تفسير </a:t>
            </a:r>
            <a:r>
              <a:rPr lang="ar-SA" sz="3600" b="1" dirty="0" err="1" smtClean="0">
                <a:solidFill>
                  <a:srgbClr val="FF0000"/>
                </a:solidFill>
              </a:rPr>
              <a:t>الخاصيه</a:t>
            </a:r>
            <a:r>
              <a:rPr lang="ar-SA" sz="3600" b="1" dirty="0" smtClean="0">
                <a:solidFill>
                  <a:srgbClr val="FF0000"/>
                </a:solidFill>
              </a:rPr>
              <a:t> التي يملكها الفرد </a:t>
            </a:r>
          </a:p>
          <a:p>
            <a:r>
              <a:rPr lang="ar-SA" sz="3600" b="1" dirty="0" smtClean="0"/>
              <a:t>                              </a:t>
            </a:r>
          </a:p>
          <a:p>
            <a:endParaRPr lang="ar-SA" sz="3600" b="1" dirty="0" smtClean="0"/>
          </a:p>
          <a:p>
            <a:r>
              <a:rPr lang="ar-SA" sz="3600" b="1" dirty="0" smtClean="0"/>
              <a:t>      التضمين            التحكم         الوجدان</a:t>
            </a:r>
          </a:p>
          <a:p>
            <a:endParaRPr lang="ar-SA" sz="3600" b="1" dirty="0" smtClean="0"/>
          </a:p>
          <a:p>
            <a:r>
              <a:rPr lang="ar-SA" sz="3600" b="1" dirty="0" smtClean="0"/>
              <a:t>هذه الحاجات توجد </a:t>
            </a:r>
            <a:r>
              <a:rPr lang="ar-SA" sz="3600" b="1" dirty="0" err="1" smtClean="0"/>
              <a:t>بالطفوله</a:t>
            </a:r>
            <a:r>
              <a:rPr lang="ar-SA" sz="3600" b="1" dirty="0" smtClean="0"/>
              <a:t> على أساس معاملة الوالدين وغيرهم وبناءا على طريقة استجابة الطفل لهذه </a:t>
            </a:r>
            <a:r>
              <a:rPr lang="ar-SA" sz="3600" b="1" dirty="0" err="1" smtClean="0"/>
              <a:t>المعامله</a:t>
            </a:r>
            <a:r>
              <a:rPr lang="ar-SA" sz="3600" b="1" dirty="0" smtClean="0"/>
              <a:t> </a:t>
            </a:r>
            <a:endParaRPr lang="ar-SA" sz="3600" b="1" dirty="0"/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4714876" y="2143116"/>
            <a:ext cx="185738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16200000" flipH="1">
            <a:off x="4144166" y="2715414"/>
            <a:ext cx="1143008" cy="141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كسهم مستقيم 8"/>
          <p:cNvCxnSpPr/>
          <p:nvPr/>
        </p:nvCxnSpPr>
        <p:spPr>
          <a:xfrm rot="10800000" flipV="1">
            <a:off x="3000364" y="2214554"/>
            <a:ext cx="157163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نظرية التفاعل العاطفه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مكونات نظرية </a:t>
            </a:r>
            <a:r>
              <a:rPr lang="ar-SA" b="1" dirty="0" err="1" smtClean="0">
                <a:solidFill>
                  <a:srgbClr val="C00000"/>
                </a:solidFill>
              </a:rPr>
              <a:t>كاتل</a:t>
            </a:r>
            <a:r>
              <a:rPr lang="ar-SA" b="1" dirty="0" smtClean="0">
                <a:solidFill>
                  <a:srgbClr val="C00000"/>
                </a:solidFill>
              </a:rPr>
              <a:t> 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4800" b="1" dirty="0" smtClean="0"/>
              <a:t>أبعاد </a:t>
            </a:r>
            <a:r>
              <a:rPr lang="ar-SA" sz="4800" b="1" dirty="0" err="1" smtClean="0"/>
              <a:t>الجماعه</a:t>
            </a:r>
            <a:r>
              <a:rPr lang="ar-SA" sz="4800" b="1" dirty="0" smtClean="0"/>
              <a:t>  </a:t>
            </a:r>
          </a:p>
          <a:p>
            <a:pPr>
              <a:buNone/>
            </a:pPr>
            <a:endParaRPr lang="ar-SA" sz="4800" b="1" dirty="0" smtClean="0"/>
          </a:p>
          <a:p>
            <a:r>
              <a:rPr lang="ar-SA" sz="4800" b="1" dirty="0" err="1" smtClean="0"/>
              <a:t>ديناميات</a:t>
            </a:r>
            <a:r>
              <a:rPr lang="ar-SA" sz="4800" b="1" dirty="0" smtClean="0"/>
              <a:t> </a:t>
            </a:r>
            <a:r>
              <a:rPr lang="ar-SA" sz="4800" b="1" dirty="0" err="1" smtClean="0"/>
              <a:t>الشخصيه</a:t>
            </a:r>
            <a:r>
              <a:rPr lang="ar-SA" sz="4800" b="1" dirty="0" smtClean="0"/>
              <a:t> </a:t>
            </a:r>
            <a:r>
              <a:rPr lang="ar-SA" sz="4800" b="1" dirty="0" err="1" smtClean="0"/>
              <a:t>العامه</a:t>
            </a:r>
            <a:r>
              <a:rPr lang="ar-SA" sz="4800" b="1" dirty="0" smtClean="0"/>
              <a:t> </a:t>
            </a:r>
            <a:r>
              <a:rPr lang="ar-SA" sz="4800" b="1" dirty="0" err="1" smtClean="0"/>
              <a:t>للجماعه</a:t>
            </a:r>
            <a:r>
              <a:rPr lang="ar-SA" sz="4800" b="1" dirty="0" smtClean="0"/>
              <a:t> </a:t>
            </a:r>
            <a:endParaRPr lang="ar-SA" sz="4800" b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صورة بطل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الوجدان يشير إلى المشاعر والانفعالات </a:t>
            </a:r>
            <a:r>
              <a:rPr lang="ar-SA" dirty="0" err="1" smtClean="0"/>
              <a:t>القويه</a:t>
            </a:r>
            <a:r>
              <a:rPr lang="ar-SA" dirty="0" smtClean="0"/>
              <a:t> بين فردين </a:t>
            </a:r>
          </a:p>
          <a:p>
            <a:r>
              <a:rPr lang="ar-SA" dirty="0" smtClean="0"/>
              <a:t>                                </a:t>
            </a:r>
          </a:p>
          <a:p>
            <a:endParaRPr lang="ar-SA" dirty="0" smtClean="0"/>
          </a:p>
          <a:p>
            <a:r>
              <a:rPr lang="ar-SA" dirty="0" smtClean="0"/>
              <a:t>                       الحب      </a:t>
            </a:r>
            <a:r>
              <a:rPr lang="ar-SA" dirty="0" err="1" smtClean="0"/>
              <a:t>الكراهيه</a:t>
            </a:r>
            <a:endParaRPr lang="ar-SA" dirty="0"/>
          </a:p>
        </p:txBody>
      </p:sp>
      <p:sp>
        <p:nvSpPr>
          <p:cNvPr id="4" name="قوس ممتلئ 3"/>
          <p:cNvSpPr/>
          <p:nvPr/>
        </p:nvSpPr>
        <p:spPr>
          <a:xfrm>
            <a:off x="4214810" y="2928934"/>
            <a:ext cx="914400" cy="914400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                      أنماط التآلف عند </a:t>
            </a:r>
            <a:r>
              <a:rPr lang="ar-SA" dirty="0" err="1" smtClean="0"/>
              <a:t>شتز</a:t>
            </a:r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endParaRPr lang="ar-SA" dirty="0" smtClean="0"/>
          </a:p>
          <a:p>
            <a:pPr>
              <a:buNone/>
            </a:pPr>
            <a:r>
              <a:rPr lang="ar-SA" dirty="0" smtClean="0"/>
              <a:t> التآلف </a:t>
            </a:r>
            <a:r>
              <a:rPr lang="ar-SA" dirty="0" err="1" smtClean="0"/>
              <a:t>التناوبي</a:t>
            </a:r>
            <a:r>
              <a:rPr lang="ar-SA" dirty="0" smtClean="0"/>
              <a:t>       التآلف التكاملي      التآلف التبادلي</a:t>
            </a:r>
          </a:p>
          <a:p>
            <a:r>
              <a:rPr lang="ar-SA" dirty="0" smtClean="0"/>
              <a:t>                             </a:t>
            </a:r>
            <a:endParaRPr lang="ar-SA" dirty="0"/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5000628" y="2357430"/>
            <a:ext cx="1214446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كسهم مستقيم 7"/>
          <p:cNvCxnSpPr/>
          <p:nvPr/>
        </p:nvCxnSpPr>
        <p:spPr>
          <a:xfrm rot="16200000" flipH="1">
            <a:off x="4071934" y="3071810"/>
            <a:ext cx="128588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10800000" flipV="1">
            <a:off x="3000366" y="2428867"/>
            <a:ext cx="1214445" cy="1178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SA" sz="5400" dirty="0" smtClean="0"/>
          </a:p>
          <a:p>
            <a:r>
              <a:rPr lang="ar-SA" sz="5400" smtClean="0"/>
              <a:t>     والحمد </a:t>
            </a:r>
            <a:r>
              <a:rPr lang="ar-SA" sz="5400" dirty="0" smtClean="0"/>
              <a:t>لله رب العالمين</a:t>
            </a:r>
            <a:endParaRPr lang="ar-SA" sz="5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                          </a:t>
            </a:r>
            <a:r>
              <a:rPr lang="ar-SA" b="1" dirty="0" smtClean="0">
                <a:solidFill>
                  <a:srgbClr val="C00000"/>
                </a:solidFill>
              </a:rPr>
              <a:t>أبعاد </a:t>
            </a:r>
            <a:r>
              <a:rPr lang="ar-SA" b="1" dirty="0" err="1" smtClean="0">
                <a:solidFill>
                  <a:srgbClr val="C00000"/>
                </a:solidFill>
              </a:rPr>
              <a:t>الجماعه</a:t>
            </a:r>
            <a:endParaRPr lang="ar-SA" b="1" dirty="0" smtClean="0">
              <a:solidFill>
                <a:srgbClr val="C00000"/>
              </a:solidFill>
            </a:endParaRPr>
          </a:p>
          <a:p>
            <a:endParaRPr lang="ar-SA" dirty="0" smtClean="0"/>
          </a:p>
          <a:p>
            <a:pPr>
              <a:buNone/>
            </a:pPr>
            <a:r>
              <a:rPr lang="ar-SA" dirty="0" smtClean="0"/>
              <a:t>     </a:t>
            </a:r>
            <a:r>
              <a:rPr lang="ar-SA" b="1" dirty="0" smtClean="0"/>
              <a:t>سمات الجمهور </a:t>
            </a:r>
          </a:p>
          <a:p>
            <a:pPr>
              <a:buNone/>
            </a:pPr>
            <a:r>
              <a:rPr lang="ar-SA" b="1" dirty="0" smtClean="0"/>
              <a:t>                  سمات </a:t>
            </a:r>
            <a:r>
              <a:rPr lang="ar-SA" b="1" dirty="0" err="1" smtClean="0"/>
              <a:t>الشخصيه</a:t>
            </a:r>
            <a:r>
              <a:rPr lang="ar-SA" b="1" dirty="0" smtClean="0"/>
              <a:t> </a:t>
            </a:r>
            <a:r>
              <a:rPr lang="ar-SA" b="1" dirty="0" err="1" smtClean="0"/>
              <a:t>العامه</a:t>
            </a:r>
            <a:r>
              <a:rPr lang="ar-SA" b="1" dirty="0" smtClean="0"/>
              <a:t> </a:t>
            </a:r>
            <a:r>
              <a:rPr lang="ar-SA" b="1" dirty="0" err="1" smtClean="0"/>
              <a:t>للجماعه</a:t>
            </a:r>
            <a:r>
              <a:rPr lang="ar-SA" b="1" dirty="0" smtClean="0"/>
              <a:t>   </a:t>
            </a:r>
          </a:p>
          <a:p>
            <a:pPr>
              <a:buNone/>
            </a:pPr>
            <a:r>
              <a:rPr lang="ar-SA" b="1" dirty="0" smtClean="0"/>
              <a:t>                                                          خصائص البناء                 </a:t>
            </a:r>
          </a:p>
          <a:p>
            <a:pPr>
              <a:buNone/>
            </a:pPr>
            <a:r>
              <a:rPr lang="ar-SA" b="1" dirty="0" smtClean="0"/>
              <a:t>                                                           الداخلي         </a:t>
            </a:r>
            <a:endParaRPr lang="ar-SA" b="1" dirty="0"/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4643438" y="2214554"/>
            <a:ext cx="228601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كسهم مستقيم 5"/>
          <p:cNvCxnSpPr/>
          <p:nvPr/>
        </p:nvCxnSpPr>
        <p:spPr>
          <a:xfrm rot="16200000" flipH="1">
            <a:off x="4143372" y="2571744"/>
            <a:ext cx="128588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كسهم مستقيم 10"/>
          <p:cNvCxnSpPr/>
          <p:nvPr/>
        </p:nvCxnSpPr>
        <p:spPr>
          <a:xfrm rot="10800000" flipV="1">
            <a:off x="1928794" y="2285992"/>
            <a:ext cx="2500330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SA" sz="4400" b="1" dirty="0" smtClean="0">
                <a:solidFill>
                  <a:srgbClr val="C00000"/>
                </a:solidFill>
              </a:rPr>
              <a:t>  </a:t>
            </a:r>
          </a:p>
          <a:p>
            <a:pPr>
              <a:buNone/>
            </a:pPr>
            <a:r>
              <a:rPr lang="ar-SA" sz="4400" b="1" dirty="0" smtClean="0">
                <a:solidFill>
                  <a:srgbClr val="C00000"/>
                </a:solidFill>
              </a:rPr>
              <a:t> سمات الجمهور : </a:t>
            </a:r>
            <a:r>
              <a:rPr lang="ar-SA" sz="4400" b="1" dirty="0" smtClean="0"/>
              <a:t>هي مجرد خصال الأعضاء الفرادى الذين يكونون </a:t>
            </a:r>
            <a:r>
              <a:rPr lang="ar-SA" sz="4400" b="1" dirty="0" err="1" smtClean="0"/>
              <a:t>الجماعه</a:t>
            </a:r>
            <a:endParaRPr lang="ar-SA" sz="4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ar-SA" b="1" dirty="0" smtClean="0">
                <a:solidFill>
                  <a:srgbClr val="C00000"/>
                </a:solidFill>
              </a:rPr>
              <a:t>سمات </a:t>
            </a:r>
            <a:r>
              <a:rPr lang="ar-SA" b="1" dirty="0" err="1" smtClean="0">
                <a:solidFill>
                  <a:srgbClr val="C00000"/>
                </a:solidFill>
              </a:rPr>
              <a:t>الشخصيه</a:t>
            </a:r>
            <a:r>
              <a:rPr lang="ar-SA" b="1" dirty="0" smtClean="0">
                <a:solidFill>
                  <a:srgbClr val="C00000"/>
                </a:solidFill>
              </a:rPr>
              <a:t> </a:t>
            </a:r>
            <a:r>
              <a:rPr lang="ar-SA" b="1" dirty="0" err="1" smtClean="0">
                <a:solidFill>
                  <a:srgbClr val="C00000"/>
                </a:solidFill>
              </a:rPr>
              <a:t>العامه</a:t>
            </a:r>
            <a:r>
              <a:rPr lang="ar-SA" b="1" dirty="0" smtClean="0">
                <a:solidFill>
                  <a:srgbClr val="C00000"/>
                </a:solidFill>
              </a:rPr>
              <a:t> </a:t>
            </a:r>
            <a:r>
              <a:rPr lang="ar-SA" b="1" dirty="0" err="1" smtClean="0">
                <a:solidFill>
                  <a:srgbClr val="C00000"/>
                </a:solidFill>
              </a:rPr>
              <a:t>للجماعه</a:t>
            </a:r>
            <a:endParaRPr lang="ar-SA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>
                <a:solidFill>
                  <a:srgbClr val="0070C0"/>
                </a:solidFill>
              </a:rPr>
              <a:t>   </a:t>
            </a:r>
          </a:p>
          <a:p>
            <a:pPr>
              <a:buNone/>
            </a:pPr>
            <a:r>
              <a:rPr lang="ar-SA" dirty="0" smtClean="0">
                <a:solidFill>
                  <a:srgbClr val="0070C0"/>
                </a:solidFill>
              </a:rPr>
              <a:t> </a:t>
            </a:r>
            <a:r>
              <a:rPr lang="ar-SA" dirty="0" smtClean="0">
                <a:solidFill>
                  <a:srgbClr val="0070C0"/>
                </a:solidFill>
              </a:rPr>
              <a:t>  </a:t>
            </a:r>
            <a:r>
              <a:rPr lang="ar-SA" dirty="0" smtClean="0">
                <a:solidFill>
                  <a:srgbClr val="0070C0"/>
                </a:solidFill>
              </a:rPr>
              <a:t>هي </a:t>
            </a:r>
            <a:r>
              <a:rPr lang="ar-SA" dirty="0" smtClean="0">
                <a:solidFill>
                  <a:srgbClr val="0070C0"/>
                </a:solidFill>
              </a:rPr>
              <a:t>شخصية </a:t>
            </a:r>
            <a:r>
              <a:rPr lang="ar-SA" dirty="0" err="1" smtClean="0">
                <a:solidFill>
                  <a:srgbClr val="0070C0"/>
                </a:solidFill>
              </a:rPr>
              <a:t>الجماعه</a:t>
            </a:r>
            <a:r>
              <a:rPr lang="ar-SA" dirty="0" smtClean="0">
                <a:solidFill>
                  <a:srgbClr val="0070C0"/>
                </a:solidFill>
              </a:rPr>
              <a:t> أو أي تأثير </a:t>
            </a:r>
            <a:r>
              <a:rPr lang="ar-SA" dirty="0" err="1" smtClean="0">
                <a:solidFill>
                  <a:srgbClr val="0070C0"/>
                </a:solidFill>
              </a:rPr>
              <a:t>للجماعه</a:t>
            </a:r>
            <a:r>
              <a:rPr lang="ar-SA" dirty="0" smtClean="0">
                <a:solidFill>
                  <a:srgbClr val="0070C0"/>
                </a:solidFill>
              </a:rPr>
              <a:t> ككل أو هي تلك التأثيرات </a:t>
            </a:r>
            <a:r>
              <a:rPr lang="ar-SA" dirty="0" err="1" smtClean="0">
                <a:solidFill>
                  <a:srgbClr val="0070C0"/>
                </a:solidFill>
              </a:rPr>
              <a:t>الخاصه</a:t>
            </a:r>
            <a:r>
              <a:rPr lang="ar-SA" dirty="0" smtClean="0">
                <a:solidFill>
                  <a:srgbClr val="0070C0"/>
                </a:solidFill>
              </a:rPr>
              <a:t> </a:t>
            </a:r>
            <a:r>
              <a:rPr lang="ar-SA" dirty="0" err="1" smtClean="0">
                <a:solidFill>
                  <a:srgbClr val="0070C0"/>
                </a:solidFill>
              </a:rPr>
              <a:t>بالجماعه</a:t>
            </a:r>
            <a:r>
              <a:rPr lang="ar-SA" dirty="0" smtClean="0">
                <a:solidFill>
                  <a:srgbClr val="0070C0"/>
                </a:solidFill>
              </a:rPr>
              <a:t> عندما تتصرف </a:t>
            </a:r>
            <a:r>
              <a:rPr lang="ar-SA" dirty="0" smtClean="0">
                <a:solidFill>
                  <a:srgbClr val="0070C0"/>
                </a:solidFill>
              </a:rPr>
              <a:t>كجماعه ...</a:t>
            </a:r>
          </a:p>
          <a:p>
            <a:pPr>
              <a:buNone/>
            </a:pPr>
            <a:r>
              <a:rPr lang="ar-SA" dirty="0" smtClean="0">
                <a:solidFill>
                  <a:srgbClr val="0070C0"/>
                </a:solidFill>
              </a:rPr>
              <a:t> </a:t>
            </a:r>
            <a:r>
              <a:rPr lang="ar-SA" dirty="0" smtClean="0">
                <a:solidFill>
                  <a:srgbClr val="0070C0"/>
                </a:solidFill>
              </a:rPr>
              <a:t> </a:t>
            </a:r>
            <a:r>
              <a:rPr lang="ar-SA" dirty="0" smtClean="0">
                <a:solidFill>
                  <a:srgbClr val="0070C0"/>
                </a:solidFill>
              </a:rPr>
              <a:t> </a:t>
            </a:r>
            <a:r>
              <a:rPr lang="ar-SA" dirty="0" smtClean="0"/>
              <a:t>مثل قيام الجماعة بنشاط جماعي كاللعب أو التعاون لعمل </a:t>
            </a:r>
            <a:r>
              <a:rPr lang="ar-SA" dirty="0" smtClean="0"/>
              <a:t>ما ( فريق عمل ) أو التصويت لمشروع ما .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شخصية الجماعه مجتمعين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SA" b="1" dirty="0" smtClean="0">
                <a:solidFill>
                  <a:srgbClr val="C00000"/>
                </a:solidFill>
              </a:rPr>
              <a:t>البناء الداخلي يشير إلى </a:t>
            </a:r>
            <a:r>
              <a:rPr lang="ar-SA" dirty="0" smtClean="0">
                <a:solidFill>
                  <a:srgbClr val="C00000"/>
                </a:solidFill>
              </a:rPr>
              <a:t>: </a:t>
            </a:r>
          </a:p>
          <a:p>
            <a:r>
              <a:rPr lang="ar-SA" b="1" dirty="0" smtClean="0"/>
              <a:t>العلاقات بينهم </a:t>
            </a:r>
          </a:p>
          <a:p>
            <a:r>
              <a:rPr lang="ar-SA" b="1" dirty="0" smtClean="0"/>
              <a:t>الخصائص </a:t>
            </a:r>
            <a:r>
              <a:rPr lang="ar-SA" b="1" dirty="0" err="1" smtClean="0"/>
              <a:t>البنائيه</a:t>
            </a:r>
            <a:r>
              <a:rPr lang="ar-SA" b="1" dirty="0" smtClean="0"/>
              <a:t> </a:t>
            </a:r>
            <a:r>
              <a:rPr lang="ar-SA" b="1" dirty="0" err="1" smtClean="0"/>
              <a:t>للجماعه</a:t>
            </a:r>
            <a:r>
              <a:rPr lang="ar-SA" b="1" dirty="0" smtClean="0"/>
              <a:t> </a:t>
            </a:r>
          </a:p>
          <a:p>
            <a:r>
              <a:rPr lang="ar-SA" b="1" dirty="0" smtClean="0"/>
              <a:t>الأنماط </a:t>
            </a:r>
            <a:r>
              <a:rPr lang="ar-SA" b="1" dirty="0" err="1" smtClean="0"/>
              <a:t>التنظيميه</a:t>
            </a:r>
            <a:r>
              <a:rPr lang="ar-SA" b="1" dirty="0" smtClean="0"/>
              <a:t> </a:t>
            </a:r>
          </a:p>
          <a:p>
            <a:r>
              <a:rPr lang="ar-SA" b="1" dirty="0" smtClean="0"/>
              <a:t>الأدوار </a:t>
            </a:r>
          </a:p>
          <a:p>
            <a:r>
              <a:rPr lang="ar-SA" b="1" dirty="0" err="1" smtClean="0"/>
              <a:t>الزمرات</a:t>
            </a:r>
            <a:r>
              <a:rPr lang="ar-SA" b="1" dirty="0" smtClean="0"/>
              <a:t> </a:t>
            </a:r>
          </a:p>
          <a:p>
            <a:r>
              <a:rPr lang="ar-SA" b="1" dirty="0" smtClean="0"/>
              <a:t>مواضع المراكز </a:t>
            </a:r>
          </a:p>
          <a:p>
            <a:r>
              <a:rPr lang="ar-SA" b="1" dirty="0" smtClean="0"/>
              <a:t>شبكات الاتصال</a:t>
            </a:r>
            <a:endParaRPr lang="ar-SA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ar-SA" dirty="0" smtClean="0"/>
          </a:p>
          <a:p>
            <a:pPr>
              <a:buNone/>
            </a:pPr>
            <a:r>
              <a:rPr lang="ar-SA" dirty="0" smtClean="0"/>
              <a:t> </a:t>
            </a:r>
            <a:r>
              <a:rPr lang="ar-SA" dirty="0" smtClean="0"/>
              <a:t>  </a:t>
            </a:r>
            <a:r>
              <a:rPr lang="ar-SA" dirty="0" smtClean="0"/>
              <a:t>كيف </a:t>
            </a:r>
            <a:r>
              <a:rPr lang="ar-SA" dirty="0" smtClean="0"/>
              <a:t>أستطيع التنبؤ بسلوك </a:t>
            </a:r>
            <a:r>
              <a:rPr lang="ar-SA" dirty="0" err="1" smtClean="0"/>
              <a:t>الجماعه</a:t>
            </a:r>
            <a:r>
              <a:rPr lang="ar-SA" dirty="0" smtClean="0"/>
              <a:t> أو بسمات </a:t>
            </a:r>
            <a:r>
              <a:rPr lang="ar-SA" dirty="0" smtClean="0"/>
              <a:t>الشخصية </a:t>
            </a:r>
            <a:r>
              <a:rPr lang="ar-SA" dirty="0" err="1" smtClean="0"/>
              <a:t>العامه</a:t>
            </a:r>
            <a:r>
              <a:rPr lang="ar-SA" dirty="0" smtClean="0"/>
              <a:t> </a:t>
            </a:r>
            <a:r>
              <a:rPr lang="ar-SA" dirty="0" err="1" smtClean="0"/>
              <a:t>للجماعه</a:t>
            </a:r>
            <a:r>
              <a:rPr lang="ar-SA" dirty="0" smtClean="0"/>
              <a:t>  ؟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396</Words>
  <Application>Microsoft Office PowerPoint</Application>
  <PresentationFormat>عرض على الشاشة (3:4)‏</PresentationFormat>
  <Paragraphs>86</Paragraphs>
  <Slides>33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33</vt:i4>
      </vt:variant>
    </vt:vector>
  </HeadingPairs>
  <TitlesOfParts>
    <vt:vector size="34" baseType="lpstr">
      <vt:lpstr>سمة Office</vt:lpstr>
      <vt:lpstr>ديناميات الجماعه  المحاضره الرابعه</vt:lpstr>
      <vt:lpstr>        نظرية الشخصيه العامه للجماعه</vt:lpstr>
      <vt:lpstr>مكونات نظرية كاتل </vt:lpstr>
      <vt:lpstr>الشريحة 4</vt:lpstr>
      <vt:lpstr>الشريحة 5</vt:lpstr>
      <vt:lpstr>سمات الشخصيه العامه للجماعه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نقد النظريه </vt:lpstr>
      <vt:lpstr>نظرية التوجه للعلاقات بين الأشخاص 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</vt:vector>
  </TitlesOfParts>
  <Company>Compume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ديناميات الجماعه  المحاضره الرابعه</dc:title>
  <dc:creator>FG</dc:creator>
  <cp:lastModifiedBy>FG</cp:lastModifiedBy>
  <cp:revision>20</cp:revision>
  <dcterms:created xsi:type="dcterms:W3CDTF">2013-02-24T01:40:22Z</dcterms:created>
  <dcterms:modified xsi:type="dcterms:W3CDTF">2014-03-03T19:27:39Z</dcterms:modified>
</cp:coreProperties>
</file>