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439" r:id="rId6"/>
    <p:sldId id="2440" r:id="rId7"/>
    <p:sldId id="2443" r:id="rId8"/>
    <p:sldId id="260" r:id="rId9"/>
    <p:sldId id="2434" r:id="rId10"/>
    <p:sldId id="24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  <a:srgbClr val="C0F400"/>
    <a:srgbClr val="05EE55"/>
    <a:srgbClr val="038B30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84" autoAdjust="0"/>
  </p:normalViewPr>
  <p:slideViewPr>
    <p:cSldViewPr snapToGrid="0">
      <p:cViewPr>
        <p:scale>
          <a:sx n="80" d="100"/>
          <a:sy n="80" d="100"/>
        </p:scale>
        <p:origin x="710" y="-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70" r:id="rId9"/>
    <p:sldLayoutId id="2147483669" r:id="rId10"/>
    <p:sldLayoutId id="2147483667" r:id="rId11"/>
    <p:sldLayoutId id="2147483668" r:id="rId12"/>
    <p:sldLayoutId id="2147483666" r:id="rId13"/>
    <p:sldLayoutId id="2147483671" r:id="rId14"/>
    <p:sldLayoutId id="2147483655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التجارة الالكترونية</a:t>
            </a:r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الفصل التاسع </a:t>
            </a:r>
            <a:endParaRPr lang="en-US" dirty="0">
              <a:solidFill>
                <a:srgbClr val="2F3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E78EAF87-74CF-4D41-BA6F-23563CA271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C577CF-CED3-44B1-AC3E-05C2556B4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199" y="587714"/>
            <a:ext cx="5276606" cy="5768636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3" name="Graphic 12" descr="Open square 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32319"/>
            <a:ext cx="4351911" cy="1109738"/>
          </a:xfrm>
        </p:spPr>
        <p:txBody>
          <a:bodyPr>
            <a:normAutofit/>
          </a:bodyPr>
          <a:lstStyle/>
          <a:p>
            <a:r>
              <a:rPr lang="ar-SA" sz="4400" u="sng" spc="0" dirty="0"/>
              <a:t>تعريفها</a:t>
            </a:r>
            <a:endParaRPr lang="en-US" sz="4400" u="sng" spc="0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1B4C1D1F-C2EF-4D29-B146-E0CE535B36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2DFF522F-AF68-4632-B55E-C71590EC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F6F6586-42C9-4B51-A82B-5FC75BEA6D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154D0-68B5-4D76-B058-CC72B322489F}"/>
              </a:ext>
            </a:extLst>
          </p:cNvPr>
          <p:cNvSpPr txBox="1"/>
          <p:nvPr/>
        </p:nvSpPr>
        <p:spPr>
          <a:xfrm>
            <a:off x="1094615" y="1546531"/>
            <a:ext cx="40954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هي التجارة التي تفتح المجال من اجل التعــاقد على المنتجـــــات والخدمات والمعلومات عبر الانترنت.</a:t>
            </a:r>
          </a:p>
          <a:p>
            <a:pPr algn="justLow" rtl="1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اما منظمة التجارة العالمية عرفت التجارة الالكترونية :"مجموعه متكاملة من عمليات عقد الصفقات وتأسيس الروابط التجارية وتوزيع وتسويق وبيع المنتجات عبر الوسائل الالكترونية".</a:t>
            </a:r>
          </a:p>
          <a:p>
            <a:pPr algn="justLow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361EFFB7-8B3E-491D-89F4-6C4D129650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B205EF-4045-42E3-8101-270CAA2CF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1DF86-6B00-49D3-9EFB-456055F79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8" name="Graphic 17" descr="Open square">
              <a:extLst>
                <a:ext uri="{FF2B5EF4-FFF2-40B4-BE49-F238E27FC236}">
                  <a16:creationId xmlns:a16="http://schemas.microsoft.com/office/drawing/2014/main" id="{42A4A83C-0C6B-4A7C-B582-33988B02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515288"/>
            <a:ext cx="4351911" cy="819252"/>
          </a:xfrm>
        </p:spPr>
        <p:txBody>
          <a:bodyPr>
            <a:noAutofit/>
          </a:bodyPr>
          <a:lstStyle/>
          <a:p>
            <a:r>
              <a:rPr lang="ar-SA" sz="2800" u="sng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التجارة الالكترونية تشمل</a:t>
            </a:r>
            <a:endParaRPr lang="en-US" sz="2800" u="sng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2452791"/>
            <a:ext cx="4351912" cy="373925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AC647-D2A2-4904-B455-984AECA4DA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443EBCED-982A-454F-BC58-43B643EFA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71FE10C-81AC-4781-843B-B9994368CB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FB1A2-9813-4530-9630-F3331365B362}"/>
              </a:ext>
            </a:extLst>
          </p:cNvPr>
          <p:cNvSpPr txBox="1"/>
          <p:nvPr/>
        </p:nvSpPr>
        <p:spPr>
          <a:xfrm>
            <a:off x="4506094" y="2452791"/>
            <a:ext cx="42213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2400" dirty="0"/>
              <a:t>الإعلان عن المنتجات والخدمات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2400" dirty="0"/>
              <a:t>تقديم المعلومات عن المنتجات والخدمات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2400" dirty="0"/>
              <a:t>خدمات ما بعد البيع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2400" dirty="0"/>
              <a:t>التفاوض بين المزود والمستهلك بغرض ابرام الصفقات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2400" dirty="0"/>
              <a:t>عقد الصفقات وابرام العقود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2400" dirty="0"/>
              <a:t>الوفاء بالالتزامات المالية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2400" dirty="0"/>
              <a:t>عمليات توزيع السلع وتسليمها واستلامها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361EFFB7-8B3E-491D-89F4-6C4D129650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B205EF-4045-42E3-8101-270CAA2CF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1DF86-6B00-49D3-9EFB-456055F79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8" name="Graphic 17" descr="Open square">
              <a:extLst>
                <a:ext uri="{FF2B5EF4-FFF2-40B4-BE49-F238E27FC236}">
                  <a16:creationId xmlns:a16="http://schemas.microsoft.com/office/drawing/2014/main" id="{42A4A83C-0C6B-4A7C-B582-33988B02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515288"/>
            <a:ext cx="4351911" cy="4024292"/>
          </a:xfrm>
        </p:spPr>
        <p:txBody>
          <a:bodyPr>
            <a:noAutofit/>
          </a:bodyPr>
          <a:lstStyle/>
          <a:p>
            <a:r>
              <a:rPr lang="ar-SA" sz="3200" u="sng" spc="0" dirty="0"/>
              <a:t>نشوء التجارة الالكترونية ومراحل تطورها</a:t>
            </a:r>
            <a:endParaRPr lang="en-US" sz="3200" u="sng" spc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2452791"/>
            <a:ext cx="4351912" cy="373925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AC647-D2A2-4904-B455-984AECA4DA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443EBCED-982A-454F-BC58-43B643EFA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71FE10C-81AC-4781-843B-B9994368CB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2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wo buildings" title="two buildings">
            <a:extLst>
              <a:ext uri="{FF2B5EF4-FFF2-40B4-BE49-F238E27FC236}">
                <a16:creationId xmlns:a16="http://schemas.microsoft.com/office/drawing/2014/main" id="{59B4175B-2237-4E2B-8940-03CD8C8504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3F03C3-322B-449C-A477-EA1D99EDC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0E0CBA-1F82-43A8-9DE3-F0F883DB2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942" y="654560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2" y="901481"/>
            <a:ext cx="5138057" cy="587876"/>
          </a:xfrm>
        </p:spPr>
        <p:txBody>
          <a:bodyPr>
            <a:normAutofit/>
          </a:bodyPr>
          <a:lstStyle/>
          <a:p>
            <a:r>
              <a:rPr lang="ar-SA" sz="3600" dirty="0"/>
              <a:t>المبحث الثاني</a:t>
            </a:r>
            <a:endParaRPr lang="en-US" sz="3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4B28E-5E14-4A77-AD4F-C979905862B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2627" y="1489357"/>
            <a:ext cx="5664927" cy="587876"/>
          </a:xfrm>
        </p:spPr>
        <p:txBody>
          <a:bodyPr/>
          <a:lstStyle/>
          <a:p>
            <a:pPr algn="ctr"/>
            <a:r>
              <a:rPr lang="ar-SA" sz="2400" b="1" u="sng" spc="0" dirty="0"/>
              <a:t>اشكال التجارة الالكترونية ومجالاتها</a:t>
            </a:r>
            <a:endParaRPr lang="en-US" sz="2400" b="1" u="sng" spc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BB9BB1-292D-4569-BA74-3E766701DB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DF53DB-409B-49FA-A52D-E30AD84AE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4D90B-FC4E-4781-9E54-536CECF8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094BB-CC8F-4566-B5BF-2E312298113D}"/>
              </a:ext>
            </a:extLst>
          </p:cNvPr>
          <p:cNvSpPr txBox="1"/>
          <p:nvPr/>
        </p:nvSpPr>
        <p:spPr>
          <a:xfrm>
            <a:off x="723900" y="2198911"/>
            <a:ext cx="59610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Low" rtl="1">
              <a:buFont typeface="+mj-lt"/>
              <a:buAutoNum type="arabicParenR"/>
            </a:pPr>
            <a:r>
              <a:rPr lang="ar-SA" sz="2000" dirty="0"/>
              <a:t>التجارة الالكترونية بين وحدة الاعمال والمستهلك، مثل: حجوزات الفنادق، تذاكر السفر</a:t>
            </a:r>
          </a:p>
          <a:p>
            <a:pPr marL="457200" indent="-457200" algn="justLow" rtl="1">
              <a:buFont typeface="+mj-lt"/>
              <a:buAutoNum type="arabicParenR"/>
            </a:pPr>
            <a:endParaRPr lang="ar-SA" sz="2000" dirty="0"/>
          </a:p>
          <a:p>
            <a:pPr marL="457200" indent="-457200" algn="justLow" rtl="1">
              <a:buFont typeface="+mj-lt"/>
              <a:buAutoNum type="arabicParenR"/>
            </a:pPr>
            <a:r>
              <a:rPr lang="ar-SA" sz="2000" dirty="0"/>
              <a:t>التجارة الالكترونية بين وحدات الاعمال و وحدات الاعمال الأخرى مثل :العمليات التجارية التي تتم بين التجار</a:t>
            </a:r>
          </a:p>
          <a:p>
            <a:pPr marL="457200" indent="-457200" algn="justLow" rtl="1">
              <a:buFont typeface="+mj-lt"/>
              <a:buAutoNum type="arabicParenR"/>
            </a:pPr>
            <a:endParaRPr lang="ar-SA" sz="2000" dirty="0"/>
          </a:p>
          <a:p>
            <a:pPr marL="457200" indent="-457200" algn="justLow" rtl="1">
              <a:buFont typeface="+mj-lt"/>
              <a:buAutoNum type="arabicParenR"/>
            </a:pPr>
            <a:r>
              <a:rPr lang="ar-SA" sz="2000" dirty="0"/>
              <a:t>التجارة الالكترونية بين وحدات الاعمال والحكومة مثل : دفع الزكاة ورسوم الجمارك</a:t>
            </a:r>
          </a:p>
          <a:p>
            <a:pPr marL="457200" indent="-457200" algn="justLow" rtl="1">
              <a:buFont typeface="+mj-lt"/>
              <a:buAutoNum type="arabicParenR"/>
            </a:pPr>
            <a:endParaRPr lang="ar-SA" sz="2000" dirty="0"/>
          </a:p>
          <a:p>
            <a:pPr marL="457200" indent="-457200" algn="justLow" rtl="1">
              <a:buFont typeface="+mj-lt"/>
              <a:buAutoNum type="arabicParenR"/>
            </a:pPr>
            <a:r>
              <a:rPr lang="ar-SA" sz="2000" dirty="0"/>
              <a:t>التجارة الالكترونية بين المستهلكين والحكومة مثل : سداد الفواتير المختلفة والتأمينات </a:t>
            </a:r>
          </a:p>
        </p:txBody>
      </p:sp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5E06080F-9F80-49D4-9D28-F3FD457E42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539" y="1073367"/>
            <a:ext cx="5681158" cy="573989"/>
          </a:xfrm>
        </p:spPr>
        <p:txBody>
          <a:bodyPr/>
          <a:lstStyle/>
          <a:p>
            <a:r>
              <a:rPr lang="ar-SA" dirty="0"/>
              <a:t>مجالات التجارة الالكترونية </a:t>
            </a:r>
            <a:endParaRPr lang="en-US" dirty="0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1F9C8F-B284-4FE9-A76C-49BE3BEE3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B4E5D-2E37-46DB-8D10-A91844A2A9D6}"/>
              </a:ext>
            </a:extLst>
          </p:cNvPr>
          <p:cNvSpPr txBox="1"/>
          <p:nvPr/>
        </p:nvSpPr>
        <p:spPr>
          <a:xfrm>
            <a:off x="5451948" y="2153163"/>
            <a:ext cx="5719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+mj-lt"/>
              <a:buAutoNum type="arabicParenR"/>
            </a:pPr>
            <a:r>
              <a:rPr lang="ar-SA" sz="2400" dirty="0"/>
              <a:t> قطاع الخدمات المصرفية والمالية </a:t>
            </a:r>
          </a:p>
          <a:p>
            <a:pPr marL="342900" indent="-342900" algn="r" rtl="1">
              <a:buFont typeface="+mj-lt"/>
              <a:buAutoNum type="arabicParenR"/>
            </a:pPr>
            <a:endParaRPr lang="ar-SA" sz="2400" dirty="0"/>
          </a:p>
          <a:p>
            <a:pPr marL="342900" indent="-342900" algn="r" rtl="1">
              <a:buFont typeface="+mj-lt"/>
              <a:buAutoNum type="arabicParenR"/>
            </a:pPr>
            <a:r>
              <a:rPr lang="ar-SA" sz="2400" dirty="0"/>
              <a:t> التجارة الدولية </a:t>
            </a:r>
          </a:p>
          <a:p>
            <a:pPr marL="342900" indent="-342900" algn="r" rtl="1">
              <a:buFont typeface="+mj-lt"/>
              <a:buAutoNum type="arabicParenR"/>
            </a:pPr>
            <a:endParaRPr lang="ar-SA" sz="2400" dirty="0"/>
          </a:p>
          <a:p>
            <a:pPr marL="342900" indent="-342900" algn="r" rtl="1">
              <a:buFont typeface="+mj-lt"/>
              <a:buAutoNum type="arabicParenR"/>
            </a:pPr>
            <a:r>
              <a:rPr lang="ar-SA" sz="2400" dirty="0"/>
              <a:t> قطاع النشر </a:t>
            </a:r>
          </a:p>
          <a:p>
            <a:pPr marL="342900" indent="-342900" algn="r" rtl="1">
              <a:buFont typeface="+mj-lt"/>
              <a:buAutoNum type="arabicParenR"/>
            </a:pPr>
            <a:endParaRPr lang="ar-SA" sz="2400" dirty="0"/>
          </a:p>
          <a:p>
            <a:pPr marL="342900" indent="-342900" algn="r" rtl="1">
              <a:buFont typeface="+mj-lt"/>
              <a:buAutoNum type="arabicParenR"/>
            </a:pPr>
            <a:r>
              <a:rPr lang="ar-SA" sz="2400" dirty="0"/>
              <a:t> قطاع التوزيع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73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image" title="abstract image">
            <a:extLst>
              <a:ext uri="{FF2B5EF4-FFF2-40B4-BE49-F238E27FC236}">
                <a16:creationId xmlns:a16="http://schemas.microsoft.com/office/drawing/2014/main" id="{BCF9593D-B6BD-4208-A4FF-8CFFE50347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73BD65-CFF3-40DD-939C-97A942BD8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4" y="0"/>
            <a:ext cx="12263014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372" y="2505427"/>
            <a:ext cx="6609256" cy="1508126"/>
          </a:xfrm>
        </p:spPr>
        <p:txBody>
          <a:bodyPr anchor="ctr"/>
          <a:lstStyle/>
          <a:p>
            <a:r>
              <a:rPr lang="en-US" dirty="0"/>
              <a:t>THANK YOU</a:t>
            </a:r>
          </a:p>
        </p:txBody>
      </p: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E01195D9-1845-4282-BE5B-F6B840BE4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9B998-C0F0-415C-AF4D-F10DCCD30A2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934DA-6EDB-4DB8-AE5C-9399A1369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modernist presentation</Template>
  <TotalTime>0</TotalTime>
  <Words>211</Words>
  <Application>Microsoft Office PowerPoint</Application>
  <PresentationFormat>Widescreen</PresentationFormat>
  <Paragraphs>981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التجارة الالكترونية</vt:lpstr>
      <vt:lpstr>تعريفها</vt:lpstr>
      <vt:lpstr>التجارة الالكترونية تشمل</vt:lpstr>
      <vt:lpstr>نشوء التجارة الالكترونية ومراحل تطورها</vt:lpstr>
      <vt:lpstr>المبحث الثاني</vt:lpstr>
      <vt:lpstr>مجالات التجارة الالكترونية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2019-11-06T09:54:24Z</dcterms:created>
  <dcterms:modified xsi:type="dcterms:W3CDTF">2019-11-11T08:44:38Z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