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99" r:id="rId1"/>
    <p:sldMasterId id="2147483900" r:id="rId2"/>
    <p:sldMasterId id="2147483923" r:id="rId3"/>
  </p:sldMasterIdLst>
  <p:notesMasterIdLst>
    <p:notesMasterId r:id="rId45"/>
  </p:notesMasterIdLst>
  <p:sldIdLst>
    <p:sldId id="256" r:id="rId4"/>
    <p:sldId id="262" r:id="rId5"/>
    <p:sldId id="258" r:id="rId6"/>
    <p:sldId id="261" r:id="rId7"/>
    <p:sldId id="263" r:id="rId8"/>
    <p:sldId id="271" r:id="rId9"/>
    <p:sldId id="270" r:id="rId10"/>
    <p:sldId id="269" r:id="rId11"/>
    <p:sldId id="289" r:id="rId12"/>
    <p:sldId id="298" r:id="rId13"/>
    <p:sldId id="268" r:id="rId14"/>
    <p:sldId id="267" r:id="rId15"/>
    <p:sldId id="265" r:id="rId16"/>
    <p:sldId id="266" r:id="rId17"/>
    <p:sldId id="278" r:id="rId18"/>
    <p:sldId id="277" r:id="rId19"/>
    <p:sldId id="276" r:id="rId20"/>
    <p:sldId id="275" r:id="rId21"/>
    <p:sldId id="272" r:id="rId22"/>
    <p:sldId id="281" r:id="rId23"/>
    <p:sldId id="282" r:id="rId24"/>
    <p:sldId id="264" r:id="rId25"/>
    <p:sldId id="274" r:id="rId26"/>
    <p:sldId id="285" r:id="rId27"/>
    <p:sldId id="299" r:id="rId28"/>
    <p:sldId id="284" r:id="rId29"/>
    <p:sldId id="283" r:id="rId30"/>
    <p:sldId id="280" r:id="rId31"/>
    <p:sldId id="279" r:id="rId32"/>
    <p:sldId id="286" r:id="rId33"/>
    <p:sldId id="297" r:id="rId34"/>
    <p:sldId id="296" r:id="rId35"/>
    <p:sldId id="295" r:id="rId36"/>
    <p:sldId id="294" r:id="rId37"/>
    <p:sldId id="293" r:id="rId38"/>
    <p:sldId id="291" r:id="rId39"/>
    <p:sldId id="290" r:id="rId40"/>
    <p:sldId id="287" r:id="rId41"/>
    <p:sldId id="292" r:id="rId42"/>
    <p:sldId id="288" r:id="rId43"/>
    <p:sldId id="260"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EAEAEA"/>
    <a:srgbClr val="DA2A00"/>
    <a:srgbClr val="59626F"/>
    <a:srgbClr val="75808F"/>
    <a:srgbClr val="C1C6CD"/>
    <a:srgbClr val="C4EA08"/>
    <a:srgbClr val="BBD9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2" autoAdjust="0"/>
    <p:restoredTop sz="52535" autoAdjust="0"/>
  </p:normalViewPr>
  <p:slideViewPr>
    <p:cSldViewPr>
      <p:cViewPr varScale="1">
        <p:scale>
          <a:sx n="34" d="100"/>
          <a:sy n="34" d="100"/>
        </p:scale>
        <p:origin x="1968" y="2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3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AF39D5-068E-4E86-BEC6-74F51C05551E}" type="doc">
      <dgm:prSet loTypeId="urn:microsoft.com/office/officeart/2005/8/layout/vList2" loCatId="list" qsTypeId="urn:microsoft.com/office/officeart/2005/8/quickstyle/3d2" qsCatId="3D" csTypeId="urn:microsoft.com/office/officeart/2005/8/colors/colorful5" csCatId="colorful"/>
      <dgm:spPr/>
      <dgm:t>
        <a:bodyPr/>
        <a:lstStyle/>
        <a:p>
          <a:endParaRPr lang="en-US"/>
        </a:p>
      </dgm:t>
    </dgm:pt>
    <dgm:pt modelId="{9ECD11DE-0545-4E7F-96A0-0C8B3B80C03E}">
      <dgm:prSet/>
      <dgm:spPr/>
      <dgm:t>
        <a:bodyPr/>
        <a:lstStyle/>
        <a:p>
          <a:pPr rtl="0"/>
          <a:r>
            <a:rPr lang="en-US" b="1" dirty="0" smtClean="0">
              <a:effectLst>
                <a:outerShdw blurRad="38100" dist="38100" dir="2700000" algn="tl">
                  <a:srgbClr val="000000">
                    <a:alpha val="43137"/>
                  </a:srgbClr>
                </a:outerShdw>
              </a:effectLst>
            </a:rPr>
            <a:t>Behavior toward Employees</a:t>
          </a:r>
          <a:endParaRPr lang="en-US" b="1" dirty="0">
            <a:effectLst>
              <a:outerShdw blurRad="38100" dist="38100" dir="2700000" algn="tl">
                <a:srgbClr val="000000">
                  <a:alpha val="43137"/>
                </a:srgbClr>
              </a:outerShdw>
            </a:effectLst>
          </a:endParaRPr>
        </a:p>
      </dgm:t>
    </dgm:pt>
    <dgm:pt modelId="{9FCB0825-AA52-45EB-9B96-4BD3021CE57F}" type="parTrans" cxnId="{542EC21A-36F4-4F04-9320-70F3ECCD8E5B}">
      <dgm:prSet/>
      <dgm:spPr/>
      <dgm:t>
        <a:bodyPr/>
        <a:lstStyle/>
        <a:p>
          <a:endParaRPr lang="en-US"/>
        </a:p>
      </dgm:t>
    </dgm:pt>
    <dgm:pt modelId="{00A6443E-A261-4494-B70F-4ABAD99F3EED}" type="sibTrans" cxnId="{542EC21A-36F4-4F04-9320-70F3ECCD8E5B}">
      <dgm:prSet/>
      <dgm:spPr/>
      <dgm:t>
        <a:bodyPr/>
        <a:lstStyle/>
        <a:p>
          <a:endParaRPr lang="en-US"/>
        </a:p>
      </dgm:t>
    </dgm:pt>
    <dgm:pt modelId="{05BBD28A-612F-4102-B1EB-ED304700EA16}">
      <dgm:prSet/>
      <dgm:spPr/>
      <dgm:t>
        <a:bodyPr/>
        <a:lstStyle/>
        <a:p>
          <a:pPr rtl="0"/>
          <a:r>
            <a:rPr lang="en-US" b="1" dirty="0" smtClean="0">
              <a:effectLst>
                <a:outerShdw blurRad="38100" dist="38100" dir="2700000" algn="tl">
                  <a:srgbClr val="000000">
                    <a:alpha val="43137"/>
                  </a:srgbClr>
                </a:outerShdw>
              </a:effectLst>
            </a:rPr>
            <a:t>Behavior toward the Organization</a:t>
          </a:r>
          <a:endParaRPr lang="en-US" b="1" dirty="0">
            <a:effectLst>
              <a:outerShdw blurRad="38100" dist="38100" dir="2700000" algn="tl">
                <a:srgbClr val="000000">
                  <a:alpha val="43137"/>
                </a:srgbClr>
              </a:outerShdw>
            </a:effectLst>
          </a:endParaRPr>
        </a:p>
      </dgm:t>
    </dgm:pt>
    <dgm:pt modelId="{D246E2E6-FD74-4B2E-AEB9-AACE51864727}" type="parTrans" cxnId="{BFF9CC3C-BFD1-4407-95FD-FF33EBF92287}">
      <dgm:prSet/>
      <dgm:spPr/>
      <dgm:t>
        <a:bodyPr/>
        <a:lstStyle/>
        <a:p>
          <a:endParaRPr lang="en-US"/>
        </a:p>
      </dgm:t>
    </dgm:pt>
    <dgm:pt modelId="{481DBA69-AE18-44AD-9141-BC56E8C0D973}" type="sibTrans" cxnId="{BFF9CC3C-BFD1-4407-95FD-FF33EBF92287}">
      <dgm:prSet/>
      <dgm:spPr/>
      <dgm:t>
        <a:bodyPr/>
        <a:lstStyle/>
        <a:p>
          <a:endParaRPr lang="en-US"/>
        </a:p>
      </dgm:t>
    </dgm:pt>
    <dgm:pt modelId="{597EBBFB-470D-47D8-BFC7-2D9277211E1C}">
      <dgm:prSet/>
      <dgm:spPr/>
      <dgm:t>
        <a:bodyPr/>
        <a:lstStyle/>
        <a:p>
          <a:pPr rtl="0"/>
          <a:r>
            <a:rPr lang="en-US" b="1" dirty="0" smtClean="0">
              <a:effectLst>
                <a:outerShdw blurRad="38100" dist="38100" dir="2700000" algn="tl">
                  <a:srgbClr val="000000">
                    <a:alpha val="43137"/>
                  </a:srgbClr>
                </a:outerShdw>
              </a:effectLst>
            </a:rPr>
            <a:t>Behavior toward Other Economic Agents</a:t>
          </a:r>
          <a:endParaRPr lang="en-US" b="1" dirty="0">
            <a:effectLst>
              <a:outerShdw blurRad="38100" dist="38100" dir="2700000" algn="tl">
                <a:srgbClr val="000000">
                  <a:alpha val="43137"/>
                </a:srgbClr>
              </a:outerShdw>
            </a:effectLst>
          </a:endParaRPr>
        </a:p>
      </dgm:t>
    </dgm:pt>
    <dgm:pt modelId="{920E29A8-EAC9-43D8-87A4-F48C4D763553}" type="parTrans" cxnId="{DC9757EC-BE4D-4F82-902F-2A74056196C7}">
      <dgm:prSet/>
      <dgm:spPr/>
      <dgm:t>
        <a:bodyPr/>
        <a:lstStyle/>
        <a:p>
          <a:endParaRPr lang="en-US"/>
        </a:p>
      </dgm:t>
    </dgm:pt>
    <dgm:pt modelId="{EB7F9D0D-B12D-4343-B263-28AB11706AA1}" type="sibTrans" cxnId="{DC9757EC-BE4D-4F82-902F-2A74056196C7}">
      <dgm:prSet/>
      <dgm:spPr/>
      <dgm:t>
        <a:bodyPr/>
        <a:lstStyle/>
        <a:p>
          <a:endParaRPr lang="en-US"/>
        </a:p>
      </dgm:t>
    </dgm:pt>
    <dgm:pt modelId="{BAF066B9-BA44-48F9-B739-7791D3F422C7}" type="pres">
      <dgm:prSet presAssocID="{51AF39D5-068E-4E86-BEC6-74F51C05551E}" presName="linear" presStyleCnt="0">
        <dgm:presLayoutVars>
          <dgm:animLvl val="lvl"/>
          <dgm:resizeHandles val="exact"/>
        </dgm:presLayoutVars>
      </dgm:prSet>
      <dgm:spPr/>
      <dgm:t>
        <a:bodyPr/>
        <a:lstStyle/>
        <a:p>
          <a:endParaRPr lang="en-US"/>
        </a:p>
      </dgm:t>
    </dgm:pt>
    <dgm:pt modelId="{0793779D-647D-41BD-8C35-54A7F85C5F99}" type="pres">
      <dgm:prSet presAssocID="{9ECD11DE-0545-4E7F-96A0-0C8B3B80C03E}" presName="parentText" presStyleLbl="node1" presStyleIdx="0" presStyleCnt="3" custLinFactNeighborY="42757">
        <dgm:presLayoutVars>
          <dgm:chMax val="0"/>
          <dgm:bulletEnabled val="1"/>
        </dgm:presLayoutVars>
      </dgm:prSet>
      <dgm:spPr/>
      <dgm:t>
        <a:bodyPr/>
        <a:lstStyle/>
        <a:p>
          <a:endParaRPr lang="en-US"/>
        </a:p>
      </dgm:t>
    </dgm:pt>
    <dgm:pt modelId="{F95A2776-579F-43D8-88EC-14C45B7C5FD5}" type="pres">
      <dgm:prSet presAssocID="{00A6443E-A261-4494-B70F-4ABAD99F3EED}" presName="spacer" presStyleCnt="0"/>
      <dgm:spPr/>
    </dgm:pt>
    <dgm:pt modelId="{F096A7DC-DAA3-45B1-B422-F4E7C8258B54}" type="pres">
      <dgm:prSet presAssocID="{05BBD28A-612F-4102-B1EB-ED304700EA16}" presName="parentText" presStyleLbl="node1" presStyleIdx="1" presStyleCnt="3" custLinFactNeighborY="52184">
        <dgm:presLayoutVars>
          <dgm:chMax val="0"/>
          <dgm:bulletEnabled val="1"/>
        </dgm:presLayoutVars>
      </dgm:prSet>
      <dgm:spPr/>
      <dgm:t>
        <a:bodyPr/>
        <a:lstStyle/>
        <a:p>
          <a:endParaRPr lang="en-US"/>
        </a:p>
      </dgm:t>
    </dgm:pt>
    <dgm:pt modelId="{448777FD-AD79-4529-974E-F5E68D66E909}" type="pres">
      <dgm:prSet presAssocID="{481DBA69-AE18-44AD-9141-BC56E8C0D973}" presName="spacer" presStyleCnt="0"/>
      <dgm:spPr/>
    </dgm:pt>
    <dgm:pt modelId="{4BD22F01-ADB2-49F5-914D-E248B754A62E}" type="pres">
      <dgm:prSet presAssocID="{597EBBFB-470D-47D8-BFC7-2D9277211E1C}" presName="parentText" presStyleLbl="node1" presStyleIdx="2" presStyleCnt="3">
        <dgm:presLayoutVars>
          <dgm:chMax val="0"/>
          <dgm:bulletEnabled val="1"/>
        </dgm:presLayoutVars>
      </dgm:prSet>
      <dgm:spPr/>
      <dgm:t>
        <a:bodyPr/>
        <a:lstStyle/>
        <a:p>
          <a:endParaRPr lang="en-US"/>
        </a:p>
      </dgm:t>
    </dgm:pt>
  </dgm:ptLst>
  <dgm:cxnLst>
    <dgm:cxn modelId="{DC9757EC-BE4D-4F82-902F-2A74056196C7}" srcId="{51AF39D5-068E-4E86-BEC6-74F51C05551E}" destId="{597EBBFB-470D-47D8-BFC7-2D9277211E1C}" srcOrd="2" destOrd="0" parTransId="{920E29A8-EAC9-43D8-87A4-F48C4D763553}" sibTransId="{EB7F9D0D-B12D-4343-B263-28AB11706AA1}"/>
    <dgm:cxn modelId="{542EC21A-36F4-4F04-9320-70F3ECCD8E5B}" srcId="{51AF39D5-068E-4E86-BEC6-74F51C05551E}" destId="{9ECD11DE-0545-4E7F-96A0-0C8B3B80C03E}" srcOrd="0" destOrd="0" parTransId="{9FCB0825-AA52-45EB-9B96-4BD3021CE57F}" sibTransId="{00A6443E-A261-4494-B70F-4ABAD99F3EED}"/>
    <dgm:cxn modelId="{BFF9CC3C-BFD1-4407-95FD-FF33EBF92287}" srcId="{51AF39D5-068E-4E86-BEC6-74F51C05551E}" destId="{05BBD28A-612F-4102-B1EB-ED304700EA16}" srcOrd="1" destOrd="0" parTransId="{D246E2E6-FD74-4B2E-AEB9-AACE51864727}" sibTransId="{481DBA69-AE18-44AD-9141-BC56E8C0D973}"/>
    <dgm:cxn modelId="{25A60E9A-602B-46A7-94EB-91C23C6FB87A}" type="presOf" srcId="{05BBD28A-612F-4102-B1EB-ED304700EA16}" destId="{F096A7DC-DAA3-45B1-B422-F4E7C8258B54}" srcOrd="0" destOrd="0" presId="urn:microsoft.com/office/officeart/2005/8/layout/vList2"/>
    <dgm:cxn modelId="{220B3702-AA96-4E52-AF20-1FC751160066}" type="presOf" srcId="{9ECD11DE-0545-4E7F-96A0-0C8B3B80C03E}" destId="{0793779D-647D-41BD-8C35-54A7F85C5F99}" srcOrd="0" destOrd="0" presId="urn:microsoft.com/office/officeart/2005/8/layout/vList2"/>
    <dgm:cxn modelId="{B853AED3-3AF8-4C6A-A69D-39E6AFB477E3}" type="presOf" srcId="{597EBBFB-470D-47D8-BFC7-2D9277211E1C}" destId="{4BD22F01-ADB2-49F5-914D-E248B754A62E}" srcOrd="0" destOrd="0" presId="urn:microsoft.com/office/officeart/2005/8/layout/vList2"/>
    <dgm:cxn modelId="{93D9C6FA-053F-42AA-8F78-0BD379E74DBA}" type="presOf" srcId="{51AF39D5-068E-4E86-BEC6-74F51C05551E}" destId="{BAF066B9-BA44-48F9-B739-7791D3F422C7}" srcOrd="0" destOrd="0" presId="urn:microsoft.com/office/officeart/2005/8/layout/vList2"/>
    <dgm:cxn modelId="{E58358D6-06D8-46E5-B6B3-B541D3F7BADD}" type="presParOf" srcId="{BAF066B9-BA44-48F9-B739-7791D3F422C7}" destId="{0793779D-647D-41BD-8C35-54A7F85C5F99}" srcOrd="0" destOrd="0" presId="urn:microsoft.com/office/officeart/2005/8/layout/vList2"/>
    <dgm:cxn modelId="{D437E635-3049-46AA-8CE4-3EEB83629547}" type="presParOf" srcId="{BAF066B9-BA44-48F9-B739-7791D3F422C7}" destId="{F95A2776-579F-43D8-88EC-14C45B7C5FD5}" srcOrd="1" destOrd="0" presId="urn:microsoft.com/office/officeart/2005/8/layout/vList2"/>
    <dgm:cxn modelId="{0B3049F9-6914-41EB-A967-815CDCD79AD9}" type="presParOf" srcId="{BAF066B9-BA44-48F9-B739-7791D3F422C7}" destId="{F096A7DC-DAA3-45B1-B422-F4E7C8258B54}" srcOrd="2" destOrd="0" presId="urn:microsoft.com/office/officeart/2005/8/layout/vList2"/>
    <dgm:cxn modelId="{29418C57-97C1-4096-918C-BFD98E1828D5}" type="presParOf" srcId="{BAF066B9-BA44-48F9-B739-7791D3F422C7}" destId="{448777FD-AD79-4529-974E-F5E68D66E909}" srcOrd="3" destOrd="0" presId="urn:microsoft.com/office/officeart/2005/8/layout/vList2"/>
    <dgm:cxn modelId="{0A1E69E9-3826-444E-A038-DDDAF9554B19}" type="presParOf" srcId="{BAF066B9-BA44-48F9-B739-7791D3F422C7}" destId="{4BD22F01-ADB2-49F5-914D-E248B754A62E}"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93779D-647D-41BD-8C35-54A7F85C5F99}">
      <dsp:nvSpPr>
        <dsp:cNvPr id="0" name=""/>
        <dsp:cNvSpPr/>
      </dsp:nvSpPr>
      <dsp:spPr>
        <a:xfrm>
          <a:off x="0" y="74361"/>
          <a:ext cx="5638800" cy="98865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1" kern="1200" dirty="0" smtClean="0">
              <a:effectLst>
                <a:outerShdw blurRad="38100" dist="38100" dir="2700000" algn="tl">
                  <a:srgbClr val="000000">
                    <a:alpha val="43137"/>
                  </a:srgbClr>
                </a:outerShdw>
              </a:effectLst>
            </a:rPr>
            <a:t>Behavior toward Employees</a:t>
          </a:r>
          <a:endParaRPr lang="en-US" sz="2600" b="1" kern="1200" dirty="0">
            <a:effectLst>
              <a:outerShdw blurRad="38100" dist="38100" dir="2700000" algn="tl">
                <a:srgbClr val="000000">
                  <a:alpha val="43137"/>
                </a:srgbClr>
              </a:outerShdw>
            </a:effectLst>
          </a:endParaRPr>
        </a:p>
      </dsp:txBody>
      <dsp:txXfrm>
        <a:off x="48262" y="122623"/>
        <a:ext cx="5542276" cy="892126"/>
      </dsp:txXfrm>
    </dsp:sp>
    <dsp:sp modelId="{F096A7DC-DAA3-45B1-B422-F4E7C8258B54}">
      <dsp:nvSpPr>
        <dsp:cNvPr id="0" name=""/>
        <dsp:cNvSpPr/>
      </dsp:nvSpPr>
      <dsp:spPr>
        <a:xfrm>
          <a:off x="0" y="1144950"/>
          <a:ext cx="5638800" cy="988650"/>
        </a:xfrm>
        <a:prstGeom prst="roundRect">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1" kern="1200" dirty="0" smtClean="0">
              <a:effectLst>
                <a:outerShdw blurRad="38100" dist="38100" dir="2700000" algn="tl">
                  <a:srgbClr val="000000">
                    <a:alpha val="43137"/>
                  </a:srgbClr>
                </a:outerShdw>
              </a:effectLst>
            </a:rPr>
            <a:t>Behavior toward the Organization</a:t>
          </a:r>
          <a:endParaRPr lang="en-US" sz="2600" b="1" kern="1200" dirty="0">
            <a:effectLst>
              <a:outerShdw blurRad="38100" dist="38100" dir="2700000" algn="tl">
                <a:srgbClr val="000000">
                  <a:alpha val="43137"/>
                </a:srgbClr>
              </a:outerShdw>
            </a:effectLst>
          </a:endParaRPr>
        </a:p>
      </dsp:txBody>
      <dsp:txXfrm>
        <a:off x="48262" y="1193212"/>
        <a:ext cx="5542276" cy="892126"/>
      </dsp:txXfrm>
    </dsp:sp>
    <dsp:sp modelId="{4BD22F01-ADB2-49F5-914D-E248B754A62E}">
      <dsp:nvSpPr>
        <dsp:cNvPr id="0" name=""/>
        <dsp:cNvSpPr/>
      </dsp:nvSpPr>
      <dsp:spPr>
        <a:xfrm>
          <a:off x="0" y="2169405"/>
          <a:ext cx="5638800" cy="988650"/>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b="1" kern="1200" dirty="0" smtClean="0">
              <a:effectLst>
                <a:outerShdw blurRad="38100" dist="38100" dir="2700000" algn="tl">
                  <a:srgbClr val="000000">
                    <a:alpha val="43137"/>
                  </a:srgbClr>
                </a:outerShdw>
              </a:effectLst>
            </a:rPr>
            <a:t>Behavior toward Other Economic Agents</a:t>
          </a:r>
          <a:endParaRPr lang="en-US" sz="2600" b="1" kern="1200" dirty="0">
            <a:effectLst>
              <a:outerShdw blurRad="38100" dist="38100" dir="2700000" algn="tl">
                <a:srgbClr val="000000">
                  <a:alpha val="43137"/>
                </a:srgbClr>
              </a:outerShdw>
            </a:effectLst>
          </a:endParaRPr>
        </a:p>
      </dsp:txBody>
      <dsp:txXfrm>
        <a:off x="48262" y="2217667"/>
        <a:ext cx="5542276" cy="89212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9AAA634-AF03-4F02-996E-624D9D053E62}" type="datetimeFigureOut">
              <a:rPr lang="en-US"/>
              <a:pPr>
                <a:defRPr/>
              </a:pPr>
              <a:t>1/6/2014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7749C45-842E-4F77-BAD9-1C541A52F892}" type="slidenum">
              <a:rPr lang="en-US"/>
              <a:pPr>
                <a:defRPr/>
              </a:pPr>
              <a:t>‹#›</a:t>
            </a:fld>
            <a:endParaRPr lang="en-US" dirty="0"/>
          </a:p>
        </p:txBody>
      </p:sp>
    </p:spTree>
    <p:extLst>
      <p:ext uri="{BB962C8B-B14F-4D97-AF65-F5344CB8AC3E}">
        <p14:creationId xmlns:p14="http://schemas.microsoft.com/office/powerpoint/2010/main" val="27392037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FD1CCD3C-ACDA-48AA-8F45-F87B9B162675}" type="slidenum">
              <a:rPr lang="en-US" smtClean="0"/>
              <a:pPr>
                <a:defRPr/>
              </a:pPr>
              <a:t>2</a:t>
            </a:fld>
            <a:endParaRPr lang="en-US" dirty="0"/>
          </a:p>
        </p:txBody>
      </p:sp>
    </p:spTree>
    <p:extLst>
      <p:ext uri="{BB962C8B-B14F-4D97-AF65-F5344CB8AC3E}">
        <p14:creationId xmlns:p14="http://schemas.microsoft.com/office/powerpoint/2010/main" val="1198572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pPr eaLnBrk="1" hangingPunct="1"/>
            <a:r>
              <a:rPr lang="en-US" smtClean="0"/>
              <a:t> Many companies have written codes that formally announce their intent to do business in an ethical manner. The number of such companies has risen dramatically in the last three decades, and today almost all major corporations have written codes of ethics.</a:t>
            </a:r>
          </a:p>
        </p:txBody>
      </p:sp>
      <p:sp>
        <p:nvSpPr>
          <p:cNvPr id="4" name="Slide Number Placeholder 3"/>
          <p:cNvSpPr>
            <a:spLocks noGrp="1"/>
          </p:cNvSpPr>
          <p:nvPr>
            <p:ph type="sldNum" sz="quarter" idx="5"/>
          </p:nvPr>
        </p:nvSpPr>
        <p:spPr/>
        <p:txBody>
          <a:bodyPr/>
          <a:lstStyle/>
          <a:p>
            <a:pPr>
              <a:defRPr/>
            </a:pPr>
            <a:fld id="{809B8C3E-701B-45C2-8F58-4A2756C9CEBA}" type="slidenum">
              <a:rPr lang="en-US" smtClean="0"/>
              <a:pPr>
                <a:defRPr/>
              </a:pPr>
              <a:t>12</a:t>
            </a:fld>
            <a:endParaRPr lang="en-US" dirty="0"/>
          </a:p>
        </p:txBody>
      </p:sp>
    </p:spTree>
    <p:extLst>
      <p:ext uri="{BB962C8B-B14F-4D97-AF65-F5344CB8AC3E}">
        <p14:creationId xmlns:p14="http://schemas.microsoft.com/office/powerpoint/2010/main" val="2211997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pPr eaLnBrk="1" hangingPunct="1"/>
            <a:r>
              <a:rPr lang="en-US" altLang="en-US" dirty="0" smtClean="0"/>
              <a:t>Figure 2.2 illustrates the role that corporate ethics and values should play in corporate policy. You can use it to see how a good ethics statement </a:t>
            </a:r>
          </a:p>
          <a:p>
            <a:pPr eaLnBrk="1" hangingPunct="1"/>
            <a:r>
              <a:rPr lang="en-US" altLang="en-US" dirty="0" smtClean="0"/>
              <a:t>might be structured. Basically, the figure suggests that although strategies and practices can change frequently and objectives can change occasionally, </a:t>
            </a:r>
            <a:r>
              <a:rPr lang="en-US" altLang="en-US" dirty="0" smtClean="0"/>
              <a:t>an </a:t>
            </a:r>
            <a:r>
              <a:rPr lang="en-US" altLang="en-US" dirty="0" smtClean="0"/>
              <a:t>organization’s core principles and values should remain steadfast.</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4B5B680F-6756-476F-BEC4-B7BAB15D30CE}" type="slidenum">
              <a:rPr lang="en-US" smtClean="0"/>
              <a:pPr>
                <a:defRPr/>
              </a:pPr>
              <a:t>13</a:t>
            </a:fld>
            <a:endParaRPr lang="en-US" dirty="0"/>
          </a:p>
        </p:txBody>
      </p:sp>
    </p:spTree>
    <p:extLst>
      <p:ext uri="{BB962C8B-B14F-4D97-AF65-F5344CB8AC3E}">
        <p14:creationId xmlns:p14="http://schemas.microsoft.com/office/powerpoint/2010/main" val="2791969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lstStyle/>
          <a:p>
            <a:pPr eaLnBrk="1" hangingPunct="1"/>
            <a:r>
              <a:rPr lang="en-US" dirty="0" smtClean="0"/>
              <a:t>Ethics affect individual behavior in the workplace. Social responsibility is a related concept that addresses the overall way in which a business attempts to balance its </a:t>
            </a:r>
            <a:r>
              <a:rPr lang="en-US" dirty="0" smtClean="0"/>
              <a:t>commitments </a:t>
            </a:r>
            <a:r>
              <a:rPr lang="en-US" dirty="0" smtClean="0"/>
              <a:t>to relevant groups and individuals in its social environment.</a:t>
            </a:r>
          </a:p>
        </p:txBody>
      </p:sp>
      <p:sp>
        <p:nvSpPr>
          <p:cNvPr id="4" name="Slide Number Placeholder 3"/>
          <p:cNvSpPr>
            <a:spLocks noGrp="1"/>
          </p:cNvSpPr>
          <p:nvPr>
            <p:ph type="sldNum" sz="quarter" idx="5"/>
          </p:nvPr>
        </p:nvSpPr>
        <p:spPr/>
        <p:txBody>
          <a:bodyPr/>
          <a:lstStyle/>
          <a:p>
            <a:pPr>
              <a:defRPr/>
            </a:pPr>
            <a:fld id="{E19A6384-B67C-4B4F-8034-96DC22471F3C}" type="slidenum">
              <a:rPr lang="en-US" smtClean="0"/>
              <a:pPr>
                <a:defRPr/>
              </a:pPr>
              <a:t>14</a:t>
            </a:fld>
            <a:endParaRPr lang="en-US" dirty="0"/>
          </a:p>
        </p:txBody>
      </p:sp>
    </p:spTree>
    <p:extLst>
      <p:ext uri="{BB962C8B-B14F-4D97-AF65-F5344CB8AC3E}">
        <p14:creationId xmlns:p14="http://schemas.microsoft.com/office/powerpoint/2010/main" val="330456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pPr eaLnBrk="1" hangingPunct="1"/>
            <a:r>
              <a:rPr lang="en-US" dirty="0" smtClean="0"/>
              <a:t>Organizational stakeholders, who are groups, individuals, and organizations that are directly affected by the practices </a:t>
            </a:r>
            <a:r>
              <a:rPr lang="en-US" dirty="0" smtClean="0"/>
              <a:t>of </a:t>
            </a:r>
            <a:r>
              <a:rPr lang="en-US" dirty="0" smtClean="0"/>
              <a:t>an organization and, therefore, have a stake in its performance.	</a:t>
            </a:r>
          </a:p>
        </p:txBody>
      </p:sp>
      <p:sp>
        <p:nvSpPr>
          <p:cNvPr id="4" name="Slide Number Placeholder 3"/>
          <p:cNvSpPr>
            <a:spLocks noGrp="1"/>
          </p:cNvSpPr>
          <p:nvPr>
            <p:ph type="sldNum" sz="quarter" idx="5"/>
          </p:nvPr>
        </p:nvSpPr>
        <p:spPr/>
        <p:txBody>
          <a:bodyPr/>
          <a:lstStyle/>
          <a:p>
            <a:pPr>
              <a:defRPr/>
            </a:pPr>
            <a:fld id="{ECEFA7D8-D23C-4ABA-8C2D-39F2E6CD199A}" type="slidenum">
              <a:rPr lang="en-US" smtClean="0"/>
              <a:pPr>
                <a:defRPr/>
              </a:pPr>
              <a:t>15</a:t>
            </a:fld>
            <a:endParaRPr lang="en-US" dirty="0"/>
          </a:p>
        </p:txBody>
      </p:sp>
    </p:spTree>
    <p:extLst>
      <p:ext uri="{BB962C8B-B14F-4D97-AF65-F5344CB8AC3E}">
        <p14:creationId xmlns:p14="http://schemas.microsoft.com/office/powerpoint/2010/main" val="426084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a:lstStyle/>
          <a:p>
            <a:pPr eaLnBrk="1" hangingPunct="1"/>
            <a:r>
              <a:rPr lang="en-US" altLang="en-US" smtClean="0"/>
              <a:t>Major corporate stakeholders are identified in Figure 2.3.</a:t>
            </a:r>
          </a:p>
        </p:txBody>
      </p:sp>
      <p:sp>
        <p:nvSpPr>
          <p:cNvPr id="4" name="Slide Number Placeholder 3"/>
          <p:cNvSpPr>
            <a:spLocks noGrp="1"/>
          </p:cNvSpPr>
          <p:nvPr>
            <p:ph type="sldNum" sz="quarter" idx="5"/>
          </p:nvPr>
        </p:nvSpPr>
        <p:spPr/>
        <p:txBody>
          <a:bodyPr/>
          <a:lstStyle/>
          <a:p>
            <a:pPr>
              <a:defRPr/>
            </a:pPr>
            <a:fld id="{17F08EEB-085B-4E34-8DF2-C0D541E3C1CD}" type="slidenum">
              <a:rPr lang="en-US" smtClean="0"/>
              <a:pPr>
                <a:defRPr/>
              </a:pPr>
              <a:t>16</a:t>
            </a:fld>
            <a:endParaRPr lang="en-US" dirty="0"/>
          </a:p>
        </p:txBody>
      </p:sp>
    </p:spTree>
    <p:extLst>
      <p:ext uri="{BB962C8B-B14F-4D97-AF65-F5344CB8AC3E}">
        <p14:creationId xmlns:p14="http://schemas.microsoft.com/office/powerpoint/2010/main" val="3512278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a:lstStyle/>
          <a:p>
            <a:pPr eaLnBrk="1" hangingPunct="1"/>
            <a:r>
              <a:rPr lang="en-US" smtClean="0"/>
              <a:t>Most companies that strive to be responsible to their stakeholders concentrate first and foremost on five main groups: (1) customers, (2) employees, (3) investors, (4) suppliers, and (5) the local communities where they do business. They may then select other stakeholders that are particularly relevant or important to the organization and try to address their needs and expectations as well.</a:t>
            </a:r>
          </a:p>
        </p:txBody>
      </p:sp>
      <p:sp>
        <p:nvSpPr>
          <p:cNvPr id="4" name="Slide Number Placeholder 3"/>
          <p:cNvSpPr>
            <a:spLocks noGrp="1"/>
          </p:cNvSpPr>
          <p:nvPr>
            <p:ph type="sldNum" sz="quarter" idx="5"/>
          </p:nvPr>
        </p:nvSpPr>
        <p:spPr/>
        <p:txBody>
          <a:bodyPr/>
          <a:lstStyle/>
          <a:p>
            <a:pPr>
              <a:defRPr/>
            </a:pPr>
            <a:fld id="{39F318CC-0BFF-4CA5-9907-F97A24900157}" type="slidenum">
              <a:rPr lang="en-US" smtClean="0"/>
              <a:pPr>
                <a:defRPr/>
              </a:pPr>
              <a:t>17</a:t>
            </a:fld>
            <a:endParaRPr lang="en-US" dirty="0"/>
          </a:p>
        </p:txBody>
      </p:sp>
    </p:spTree>
    <p:extLst>
      <p:ext uri="{BB962C8B-B14F-4D97-AF65-F5344CB8AC3E}">
        <p14:creationId xmlns:p14="http://schemas.microsoft.com/office/powerpoint/2010/main" val="25544474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a:lstStyle/>
          <a:p>
            <a:pPr eaLnBrk="1" hangingPunct="1"/>
            <a:r>
              <a:rPr lang="en-US" dirty="0" smtClean="0"/>
              <a:t>Businesses that are responsible to their customers strive to treat them fairly and honestly. They also seek to charge fair prices, honor warranties, meet </a:t>
            </a:r>
          </a:p>
          <a:p>
            <a:pPr eaLnBrk="1" hangingPunct="1"/>
            <a:r>
              <a:rPr lang="en-US" dirty="0" smtClean="0"/>
              <a:t>delivery commitments, and stand behind the quality of the products they sell.</a:t>
            </a:r>
          </a:p>
          <a:p>
            <a:pPr eaLnBrk="1" hangingPunct="1"/>
            <a:endParaRPr lang="en-US" dirty="0" smtClean="0"/>
          </a:p>
          <a:p>
            <a:pPr eaLnBrk="1" hangingPunct="1"/>
            <a:r>
              <a:rPr lang="en-US" dirty="0" smtClean="0"/>
              <a:t> Businesses that are socially responsible in their dealings with employees treat workers fairly, make them a part of the team, and respect their dignity and basic human needs.</a:t>
            </a:r>
          </a:p>
          <a:p>
            <a:pPr eaLnBrk="1" hangingPunct="1"/>
            <a:endParaRPr lang="en-US" dirty="0" smtClean="0"/>
          </a:p>
          <a:p>
            <a:pPr eaLnBrk="1" hangingPunct="1"/>
            <a:r>
              <a:rPr lang="en-US" dirty="0" smtClean="0"/>
              <a:t>To maintain a socially responsible stance toward investors, managers should follow proper accounting procedures, provide appropriate information </a:t>
            </a:r>
            <a:r>
              <a:rPr lang="en-US" dirty="0" smtClean="0"/>
              <a:t>to shareholders </a:t>
            </a:r>
            <a:r>
              <a:rPr lang="en-US" dirty="0" smtClean="0"/>
              <a:t>about financial performance, and manage the organization to protect shareholder rights and investments.</a:t>
            </a:r>
          </a:p>
        </p:txBody>
      </p:sp>
      <p:sp>
        <p:nvSpPr>
          <p:cNvPr id="4" name="Slide Number Placeholder 3"/>
          <p:cNvSpPr>
            <a:spLocks noGrp="1"/>
          </p:cNvSpPr>
          <p:nvPr>
            <p:ph type="sldNum" sz="quarter" idx="5"/>
          </p:nvPr>
        </p:nvSpPr>
        <p:spPr/>
        <p:txBody>
          <a:bodyPr/>
          <a:lstStyle/>
          <a:p>
            <a:pPr>
              <a:defRPr/>
            </a:pPr>
            <a:fld id="{85C71F7F-98A5-48C4-829B-4F064716E1FD}" type="slidenum">
              <a:rPr lang="en-US" smtClean="0"/>
              <a:pPr>
                <a:defRPr/>
              </a:pPr>
              <a:t>18</a:t>
            </a:fld>
            <a:endParaRPr lang="en-US" dirty="0"/>
          </a:p>
        </p:txBody>
      </p:sp>
    </p:spTree>
    <p:extLst>
      <p:ext uri="{BB962C8B-B14F-4D97-AF65-F5344CB8AC3E}">
        <p14:creationId xmlns:p14="http://schemas.microsoft.com/office/powerpoint/2010/main" val="3721239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a:lstStyle/>
          <a:p>
            <a:pPr eaLnBrk="1" hangingPunct="1"/>
            <a:r>
              <a:rPr lang="en-US" altLang="en-US" i="1" smtClean="0"/>
              <a:t>Price gouging</a:t>
            </a:r>
            <a:r>
              <a:rPr lang="en-US" altLang="en-US" smtClean="0"/>
              <a:t>—responding to increased demand with overly steep (and often unwarranted) price increases.</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86AF41C4-798C-409A-9B00-D1590BF1BAC9}" type="slidenum">
              <a:rPr lang="en-US" smtClean="0"/>
              <a:pPr>
                <a:defRPr/>
              </a:pPr>
              <a:t>19</a:t>
            </a:fld>
            <a:endParaRPr lang="en-US" dirty="0"/>
          </a:p>
        </p:txBody>
      </p:sp>
    </p:spTree>
    <p:extLst>
      <p:ext uri="{BB962C8B-B14F-4D97-AF65-F5344CB8AC3E}">
        <p14:creationId xmlns:p14="http://schemas.microsoft.com/office/powerpoint/2010/main" val="25189513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BA42D4B9-B640-4D93-8268-DF67142E9674}" type="slidenum">
              <a:rPr lang="en-US" smtClean="0"/>
              <a:pPr>
                <a:defRPr/>
              </a:pPr>
              <a:t>20</a:t>
            </a:fld>
            <a:endParaRPr lang="en-US" dirty="0"/>
          </a:p>
        </p:txBody>
      </p:sp>
    </p:spTree>
    <p:extLst>
      <p:ext uri="{BB962C8B-B14F-4D97-AF65-F5344CB8AC3E}">
        <p14:creationId xmlns:p14="http://schemas.microsoft.com/office/powerpoint/2010/main" val="10802593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8151A4AC-1877-4521-B3C5-8F055B883CED}" type="slidenum">
              <a:rPr lang="en-US" smtClean="0"/>
              <a:pPr>
                <a:defRPr/>
              </a:pPr>
              <a:t>21</a:t>
            </a:fld>
            <a:endParaRPr lang="en-US" dirty="0"/>
          </a:p>
        </p:txBody>
      </p:sp>
    </p:spTree>
    <p:extLst>
      <p:ext uri="{BB962C8B-B14F-4D97-AF65-F5344CB8AC3E}">
        <p14:creationId xmlns:p14="http://schemas.microsoft.com/office/powerpoint/2010/main" val="498593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6A69DCF3-89C7-4694-9BD2-DB9F43B6EFA8}" type="slidenum">
              <a:rPr lang="en-US" smtClean="0"/>
              <a:pPr>
                <a:defRPr/>
              </a:pPr>
              <a:t>4</a:t>
            </a:fld>
            <a:endParaRPr lang="en-US" dirty="0"/>
          </a:p>
        </p:txBody>
      </p:sp>
    </p:spTree>
    <p:extLst>
      <p:ext uri="{BB962C8B-B14F-4D97-AF65-F5344CB8AC3E}">
        <p14:creationId xmlns:p14="http://schemas.microsoft.com/office/powerpoint/2010/main" val="3524193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bwMode="auto">
          <a:noFill/>
          <a:ln>
            <a:solidFill>
              <a:srgbClr val="000000"/>
            </a:solidFill>
            <a:miter lim="800000"/>
            <a:headEnd/>
            <a:tailEnd/>
          </a:ln>
        </p:spPr>
      </p:sp>
      <p:sp>
        <p:nvSpPr>
          <p:cNvPr id="71682" name="Notes Placeholder 2"/>
          <p:cNvSpPr>
            <a:spLocks noGrp="1"/>
          </p:cNvSpPr>
          <p:nvPr>
            <p:ph type="body" idx="1"/>
          </p:nvPr>
        </p:nvSpPr>
        <p:spPr bwMode="auto">
          <a:noFill/>
        </p:spPr>
        <p:txBody>
          <a:bodyPr/>
          <a:lstStyle/>
          <a:p>
            <a:pPr eaLnBrk="1" hangingPunct="1"/>
            <a:r>
              <a:rPr lang="en-US" dirty="0" smtClean="0"/>
              <a:t>Businesses </a:t>
            </a:r>
            <a:r>
              <a:rPr lang="en-US" dirty="0" smtClean="0"/>
              <a:t>and managers should also manage their relations with suppliers with care. For example, it might be easy for a large corporation to take advantage of suppliers by imposing unrealistic delivery schedules and reducing profit margins by constantly pushing for lower prices.</a:t>
            </a:r>
          </a:p>
          <a:p>
            <a:pPr eaLnBrk="1" hangingPunct="1"/>
            <a:endParaRPr lang="en-US" dirty="0" smtClean="0"/>
          </a:p>
          <a:p>
            <a:pPr eaLnBrk="1" hangingPunct="1"/>
            <a:r>
              <a:rPr lang="en-US" dirty="0" smtClean="0"/>
              <a:t>Most businesses try to be socially responsible to their local communities. They may contribute to local programs, such as Little League baseball, get actively involved in charitable programs, such as the United Way, and strive to simply be good corporate citizens by minimizing their negative impact on communities.</a:t>
            </a:r>
          </a:p>
          <a:p>
            <a:pPr eaLnBrk="1" hangingPunct="1"/>
            <a:endParaRPr lang="en-US" dirty="0" smtClean="0"/>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52945F6D-395F-4C35-A935-A061C8A254AB}" type="slidenum">
              <a:rPr lang="en-US" smtClean="0"/>
              <a:pPr>
                <a:defRPr/>
              </a:pPr>
              <a:t>22</a:t>
            </a:fld>
            <a:endParaRPr lang="en-US" dirty="0"/>
          </a:p>
        </p:txBody>
      </p:sp>
    </p:spTree>
    <p:extLst>
      <p:ext uri="{BB962C8B-B14F-4D97-AF65-F5344CB8AC3E}">
        <p14:creationId xmlns:p14="http://schemas.microsoft.com/office/powerpoint/2010/main" val="30965241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3185BA6-C615-43F3-9936-8D3ABCF18FCB}" type="slidenum">
              <a:rPr lang="en-US" smtClean="0"/>
              <a:pPr>
                <a:defRPr/>
              </a:pPr>
              <a:t>23</a:t>
            </a:fld>
            <a:endParaRPr lang="en-US" dirty="0"/>
          </a:p>
        </p:txBody>
      </p:sp>
    </p:spTree>
    <p:extLst>
      <p:ext uri="{BB962C8B-B14F-4D97-AF65-F5344CB8AC3E}">
        <p14:creationId xmlns:p14="http://schemas.microsoft.com/office/powerpoint/2010/main" val="5451818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p:cNvSpPr>
          <p:nvPr>
            <p:ph type="sldImg"/>
          </p:nvPr>
        </p:nvSpPr>
        <p:spPr bwMode="auto">
          <a:noFill/>
          <a:ln>
            <a:solidFill>
              <a:srgbClr val="000000"/>
            </a:solidFill>
            <a:miter lim="800000"/>
            <a:headEnd/>
            <a:tailEnd/>
          </a:ln>
        </p:spPr>
      </p:sp>
      <p:sp>
        <p:nvSpPr>
          <p:cNvPr id="75778" name="Notes Placeholder 2"/>
          <p:cNvSpPr>
            <a:spLocks noGrp="1"/>
          </p:cNvSpPr>
          <p:nvPr>
            <p:ph type="body" idx="1"/>
          </p:nvPr>
        </p:nvSpPr>
        <p:spPr bwMode="auto">
          <a:noFill/>
        </p:spPr>
        <p:txBody>
          <a:bodyPr>
            <a:normAutofit lnSpcReduction="10000"/>
          </a:bodyPr>
          <a:lstStyle/>
          <a:p>
            <a:pPr eaLnBrk="1" hangingPunct="1"/>
            <a:r>
              <a:rPr lang="en-US" dirty="0" smtClean="0"/>
              <a:t>Air pollution </a:t>
            </a:r>
            <a:r>
              <a:rPr lang="en-US" dirty="0" smtClean="0"/>
              <a:t>is a result</a:t>
            </a:r>
            <a:r>
              <a:rPr lang="en-US" baseline="0" dirty="0" smtClean="0"/>
              <a:t> of </a:t>
            </a:r>
            <a:r>
              <a:rPr lang="en-US" dirty="0" smtClean="0"/>
              <a:t>several </a:t>
            </a:r>
            <a:r>
              <a:rPr lang="en-US" dirty="0" smtClean="0"/>
              <a:t>factors </a:t>
            </a:r>
            <a:r>
              <a:rPr lang="en-US" dirty="0" smtClean="0"/>
              <a:t>combining</a:t>
            </a:r>
            <a:r>
              <a:rPr lang="en-US" baseline="0" dirty="0" smtClean="0"/>
              <a:t> to contribute </a:t>
            </a:r>
            <a:r>
              <a:rPr lang="en-US" dirty="0" smtClean="0"/>
              <a:t>to </a:t>
            </a:r>
            <a:r>
              <a:rPr lang="en-US" dirty="0" smtClean="0"/>
              <a:t>lower air quality. Carbon monoxide emitted by cars contributes to air pollution, as do smoke </a:t>
            </a:r>
            <a:r>
              <a:rPr lang="en-US" dirty="0" smtClean="0"/>
              <a:t>and </a:t>
            </a:r>
            <a:r>
              <a:rPr lang="en-US" dirty="0" smtClean="0"/>
              <a:t>other chemicals produced by manufacturing plants. Air quality is usually worst in certain geographic locations, such as the Denver area and the Los Angeles basin</a:t>
            </a:r>
            <a:r>
              <a:rPr lang="en-US" dirty="0" smtClean="0"/>
              <a:t>, where </a:t>
            </a:r>
            <a:r>
              <a:rPr lang="en-US" dirty="0" smtClean="0"/>
              <a:t>pollutants tend to get trapped in the atmosphere. For this reason, the air around Mexico City is generally considered to be the most polluted in the entire </a:t>
            </a:r>
            <a:r>
              <a:rPr lang="en-US" dirty="0" smtClean="0"/>
              <a:t>world</a:t>
            </a:r>
            <a:r>
              <a:rPr lang="en-US" dirty="0" smtClean="0"/>
              <a:t>.</a:t>
            </a:r>
          </a:p>
          <a:p>
            <a:pPr eaLnBrk="1" hangingPunct="1"/>
            <a:endParaRPr lang="en-US" dirty="0" smtClean="0"/>
          </a:p>
          <a:p>
            <a:pPr eaLnBrk="1" hangingPunct="1"/>
            <a:r>
              <a:rPr lang="en-US" dirty="0" smtClean="0"/>
              <a:t>Water becomes polluted primarily from chemical and waste dumping. For years, businesses and cities dumped waste into rivers, streams, and </a:t>
            </a:r>
          </a:p>
          <a:p>
            <a:pPr eaLnBrk="1" hangingPunct="1"/>
            <a:r>
              <a:rPr lang="en-US" dirty="0" smtClean="0"/>
              <a:t>lakes with little regard for the consequences. Cleveland’s Cuyahoga River was once so polluted that it literally burst into flames one hot summer day. </a:t>
            </a:r>
          </a:p>
          <a:p>
            <a:pPr eaLnBrk="1" hangingPunct="1"/>
            <a:endParaRPr lang="en-US" dirty="0" smtClean="0"/>
          </a:p>
          <a:p>
            <a:pPr eaLnBrk="1" hangingPunct="1"/>
            <a:r>
              <a:rPr lang="en-US" dirty="0" smtClean="0"/>
              <a:t>Two key issues characterize land </a:t>
            </a:r>
            <a:r>
              <a:rPr lang="en-US" dirty="0" smtClean="0"/>
              <a:t>pollution.</a:t>
            </a:r>
            <a:r>
              <a:rPr lang="en-US" baseline="0" dirty="0" smtClean="0"/>
              <a:t> </a:t>
            </a:r>
            <a:r>
              <a:rPr lang="en-US" dirty="0" smtClean="0"/>
              <a:t>The </a:t>
            </a:r>
            <a:r>
              <a:rPr lang="en-US" dirty="0" smtClean="0"/>
              <a:t>first is how to restore the quality of land that has already been damaged. Land and water damaged </a:t>
            </a:r>
          </a:p>
          <a:p>
            <a:pPr eaLnBrk="1" hangingPunct="1"/>
            <a:r>
              <a:rPr lang="en-US" dirty="0" smtClean="0"/>
              <a:t>by toxic waste, for example, must be cleaned up for the simple reason that people still need to use them. The second problem is the prevention of future contamination. New forms of solid-waste disposal constitute one response to these problems. Combustible wastes can be separated and used as fuels in industrial boilers, and decomposition can be accelerated by exposing waste matter to certain </a:t>
            </a:r>
            <a:r>
              <a:rPr lang="en-US" dirty="0" smtClean="0"/>
              <a:t>microorganisms.</a:t>
            </a:r>
            <a:endParaRPr lang="en-US" dirty="0" smtClean="0"/>
          </a:p>
        </p:txBody>
      </p:sp>
      <p:sp>
        <p:nvSpPr>
          <p:cNvPr id="4" name="Slide Number Placeholder 3"/>
          <p:cNvSpPr>
            <a:spLocks noGrp="1"/>
          </p:cNvSpPr>
          <p:nvPr>
            <p:ph type="sldNum" sz="quarter" idx="5"/>
          </p:nvPr>
        </p:nvSpPr>
        <p:spPr/>
        <p:txBody>
          <a:bodyPr/>
          <a:lstStyle/>
          <a:p>
            <a:pPr>
              <a:defRPr/>
            </a:pPr>
            <a:fld id="{9DD142A6-36B2-4E67-8021-5C6049052387}" type="slidenum">
              <a:rPr lang="en-US" smtClean="0"/>
              <a:pPr>
                <a:defRPr/>
              </a:pPr>
              <a:t>24</a:t>
            </a:fld>
            <a:endParaRPr lang="en-US" dirty="0"/>
          </a:p>
        </p:txBody>
      </p:sp>
    </p:spTree>
    <p:extLst>
      <p:ext uri="{BB962C8B-B14F-4D97-AF65-F5344CB8AC3E}">
        <p14:creationId xmlns:p14="http://schemas.microsoft.com/office/powerpoint/2010/main" val="3913130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lstStyle/>
          <a:p>
            <a:pPr eaLnBrk="1" hangingPunct="1"/>
            <a:r>
              <a:rPr lang="en-US" smtClean="0"/>
              <a:t>Consumerism  is a form of social activism dedicated to protecting the rights of consumers in their dealings with businesses.</a:t>
            </a:r>
          </a:p>
          <a:p>
            <a:pPr eaLnBrk="1" hangingPunct="1"/>
            <a:endParaRPr lang="en-US" smtClean="0"/>
          </a:p>
          <a:p>
            <a:pPr eaLnBrk="1" hangingPunct="1"/>
            <a:r>
              <a:rPr lang="en-US" smtClean="0"/>
              <a:t>Interfering with competition can take the form of illegal pricing practices. Collusion occurs when two or more firms collaborate on such wrongful acts as price fixing.</a:t>
            </a:r>
          </a:p>
        </p:txBody>
      </p:sp>
      <p:sp>
        <p:nvSpPr>
          <p:cNvPr id="4" name="Slide Number Placeholder 3"/>
          <p:cNvSpPr>
            <a:spLocks noGrp="1"/>
          </p:cNvSpPr>
          <p:nvPr>
            <p:ph type="sldNum" sz="quarter" idx="5"/>
          </p:nvPr>
        </p:nvSpPr>
        <p:spPr/>
        <p:txBody>
          <a:bodyPr/>
          <a:lstStyle/>
          <a:p>
            <a:pPr>
              <a:defRPr/>
            </a:pPr>
            <a:fld id="{0DFDDE8B-2D25-4313-AB52-BB141E180197}" type="slidenum">
              <a:rPr lang="en-US" smtClean="0"/>
              <a:pPr>
                <a:defRPr/>
              </a:pPr>
              <a:t>25</a:t>
            </a:fld>
            <a:endParaRPr lang="en-US" dirty="0"/>
          </a:p>
        </p:txBody>
      </p:sp>
    </p:spTree>
    <p:extLst>
      <p:ext uri="{BB962C8B-B14F-4D97-AF65-F5344CB8AC3E}">
        <p14:creationId xmlns:p14="http://schemas.microsoft.com/office/powerpoint/2010/main" val="23516707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9C9C3A89-07DF-4E9C-980C-E4C7AD63CAF2}" type="slidenum">
              <a:rPr lang="en-US" smtClean="0"/>
              <a:pPr>
                <a:defRPr/>
              </a:pPr>
              <a:t>26</a:t>
            </a:fld>
            <a:endParaRPr lang="en-US" dirty="0"/>
          </a:p>
        </p:txBody>
      </p:sp>
    </p:spTree>
    <p:extLst>
      <p:ext uri="{BB962C8B-B14F-4D97-AF65-F5344CB8AC3E}">
        <p14:creationId xmlns:p14="http://schemas.microsoft.com/office/powerpoint/2010/main" val="25168091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pPr eaLnBrk="1" hangingPunct="1"/>
            <a:r>
              <a:rPr lang="en-US" altLang="en-US" smtClean="0"/>
              <a:t>The first formal declaration of consumer rights protection came in the early 1960s, when President John F. Kennedy identified four basic consumer rights. </a:t>
            </a:r>
          </a:p>
          <a:p>
            <a:pPr eaLnBrk="1" hangingPunct="1"/>
            <a:r>
              <a:rPr lang="en-US" altLang="en-US" smtClean="0"/>
              <a:t>Since then, general agreement on two additional rights has emerged; these rights are described in Figure 2.4. </a:t>
            </a:r>
          </a:p>
          <a:p>
            <a:pPr eaLnBrk="1" hangingPunct="1"/>
            <a:r>
              <a:rPr lang="en-US" altLang="en-US" smtClean="0"/>
              <a:t>The Consumer Bill of Rights is backed by numerous federal and state laws.</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D2C6E06F-3D5C-4B1E-BD75-860087CE08EE}" type="slidenum">
              <a:rPr lang="en-US" smtClean="0"/>
              <a:pPr>
                <a:defRPr/>
              </a:pPr>
              <a:t>27</a:t>
            </a:fld>
            <a:endParaRPr lang="en-US" dirty="0"/>
          </a:p>
        </p:txBody>
      </p:sp>
    </p:spTree>
    <p:extLst>
      <p:ext uri="{BB962C8B-B14F-4D97-AF65-F5344CB8AC3E}">
        <p14:creationId xmlns:p14="http://schemas.microsoft.com/office/powerpoint/2010/main" val="38364027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eaLnBrk="1" hangingPunct="1"/>
            <a:r>
              <a:rPr lang="en-US" altLang="en-US" smtClean="0"/>
              <a:t>Unethical managers might project profits in excess of what they actually expect to earn, hide losses and/or expenses in order to boost paper profits, </a:t>
            </a:r>
          </a:p>
          <a:p>
            <a:pPr eaLnBrk="1" hangingPunct="1"/>
            <a:r>
              <a:rPr lang="en-US" altLang="en-US" smtClean="0"/>
              <a:t>or slant financial reports to make the firm seem stronger than is really the case. In 2002, the U.S. Congress passed the </a:t>
            </a:r>
            <a:r>
              <a:rPr lang="en-US" altLang="en-US" i="1" smtClean="0"/>
              <a:t>Sarbanes-Oxley Act</a:t>
            </a:r>
            <a:r>
              <a:rPr lang="en-US" altLang="en-US" smtClean="0"/>
              <a:t>, </a:t>
            </a:r>
          </a:p>
          <a:p>
            <a:pPr eaLnBrk="1" hangingPunct="1"/>
            <a:r>
              <a:rPr lang="en-US" altLang="en-US" smtClean="0"/>
              <a:t>which requires an organization’s chief financial officer to personally guarantee the accuracy of all financial reporting.</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B5B901E0-6CB2-4924-A67C-F0BF09DD983B}" type="slidenum">
              <a:rPr lang="en-US" smtClean="0"/>
              <a:pPr>
                <a:defRPr/>
              </a:pPr>
              <a:t>28</a:t>
            </a:fld>
            <a:endParaRPr lang="en-US" dirty="0"/>
          </a:p>
        </p:txBody>
      </p:sp>
    </p:spTree>
    <p:extLst>
      <p:ext uri="{BB962C8B-B14F-4D97-AF65-F5344CB8AC3E}">
        <p14:creationId xmlns:p14="http://schemas.microsoft.com/office/powerpoint/2010/main" val="42542230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a:lstStyle/>
          <a:p>
            <a:pPr eaLnBrk="1" hangingPunct="1"/>
            <a:r>
              <a:rPr lang="en-US" altLang="en-US" dirty="0" smtClean="0"/>
              <a:t>As Figure 2.5 illustrates, the four stances that an organization can take concerning its obligations to society fall along a continuum</a:t>
            </a:r>
            <a:r>
              <a:rPr lang="en-US" altLang="en-US" dirty="0" smtClean="0"/>
              <a:t>, ranging </a:t>
            </a:r>
            <a:r>
              <a:rPr lang="en-US" altLang="en-US" dirty="0" smtClean="0"/>
              <a:t>from the lowest to the highest degree of socially responsible practices.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A436E446-3562-4DEB-BA03-52883239503B}" type="slidenum">
              <a:rPr lang="en-US" smtClean="0"/>
              <a:pPr>
                <a:defRPr/>
              </a:pPr>
              <a:t>29</a:t>
            </a:fld>
            <a:endParaRPr lang="en-US" dirty="0"/>
          </a:p>
        </p:txBody>
      </p:sp>
    </p:spTree>
    <p:extLst>
      <p:ext uri="{BB962C8B-B14F-4D97-AF65-F5344CB8AC3E}">
        <p14:creationId xmlns:p14="http://schemas.microsoft.com/office/powerpoint/2010/main" val="40683531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a:lstStyle/>
          <a:p>
            <a:pPr eaLnBrk="1" hangingPunct="1"/>
            <a:r>
              <a:rPr lang="en-US" smtClean="0"/>
              <a:t>The few organizations that take an obstructionist stance to social responsibility usually do as little as possible to solve social or environmental problems, have little regard for ethical conduct, and will go to great lengths to deny or cover up wrongdoing.</a:t>
            </a:r>
          </a:p>
          <a:p>
            <a:pPr eaLnBrk="1" hangingPunct="1"/>
            <a:endParaRPr lang="en-US" smtClean="0"/>
          </a:p>
          <a:p>
            <a:pPr eaLnBrk="1" hangingPunct="1"/>
            <a:r>
              <a:rPr lang="en-US" smtClean="0"/>
              <a:t>Organizations that take a defensive stance will do everything that is legally required, including admitting to mistakes and taking corrective</a:t>
            </a:r>
          </a:p>
          <a:p>
            <a:pPr eaLnBrk="1" hangingPunct="1"/>
            <a:r>
              <a:rPr lang="en-US" smtClean="0"/>
              <a:t>actions, but nothing more. Defensive stance managers insist that their job is to generate profits and might, for example, install pollution-control equipment dictated by law but not higher-quality equipment to further limit pollution.</a:t>
            </a:r>
          </a:p>
          <a:p>
            <a:pPr eaLnBrk="1" hangingPunct="1"/>
            <a:endParaRPr lang="en-US" smtClean="0"/>
          </a:p>
          <a:p>
            <a:pPr eaLnBrk="1" hangingPunct="1"/>
            <a:endParaRPr lang="en-US" smtClean="0"/>
          </a:p>
        </p:txBody>
      </p:sp>
      <p:sp>
        <p:nvSpPr>
          <p:cNvPr id="4" name="Slide Number Placeholder 3"/>
          <p:cNvSpPr>
            <a:spLocks noGrp="1"/>
          </p:cNvSpPr>
          <p:nvPr>
            <p:ph type="sldNum" sz="quarter" idx="5"/>
          </p:nvPr>
        </p:nvSpPr>
        <p:spPr/>
        <p:txBody>
          <a:bodyPr/>
          <a:lstStyle/>
          <a:p>
            <a:pPr>
              <a:defRPr/>
            </a:pPr>
            <a:fld id="{CAC3C6EA-3339-4945-B360-559EDF993B41}" type="slidenum">
              <a:rPr lang="en-US" smtClean="0"/>
              <a:pPr>
                <a:defRPr/>
              </a:pPr>
              <a:t>30</a:t>
            </a:fld>
            <a:endParaRPr lang="en-US" dirty="0"/>
          </a:p>
        </p:txBody>
      </p:sp>
    </p:spTree>
    <p:extLst>
      <p:ext uri="{BB962C8B-B14F-4D97-AF65-F5344CB8AC3E}">
        <p14:creationId xmlns:p14="http://schemas.microsoft.com/office/powerpoint/2010/main" val="39165988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bwMode="auto">
          <a:noFill/>
          <a:ln>
            <a:solidFill>
              <a:srgbClr val="000000"/>
            </a:solidFill>
            <a:miter lim="800000"/>
            <a:headEnd/>
            <a:tailEnd/>
          </a:ln>
        </p:spPr>
      </p:sp>
      <p:sp>
        <p:nvSpPr>
          <p:cNvPr id="90114" name="Notes Placeholder 2"/>
          <p:cNvSpPr>
            <a:spLocks noGrp="1"/>
          </p:cNvSpPr>
          <p:nvPr>
            <p:ph type="body" idx="1"/>
          </p:nvPr>
        </p:nvSpPr>
        <p:spPr bwMode="auto">
          <a:noFill/>
        </p:spPr>
        <p:txBody>
          <a:bodyPr/>
          <a:lstStyle/>
          <a:p>
            <a:pPr eaLnBrk="1" hangingPunct="1"/>
            <a:r>
              <a:rPr lang="en-US" smtClean="0"/>
              <a:t>A firm that adopts an accommodative stance meets and, in certain cases, exceeds its legal and ethical requirements. Such firms will agree to participate in social programs if solicitors convince them that given programs are worthy of their support.</a:t>
            </a:r>
          </a:p>
        </p:txBody>
      </p:sp>
      <p:sp>
        <p:nvSpPr>
          <p:cNvPr id="4" name="Slide Number Placeholder 3"/>
          <p:cNvSpPr>
            <a:spLocks noGrp="1"/>
          </p:cNvSpPr>
          <p:nvPr>
            <p:ph type="sldNum" sz="quarter" idx="5"/>
          </p:nvPr>
        </p:nvSpPr>
        <p:spPr/>
        <p:txBody>
          <a:bodyPr/>
          <a:lstStyle/>
          <a:p>
            <a:pPr>
              <a:defRPr/>
            </a:pPr>
            <a:fld id="{25D6F3B0-5191-4094-AE0F-4B715F7BEB0F}" type="slidenum">
              <a:rPr lang="en-US" smtClean="0"/>
              <a:pPr>
                <a:defRPr/>
              </a:pPr>
              <a:t>31</a:t>
            </a:fld>
            <a:endParaRPr lang="en-US" dirty="0"/>
          </a:p>
        </p:txBody>
      </p:sp>
    </p:spTree>
    <p:extLst>
      <p:ext uri="{BB962C8B-B14F-4D97-AF65-F5344CB8AC3E}">
        <p14:creationId xmlns:p14="http://schemas.microsoft.com/office/powerpoint/2010/main" val="828217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pPr eaLnBrk="1" hangingPunct="1"/>
            <a:r>
              <a:rPr lang="en-US" dirty="0" smtClean="0"/>
              <a:t>Ethics are beliefs about what’s right and wrong or good and bad. An individual’s values and morals, plus the social context in which his or her behavior occurs, determine whether behavior is regarded as ethical or unethical. </a:t>
            </a:r>
            <a:r>
              <a:rPr lang="en-US" dirty="0" smtClean="0"/>
              <a:t>Business </a:t>
            </a:r>
            <a:r>
              <a:rPr lang="en-US" dirty="0" smtClean="0"/>
              <a:t>ethics refers to ethical or unethical behavior by employees and managers in the context of their jobs.</a:t>
            </a:r>
          </a:p>
        </p:txBody>
      </p:sp>
      <p:sp>
        <p:nvSpPr>
          <p:cNvPr id="4" name="Slide Number Placeholder 3"/>
          <p:cNvSpPr>
            <a:spLocks noGrp="1"/>
          </p:cNvSpPr>
          <p:nvPr>
            <p:ph type="sldNum" sz="quarter" idx="5"/>
          </p:nvPr>
        </p:nvSpPr>
        <p:spPr/>
        <p:txBody>
          <a:bodyPr/>
          <a:lstStyle/>
          <a:p>
            <a:pPr>
              <a:defRPr/>
            </a:pPr>
            <a:fld id="{748FC3DD-8FED-487E-8387-CDAC9E151D6B}" type="slidenum">
              <a:rPr lang="en-US" smtClean="0"/>
              <a:pPr>
                <a:defRPr/>
              </a:pPr>
              <a:t>5</a:t>
            </a:fld>
            <a:endParaRPr lang="en-US" dirty="0"/>
          </a:p>
        </p:txBody>
      </p:sp>
    </p:spTree>
    <p:extLst>
      <p:ext uri="{BB962C8B-B14F-4D97-AF65-F5344CB8AC3E}">
        <p14:creationId xmlns:p14="http://schemas.microsoft.com/office/powerpoint/2010/main" val="3544327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bwMode="auto">
          <a:noFill/>
          <a:ln>
            <a:solidFill>
              <a:srgbClr val="000000"/>
            </a:solidFill>
            <a:miter lim="800000"/>
            <a:headEnd/>
            <a:tailEnd/>
          </a:ln>
        </p:spPr>
      </p:sp>
      <p:sp>
        <p:nvSpPr>
          <p:cNvPr id="92162"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FF2BDB0B-BA37-4033-B467-40431CF516DD}" type="slidenum">
              <a:rPr lang="en-US" smtClean="0"/>
              <a:pPr>
                <a:defRPr/>
              </a:pPr>
              <a:t>32</a:t>
            </a:fld>
            <a:endParaRPr lang="en-US" dirty="0"/>
          </a:p>
        </p:txBody>
      </p:sp>
    </p:spTree>
    <p:extLst>
      <p:ext uri="{BB962C8B-B14F-4D97-AF65-F5344CB8AC3E}">
        <p14:creationId xmlns:p14="http://schemas.microsoft.com/office/powerpoint/2010/main" val="7921697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8DADE2E0-5F63-4EE2-946E-50D5F3BE2E18}" type="slidenum">
              <a:rPr lang="en-US" smtClean="0"/>
              <a:pPr>
                <a:defRPr/>
              </a:pPr>
              <a:t>33</a:t>
            </a:fld>
            <a:endParaRPr lang="en-US" dirty="0"/>
          </a:p>
        </p:txBody>
      </p:sp>
    </p:spTree>
    <p:extLst>
      <p:ext uri="{BB962C8B-B14F-4D97-AF65-F5344CB8AC3E}">
        <p14:creationId xmlns:p14="http://schemas.microsoft.com/office/powerpoint/2010/main" val="1847866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a:lstStyle/>
          <a:p>
            <a:pPr eaLnBrk="1" hangingPunct="1"/>
            <a:r>
              <a:rPr lang="en-US" smtClean="0"/>
              <a:t>The government most often directly influences organizations through regulation, the establishment of laws and rules that dictate what organizations can and cannot do. This regulation usually evolves from social beliefs about how businesses should conduct themselves. To implement legislation, the government generally creates special agencies to monitor and control certain aspects of business activity.</a:t>
            </a:r>
          </a:p>
          <a:p>
            <a:pPr eaLnBrk="1" hangingPunct="1"/>
            <a:endParaRPr lang="en-US" smtClean="0"/>
          </a:p>
          <a:p>
            <a:pPr eaLnBrk="1" hangingPunct="1"/>
            <a:r>
              <a:rPr lang="en-US" smtClean="0"/>
              <a:t>Other forms of regulation are indirect. For example, the government can indirectly influence the social responsibility of organizations through its tax codes. In effect, the government can influence how organizations spend their social responsibility dollars by providing greater or lesser tax incentives.</a:t>
            </a:r>
          </a:p>
        </p:txBody>
      </p:sp>
      <p:sp>
        <p:nvSpPr>
          <p:cNvPr id="4" name="Slide Number Placeholder 3"/>
          <p:cNvSpPr>
            <a:spLocks noGrp="1"/>
          </p:cNvSpPr>
          <p:nvPr>
            <p:ph type="sldNum" sz="quarter" idx="5"/>
          </p:nvPr>
        </p:nvSpPr>
        <p:spPr/>
        <p:txBody>
          <a:bodyPr/>
          <a:lstStyle/>
          <a:p>
            <a:pPr>
              <a:defRPr/>
            </a:pPr>
            <a:fld id="{2C76899A-95E1-4604-9EDB-56D0D529DF9D}" type="slidenum">
              <a:rPr lang="en-US" smtClean="0"/>
              <a:pPr>
                <a:defRPr/>
              </a:pPr>
              <a:t>34</a:t>
            </a:fld>
            <a:endParaRPr lang="en-US" dirty="0"/>
          </a:p>
        </p:txBody>
      </p:sp>
    </p:spTree>
    <p:extLst>
      <p:ext uri="{BB962C8B-B14F-4D97-AF65-F5344CB8AC3E}">
        <p14:creationId xmlns:p14="http://schemas.microsoft.com/office/powerpoint/2010/main" val="17978737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bwMode="auto">
          <a:noFill/>
          <a:ln>
            <a:solidFill>
              <a:srgbClr val="000000"/>
            </a:solidFill>
            <a:miter lim="800000"/>
            <a:headEnd/>
            <a:tailEnd/>
          </a:ln>
        </p:spPr>
      </p:sp>
      <p:sp>
        <p:nvSpPr>
          <p:cNvPr id="98306" name="Notes Placeholder 2"/>
          <p:cNvSpPr>
            <a:spLocks noGrp="1"/>
          </p:cNvSpPr>
          <p:nvPr>
            <p:ph type="body" idx="1"/>
          </p:nvPr>
        </p:nvSpPr>
        <p:spPr bwMode="auto">
          <a:noFill/>
        </p:spPr>
        <p:txBody>
          <a:bodyPr/>
          <a:lstStyle/>
          <a:p>
            <a:pPr eaLnBrk="1" hangingPunct="1"/>
            <a:r>
              <a:rPr lang="en-US" dirty="0" smtClean="0"/>
              <a:t>Companies themselves cannot legally make direct donations to political campaigns, so they influence the government through </a:t>
            </a:r>
            <a:r>
              <a:rPr lang="en-US" i="1" dirty="0" smtClean="0"/>
              <a:t>political action committees</a:t>
            </a:r>
            <a:r>
              <a:rPr lang="en-US" dirty="0" smtClean="0"/>
              <a:t>. Political action committees (PACs) are special organizations created to solicit money and then distribute it to political candidates.</a:t>
            </a:r>
          </a:p>
          <a:p>
            <a:pPr eaLnBrk="1" hangingPunct="1"/>
            <a:endParaRPr lang="en-US" dirty="0" smtClean="0"/>
          </a:p>
          <a:p>
            <a:pPr eaLnBrk="1" hangingPunct="1"/>
            <a:r>
              <a:rPr lang="en-US" dirty="0" smtClean="0"/>
              <a:t>Lobbying, or the use of persons or groups to formally represent an organization or group of organizations before political bodies, is also an effective </a:t>
            </a:r>
            <a:r>
              <a:rPr lang="en-US" dirty="0" smtClean="0"/>
              <a:t>way to </a:t>
            </a:r>
            <a:r>
              <a:rPr lang="en-US" dirty="0" smtClean="0"/>
              <a:t>influence the government.</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03169EB8-7113-4691-B073-DA5ABE82DC31}" type="slidenum">
              <a:rPr lang="en-US" smtClean="0"/>
              <a:pPr>
                <a:defRPr/>
              </a:pPr>
              <a:t>35</a:t>
            </a:fld>
            <a:endParaRPr lang="en-US" dirty="0"/>
          </a:p>
        </p:txBody>
      </p:sp>
    </p:spTree>
    <p:extLst>
      <p:ext uri="{BB962C8B-B14F-4D97-AF65-F5344CB8AC3E}">
        <p14:creationId xmlns:p14="http://schemas.microsoft.com/office/powerpoint/2010/main" val="2901200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bwMode="auto">
          <a:noFill/>
          <a:ln>
            <a:solidFill>
              <a:srgbClr val="000000"/>
            </a:solidFill>
            <a:miter lim="800000"/>
            <a:headEnd/>
            <a:tailEnd/>
          </a:ln>
        </p:spPr>
      </p:sp>
      <p:sp>
        <p:nvSpPr>
          <p:cNvPr id="100354" name="Notes Placeholder 2"/>
          <p:cNvSpPr>
            <a:spLocks noGrp="1"/>
          </p:cNvSpPr>
          <p:nvPr>
            <p:ph type="body" idx="1"/>
          </p:nvPr>
        </p:nvSpPr>
        <p:spPr bwMode="auto">
          <a:noFill/>
        </p:spPr>
        <p:txBody>
          <a:bodyPr/>
          <a:lstStyle/>
          <a:p>
            <a:pPr eaLnBrk="1" hangingPunct="1"/>
            <a:r>
              <a:rPr lang="en-US" smtClean="0"/>
              <a:t>Legal compliance is the extent to which the organization conforms to local, state, federal, and international laws. The task of managing legal compliance is generally assigned to the appropriate functional managers.</a:t>
            </a:r>
          </a:p>
          <a:p>
            <a:pPr eaLnBrk="1" hangingPunct="1"/>
            <a:endParaRPr lang="en-US" smtClean="0"/>
          </a:p>
          <a:p>
            <a:pPr eaLnBrk="1" hangingPunct="1"/>
            <a:r>
              <a:rPr lang="en-US" smtClean="0"/>
              <a:t>Ethical compliance is the extent to which the members of the organization follow basic ethical (and legal) standards of behavior.</a:t>
            </a:r>
          </a:p>
        </p:txBody>
      </p:sp>
      <p:sp>
        <p:nvSpPr>
          <p:cNvPr id="4" name="Slide Number Placeholder 3"/>
          <p:cNvSpPr>
            <a:spLocks noGrp="1"/>
          </p:cNvSpPr>
          <p:nvPr>
            <p:ph type="sldNum" sz="quarter" idx="5"/>
          </p:nvPr>
        </p:nvSpPr>
        <p:spPr/>
        <p:txBody>
          <a:bodyPr/>
          <a:lstStyle/>
          <a:p>
            <a:pPr>
              <a:defRPr/>
            </a:pPr>
            <a:fld id="{16570623-106C-432D-8272-45B9FCC1C819}" type="slidenum">
              <a:rPr lang="en-US" smtClean="0"/>
              <a:pPr>
                <a:defRPr/>
              </a:pPr>
              <a:t>36</a:t>
            </a:fld>
            <a:endParaRPr lang="en-US" dirty="0"/>
          </a:p>
        </p:txBody>
      </p:sp>
    </p:spTree>
    <p:extLst>
      <p:ext uri="{BB962C8B-B14F-4D97-AF65-F5344CB8AC3E}">
        <p14:creationId xmlns:p14="http://schemas.microsoft.com/office/powerpoint/2010/main" val="36898984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pPr eaLnBrk="1" hangingPunct="1"/>
            <a:r>
              <a:rPr lang="en-US" dirty="0" smtClean="0"/>
              <a:t>Finally, philanthropic giving is the awarding of funds or gifts to charities or other worthy causes. Target Corporation routinely gives 5 percent of its taxable income to charity and social programs. Omaha Steaks gives more than $100,000 per year to support the arts.</a:t>
            </a:r>
          </a:p>
        </p:txBody>
      </p:sp>
      <p:sp>
        <p:nvSpPr>
          <p:cNvPr id="4" name="Slide Number Placeholder 3"/>
          <p:cNvSpPr>
            <a:spLocks noGrp="1"/>
          </p:cNvSpPr>
          <p:nvPr>
            <p:ph type="sldNum" sz="quarter" idx="5"/>
          </p:nvPr>
        </p:nvSpPr>
        <p:spPr/>
        <p:txBody>
          <a:bodyPr/>
          <a:lstStyle/>
          <a:p>
            <a:pPr>
              <a:defRPr/>
            </a:pPr>
            <a:fld id="{046079C1-D46A-489D-BEEC-3FCC565BF2AE}" type="slidenum">
              <a:rPr lang="en-US" smtClean="0"/>
              <a:pPr>
                <a:defRPr/>
              </a:pPr>
              <a:t>37</a:t>
            </a:fld>
            <a:endParaRPr lang="en-US" dirty="0"/>
          </a:p>
        </p:txBody>
      </p:sp>
    </p:spTree>
    <p:extLst>
      <p:ext uri="{BB962C8B-B14F-4D97-AF65-F5344CB8AC3E}">
        <p14:creationId xmlns:p14="http://schemas.microsoft.com/office/powerpoint/2010/main" val="5850409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p:cNvSpPr>
            <a:spLocks noGrp="1" noRot="1" noChangeAspect="1"/>
          </p:cNvSpPr>
          <p:nvPr>
            <p:ph type="sldImg"/>
          </p:nvPr>
        </p:nvSpPr>
        <p:spPr bwMode="auto">
          <a:noFill/>
          <a:ln>
            <a:solidFill>
              <a:srgbClr val="000000"/>
            </a:solidFill>
            <a:miter lim="800000"/>
            <a:headEnd/>
            <a:tailEnd/>
          </a:ln>
        </p:spPr>
      </p:sp>
      <p:sp>
        <p:nvSpPr>
          <p:cNvPr id="104450" name="Notes Placeholder 2"/>
          <p:cNvSpPr>
            <a:spLocks noGrp="1"/>
          </p:cNvSpPr>
          <p:nvPr>
            <p:ph type="body" idx="1"/>
          </p:nvPr>
        </p:nvSpPr>
        <p:spPr bwMode="auto">
          <a:noFill/>
        </p:spPr>
        <p:txBody>
          <a:bodyPr/>
          <a:lstStyle/>
          <a:p>
            <a:pPr eaLnBrk="1" hangingPunct="1"/>
            <a:r>
              <a:rPr lang="en-US" smtClean="0"/>
              <a:t>Some businesses occasionally conduct an corporate social audit, a formal and thorough analysis of the effectiveness of a firm’s social performance. A task force of high-level managers from within the firm usually conducts the audit. It requires that the organization clearly define all of its social goals, analyze the resources it devotes to each goal, determine how well it is achieving the various goals, and make recommendations about which areas need additional attention.</a:t>
            </a:r>
          </a:p>
        </p:txBody>
      </p:sp>
      <p:sp>
        <p:nvSpPr>
          <p:cNvPr id="4" name="Slide Number Placeholder 3"/>
          <p:cNvSpPr>
            <a:spLocks noGrp="1"/>
          </p:cNvSpPr>
          <p:nvPr>
            <p:ph type="sldNum" sz="quarter" idx="5"/>
          </p:nvPr>
        </p:nvSpPr>
        <p:spPr/>
        <p:txBody>
          <a:bodyPr/>
          <a:lstStyle/>
          <a:p>
            <a:pPr>
              <a:defRPr/>
            </a:pPr>
            <a:fld id="{39B7062C-6B6A-4F50-9D0E-EA081FA917FA}" type="slidenum">
              <a:rPr lang="en-US" smtClean="0"/>
              <a:pPr>
                <a:defRPr/>
              </a:pPr>
              <a:t>38</a:t>
            </a:fld>
            <a:endParaRPr lang="en-US" dirty="0"/>
          </a:p>
        </p:txBody>
      </p:sp>
    </p:spTree>
    <p:extLst>
      <p:ext uri="{BB962C8B-B14F-4D97-AF65-F5344CB8AC3E}">
        <p14:creationId xmlns:p14="http://schemas.microsoft.com/office/powerpoint/2010/main" val="14884786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lide Image Placeholder 1"/>
          <p:cNvSpPr>
            <a:spLocks noGrp="1" noRot="1" noChangeAspect="1"/>
          </p:cNvSpPr>
          <p:nvPr>
            <p:ph type="sldImg"/>
          </p:nvPr>
        </p:nvSpPr>
        <p:spPr bwMode="auto">
          <a:noFill/>
          <a:ln>
            <a:solidFill>
              <a:srgbClr val="000000"/>
            </a:solidFill>
            <a:miter lim="800000"/>
            <a:headEnd/>
            <a:tailEnd/>
          </a:ln>
        </p:spPr>
      </p:sp>
      <p:sp>
        <p:nvSpPr>
          <p:cNvPr id="106498"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D25070C-86C7-4A1A-A3DC-EFE22E6D84C6}" type="slidenum">
              <a:rPr lang="en-US" smtClean="0"/>
              <a:pPr>
                <a:defRPr/>
              </a:pPr>
              <a:t>39</a:t>
            </a:fld>
            <a:endParaRPr lang="en-US" dirty="0"/>
          </a:p>
        </p:txBody>
      </p:sp>
    </p:spTree>
    <p:extLst>
      <p:ext uri="{BB962C8B-B14F-4D97-AF65-F5344CB8AC3E}">
        <p14:creationId xmlns:p14="http://schemas.microsoft.com/office/powerpoint/2010/main" val="26171947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Slide Image Placeholder 1"/>
          <p:cNvSpPr>
            <a:spLocks noGrp="1" noRot="1" noChangeAspect="1"/>
          </p:cNvSpPr>
          <p:nvPr>
            <p:ph type="sldImg"/>
          </p:nvPr>
        </p:nvSpPr>
        <p:spPr bwMode="auto">
          <a:noFill/>
          <a:ln>
            <a:solidFill>
              <a:srgbClr val="000000"/>
            </a:solidFill>
            <a:miter lim="800000"/>
            <a:headEnd/>
            <a:tailEnd/>
          </a:ln>
        </p:spPr>
      </p:sp>
      <p:sp>
        <p:nvSpPr>
          <p:cNvPr id="108546" name="Notes Placeholder 2"/>
          <p:cNvSpPr>
            <a:spLocks noGrp="1"/>
          </p:cNvSpPr>
          <p:nvPr>
            <p:ph type="body" idx="1"/>
          </p:nvPr>
        </p:nvSpPr>
        <p:spPr bwMode="auto">
          <a:noFill/>
        </p:spPr>
        <p:txBody>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EB850B3C-4251-452A-861F-F907F9223E8D}" type="slidenum">
              <a:rPr lang="en-US" smtClean="0"/>
              <a:pPr>
                <a:defRPr/>
              </a:pPr>
              <a:t>40</a:t>
            </a:fld>
            <a:endParaRPr lang="en-US" dirty="0"/>
          </a:p>
        </p:txBody>
      </p:sp>
    </p:spTree>
    <p:extLst>
      <p:ext uri="{BB962C8B-B14F-4D97-AF65-F5344CB8AC3E}">
        <p14:creationId xmlns:p14="http://schemas.microsoft.com/office/powerpoint/2010/main" val="1722410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pPr eaLnBrk="1" hangingPunct="1"/>
            <a:r>
              <a:rPr lang="en-US" dirty="0" smtClean="0"/>
              <a:t>Ethical behavior is behavior that conforms to </a:t>
            </a:r>
            <a:r>
              <a:rPr lang="en-US" dirty="0" smtClean="0"/>
              <a:t>individual </a:t>
            </a:r>
            <a:r>
              <a:rPr lang="en-US" dirty="0" smtClean="0"/>
              <a:t>beliefs and social norms about what’s right and good. Unethical behavior is behavior </a:t>
            </a:r>
          </a:p>
          <a:p>
            <a:pPr eaLnBrk="1" hangingPunct="1"/>
            <a:r>
              <a:rPr lang="en-US" dirty="0" smtClean="0"/>
              <a:t>that conforms to individual beliefs and social norms about what is defined as wrong and bad.</a:t>
            </a:r>
          </a:p>
        </p:txBody>
      </p:sp>
      <p:sp>
        <p:nvSpPr>
          <p:cNvPr id="4" name="Slide Number Placeholder 3"/>
          <p:cNvSpPr>
            <a:spLocks noGrp="1"/>
          </p:cNvSpPr>
          <p:nvPr>
            <p:ph type="sldNum" sz="quarter" idx="5"/>
          </p:nvPr>
        </p:nvSpPr>
        <p:spPr/>
        <p:txBody>
          <a:bodyPr/>
          <a:lstStyle/>
          <a:p>
            <a:pPr>
              <a:defRPr/>
            </a:pPr>
            <a:fld id="{56460D8D-DEBC-4085-89F7-65BA5616DD35}" type="slidenum">
              <a:rPr lang="en-US" smtClean="0"/>
              <a:pPr>
                <a:defRPr/>
              </a:pPr>
              <a:t>6</a:t>
            </a:fld>
            <a:endParaRPr lang="en-US" dirty="0"/>
          </a:p>
        </p:txBody>
      </p:sp>
    </p:spTree>
    <p:extLst>
      <p:ext uri="{BB962C8B-B14F-4D97-AF65-F5344CB8AC3E}">
        <p14:creationId xmlns:p14="http://schemas.microsoft.com/office/powerpoint/2010/main" val="3337234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pPr eaLnBrk="1" hangingPunct="1"/>
            <a:r>
              <a:rPr lang="en-US" altLang="en-US" b="1" dirty="0" smtClean="0"/>
              <a:t>Behavior toward Employees</a:t>
            </a:r>
            <a:r>
              <a:rPr lang="en-US" altLang="en-US" dirty="0" smtClean="0"/>
              <a:t> - This category covers such matters as hiring and firing, wages and working conditions, and privacy and respect.</a:t>
            </a:r>
          </a:p>
          <a:p>
            <a:pPr eaLnBrk="1" hangingPunct="1"/>
            <a:r>
              <a:rPr lang="en-US" altLang="en-US" b="1" dirty="0" smtClean="0"/>
              <a:t>Behavior toward the Organization</a:t>
            </a:r>
            <a:r>
              <a:rPr lang="en-US" altLang="en-US" dirty="0" smtClean="0"/>
              <a:t> - Ethical issues also arise from employee behavior toward employers, especially in such areas as conflict of interest</a:t>
            </a:r>
            <a:r>
              <a:rPr lang="en-US" altLang="en-US" smtClean="0"/>
              <a:t>, </a:t>
            </a:r>
            <a:endParaRPr lang="en-US" altLang="en-US" smtClean="0"/>
          </a:p>
          <a:p>
            <a:pPr eaLnBrk="1" hangingPunct="1"/>
            <a:r>
              <a:rPr lang="en-US" altLang="en-US" smtClean="0"/>
              <a:t>confidentiality, and honesty.</a:t>
            </a:r>
          </a:p>
          <a:p>
            <a:pPr eaLnBrk="1" hangingPunct="1"/>
            <a:r>
              <a:rPr lang="en-US" altLang="en-US" b="1" smtClean="0"/>
              <a:t>Behavior </a:t>
            </a:r>
            <a:r>
              <a:rPr lang="en-US" altLang="en-US" b="1" dirty="0" smtClean="0"/>
              <a:t>toward Other Economic Agents</a:t>
            </a:r>
            <a:r>
              <a:rPr lang="en-US" altLang="en-US" dirty="0" smtClean="0"/>
              <a:t> - Ethics also comes into play in the relationship of a business and its employees with so-called </a:t>
            </a:r>
          </a:p>
          <a:p>
            <a:pPr eaLnBrk="1" hangingPunct="1"/>
            <a:r>
              <a:rPr lang="en-US" altLang="en-US" i="1" dirty="0" smtClean="0"/>
              <a:t>primary agents of interest </a:t>
            </a:r>
            <a:r>
              <a:rPr lang="en-US" altLang="en-US" dirty="0" smtClean="0"/>
              <a:t>— mainly customers, competitors, stockholders, suppliers, dealers, and unions.</a:t>
            </a:r>
          </a:p>
          <a:p>
            <a:pPr eaLnBrk="1" hangingPunct="1"/>
            <a:endParaRPr lang="en-US" dirty="0" smtClean="0"/>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6E72345E-0F61-45E5-B39C-F34CF2E4EE9D}" type="slidenum">
              <a:rPr lang="en-US" smtClean="0"/>
              <a:pPr>
                <a:defRPr/>
              </a:pPr>
              <a:t>7</a:t>
            </a:fld>
            <a:endParaRPr lang="en-US" dirty="0"/>
          </a:p>
        </p:txBody>
      </p:sp>
    </p:spTree>
    <p:extLst>
      <p:ext uri="{BB962C8B-B14F-4D97-AF65-F5344CB8AC3E}">
        <p14:creationId xmlns:p14="http://schemas.microsoft.com/office/powerpoint/2010/main" val="1206596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hangingPunct="1">
              <a:defRPr/>
            </a:pPr>
            <a:r>
              <a:rPr lang="en-US" dirty="0" smtClean="0"/>
              <a:t>What distinguishes ethical from unethical behavior is often subjective and subject to differences of opinion. So how can we decide whether a particular action or decision </a:t>
            </a:r>
            <a:r>
              <a:rPr lang="en-US" dirty="0" smtClean="0"/>
              <a:t>is </a:t>
            </a:r>
            <a:r>
              <a:rPr lang="en-US" dirty="0" smtClean="0"/>
              <a:t>ethical? The following three steps set a simplified course for applying ethical judgment to business activities.</a:t>
            </a:r>
          </a:p>
          <a:p>
            <a:pPr eaLnBrk="1" hangingPunct="1">
              <a:defRPr/>
            </a:pPr>
            <a:endParaRPr lang="en-US" dirty="0" smtClean="0"/>
          </a:p>
          <a:p>
            <a:pPr marL="514350" indent="-514350" eaLnBrk="1" hangingPunct="1">
              <a:buClr>
                <a:srgbClr val="E46C0A"/>
              </a:buClr>
              <a:buFont typeface="Calibri" pitchFamily="34" charset="0"/>
              <a:buAutoNum type="arabicPeriod"/>
              <a:defRPr/>
            </a:pPr>
            <a:r>
              <a:rPr lang="en-US" altLang="en-US" dirty="0" smtClean="0"/>
              <a:t>Gather the relevant factual </a:t>
            </a:r>
            <a:r>
              <a:rPr lang="en-US" altLang="en-US" dirty="0" smtClean="0"/>
              <a:t>information.</a:t>
            </a:r>
            <a:endParaRPr lang="en-US" altLang="en-US" dirty="0" smtClean="0"/>
          </a:p>
          <a:p>
            <a:pPr marL="514350" indent="-514350" eaLnBrk="1" hangingPunct="1">
              <a:buClr>
                <a:srgbClr val="E46C0A"/>
              </a:buClr>
              <a:buFont typeface="Calibri" pitchFamily="34" charset="0"/>
              <a:buAutoNum type="arabicPeriod"/>
              <a:defRPr/>
            </a:pPr>
            <a:r>
              <a:rPr lang="en-US" altLang="en-US" dirty="0" smtClean="0"/>
              <a:t>Analyze the facts to determine the most appropriate moral </a:t>
            </a:r>
            <a:r>
              <a:rPr lang="en-US" altLang="en-US" dirty="0" smtClean="0"/>
              <a:t>values.</a:t>
            </a:r>
            <a:endParaRPr lang="en-US" altLang="en-US" dirty="0" smtClean="0"/>
          </a:p>
          <a:p>
            <a:pPr marL="514350" indent="-514350" eaLnBrk="1" hangingPunct="1">
              <a:buClr>
                <a:srgbClr val="E46C0A"/>
              </a:buClr>
              <a:buFont typeface="Calibri" pitchFamily="34" charset="0"/>
              <a:buAutoNum type="arabicPeriod"/>
              <a:defRPr/>
            </a:pPr>
            <a:r>
              <a:rPr lang="en-US" altLang="en-US" dirty="0" smtClean="0"/>
              <a:t>Make an ethical judgment based on the rightness or wrongness of the proposed activity or </a:t>
            </a:r>
            <a:r>
              <a:rPr lang="en-US" altLang="en-US" dirty="0" smtClean="0"/>
              <a:t>policy.</a:t>
            </a:r>
            <a:endParaRPr lang="en-US" altLang="en-US" dirty="0" smtClean="0"/>
          </a:p>
          <a:p>
            <a:pPr eaLnBrk="1" hangingPunct="1">
              <a:defRPr/>
            </a:pPr>
            <a:endParaRPr lang="en-US" dirty="0"/>
          </a:p>
        </p:txBody>
      </p:sp>
      <p:sp>
        <p:nvSpPr>
          <p:cNvPr id="4" name="Slide Number Placeholder 3"/>
          <p:cNvSpPr>
            <a:spLocks noGrp="1"/>
          </p:cNvSpPr>
          <p:nvPr>
            <p:ph type="sldNum" sz="quarter" idx="5"/>
          </p:nvPr>
        </p:nvSpPr>
        <p:spPr/>
        <p:txBody>
          <a:bodyPr/>
          <a:lstStyle/>
          <a:p>
            <a:pPr>
              <a:defRPr/>
            </a:pPr>
            <a:fld id="{9C87C8EC-B0A2-4F4C-A59E-354A5095AEA1}" type="slidenum">
              <a:rPr lang="en-US" smtClean="0"/>
              <a:pPr>
                <a:defRPr/>
              </a:pPr>
              <a:t>8</a:t>
            </a:fld>
            <a:endParaRPr lang="en-US" dirty="0"/>
          </a:p>
        </p:txBody>
      </p:sp>
    </p:spTree>
    <p:extLst>
      <p:ext uri="{BB962C8B-B14F-4D97-AF65-F5344CB8AC3E}">
        <p14:creationId xmlns:p14="http://schemas.microsoft.com/office/powerpoint/2010/main" val="1055536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eaLnBrk="1" hangingPunct="1"/>
            <a:r>
              <a:rPr lang="en-US" dirty="0" smtClean="0"/>
              <a:t>To fully assess the ethics of specific behavior, we need a more complex perspective. Ethical norms also come into play. Consider four such norms </a:t>
            </a:r>
          </a:p>
          <a:p>
            <a:pPr eaLnBrk="1" hangingPunct="1"/>
            <a:r>
              <a:rPr lang="en-US" dirty="0" smtClean="0"/>
              <a:t>and the issues they entail:</a:t>
            </a:r>
          </a:p>
          <a:p>
            <a:pPr eaLnBrk="1" hangingPunct="1"/>
            <a:endParaRPr lang="en-US" dirty="0" smtClean="0"/>
          </a:p>
          <a:p>
            <a:pPr eaLnBrk="1" hangingPunct="1"/>
            <a:r>
              <a:rPr lang="en-US" dirty="0" smtClean="0"/>
              <a:t>1) </a:t>
            </a:r>
            <a:r>
              <a:rPr lang="en-US" dirty="0" smtClean="0"/>
              <a:t>Utility: </a:t>
            </a:r>
            <a:r>
              <a:rPr lang="en-US" dirty="0" smtClean="0"/>
              <a:t>Does a particular act optimize the benefits to those who are affected by it?  (That is, do all relevant parties receive “fair” benefits?)</a:t>
            </a:r>
          </a:p>
          <a:p>
            <a:pPr eaLnBrk="1" hangingPunct="1"/>
            <a:r>
              <a:rPr lang="en-US" dirty="0" smtClean="0"/>
              <a:t>2) </a:t>
            </a:r>
            <a:r>
              <a:rPr lang="en-US" dirty="0" smtClean="0"/>
              <a:t>Rights: </a:t>
            </a:r>
            <a:r>
              <a:rPr lang="en-US" dirty="0" smtClean="0"/>
              <a:t>Does it respect the rights of all individuals involved?</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58B8B991-AE80-4BE0-A894-C301B4A04007}" type="slidenum">
              <a:rPr lang="en-US" smtClean="0"/>
              <a:pPr>
                <a:defRPr/>
              </a:pPr>
              <a:t>9</a:t>
            </a:fld>
            <a:endParaRPr lang="en-US" dirty="0"/>
          </a:p>
        </p:txBody>
      </p:sp>
    </p:spTree>
    <p:extLst>
      <p:ext uri="{BB962C8B-B14F-4D97-AF65-F5344CB8AC3E}">
        <p14:creationId xmlns:p14="http://schemas.microsoft.com/office/powerpoint/2010/main" val="2228784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pPr eaLnBrk="1" hangingPunct="1"/>
            <a:r>
              <a:rPr lang="en-US" dirty="0" smtClean="0"/>
              <a:t>3 </a:t>
            </a:r>
            <a:r>
              <a:rPr lang="en-US" dirty="0" smtClean="0"/>
              <a:t>Justice: </a:t>
            </a:r>
            <a:r>
              <a:rPr lang="en-US" dirty="0" smtClean="0"/>
              <a:t>Is it consistent with what’s fair?</a:t>
            </a:r>
          </a:p>
          <a:p>
            <a:pPr eaLnBrk="1" hangingPunct="1"/>
            <a:r>
              <a:rPr lang="en-US" dirty="0" smtClean="0"/>
              <a:t>4 </a:t>
            </a:r>
            <a:r>
              <a:rPr lang="en-US" dirty="0" smtClean="0"/>
              <a:t>Caring: </a:t>
            </a:r>
            <a:r>
              <a:rPr lang="en-US" dirty="0" smtClean="0"/>
              <a:t>Is it consistent with people’s responsibilities to each other?</a:t>
            </a:r>
          </a:p>
        </p:txBody>
      </p:sp>
      <p:sp>
        <p:nvSpPr>
          <p:cNvPr id="4" name="Slide Number Placeholder 3"/>
          <p:cNvSpPr>
            <a:spLocks noGrp="1"/>
          </p:cNvSpPr>
          <p:nvPr>
            <p:ph type="sldNum" sz="quarter" idx="5"/>
          </p:nvPr>
        </p:nvSpPr>
        <p:spPr/>
        <p:txBody>
          <a:bodyPr/>
          <a:lstStyle/>
          <a:p>
            <a:pPr>
              <a:defRPr/>
            </a:pPr>
            <a:fld id="{D250E410-BEC1-4F89-8CC7-8A5F9F44FEB1}" type="slidenum">
              <a:rPr lang="en-US" smtClean="0"/>
              <a:pPr>
                <a:defRPr/>
              </a:pPr>
              <a:t>10</a:t>
            </a:fld>
            <a:endParaRPr lang="en-US" dirty="0"/>
          </a:p>
        </p:txBody>
      </p:sp>
    </p:spTree>
    <p:extLst>
      <p:ext uri="{BB962C8B-B14F-4D97-AF65-F5344CB8AC3E}">
        <p14:creationId xmlns:p14="http://schemas.microsoft.com/office/powerpoint/2010/main" val="3370468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pPr eaLnBrk="1" hangingPunct="1"/>
            <a:r>
              <a:rPr lang="en-US" altLang="en-US" dirty="0" smtClean="0"/>
              <a:t>Figure 2.1 </a:t>
            </a:r>
            <a:r>
              <a:rPr lang="en-US" altLang="en-US" dirty="0" smtClean="0"/>
              <a:t>provides </a:t>
            </a:r>
            <a:r>
              <a:rPr lang="en-US" altLang="en-US" dirty="0" smtClean="0"/>
              <a:t>mechanisms for dealing with unique circumstances — those that apply only in limited situations.</a:t>
            </a:r>
          </a:p>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35EF7EC1-0A4C-48E4-B9A1-C9695BE50FD3}" type="slidenum">
              <a:rPr lang="en-US" smtClean="0"/>
              <a:pPr>
                <a:defRPr/>
              </a:pPr>
              <a:t>11</a:t>
            </a:fld>
            <a:endParaRPr lang="en-US" dirty="0"/>
          </a:p>
        </p:txBody>
      </p:sp>
    </p:spTree>
    <p:extLst>
      <p:ext uri="{BB962C8B-B14F-4D97-AF65-F5344CB8AC3E}">
        <p14:creationId xmlns:p14="http://schemas.microsoft.com/office/powerpoint/2010/main" val="2797201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8609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48609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 name="Rectangle 17"/>
          <p:cNvSpPr>
            <a:spLocks noChangeArrowheads="1"/>
          </p:cNvSpPr>
          <p:nvPr/>
        </p:nvSpPr>
        <p:spPr bwMode="auto">
          <a:xfrm>
            <a:off x="698500" y="1003300"/>
            <a:ext cx="2590800" cy="3505200"/>
          </a:xfrm>
          <a:prstGeom prst="rect">
            <a:avLst/>
          </a:prstGeom>
          <a:solidFill>
            <a:srgbClr val="C4EA08"/>
          </a:solidFill>
          <a:ln w="9525">
            <a:noFill/>
            <a:miter lim="800000"/>
            <a:headEnd/>
            <a:tailEnd/>
          </a:ln>
          <a:effectLst/>
        </p:spPr>
        <p:txBody>
          <a:bodyPr wrap="none" anchor="ctr"/>
          <a:lstStyle/>
          <a:p>
            <a:pPr>
              <a:defRPr/>
            </a:pPr>
            <a:endParaRPr lang="en-US" dirty="0"/>
          </a:p>
        </p:txBody>
      </p:sp>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6"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defRPr/>
            </a:pPr>
            <a:r>
              <a:rPr lang="en-US" sz="1200" b="1" dirty="0">
                <a:solidFill>
                  <a:schemeClr val="bg1"/>
                </a:solidFill>
              </a:rPr>
              <a:t>2-</a:t>
            </a:r>
            <a:fld id="{FEC7B487-48E8-4391-861F-94003F16DE3E}" type="slidenum">
              <a:rPr lang="en-US" sz="1200" b="1">
                <a:solidFill>
                  <a:schemeClr val="bg1"/>
                </a:solidFill>
              </a:rPr>
              <a:pPr eaLnBrk="0" hangingPunct="0">
                <a:spcBef>
                  <a:spcPct val="50000"/>
                </a:spcBef>
                <a:defRPr/>
              </a:pPr>
              <a:t>‹#›</a:t>
            </a:fld>
            <a:r>
              <a:rPr lang="en-US" sz="1200" b="1" dirty="0">
                <a:solidFill>
                  <a:schemeClr val="bg1"/>
                </a:solidFill>
              </a:rPr>
              <a:t> </a:t>
            </a:r>
          </a:p>
        </p:txBody>
      </p:sp>
      <p:sp>
        <p:nvSpPr>
          <p:cNvPr id="8" name="Text Box 11"/>
          <p:cNvSpPr txBox="1">
            <a:spLocks noChangeArrowheads="1"/>
          </p:cNvSpPr>
          <p:nvPr/>
        </p:nvSpPr>
        <p:spPr bwMode="auto">
          <a:xfrm>
            <a:off x="4953000" y="4724400"/>
            <a:ext cx="1997075" cy="366713"/>
          </a:xfrm>
          <a:prstGeom prst="rect">
            <a:avLst/>
          </a:prstGeom>
          <a:noFill/>
          <a:ln w="9525">
            <a:noFill/>
            <a:miter lim="800000"/>
            <a:headEnd/>
            <a:tailEnd/>
          </a:ln>
          <a:effectLst/>
        </p:spPr>
        <p:txBody>
          <a:bodyPr>
            <a:spAutoFit/>
          </a:bodyPr>
          <a:lstStyle/>
          <a:p>
            <a:pPr>
              <a:defRPr/>
            </a:pPr>
            <a:endParaRPr lang="en-US" dirty="0"/>
          </a:p>
        </p:txBody>
      </p:sp>
      <p:pic>
        <p:nvPicPr>
          <p:cNvPr id="9" name="Picture 13"/>
          <p:cNvPicPr>
            <a:picLocks noChangeAspect="1" noChangeArrowheads="1"/>
          </p:cNvPicPr>
          <p:nvPr/>
        </p:nvPicPr>
        <p:blipFill>
          <a:blip r:embed="rId2"/>
          <a:srcRect/>
          <a:stretch>
            <a:fillRect/>
          </a:stretch>
        </p:blipFill>
        <p:spPr bwMode="auto">
          <a:xfrm>
            <a:off x="4800600" y="4876800"/>
            <a:ext cx="1676400" cy="646113"/>
          </a:xfrm>
          <a:prstGeom prst="rect">
            <a:avLst/>
          </a:prstGeom>
          <a:noFill/>
          <a:ln w="9525">
            <a:noFill/>
            <a:miter lim="800000"/>
            <a:headEnd/>
            <a:tailEnd/>
          </a:ln>
        </p:spPr>
      </p:pic>
      <p:sp>
        <p:nvSpPr>
          <p:cNvPr id="10" name="Text Box 15"/>
          <p:cNvSpPr txBox="1">
            <a:spLocks noChangeArrowheads="1"/>
          </p:cNvSpPr>
          <p:nvPr/>
        </p:nvSpPr>
        <p:spPr bwMode="auto">
          <a:xfrm>
            <a:off x="6434138" y="4876800"/>
            <a:ext cx="423862" cy="609600"/>
          </a:xfrm>
          <a:prstGeom prst="rect">
            <a:avLst/>
          </a:prstGeom>
          <a:noFill/>
          <a:ln w="9525">
            <a:noFill/>
            <a:miter lim="800000"/>
            <a:headEnd/>
            <a:tailEnd/>
          </a:ln>
          <a:effectLst/>
        </p:spPr>
        <p:txBody>
          <a:bodyPr wrap="none">
            <a:spAutoFit/>
          </a:bodyPr>
          <a:lstStyle/>
          <a:p>
            <a:pPr>
              <a:defRPr/>
            </a:pPr>
            <a:r>
              <a:rPr lang="en-US" sz="3400" b="1" dirty="0">
                <a:solidFill>
                  <a:srgbClr val="DA2A00"/>
                </a:solidFill>
                <a:latin typeface="HelveticaNeue-Bold" charset="0"/>
              </a:rPr>
              <a:t>#</a:t>
            </a:r>
          </a:p>
        </p:txBody>
      </p:sp>
      <p:pic>
        <p:nvPicPr>
          <p:cNvPr id="11" name="Picture 16" descr="Ebert10e"/>
          <p:cNvPicPr>
            <a:picLocks noChangeAspect="1" noChangeArrowheads="1"/>
          </p:cNvPicPr>
          <p:nvPr/>
        </p:nvPicPr>
        <p:blipFill>
          <a:blip r:embed="rId3"/>
          <a:srcRect/>
          <a:stretch>
            <a:fillRect/>
          </a:stretch>
        </p:blipFill>
        <p:spPr bwMode="auto">
          <a:xfrm>
            <a:off x="762000" y="1066800"/>
            <a:ext cx="2474913" cy="3390900"/>
          </a:xfrm>
          <a:prstGeom prst="rect">
            <a:avLst/>
          </a:prstGeom>
          <a:noFill/>
          <a:ln w="9525">
            <a:noFill/>
            <a:miter lim="800000"/>
            <a:headEnd/>
            <a:tailEnd/>
          </a:ln>
        </p:spPr>
      </p:pic>
      <p:sp>
        <p:nvSpPr>
          <p:cNvPr id="103430" name="Title Placeholder 1"/>
          <p:cNvSpPr>
            <a:spLocks noGrp="1"/>
          </p:cNvSpPr>
          <p:nvPr>
            <p:ph type="ctrTitle"/>
          </p:nvPr>
        </p:nvSpPr>
        <p:spPr>
          <a:xfrm>
            <a:off x="4724400" y="1882775"/>
            <a:ext cx="3505200" cy="1470025"/>
          </a:xfrm>
        </p:spPr>
        <p:txBody>
          <a:bodyPr/>
          <a:lstStyle>
            <a:lvl1pPr algn="l">
              <a:defRPr sz="3600" smtClean="0">
                <a:solidFill>
                  <a:schemeClr val="tx1"/>
                </a:solidFill>
                <a:latin typeface="HelveticaNeueLTStd-Roman" charset="0"/>
              </a:defRPr>
            </a:lvl1pPr>
          </a:lstStyle>
          <a:p>
            <a:r>
              <a:rPr lang="en-US" smtClean="0"/>
              <a:t>Chapter title</a:t>
            </a:r>
          </a:p>
        </p:txBody>
      </p:sp>
    </p:spTree>
  </p:cSld>
  <p:clrMapOvr>
    <a:masterClrMapping/>
  </p:clrMapOvr>
  <p:transition/>
  <p:hf sldNum="0"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5" name="Rectangle 7"/>
          <p:cNvSpPr>
            <a:spLocks noChangeArrowheads="1"/>
          </p:cNvSpPr>
          <p:nvPr userDrawn="1"/>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7"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2-</a:t>
            </a:r>
            <a:fld id="{4288B601-0C84-4B2A-AFAF-0487CE35902A}" type="slidenum">
              <a:rPr lang="en-US" sz="1200" b="1">
                <a:solidFill>
                  <a:schemeClr val="bg1"/>
                </a:solidFill>
              </a:rPr>
              <a:pPr eaLnBrk="0" hangingPunct="0">
                <a:spcBef>
                  <a:spcPct val="50000"/>
                </a:spcBef>
              </a:pPr>
              <a:t>‹#›</a:t>
            </a:fld>
            <a:r>
              <a:rPr lang="en-US" sz="1200" b="1">
                <a:solidFill>
                  <a:schemeClr val="bg1"/>
                </a:solidFill>
              </a:rPr>
              <a:t> </a:t>
            </a:r>
          </a:p>
        </p:txBody>
      </p:sp>
      <p:pic>
        <p:nvPicPr>
          <p:cNvPr id="8" name="Picture 13"/>
          <p:cNvPicPr>
            <a:picLocks noChangeAspect="1" noChangeArrowheads="1"/>
          </p:cNvPicPr>
          <p:nvPr/>
        </p:nvPicPr>
        <p:blipFill>
          <a:blip r:embed="rId2"/>
          <a:srcRect/>
          <a:stretch>
            <a:fillRect/>
          </a:stretch>
        </p:blipFill>
        <p:spPr bwMode="auto">
          <a:xfrm>
            <a:off x="457200" y="990600"/>
            <a:ext cx="8229600" cy="1666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Inc.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8288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905000"/>
            <a:ext cx="3238500" cy="3230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2" name="Text Box 8"/>
          <p:cNvSpPr txBox="1">
            <a:spLocks noChangeArrowheads="1"/>
          </p:cNvSpPr>
          <p:nvPr/>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2-</a:t>
            </a:r>
            <a:fld id="{7F9C6A63-25D3-47A6-97C0-F09F337539FF}" type="slidenum">
              <a:rPr lang="en-US" sz="1200" b="1">
                <a:solidFill>
                  <a:schemeClr val="bg1"/>
                </a:solidFill>
              </a:rPr>
              <a:pPr eaLnBrk="0" hangingPunct="0">
                <a:spcBef>
                  <a:spcPct val="50000"/>
                </a:spcBef>
              </a:pPr>
              <a:t>‹#›</a:t>
            </a:fld>
            <a:r>
              <a:rPr lang="en-US" sz="1200" b="1">
                <a:solidFill>
                  <a:schemeClr val="bg1"/>
                </a:solidFill>
              </a:rPr>
              <a:t> </a:t>
            </a:r>
          </a:p>
        </p:txBody>
      </p:sp>
      <p:sp>
        <p:nvSpPr>
          <p:cNvPr id="1030" name="Text Placeholder 2"/>
          <p:cNvSpPr>
            <a:spLocks noGrp="1"/>
          </p:cNvSpPr>
          <p:nvPr>
            <p:ph type="body" idx="1"/>
          </p:nvPr>
        </p:nvSpPr>
        <p:spPr bwMode="auto">
          <a:xfrm>
            <a:off x="1828800" y="1905000"/>
            <a:ext cx="6629400" cy="3230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8563" name="Rectangle 19"/>
          <p:cNvSpPr>
            <a:spLocks noChangeArrowheads="1"/>
          </p:cNvSpPr>
          <p:nvPr/>
        </p:nvSpPr>
        <p:spPr bwMode="auto">
          <a:xfrm>
            <a:off x="0" y="0"/>
            <a:ext cx="533400" cy="6324600"/>
          </a:xfrm>
          <a:prstGeom prst="rect">
            <a:avLst/>
          </a:prstGeom>
          <a:solidFill>
            <a:srgbClr val="C1C6CD"/>
          </a:solidFill>
          <a:ln w="9525">
            <a:noFill/>
            <a:miter lim="800000"/>
            <a:headEnd/>
            <a:tailEnd/>
          </a:ln>
          <a:effectLst/>
        </p:spPr>
        <p:txBody>
          <a:bodyPr wrap="none" anchor="ctr"/>
          <a:lstStyle/>
          <a:p>
            <a:pPr>
              <a:defRPr/>
            </a:pPr>
            <a:endParaRPr lang="en-US" dirty="0"/>
          </a:p>
        </p:txBody>
      </p:sp>
      <p:pic>
        <p:nvPicPr>
          <p:cNvPr id="1032" name="Picture 20"/>
          <p:cNvPicPr>
            <a:picLocks noChangeAspect="1" noChangeArrowheads="1"/>
          </p:cNvPicPr>
          <p:nvPr/>
        </p:nvPicPr>
        <p:blipFill>
          <a:blip r:embed="rId13"/>
          <a:srcRect/>
          <a:stretch>
            <a:fillRect/>
          </a:stretch>
        </p:blipFill>
        <p:spPr bwMode="auto">
          <a:xfrm>
            <a:off x="609600" y="228600"/>
            <a:ext cx="84582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6" r:id="rId1"/>
    <p:sldLayoutId id="2147483935" r:id="rId2"/>
    <p:sldLayoutId id="2147483934" r:id="rId3"/>
    <p:sldLayoutId id="2147483933" r:id="rId4"/>
    <p:sldLayoutId id="2147483932" r:id="rId5"/>
    <p:sldLayoutId id="2147483931" r:id="rId6"/>
    <p:sldLayoutId id="2147483930" r:id="rId7"/>
    <p:sldLayoutId id="2147483929" r:id="rId8"/>
    <p:sldLayoutId id="2147483928" r:id="rId9"/>
    <p:sldLayoutId id="2147483927" r:id="rId10"/>
    <p:sldLayoutId id="2147483926"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Footer Placeholder 4"/>
          <p:cNvSpPr txBox="1">
            <a:spLocks/>
          </p:cNvSpPr>
          <p:nvPr/>
        </p:nvSpPr>
        <p:spPr>
          <a:xfrm>
            <a:off x="3124200" y="6492875"/>
            <a:ext cx="2895600" cy="365125"/>
          </a:xfrm>
          <a:prstGeom prst="rect">
            <a:avLst/>
          </a:prstGeom>
        </p:spPr>
        <p:txBody>
          <a:bodyPr anchor="ctr"/>
          <a:lstStyle>
            <a:lvl1pPr algn="ctr" fontAlgn="auto">
              <a:spcBef>
                <a:spcPts val="0"/>
              </a:spcBef>
              <a:spcAft>
                <a:spcPts val="0"/>
              </a:spcAft>
              <a:defRPr sz="1200">
                <a:solidFill>
                  <a:schemeClr val="bg1"/>
                </a:solidFill>
                <a:latin typeface="+mn-lt"/>
                <a:cs typeface="+mn-cs"/>
              </a:defRPr>
            </a:lvl1pPr>
          </a:lstStyle>
          <a:p>
            <a:pPr>
              <a:defRPr/>
            </a:pPr>
            <a:r>
              <a:rPr lang="en-US" dirty="0" smtClean="0"/>
              <a:t>Copyright © 2012 Pearson Education, Inc. Publishing as Prentice Hall </a:t>
            </a:r>
            <a:endParaRPr lang="en-US" dirty="0"/>
          </a:p>
        </p:txBody>
      </p:sp>
      <p:sp>
        <p:nvSpPr>
          <p:cNvPr id="8" name="Rectangle 7"/>
          <p:cNvSpPr>
            <a:spLocks noChangeArrowheads="1"/>
          </p:cNvSpPr>
          <p:nvPr/>
        </p:nvSpPr>
        <p:spPr bwMode="auto">
          <a:xfrm>
            <a:off x="0" y="6324600"/>
            <a:ext cx="9144000" cy="533400"/>
          </a:xfrm>
          <a:prstGeom prst="rect">
            <a:avLst/>
          </a:prstGeom>
          <a:solidFill>
            <a:srgbClr val="FF3300"/>
          </a:solidFill>
          <a:ln w="25400" algn="ctr">
            <a:noFill/>
            <a:miter lim="800000"/>
            <a:headEnd/>
            <a:tailEnd/>
          </a:ln>
        </p:spPr>
        <p:txBody>
          <a:bodyPr anchor="ctr"/>
          <a:lstStyle/>
          <a:p>
            <a:pPr algn="ctr">
              <a:defRPr/>
            </a:pPr>
            <a:endParaRPr lang="en-US" dirty="0">
              <a:solidFill>
                <a:schemeClr val="accent1"/>
              </a:solidFill>
              <a:latin typeface="Calibri" pitchFamily="64" charset="0"/>
            </a:endParaRPr>
          </a:p>
        </p:txBody>
      </p:sp>
      <p:sp>
        <p:nvSpPr>
          <p:cNvPr id="14" name="Text Box 10"/>
          <p:cNvSpPr txBox="1">
            <a:spLocks noChangeArrowheads="1"/>
          </p:cNvSpPr>
          <p:nvPr/>
        </p:nvSpPr>
        <p:spPr bwMode="auto">
          <a:xfrm>
            <a:off x="8305800" y="6477000"/>
            <a:ext cx="838200" cy="277813"/>
          </a:xfrm>
          <a:prstGeom prst="rect">
            <a:avLst/>
          </a:prstGeom>
          <a:noFill/>
          <a:ln w="9525">
            <a:noFill/>
            <a:miter lim="800000"/>
            <a:headEnd/>
            <a:tailEnd/>
          </a:ln>
          <a:effectLst/>
        </p:spPr>
        <p:txBody>
          <a:bodyPr anchor="ctr">
            <a:spAutoFit/>
          </a:bodyPr>
          <a:lstStyle/>
          <a:p>
            <a:pPr eaLnBrk="0" hangingPunct="0">
              <a:spcBef>
                <a:spcPct val="50000"/>
              </a:spcBef>
            </a:pPr>
            <a:r>
              <a:rPr lang="en-US" sz="1200" b="1">
                <a:solidFill>
                  <a:schemeClr val="bg1"/>
                </a:solidFill>
              </a:rPr>
              <a:t>2-</a:t>
            </a:r>
            <a:fld id="{C16F8432-AB17-42B5-8444-D842556DBF0D}" type="slidenum">
              <a:rPr lang="en-US" sz="1200" b="1">
                <a:solidFill>
                  <a:schemeClr val="bg1"/>
                </a:solidFill>
              </a:rPr>
              <a:pPr eaLnBrk="0" hangingPunct="0">
                <a:spcBef>
                  <a:spcPct val="50000"/>
                </a:spcBef>
              </a:pPr>
              <a:t>‹#›</a:t>
            </a:fld>
            <a:r>
              <a:rPr lang="en-US" sz="1200" b="1">
                <a:solidFill>
                  <a:schemeClr val="bg1"/>
                </a:solidFill>
              </a:rPr>
              <a:t> </a:t>
            </a:r>
          </a:p>
        </p:txBody>
      </p:sp>
      <p:pic>
        <p:nvPicPr>
          <p:cNvPr id="13318" name="Picture 12" descr="disclaimer"/>
          <p:cNvPicPr>
            <a:picLocks noChangeAspect="1" noChangeArrowheads="1"/>
          </p:cNvPicPr>
          <p:nvPr/>
        </p:nvPicPr>
        <p:blipFill>
          <a:blip r:embed="rId13"/>
          <a:srcRect/>
          <a:stretch>
            <a:fillRect/>
          </a:stretch>
        </p:blipFill>
        <p:spPr bwMode="auto">
          <a:xfrm>
            <a:off x="381000" y="1600200"/>
            <a:ext cx="7924800" cy="2403475"/>
          </a:xfrm>
          <a:prstGeom prst="rect">
            <a:avLst/>
          </a:prstGeom>
          <a:noFill/>
          <a:ln w="9525">
            <a:noFill/>
            <a:miter lim="800000"/>
            <a:headEnd/>
            <a:tailEnd/>
          </a:ln>
        </p:spPr>
      </p:pic>
      <p:sp>
        <p:nvSpPr>
          <p:cNvPr id="9" name="Text Box 8"/>
          <p:cNvSpPr txBox="1">
            <a:spLocks noChangeArrowheads="1"/>
          </p:cNvSpPr>
          <p:nvPr userDrawn="1"/>
        </p:nvSpPr>
        <p:spPr bwMode="auto">
          <a:xfrm>
            <a:off x="2209800" y="6477000"/>
            <a:ext cx="4648200" cy="274638"/>
          </a:xfrm>
          <a:prstGeom prst="rect">
            <a:avLst/>
          </a:prstGeom>
          <a:noFill/>
          <a:ln w="9525">
            <a:noFill/>
            <a:miter lim="800000"/>
            <a:headEnd/>
            <a:tailEnd/>
          </a:ln>
          <a:effectLst/>
        </p:spPr>
        <p:txBody>
          <a:bodyPr anchor="ctr">
            <a:spAutoFit/>
          </a:bodyPr>
          <a:lstStyle/>
          <a:p>
            <a:pPr algn="ctr">
              <a:defRPr/>
            </a:pPr>
            <a:r>
              <a:rPr lang="en-US" sz="1200" b="1" dirty="0">
                <a:solidFill>
                  <a:schemeClr val="bg1"/>
                </a:solidFill>
                <a:latin typeface="Calibri" pitchFamily="34" charset="0"/>
              </a:rPr>
              <a:t>Copyright © 2015 Pearson Education, </a:t>
            </a:r>
            <a:r>
              <a:rPr lang="en-US" sz="1200" b="1" dirty="0" smtClean="0">
                <a:solidFill>
                  <a:schemeClr val="bg1"/>
                </a:solidFill>
                <a:latin typeface="Calibri" pitchFamily="34" charset="0"/>
              </a:rPr>
              <a:t>Inc.</a:t>
            </a:r>
            <a:endParaRPr lang="en-US" sz="1200" b="1" dirty="0">
              <a:solidFill>
                <a:schemeClr val="bg1"/>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47" r:id="rId1"/>
    <p:sldLayoutId id="2147483946" r:id="rId2"/>
    <p:sldLayoutId id="2147483945" r:id="rId3"/>
    <p:sldLayoutId id="2147483944" r:id="rId4"/>
    <p:sldLayoutId id="2147483943" r:id="rId5"/>
    <p:sldLayoutId id="2147483942" r:id="rId6"/>
    <p:sldLayoutId id="2147483941" r:id="rId7"/>
    <p:sldLayoutId id="2147483940" r:id="rId8"/>
    <p:sldLayoutId id="2147483939" r:id="rId9"/>
    <p:sldLayoutId id="2147483938" r:id="rId10"/>
    <p:sldLayoutId id="2147483937"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eaLnBrk="0" fontAlgn="base" hangingPunct="0">
        <a:spcBef>
          <a:spcPct val="0"/>
        </a:spcBef>
        <a:spcAft>
          <a:spcPct val="0"/>
        </a:spcAft>
        <a:defRPr sz="4400">
          <a:solidFill>
            <a:schemeClr val="tx2"/>
          </a:solidFill>
          <a:latin typeface="Calibri" pitchFamily="34" charset="0"/>
        </a:defRPr>
      </a:lvl6pPr>
      <a:lvl7pPr marL="914400" algn="ctr" rtl="0" eaLnBrk="0" fontAlgn="base" hangingPunct="0">
        <a:spcBef>
          <a:spcPct val="0"/>
        </a:spcBef>
        <a:spcAft>
          <a:spcPct val="0"/>
        </a:spcAft>
        <a:defRPr sz="4400">
          <a:solidFill>
            <a:schemeClr val="tx2"/>
          </a:solidFill>
          <a:latin typeface="Calibri" pitchFamily="34" charset="0"/>
        </a:defRPr>
      </a:lvl7pPr>
      <a:lvl8pPr marL="1371600" algn="ctr" rtl="0" eaLnBrk="0" fontAlgn="base" hangingPunct="0">
        <a:spcBef>
          <a:spcPct val="0"/>
        </a:spcBef>
        <a:spcAft>
          <a:spcPct val="0"/>
        </a:spcAft>
        <a:defRPr sz="4400">
          <a:solidFill>
            <a:schemeClr val="tx2"/>
          </a:solidFill>
          <a:latin typeface="Calibri" pitchFamily="34" charset="0"/>
        </a:defRPr>
      </a:lvl8pPr>
      <a:lvl9pPr marL="1828800" algn="ctr" rtl="0" eaLnBrk="0" fontAlgn="base" hangingPunct="0">
        <a:spcBef>
          <a:spcPct val="0"/>
        </a:spcBef>
        <a:spcAft>
          <a:spcPct val="0"/>
        </a:spcAft>
        <a:defRPr sz="44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defRPr sz="2800" i="1">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i="1">
          <a:solidFill>
            <a:schemeClr val="tx1"/>
          </a:solidFill>
          <a:latin typeface="+mn-lt"/>
        </a:defRPr>
      </a:lvl2pPr>
      <a:lvl3pPr marL="1143000" indent="-228600" algn="l" rtl="0" eaLnBrk="0" fontAlgn="base" hangingPunct="0">
        <a:spcBef>
          <a:spcPct val="20000"/>
        </a:spcBef>
        <a:spcAft>
          <a:spcPct val="0"/>
        </a:spcAft>
        <a:buFont typeface="Arial" charset="0"/>
        <a:buChar char="•"/>
        <a:defRPr sz="2400" i="1">
          <a:solidFill>
            <a:schemeClr val="tx1"/>
          </a:solidFill>
          <a:latin typeface="+mn-lt"/>
        </a:defRPr>
      </a:lvl3pPr>
      <a:lvl4pPr marL="1600200" indent="-228600" algn="l" rtl="0" eaLnBrk="0" fontAlgn="base" hangingPunct="0">
        <a:spcBef>
          <a:spcPct val="20000"/>
        </a:spcBef>
        <a:spcAft>
          <a:spcPct val="0"/>
        </a:spcAft>
        <a:buFont typeface="Arial" charset="0"/>
        <a:buChar char="–"/>
        <a:defRPr sz="2000" i="1">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i="1">
          <a:solidFill>
            <a:schemeClr val="tx1"/>
          </a:solidFill>
          <a:latin typeface="+mn-lt"/>
        </a:defRPr>
      </a:lvl5pPr>
      <a:lvl6pPr marL="2514600" indent="-228600" algn="l" rtl="0" eaLnBrk="0" fontAlgn="base" hangingPunct="0">
        <a:spcBef>
          <a:spcPct val="20000"/>
        </a:spcBef>
        <a:spcAft>
          <a:spcPct val="0"/>
        </a:spcAft>
        <a:buFont typeface="Arial" charset="0"/>
        <a:buChar char="»"/>
        <a:defRPr sz="2000" i="1">
          <a:solidFill>
            <a:schemeClr val="tx1"/>
          </a:solidFill>
          <a:latin typeface="+mn-lt"/>
        </a:defRPr>
      </a:lvl6pPr>
      <a:lvl7pPr marL="2971800" indent="-228600" algn="l" rtl="0" eaLnBrk="0" fontAlgn="base" hangingPunct="0">
        <a:spcBef>
          <a:spcPct val="20000"/>
        </a:spcBef>
        <a:spcAft>
          <a:spcPct val="0"/>
        </a:spcAft>
        <a:buFont typeface="Arial" charset="0"/>
        <a:buChar char="»"/>
        <a:defRPr sz="2000" i="1">
          <a:solidFill>
            <a:schemeClr val="tx1"/>
          </a:solidFill>
          <a:latin typeface="+mn-lt"/>
        </a:defRPr>
      </a:lvl7pPr>
      <a:lvl8pPr marL="3429000" indent="-228600" algn="l" rtl="0" eaLnBrk="0" fontAlgn="base" hangingPunct="0">
        <a:spcBef>
          <a:spcPct val="20000"/>
        </a:spcBef>
        <a:spcAft>
          <a:spcPct val="0"/>
        </a:spcAft>
        <a:buFont typeface="Arial" charset="0"/>
        <a:buChar char="»"/>
        <a:defRPr sz="2000" i="1">
          <a:solidFill>
            <a:schemeClr val="tx1"/>
          </a:solidFill>
          <a:latin typeface="+mn-lt"/>
        </a:defRPr>
      </a:lvl8pPr>
      <a:lvl9pPr marL="3886200" indent="-228600" algn="l" rtl="0" eaLnBrk="0" fontAlgn="base" hangingPunct="0">
        <a:spcBef>
          <a:spcPct val="20000"/>
        </a:spcBef>
        <a:spcAft>
          <a:spcPct val="0"/>
        </a:spcAft>
        <a:buFont typeface="Arial" charset="0"/>
        <a:buChar char="»"/>
        <a:defRPr sz="20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Lst>
  <p:hf sldNum="0" hdr="0" dt="0"/>
  <p:txStyles>
    <p:title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24.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ctrTitle"/>
          </p:nvPr>
        </p:nvSpPr>
        <p:spPr/>
        <p:txBody>
          <a:bodyPr/>
          <a:lstStyle/>
          <a:p>
            <a:r>
              <a:rPr lang="en-US">
                <a:latin typeface="HelveticaNeueLTStd-Roman"/>
              </a:rPr>
              <a:t>Understanding Business Ethics and </a:t>
            </a:r>
            <a:br>
              <a:rPr lang="en-US">
                <a:latin typeface="HelveticaNeueLTStd-Roman"/>
              </a:rPr>
            </a:br>
            <a:r>
              <a:rPr lang="en-US">
                <a:latin typeface="HelveticaNeueLTStd-Roman"/>
              </a:rPr>
              <a:t>Social Responsibility</a:t>
            </a:r>
          </a:p>
        </p:txBody>
      </p:sp>
      <p:sp>
        <p:nvSpPr>
          <p:cNvPr id="29698" name="TextBox 1"/>
          <p:cNvSpPr txBox="1">
            <a:spLocks noChangeArrowheads="1"/>
          </p:cNvSpPr>
          <p:nvPr/>
        </p:nvSpPr>
        <p:spPr bwMode="auto">
          <a:xfrm>
            <a:off x="6858000" y="4840288"/>
            <a:ext cx="441325" cy="646112"/>
          </a:xfrm>
          <a:prstGeom prst="rect">
            <a:avLst/>
          </a:prstGeom>
          <a:noFill/>
          <a:ln w="9525">
            <a:noFill/>
            <a:miter lim="800000"/>
            <a:headEnd/>
            <a:tailEnd/>
          </a:ln>
        </p:spPr>
        <p:txBody>
          <a:bodyPr wrap="none">
            <a:spAutoFit/>
          </a:bodyPr>
          <a:lstStyle/>
          <a:p>
            <a:r>
              <a:rPr lang="en-US" sz="3600" b="1">
                <a:solidFill>
                  <a:srgbClr val="CC0000"/>
                </a:solidFill>
              </a:rPr>
              <a:t>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idx="4294967295"/>
          </p:nvPr>
        </p:nvSpPr>
        <p:spPr/>
        <p:txBody>
          <a:bodyPr/>
          <a:lstStyle/>
          <a:p>
            <a:r>
              <a:rPr lang="en-US" sz="4000" i="1" dirty="0" smtClean="0">
                <a:latin typeface="Calibri" pitchFamily="34" charset="0"/>
              </a:rPr>
              <a:t>Ethical </a:t>
            </a:r>
            <a:r>
              <a:rPr lang="en-US" sz="4000" i="1" dirty="0" smtClean="0">
                <a:latin typeface="Calibri" pitchFamily="34" charset="0"/>
              </a:rPr>
              <a:t>Norms (cont.)</a:t>
            </a:r>
            <a:endParaRPr lang="en-US" sz="4000" i="1" dirty="0" smtClean="0">
              <a:latin typeface="Calibri" pitchFamily="34" charset="0"/>
            </a:endParaRPr>
          </a:p>
        </p:txBody>
      </p:sp>
      <p:sp>
        <p:nvSpPr>
          <p:cNvPr id="46082" name="Rectangle 3"/>
          <p:cNvSpPr txBox="1">
            <a:spLocks/>
          </p:cNvSpPr>
          <p:nvPr/>
        </p:nvSpPr>
        <p:spPr bwMode="auto">
          <a:xfrm>
            <a:off x="457200" y="1600200"/>
            <a:ext cx="8229600" cy="4525963"/>
          </a:xfrm>
          <a:prstGeom prst="rect">
            <a:avLst/>
          </a:prstGeom>
          <a:noFill/>
          <a:ln w="9525">
            <a:noFill/>
            <a:miter lim="800000"/>
            <a:headEnd/>
            <a:tailEnd/>
          </a:ln>
        </p:spPr>
        <p:txBody>
          <a:bodyPr/>
          <a:lstStyle/>
          <a:p>
            <a:pPr marL="514350" indent="-514350" eaLnBrk="0" hangingPunct="0">
              <a:spcBef>
                <a:spcPct val="20000"/>
              </a:spcBef>
              <a:buFontTx/>
              <a:buAutoNum type="arabicPeriod" startAt="4"/>
            </a:pPr>
            <a:r>
              <a:rPr lang="en-US" sz="3200" b="1"/>
              <a:t>Justice</a:t>
            </a:r>
          </a:p>
          <a:p>
            <a:pPr marL="914400" lvl="1" indent="-514350" eaLnBrk="0" hangingPunct="0">
              <a:spcBef>
                <a:spcPct val="20000"/>
              </a:spcBef>
              <a:buFont typeface="Arial" charset="0"/>
              <a:buChar char="–"/>
            </a:pPr>
            <a:r>
              <a:rPr lang="en-US" sz="2800"/>
              <a:t>Is it consistent with what’s fair?</a:t>
            </a:r>
          </a:p>
          <a:p>
            <a:pPr marL="514350" indent="-514350" eaLnBrk="0" hangingPunct="0">
              <a:spcBef>
                <a:spcPct val="20000"/>
              </a:spcBef>
              <a:buFontTx/>
              <a:buAutoNum type="arabicPeriod" startAt="5"/>
            </a:pPr>
            <a:r>
              <a:rPr lang="en-US" sz="3200" b="1"/>
              <a:t>Caring</a:t>
            </a:r>
          </a:p>
          <a:p>
            <a:pPr marL="914400" lvl="1" indent="-514350" eaLnBrk="0" hangingPunct="0">
              <a:spcBef>
                <a:spcPct val="20000"/>
              </a:spcBef>
              <a:buFont typeface="Arial" charset="0"/>
              <a:buChar char="–"/>
            </a:pPr>
            <a:r>
              <a:rPr lang="en-US" sz="2800"/>
              <a:t>Is it consistent with people’s responsibilities to each other?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idx="4294967295"/>
          </p:nvPr>
        </p:nvSpPr>
        <p:spPr/>
        <p:txBody>
          <a:bodyPr/>
          <a:lstStyle/>
          <a:p>
            <a:r>
              <a:rPr lang="en-US" sz="3200" smtClean="0"/>
              <a:t>Model of Ethical Judgment Making</a:t>
            </a:r>
            <a:endParaRPr lang="en-US" sz="3200" smtClean="0">
              <a:latin typeface="Calibri" pitchFamily="34" charset="0"/>
            </a:endParaRPr>
          </a:p>
        </p:txBody>
      </p:sp>
      <p:pic>
        <p:nvPicPr>
          <p:cNvPr id="48130" name="Picture 2"/>
          <p:cNvPicPr>
            <a:picLocks noChangeAspect="1" noChangeArrowheads="1"/>
          </p:cNvPicPr>
          <p:nvPr/>
        </p:nvPicPr>
        <p:blipFill>
          <a:blip r:embed="rId3"/>
          <a:srcRect/>
          <a:stretch>
            <a:fillRect/>
          </a:stretch>
        </p:blipFill>
        <p:spPr bwMode="auto">
          <a:xfrm>
            <a:off x="2365375" y="1295400"/>
            <a:ext cx="4187825" cy="4943475"/>
          </a:xfrm>
          <a:prstGeom prst="rect">
            <a:avLst/>
          </a:prstGeom>
          <a:noFill/>
          <a:ln w="9525">
            <a:noFill/>
            <a:miter lim="800000"/>
            <a:headEnd/>
            <a:tailEnd/>
          </a:ln>
        </p:spPr>
      </p:pic>
      <p:pic>
        <p:nvPicPr>
          <p:cNvPr id="48131" name="Picture 3"/>
          <p:cNvPicPr>
            <a:picLocks noChangeAspect="1" noChangeArrowheads="1"/>
          </p:cNvPicPr>
          <p:nvPr/>
        </p:nvPicPr>
        <p:blipFill>
          <a:blip r:embed="rId4"/>
          <a:srcRect/>
          <a:stretch>
            <a:fillRect/>
          </a:stretch>
        </p:blipFill>
        <p:spPr bwMode="auto">
          <a:xfrm>
            <a:off x="5867400" y="1457325"/>
            <a:ext cx="2505075" cy="29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idx="4294967295"/>
          </p:nvPr>
        </p:nvSpPr>
        <p:spPr/>
        <p:txBody>
          <a:bodyPr/>
          <a:lstStyle/>
          <a:p>
            <a:r>
              <a:rPr lang="en-US" sz="3200" smtClean="0"/>
              <a:t>Company Practices and Business Ethics</a:t>
            </a:r>
            <a:endParaRPr lang="en-US" sz="3200" smtClean="0">
              <a:latin typeface="Calibri" pitchFamily="34" charset="0"/>
            </a:endParaRPr>
          </a:p>
        </p:txBody>
      </p:sp>
      <p:sp>
        <p:nvSpPr>
          <p:cNvPr id="50178" name="Rectangle 3"/>
          <p:cNvSpPr>
            <a:spLocks noGrp="1"/>
          </p:cNvSpPr>
          <p:nvPr>
            <p:ph type="body" idx="4294967295"/>
          </p:nvPr>
        </p:nvSpPr>
        <p:spPr/>
        <p:txBody>
          <a:bodyPr/>
          <a:lstStyle/>
          <a:p>
            <a:pPr marL="0" indent="0">
              <a:buClr>
                <a:srgbClr val="254061"/>
              </a:buClr>
              <a:buFont typeface="Wingdings 3" pitchFamily="18" charset="2"/>
              <a:buNone/>
            </a:pPr>
            <a:r>
              <a:rPr lang="en-US" altLang="en-US" dirty="0" smtClean="0"/>
              <a:t>Two of the most common approaches to formalizing top management commitment to ethical business practices:</a:t>
            </a:r>
          </a:p>
          <a:p>
            <a:pPr marL="0" indent="0">
              <a:buClr>
                <a:srgbClr val="254061"/>
              </a:buClr>
            </a:pPr>
            <a:r>
              <a:rPr lang="en-US" altLang="en-US" dirty="0" smtClean="0"/>
              <a:t>Adopting written codes </a:t>
            </a:r>
          </a:p>
          <a:p>
            <a:pPr marL="0" indent="0">
              <a:buClr>
                <a:srgbClr val="254061"/>
              </a:buClr>
            </a:pPr>
            <a:r>
              <a:rPr lang="en-US" altLang="en-US" dirty="0" smtClean="0"/>
              <a:t>Instituting ethics programs</a:t>
            </a:r>
          </a:p>
          <a:p>
            <a:pPr marL="0" indent="0">
              <a:buFont typeface="Arial" charset="0"/>
              <a:buNone/>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idx="4294967295"/>
          </p:nvPr>
        </p:nvSpPr>
        <p:spPr/>
        <p:txBody>
          <a:bodyPr/>
          <a:lstStyle/>
          <a:p>
            <a:r>
              <a:rPr lang="en-US" sz="2800" smtClean="0"/>
              <a:t>Core Principles and Organizational Values</a:t>
            </a:r>
            <a:endParaRPr lang="en-US" sz="2800" smtClean="0">
              <a:latin typeface="Calibri" pitchFamily="34" charset="0"/>
            </a:endParaRPr>
          </a:p>
        </p:txBody>
      </p:sp>
      <p:pic>
        <p:nvPicPr>
          <p:cNvPr id="52226" name="Picture 2"/>
          <p:cNvPicPr>
            <a:picLocks noChangeAspect="1" noChangeArrowheads="1"/>
          </p:cNvPicPr>
          <p:nvPr/>
        </p:nvPicPr>
        <p:blipFill>
          <a:blip r:embed="rId3"/>
          <a:srcRect/>
          <a:stretch>
            <a:fillRect/>
          </a:stretch>
        </p:blipFill>
        <p:spPr bwMode="auto">
          <a:xfrm>
            <a:off x="2286000" y="1422400"/>
            <a:ext cx="4351338" cy="4667250"/>
          </a:xfrm>
          <a:prstGeom prst="rect">
            <a:avLst/>
          </a:prstGeom>
          <a:noFill/>
          <a:ln w="9525">
            <a:noFill/>
            <a:miter lim="800000"/>
            <a:headEnd/>
            <a:tailEnd/>
          </a:ln>
        </p:spPr>
      </p:pic>
      <p:pic>
        <p:nvPicPr>
          <p:cNvPr id="52227" name="Picture 3"/>
          <p:cNvPicPr>
            <a:picLocks noChangeAspect="1" noChangeArrowheads="1"/>
          </p:cNvPicPr>
          <p:nvPr/>
        </p:nvPicPr>
        <p:blipFill>
          <a:blip r:embed="rId4"/>
          <a:srcRect/>
          <a:stretch>
            <a:fillRect/>
          </a:stretch>
        </p:blipFill>
        <p:spPr bwMode="auto">
          <a:xfrm>
            <a:off x="5791200" y="1393825"/>
            <a:ext cx="2971800" cy="247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idx="4294967295"/>
          </p:nvPr>
        </p:nvSpPr>
        <p:spPr/>
        <p:txBody>
          <a:bodyPr/>
          <a:lstStyle/>
          <a:p>
            <a:r>
              <a:rPr lang="en-US" sz="3200" smtClean="0"/>
              <a:t>Social Responsibility</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buClr>
                <a:srgbClr val="254061"/>
              </a:buClr>
              <a:defRPr/>
            </a:pPr>
            <a:r>
              <a:rPr lang="en-US" altLang="en-US" b="1" dirty="0">
                <a:latin typeface="+mn-lt"/>
              </a:rPr>
              <a:t>Social responsibility </a:t>
            </a:r>
            <a:endParaRPr lang="en-US" altLang="en-US" b="1" dirty="0" smtClean="0">
              <a:latin typeface="+mn-lt"/>
            </a:endParaRPr>
          </a:p>
          <a:p>
            <a:pPr lvl="1">
              <a:buClr>
                <a:srgbClr val="254061"/>
              </a:buClr>
              <a:defRPr/>
            </a:pPr>
            <a:r>
              <a:rPr lang="en-US" altLang="en-US" dirty="0" smtClean="0">
                <a:latin typeface="+mn-lt"/>
              </a:rPr>
              <a:t>refers </a:t>
            </a:r>
            <a:r>
              <a:rPr lang="en-US" altLang="en-US" dirty="0">
                <a:latin typeface="+mn-lt"/>
              </a:rPr>
              <a:t>to the overall way in which a business attempts to balance its commitments to relevant groups and individuals in its social environment</a:t>
            </a: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idx="4294967295"/>
          </p:nvPr>
        </p:nvSpPr>
        <p:spPr/>
        <p:txBody>
          <a:bodyPr/>
          <a:lstStyle/>
          <a:p>
            <a:r>
              <a:rPr lang="en-US" sz="3200" i="1" dirty="0" smtClean="0"/>
              <a:t>Social </a:t>
            </a:r>
            <a:r>
              <a:rPr lang="en-US" sz="3200" i="1" dirty="0" smtClean="0"/>
              <a:t>Responsibility (cont.)</a:t>
            </a:r>
            <a:endParaRPr lang="en-US" sz="3200" i="1" dirty="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Organizational Stakeholders </a:t>
            </a:r>
          </a:p>
          <a:p>
            <a:pPr lvl="1">
              <a:defRPr/>
            </a:pPr>
            <a:r>
              <a:rPr lang="en-US" dirty="0">
                <a:latin typeface="+mn-lt"/>
              </a:rPr>
              <a:t>those groups, individuals, and organizations that are directly affected by the practices of an organization and who therefore have a stake in its performance</a:t>
            </a: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idx="4294967295"/>
          </p:nvPr>
        </p:nvSpPr>
        <p:spPr/>
        <p:txBody>
          <a:bodyPr/>
          <a:lstStyle/>
          <a:p>
            <a:r>
              <a:rPr lang="en-US" sz="3200" smtClean="0"/>
              <a:t>Major Corporate Stakeholders</a:t>
            </a:r>
            <a:endParaRPr lang="en-US" sz="3200" smtClean="0">
              <a:latin typeface="Calibri" pitchFamily="34" charset="0"/>
            </a:endParaRPr>
          </a:p>
        </p:txBody>
      </p:sp>
      <p:pic>
        <p:nvPicPr>
          <p:cNvPr id="58370" name="Picture 2"/>
          <p:cNvPicPr>
            <a:picLocks noChangeAspect="1" noChangeArrowheads="1"/>
          </p:cNvPicPr>
          <p:nvPr/>
        </p:nvPicPr>
        <p:blipFill>
          <a:blip r:embed="rId3"/>
          <a:srcRect/>
          <a:stretch>
            <a:fillRect/>
          </a:stretch>
        </p:blipFill>
        <p:spPr bwMode="auto">
          <a:xfrm>
            <a:off x="1724025" y="1495425"/>
            <a:ext cx="5695950" cy="4524375"/>
          </a:xfrm>
          <a:prstGeom prst="rect">
            <a:avLst/>
          </a:prstGeom>
          <a:noFill/>
          <a:ln w="9525">
            <a:noFill/>
            <a:miter lim="800000"/>
            <a:headEnd/>
            <a:tailEnd/>
          </a:ln>
        </p:spPr>
      </p:pic>
      <p:pic>
        <p:nvPicPr>
          <p:cNvPr id="58371" name="Picture 3"/>
          <p:cNvPicPr>
            <a:picLocks noChangeAspect="1" noChangeArrowheads="1"/>
          </p:cNvPicPr>
          <p:nvPr/>
        </p:nvPicPr>
        <p:blipFill>
          <a:blip r:embed="rId4"/>
          <a:srcRect/>
          <a:stretch>
            <a:fillRect/>
          </a:stretch>
        </p:blipFill>
        <p:spPr bwMode="auto">
          <a:xfrm>
            <a:off x="6257925" y="1323975"/>
            <a:ext cx="2324100" cy="342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idx="4294967295"/>
          </p:nvPr>
        </p:nvSpPr>
        <p:spPr/>
        <p:txBody>
          <a:bodyPr/>
          <a:lstStyle/>
          <a:p>
            <a:r>
              <a:rPr lang="en-US" sz="3200" smtClean="0"/>
              <a:t>The Stakeholder Model of Responsibility</a:t>
            </a:r>
            <a:endParaRPr lang="en-US" sz="3200" smtClean="0">
              <a:latin typeface="Calibri" pitchFamily="34" charset="0"/>
            </a:endParaRPr>
          </a:p>
        </p:txBody>
      </p:sp>
      <p:sp>
        <p:nvSpPr>
          <p:cNvPr id="60418" name="Rectangle 3"/>
          <p:cNvSpPr>
            <a:spLocks noGrp="1"/>
          </p:cNvSpPr>
          <p:nvPr>
            <p:ph type="body" idx="4294967295"/>
          </p:nvPr>
        </p:nvSpPr>
        <p:spPr/>
        <p:txBody>
          <a:bodyPr/>
          <a:lstStyle/>
          <a:p>
            <a:pPr marL="0" indent="0">
              <a:buClr>
                <a:srgbClr val="254061"/>
              </a:buClr>
              <a:buFont typeface="Wingdings 3" pitchFamily="18" charset="2"/>
              <a:buNone/>
            </a:pPr>
            <a:r>
              <a:rPr lang="en-US" altLang="en-US" smtClean="0"/>
              <a:t>Most companies that strive to be responsible to their stakeholders concentrate first and foremost on five main groups: </a:t>
            </a:r>
          </a:p>
          <a:p>
            <a:pPr marL="0" indent="0">
              <a:buClr>
                <a:srgbClr val="254061"/>
              </a:buClr>
            </a:pPr>
            <a:r>
              <a:rPr lang="en-US" altLang="en-US" sz="3000" smtClean="0"/>
              <a:t>Customers</a:t>
            </a:r>
          </a:p>
          <a:p>
            <a:pPr marL="0" indent="0">
              <a:buClr>
                <a:srgbClr val="254061"/>
              </a:buClr>
            </a:pPr>
            <a:r>
              <a:rPr lang="en-US" altLang="en-US" sz="3000" smtClean="0"/>
              <a:t>Employees</a:t>
            </a:r>
          </a:p>
          <a:p>
            <a:pPr marL="0" indent="0">
              <a:buClr>
                <a:srgbClr val="254061"/>
              </a:buClr>
            </a:pPr>
            <a:r>
              <a:rPr lang="en-US" altLang="en-US" sz="3000" smtClean="0"/>
              <a:t>Investors </a:t>
            </a:r>
          </a:p>
          <a:p>
            <a:pPr marL="0" indent="0">
              <a:buClr>
                <a:srgbClr val="254061"/>
              </a:buClr>
            </a:pPr>
            <a:r>
              <a:rPr lang="en-US" altLang="en-US" sz="3000" smtClean="0"/>
              <a:t>Suppliers</a:t>
            </a:r>
          </a:p>
          <a:p>
            <a:pPr marL="0" indent="0">
              <a:buClr>
                <a:srgbClr val="254061"/>
              </a:buClr>
            </a:pPr>
            <a:r>
              <a:rPr lang="en-US" altLang="en-US" sz="3000" smtClean="0"/>
              <a:t>Local communities where they do business</a:t>
            </a:r>
            <a:endParaRPr lang="en-US" smtClean="0">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idx="4294967295"/>
          </p:nvPr>
        </p:nvSpPr>
        <p:spPr/>
        <p:txBody>
          <a:bodyPr/>
          <a:lstStyle/>
          <a:p>
            <a:r>
              <a:rPr lang="en-US" sz="3200" i="1" dirty="0" smtClean="0">
                <a:ea typeface="MS Gothic" pitchFamily="49" charset="-128"/>
              </a:rPr>
              <a:t>The Stakeholder Model of </a:t>
            </a:r>
            <a:r>
              <a:rPr lang="en-US" sz="3200" i="1" dirty="0" smtClean="0">
                <a:ea typeface="MS Gothic" pitchFamily="49" charset="-128"/>
              </a:rPr>
              <a:t>Responsibility (cont.)</a:t>
            </a:r>
            <a:endParaRPr lang="en-US" sz="3200" i="1" dirty="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Customers</a:t>
            </a:r>
          </a:p>
          <a:p>
            <a:pPr lvl="1">
              <a:defRPr/>
            </a:pPr>
            <a:r>
              <a:rPr lang="en-US" dirty="0">
                <a:latin typeface="+mn-lt"/>
              </a:rPr>
              <a:t>Treat customers fairly and honestly</a:t>
            </a:r>
          </a:p>
          <a:p>
            <a:pPr>
              <a:defRPr/>
            </a:pPr>
            <a:r>
              <a:rPr lang="en-US" b="1" dirty="0">
                <a:latin typeface="+mn-lt"/>
              </a:rPr>
              <a:t>Employees</a:t>
            </a:r>
          </a:p>
          <a:p>
            <a:pPr lvl="1">
              <a:defRPr/>
            </a:pPr>
            <a:r>
              <a:rPr lang="en-US" dirty="0">
                <a:latin typeface="+mn-lt"/>
              </a:rPr>
              <a:t>Treat employees fairly and respect their dignity and basic human needs</a:t>
            </a:r>
          </a:p>
          <a:p>
            <a:pPr>
              <a:defRPr/>
            </a:pPr>
            <a:r>
              <a:rPr lang="en-US" b="1" dirty="0">
                <a:latin typeface="+mn-lt"/>
              </a:rPr>
              <a:t>Investors</a:t>
            </a:r>
          </a:p>
          <a:p>
            <a:pPr lvl="1">
              <a:defRPr/>
            </a:pPr>
            <a:r>
              <a:rPr lang="en-US" dirty="0">
                <a:latin typeface="+mn-lt"/>
              </a:rPr>
              <a:t>Follow proper accounting procedures; provide information to shareholders about financial performance</a:t>
            </a:r>
          </a:p>
          <a:p>
            <a:pPr>
              <a:defRPr/>
            </a:pPr>
            <a:endParaRPr lang="en-US" dirty="0">
              <a:latin typeface="+mn-lt"/>
            </a:endParaRP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idx="4294967295"/>
          </p:nvPr>
        </p:nvSpPr>
        <p:spPr/>
        <p:txBody>
          <a:bodyPr/>
          <a:lstStyle/>
          <a:p>
            <a:r>
              <a:rPr lang="en-US" sz="3200" smtClean="0"/>
              <a:t>Responsibility toward Customers</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buClr>
                <a:srgbClr val="254061"/>
              </a:buClr>
              <a:defRPr/>
            </a:pPr>
            <a:r>
              <a:rPr lang="en-US" altLang="en-US" b="1" dirty="0">
                <a:latin typeface="+mn-lt"/>
              </a:rPr>
              <a:t>Consumer rights </a:t>
            </a:r>
            <a:endParaRPr lang="en-US" altLang="en-US" b="1" dirty="0" smtClean="0">
              <a:latin typeface="+mn-lt"/>
            </a:endParaRPr>
          </a:p>
          <a:p>
            <a:pPr lvl="1">
              <a:buClr>
                <a:srgbClr val="254061"/>
              </a:buClr>
              <a:defRPr/>
            </a:pPr>
            <a:r>
              <a:rPr lang="en-US" altLang="en-US" dirty="0" smtClean="0">
                <a:latin typeface="+mn-lt"/>
              </a:rPr>
              <a:t>Consumerism </a:t>
            </a:r>
            <a:r>
              <a:rPr lang="en-US" altLang="en-US" dirty="0">
                <a:latin typeface="+mn-lt"/>
              </a:rPr>
              <a:t>– social activism dedicated to protecting the rights of consumers in their dealings with businesses</a:t>
            </a:r>
          </a:p>
          <a:p>
            <a:pPr>
              <a:buClr>
                <a:srgbClr val="254061"/>
              </a:buClr>
              <a:defRPr/>
            </a:pPr>
            <a:r>
              <a:rPr lang="en-US" altLang="en-US" b="1" dirty="0">
                <a:latin typeface="+mn-lt"/>
              </a:rPr>
              <a:t>Unfair </a:t>
            </a:r>
            <a:r>
              <a:rPr lang="en-US" altLang="en-US" b="1" dirty="0" smtClean="0">
                <a:latin typeface="+mn-lt"/>
              </a:rPr>
              <a:t>pricing</a:t>
            </a:r>
          </a:p>
          <a:p>
            <a:pPr lvl="1">
              <a:buClr>
                <a:srgbClr val="254061"/>
              </a:buClr>
              <a:defRPr/>
            </a:pPr>
            <a:r>
              <a:rPr lang="en-US" altLang="en-US" dirty="0" smtClean="0">
                <a:latin typeface="+mn-lt"/>
              </a:rPr>
              <a:t>Collusion </a:t>
            </a:r>
            <a:r>
              <a:rPr lang="en-US" altLang="en-US" dirty="0">
                <a:latin typeface="+mn-lt"/>
              </a:rPr>
              <a:t>– two or more firms collaborate on such wrongful acts as price </a:t>
            </a:r>
            <a:r>
              <a:rPr lang="en-US" altLang="en-US" dirty="0" smtClean="0">
                <a:latin typeface="+mn-lt"/>
              </a:rPr>
              <a:t>fixing</a:t>
            </a:r>
          </a:p>
          <a:p>
            <a:pPr lvl="1">
              <a:buClr>
                <a:srgbClr val="254061"/>
              </a:buClr>
              <a:defRPr/>
            </a:pPr>
            <a:r>
              <a:rPr lang="en-US" altLang="en-US" dirty="0" smtClean="0">
                <a:latin typeface="+mn-lt"/>
              </a:rPr>
              <a:t>Price </a:t>
            </a:r>
            <a:r>
              <a:rPr lang="en-US" altLang="en-US" dirty="0">
                <a:latin typeface="+mn-lt"/>
              </a:rPr>
              <a:t>gouging</a:t>
            </a: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p:txBody>
          <a:bodyPr/>
          <a:lstStyle/>
          <a:p>
            <a:r>
              <a:rPr lang="en-US" smtClean="0">
                <a:latin typeface="Calibri" pitchFamily="34" charset="0"/>
              </a:rPr>
              <a:t>Introduction</a:t>
            </a:r>
          </a:p>
        </p:txBody>
      </p:sp>
      <p:sp>
        <p:nvSpPr>
          <p:cNvPr id="30722" name="Rectangle 3"/>
          <p:cNvSpPr>
            <a:spLocks noGrp="1"/>
          </p:cNvSpPr>
          <p:nvPr>
            <p:ph type="body" idx="4294967295"/>
          </p:nvPr>
        </p:nvSpPr>
        <p:spPr>
          <a:xfrm>
            <a:off x="457200" y="1295400"/>
            <a:ext cx="8229600" cy="4830763"/>
          </a:xfrm>
        </p:spPr>
        <p:txBody>
          <a:bodyPr/>
          <a:lstStyle/>
          <a:p>
            <a:r>
              <a:rPr lang="en-US" dirty="0" smtClean="0"/>
              <a:t>In this chapter, we’ll look at ethics and social responsibility—</a:t>
            </a:r>
          </a:p>
          <a:p>
            <a:pPr lvl="1"/>
            <a:r>
              <a:rPr lang="en-US" dirty="0" smtClean="0"/>
              <a:t>what they mean </a:t>
            </a:r>
          </a:p>
          <a:p>
            <a:pPr lvl="1"/>
            <a:r>
              <a:rPr lang="en-US" dirty="0" smtClean="0"/>
              <a:t>how they apply to environmental issues and to a firm’s relationships with </a:t>
            </a:r>
            <a:r>
              <a:rPr lang="en-US" dirty="0" smtClean="0"/>
              <a:t>its customers</a:t>
            </a:r>
            <a:r>
              <a:rPr lang="en-US" dirty="0" smtClean="0"/>
              <a:t>, employees, and investors.</a:t>
            </a:r>
          </a:p>
          <a:p>
            <a:pPr lvl="1"/>
            <a:r>
              <a:rPr lang="en-US" dirty="0" smtClean="0"/>
              <a:t>approaches to social responsibility</a:t>
            </a:r>
          </a:p>
          <a:p>
            <a:pPr lvl="1"/>
            <a:r>
              <a:rPr lang="en-US" dirty="0" smtClean="0"/>
              <a:t>steps businesses must take to implement social responsibility programs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idx="4294967295"/>
          </p:nvPr>
        </p:nvSpPr>
        <p:spPr/>
        <p:txBody>
          <a:bodyPr/>
          <a:lstStyle/>
          <a:p>
            <a:r>
              <a:rPr lang="en-US" sz="3200" smtClean="0"/>
              <a:t>Responsibility toward Employees</a:t>
            </a:r>
            <a:endParaRPr lang="en-US" sz="3200" smtClean="0">
              <a:latin typeface="Calibri" pitchFamily="34" charset="0"/>
            </a:endParaRPr>
          </a:p>
        </p:txBody>
      </p:sp>
      <p:sp>
        <p:nvSpPr>
          <p:cNvPr id="66562" name="Rectangle 3"/>
          <p:cNvSpPr>
            <a:spLocks noGrp="1"/>
          </p:cNvSpPr>
          <p:nvPr>
            <p:ph type="body" idx="4294967295"/>
          </p:nvPr>
        </p:nvSpPr>
        <p:spPr/>
        <p:txBody>
          <a:bodyPr/>
          <a:lstStyle/>
          <a:p>
            <a:r>
              <a:rPr lang="en-US" smtClean="0"/>
              <a:t>Provide opportunities to balance work and life pressures and preferences </a:t>
            </a:r>
          </a:p>
          <a:p>
            <a:r>
              <a:rPr lang="en-US" smtClean="0"/>
              <a:t>Help employees maintain job skills </a:t>
            </a:r>
          </a:p>
          <a:p>
            <a:r>
              <a:rPr lang="en-US" smtClean="0"/>
              <a:t>Treat terminated or laid-off employees with respect and compassion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idx="4294967295"/>
          </p:nvPr>
        </p:nvSpPr>
        <p:spPr/>
        <p:txBody>
          <a:bodyPr/>
          <a:lstStyle/>
          <a:p>
            <a:r>
              <a:rPr lang="en-US" sz="3200" i="1" dirty="0" smtClean="0"/>
              <a:t>Responsibility toward </a:t>
            </a:r>
            <a:r>
              <a:rPr lang="en-US" sz="3200" i="1" dirty="0" smtClean="0"/>
              <a:t>Employees (cont.)</a:t>
            </a:r>
            <a:endParaRPr lang="en-US" sz="3200" i="1" dirty="0" smtClean="0">
              <a:latin typeface="Calibri" pitchFamily="34" charset="0"/>
            </a:endParaRPr>
          </a:p>
        </p:txBody>
      </p:sp>
      <p:sp>
        <p:nvSpPr>
          <p:cNvPr id="158723" name="Rectangle 3"/>
          <p:cNvSpPr>
            <a:spLocks noGrp="1"/>
          </p:cNvSpPr>
          <p:nvPr>
            <p:ph type="body" idx="4294967295"/>
          </p:nvPr>
        </p:nvSpPr>
        <p:spPr>
          <a:xfrm>
            <a:off x="457200" y="1447800"/>
            <a:ext cx="8229600" cy="4678363"/>
          </a:xfrm>
        </p:spPr>
        <p:txBody>
          <a:bodyPr/>
          <a:lstStyle/>
          <a:p>
            <a:pPr>
              <a:buClr>
                <a:srgbClr val="254061"/>
              </a:buClr>
              <a:defRPr/>
            </a:pPr>
            <a:r>
              <a:rPr lang="en-US" altLang="en-US" dirty="0">
                <a:latin typeface="+mn-lt"/>
              </a:rPr>
              <a:t>A company that provides its employees with equal opportunities without regard to race, sex, or other irrelevant factors is meeting both its legal and its social responsibilities</a:t>
            </a:r>
          </a:p>
          <a:p>
            <a:pPr marL="0" indent="0">
              <a:buClr>
                <a:srgbClr val="254061"/>
              </a:buClr>
              <a:buFont typeface="Arial" charset="0"/>
              <a:buNone/>
              <a:defRPr/>
            </a:pPr>
            <a:endParaRPr lang="en-US" altLang="en-US" dirty="0">
              <a:latin typeface="+mn-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idx="4294967295"/>
          </p:nvPr>
        </p:nvSpPr>
        <p:spPr/>
        <p:txBody>
          <a:bodyPr/>
          <a:lstStyle/>
          <a:p>
            <a:r>
              <a:rPr lang="en-US" sz="3200" smtClean="0">
                <a:ea typeface="MS Gothic" pitchFamily="49" charset="-128"/>
              </a:rPr>
              <a:t>The Stakeholder Model of Responsibility</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Suppliers</a:t>
            </a:r>
          </a:p>
          <a:p>
            <a:pPr lvl="1">
              <a:defRPr/>
            </a:pPr>
            <a:r>
              <a:rPr lang="en-US" dirty="0">
                <a:latin typeface="+mn-lt"/>
              </a:rPr>
              <a:t>Create mutually beneficial partnership arrangements with suppliers</a:t>
            </a:r>
          </a:p>
          <a:p>
            <a:pPr>
              <a:defRPr/>
            </a:pPr>
            <a:r>
              <a:rPr lang="en-US" b="1" dirty="0">
                <a:latin typeface="+mn-lt"/>
              </a:rPr>
              <a:t>Local and International Communities</a:t>
            </a:r>
          </a:p>
          <a:p>
            <a:pPr lvl="1">
              <a:defRPr/>
            </a:pPr>
            <a:r>
              <a:rPr lang="en-US" dirty="0">
                <a:latin typeface="+mn-lt"/>
              </a:rPr>
              <a:t>Involvement in programs and charities</a:t>
            </a: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idx="4294967295"/>
          </p:nvPr>
        </p:nvSpPr>
        <p:spPr/>
        <p:txBody>
          <a:bodyPr/>
          <a:lstStyle/>
          <a:p>
            <a:r>
              <a:rPr lang="en-US" sz="3200" smtClean="0"/>
              <a:t>Contemporary Social Consciousness</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The Concept of Accountability</a:t>
            </a:r>
          </a:p>
          <a:p>
            <a:pPr lvl="1">
              <a:defRPr/>
            </a:pPr>
            <a:r>
              <a:rPr lang="en-US" dirty="0">
                <a:latin typeface="+mn-lt"/>
              </a:rPr>
              <a:t>The expectation of an expanded role for business in protecting and enhancing the general welfare of society</a:t>
            </a:r>
          </a:p>
          <a:p>
            <a:pPr>
              <a:defRPr/>
            </a:pPr>
            <a:endParaRPr lang="en-US" dirty="0">
              <a:latin typeface="+mn-lt"/>
            </a:endParaRP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p:txBody>
          <a:bodyPr/>
          <a:lstStyle/>
          <a:p>
            <a:r>
              <a:rPr lang="en-US" sz="3200" smtClean="0"/>
              <a:t>Responsibility toward the Environment</a:t>
            </a:r>
            <a:endParaRPr lang="en-US" sz="3200" smtClean="0">
              <a:latin typeface="Calibri" pitchFamily="34" charset="0"/>
            </a:endParaRPr>
          </a:p>
        </p:txBody>
      </p:sp>
      <p:sp>
        <p:nvSpPr>
          <p:cNvPr id="74754" name="Rectangle 3"/>
          <p:cNvSpPr>
            <a:spLocks noGrp="1"/>
          </p:cNvSpPr>
          <p:nvPr>
            <p:ph type="body" idx="4294967295"/>
          </p:nvPr>
        </p:nvSpPr>
        <p:spPr/>
        <p:txBody>
          <a:bodyPr/>
          <a:lstStyle/>
          <a:p>
            <a:r>
              <a:rPr lang="en-US" smtClean="0"/>
              <a:t>Air pollution</a:t>
            </a:r>
          </a:p>
          <a:p>
            <a:r>
              <a:rPr lang="en-US" smtClean="0"/>
              <a:t>Water pollution</a:t>
            </a:r>
          </a:p>
          <a:p>
            <a:r>
              <a:rPr lang="en-US" smtClean="0"/>
              <a:t>Land pollution</a:t>
            </a:r>
          </a:p>
          <a:p>
            <a:pPr lvl="1"/>
            <a:r>
              <a:rPr lang="en-US" smtClean="0"/>
              <a:t>Toxic waste disposal</a:t>
            </a:r>
          </a:p>
          <a:p>
            <a:pPr lvl="1"/>
            <a:r>
              <a:rPr lang="en-US" smtClean="0"/>
              <a:t>Recycling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idx="4294967295"/>
          </p:nvPr>
        </p:nvSpPr>
        <p:spPr/>
        <p:txBody>
          <a:bodyPr/>
          <a:lstStyle/>
          <a:p>
            <a:r>
              <a:rPr lang="en-US" sz="3200" smtClean="0"/>
              <a:t>Consumerism</a:t>
            </a:r>
            <a:endParaRPr lang="en-US" sz="3200" smtClean="0">
              <a:latin typeface="Calibri" pitchFamily="34" charset="0"/>
            </a:endParaRPr>
          </a:p>
        </p:txBody>
      </p:sp>
      <p:sp>
        <p:nvSpPr>
          <p:cNvPr id="76802" name="Rectangle 3"/>
          <p:cNvSpPr>
            <a:spLocks noGrp="1"/>
          </p:cNvSpPr>
          <p:nvPr>
            <p:ph type="body" idx="4294967295"/>
          </p:nvPr>
        </p:nvSpPr>
        <p:spPr/>
        <p:txBody>
          <a:bodyPr/>
          <a:lstStyle/>
          <a:p>
            <a:r>
              <a:rPr lang="en-US" b="1" smtClean="0"/>
              <a:t>Consumerism </a:t>
            </a:r>
          </a:p>
          <a:p>
            <a:pPr lvl="1"/>
            <a:r>
              <a:rPr lang="en-US" smtClean="0"/>
              <a:t>a form of social activism dedicated to protecting the rights of consumers in their dealings with businesses</a:t>
            </a:r>
          </a:p>
          <a:p>
            <a:r>
              <a:rPr lang="en-US" b="1" smtClean="0"/>
              <a:t>Collusion </a:t>
            </a:r>
          </a:p>
          <a:p>
            <a:pPr lvl="1"/>
            <a:r>
              <a:rPr lang="en-US" smtClean="0"/>
              <a:t>illegal agreement between two or more companies to commit a wrongful act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idx="4294967295"/>
          </p:nvPr>
        </p:nvSpPr>
        <p:spPr/>
        <p:txBody>
          <a:bodyPr/>
          <a:lstStyle/>
          <a:p>
            <a:r>
              <a:rPr lang="en-US" sz="3200" smtClean="0"/>
              <a:t>The Elements of Green Marketing</a:t>
            </a:r>
            <a:endParaRPr lang="en-US" sz="3200" smtClean="0">
              <a:latin typeface="Calibri" pitchFamily="34" charset="0"/>
            </a:endParaRPr>
          </a:p>
        </p:txBody>
      </p:sp>
      <p:pic>
        <p:nvPicPr>
          <p:cNvPr id="78850" name="Picture 2"/>
          <p:cNvPicPr>
            <a:picLocks noChangeAspect="1" noChangeArrowheads="1"/>
          </p:cNvPicPr>
          <p:nvPr/>
        </p:nvPicPr>
        <p:blipFill>
          <a:blip r:embed="rId3"/>
          <a:srcRect/>
          <a:stretch>
            <a:fillRect/>
          </a:stretch>
        </p:blipFill>
        <p:spPr bwMode="auto">
          <a:xfrm>
            <a:off x="1295400" y="1295400"/>
            <a:ext cx="6477000" cy="4930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idx="4294967295"/>
          </p:nvPr>
        </p:nvSpPr>
        <p:spPr/>
        <p:txBody>
          <a:bodyPr/>
          <a:lstStyle/>
          <a:p>
            <a:r>
              <a:rPr lang="en-US" sz="3200" smtClean="0"/>
              <a:t>Consumer Bill of Rights</a:t>
            </a:r>
            <a:endParaRPr lang="en-US" sz="3200" smtClean="0">
              <a:latin typeface="Calibri" pitchFamily="34" charset="0"/>
            </a:endParaRPr>
          </a:p>
        </p:txBody>
      </p:sp>
      <p:pic>
        <p:nvPicPr>
          <p:cNvPr id="80898" name="Picture 2"/>
          <p:cNvPicPr>
            <a:picLocks noChangeAspect="1" noChangeArrowheads="1"/>
          </p:cNvPicPr>
          <p:nvPr/>
        </p:nvPicPr>
        <p:blipFill>
          <a:blip r:embed="rId3"/>
          <a:srcRect/>
          <a:stretch>
            <a:fillRect/>
          </a:stretch>
        </p:blipFill>
        <p:spPr bwMode="auto">
          <a:xfrm>
            <a:off x="1719263" y="1295400"/>
            <a:ext cx="6053137" cy="4672013"/>
          </a:xfrm>
          <a:prstGeom prst="rect">
            <a:avLst/>
          </a:prstGeom>
          <a:noFill/>
          <a:ln w="9525">
            <a:noFill/>
            <a:miter lim="800000"/>
            <a:headEnd/>
            <a:tailEnd/>
          </a:ln>
        </p:spPr>
      </p:pic>
      <p:pic>
        <p:nvPicPr>
          <p:cNvPr id="80899" name="Picture 3"/>
          <p:cNvPicPr>
            <a:picLocks noChangeAspect="1" noChangeArrowheads="1"/>
          </p:cNvPicPr>
          <p:nvPr/>
        </p:nvPicPr>
        <p:blipFill>
          <a:blip r:embed="rId4"/>
          <a:srcRect/>
          <a:stretch>
            <a:fillRect/>
          </a:stretch>
        </p:blipFill>
        <p:spPr bwMode="auto">
          <a:xfrm>
            <a:off x="6172200" y="1309688"/>
            <a:ext cx="2066925" cy="333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idx="4294967295"/>
          </p:nvPr>
        </p:nvSpPr>
        <p:spPr/>
        <p:txBody>
          <a:bodyPr/>
          <a:lstStyle/>
          <a:p>
            <a:r>
              <a:rPr lang="en-US" sz="3200" smtClean="0"/>
              <a:t>Responsibility toward Investors</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a:defRPr/>
            </a:pPr>
            <a:r>
              <a:rPr lang="en-US" b="1" dirty="0">
                <a:latin typeface="+mn-lt"/>
              </a:rPr>
              <a:t>Insider trading </a:t>
            </a:r>
          </a:p>
          <a:p>
            <a:pPr lvl="1">
              <a:defRPr/>
            </a:pPr>
            <a:r>
              <a:rPr lang="en-US" dirty="0">
                <a:latin typeface="+mn-lt"/>
              </a:rPr>
              <a:t>using confidential information to gain from the purchase or sale of stocks.</a:t>
            </a:r>
          </a:p>
          <a:p>
            <a:pPr>
              <a:defRPr/>
            </a:pPr>
            <a:r>
              <a:rPr lang="en-US" b="1" dirty="0">
                <a:latin typeface="+mn-lt"/>
              </a:rPr>
              <a:t>Misrepresentation of finances</a:t>
            </a:r>
          </a:p>
          <a:p>
            <a:pPr marL="0" indent="0">
              <a:buFont typeface="Arial" charset="0"/>
              <a:buNone/>
              <a:defRPr/>
            </a:pPr>
            <a:endParaRPr lang="en-US" dirty="0" smtClean="0">
              <a:latin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idx="4294967295"/>
          </p:nvPr>
        </p:nvSpPr>
        <p:spPr/>
        <p:txBody>
          <a:bodyPr/>
          <a:lstStyle/>
          <a:p>
            <a:r>
              <a:rPr lang="en-US" sz="3200" smtClean="0"/>
              <a:t>Approaches to Social Responsibility</a:t>
            </a:r>
            <a:endParaRPr lang="en-US" sz="3200" smtClean="0">
              <a:latin typeface="Calibri" pitchFamily="34" charset="0"/>
            </a:endParaRPr>
          </a:p>
        </p:txBody>
      </p:sp>
      <p:pic>
        <p:nvPicPr>
          <p:cNvPr id="84994" name="Picture 2"/>
          <p:cNvPicPr>
            <a:picLocks noChangeAspect="1" noChangeArrowheads="1"/>
          </p:cNvPicPr>
          <p:nvPr/>
        </p:nvPicPr>
        <p:blipFill>
          <a:blip r:embed="rId3"/>
          <a:srcRect/>
          <a:stretch>
            <a:fillRect/>
          </a:stretch>
        </p:blipFill>
        <p:spPr bwMode="auto">
          <a:xfrm>
            <a:off x="214313" y="2362200"/>
            <a:ext cx="8715375" cy="2133600"/>
          </a:xfrm>
          <a:prstGeom prst="rect">
            <a:avLst/>
          </a:prstGeom>
          <a:noFill/>
          <a:ln w="9525">
            <a:noFill/>
            <a:miter lim="800000"/>
            <a:headEnd/>
            <a:tailEnd/>
          </a:ln>
        </p:spPr>
      </p:pic>
      <p:pic>
        <p:nvPicPr>
          <p:cNvPr id="84995" name="Picture 3"/>
          <p:cNvPicPr>
            <a:picLocks noChangeAspect="1" noChangeArrowheads="1"/>
          </p:cNvPicPr>
          <p:nvPr/>
        </p:nvPicPr>
        <p:blipFill>
          <a:blip r:embed="rId4"/>
          <a:srcRect/>
          <a:stretch>
            <a:fillRect/>
          </a:stretch>
        </p:blipFill>
        <p:spPr bwMode="auto">
          <a:xfrm>
            <a:off x="4572000" y="2047875"/>
            <a:ext cx="3819525" cy="314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1"/>
          <p:cNvSpPr>
            <a:spLocks noGrp="1"/>
          </p:cNvSpPr>
          <p:nvPr>
            <p:ph type="body" idx="1"/>
          </p:nvPr>
        </p:nvSpPr>
        <p:spPr>
          <a:xfrm>
            <a:off x="990600" y="1219200"/>
            <a:ext cx="7696200" cy="4724400"/>
          </a:xfrm>
        </p:spPr>
        <p:txBody>
          <a:bodyPr/>
          <a:lstStyle/>
          <a:p>
            <a:pPr marL="514350" indent="-514350">
              <a:buFont typeface="Calibri" pitchFamily="34" charset="0"/>
              <a:buAutoNum type="arabicPeriod"/>
            </a:pPr>
            <a:r>
              <a:rPr lang="en-US" b="1" dirty="0" smtClean="0"/>
              <a:t>Explain </a:t>
            </a:r>
            <a:r>
              <a:rPr lang="en-US" dirty="0" smtClean="0"/>
              <a:t>how individuals develop their personal codes of ethics and why ethics are important in the workplace.</a:t>
            </a:r>
          </a:p>
          <a:p>
            <a:pPr marL="514350" indent="-514350">
              <a:buFont typeface="Calibri" pitchFamily="34" charset="0"/>
              <a:buAutoNum type="arabicPeriod"/>
            </a:pPr>
            <a:r>
              <a:rPr lang="en-US" b="1" dirty="0" smtClean="0"/>
              <a:t>Distinguish</a:t>
            </a:r>
            <a:r>
              <a:rPr lang="en-US" dirty="0" smtClean="0"/>
              <a:t> social responsibility from ethics, identify organizational </a:t>
            </a:r>
            <a:r>
              <a:rPr lang="en-US" dirty="0" smtClean="0"/>
              <a:t>stakeholders</a:t>
            </a:r>
            <a:r>
              <a:rPr lang="en-US" dirty="0" smtClean="0"/>
              <a:t>, and characterize social consciousness </a:t>
            </a:r>
            <a:r>
              <a:rPr lang="en-US" dirty="0" smtClean="0"/>
              <a:t>today.</a:t>
            </a:r>
            <a:endParaRPr lang="en-US" dirty="0" smtClean="0"/>
          </a:p>
          <a:p>
            <a:pPr marL="514350" indent="-514350">
              <a:buFont typeface="Calibri" pitchFamily="34" charset="0"/>
              <a:buAutoNum type="arabicPeriod"/>
            </a:pPr>
            <a:r>
              <a:rPr lang="en-US" b="1" dirty="0" smtClean="0"/>
              <a:t>Show</a:t>
            </a:r>
            <a:r>
              <a:rPr lang="en-US" dirty="0" smtClean="0"/>
              <a:t> how the concept of social responsibility applies both to environmental issues and to a firm’s relationships with customers, employees, and </a:t>
            </a:r>
            <a:r>
              <a:rPr lang="en-US" dirty="0" smtClean="0"/>
              <a:t>investors.</a:t>
            </a: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ChangeArrowheads="1"/>
          </p:cNvSpPr>
          <p:nvPr>
            <p:ph type="title" idx="4294967295"/>
          </p:nvPr>
        </p:nvSpPr>
        <p:spPr/>
        <p:txBody>
          <a:bodyPr/>
          <a:lstStyle/>
          <a:p>
            <a:r>
              <a:rPr lang="en-US" sz="3200" i="1" dirty="0" smtClean="0"/>
              <a:t>Approaches to Social </a:t>
            </a:r>
            <a:r>
              <a:rPr lang="en-US" sz="3200" i="1" dirty="0" smtClean="0"/>
              <a:t>Responsibility (cont.)</a:t>
            </a:r>
            <a:endParaRPr lang="en-US" sz="3200" i="1" dirty="0" smtClean="0">
              <a:latin typeface="Calibri" pitchFamily="34" charset="0"/>
            </a:endParaRPr>
          </a:p>
        </p:txBody>
      </p:sp>
      <p:sp>
        <p:nvSpPr>
          <p:cNvPr id="7" name="Content Placeholder 3"/>
          <p:cNvSpPr txBox="1">
            <a:spLocks/>
          </p:cNvSpPr>
          <p:nvPr/>
        </p:nvSpPr>
        <p:spPr>
          <a:xfrm>
            <a:off x="609600" y="1600200"/>
            <a:ext cx="80010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b="1" dirty="0"/>
              <a:t>Obstructionist Stance</a:t>
            </a:r>
          </a:p>
          <a:p>
            <a:pPr lvl="1">
              <a:defRPr/>
            </a:pPr>
            <a:r>
              <a:rPr lang="en-US" dirty="0" smtClean="0"/>
              <a:t>involves </a:t>
            </a:r>
            <a:r>
              <a:rPr lang="en-US" dirty="0"/>
              <a:t>doing as little as possible and may involve attempts to deny or cover up </a:t>
            </a:r>
            <a:r>
              <a:rPr lang="en-US" dirty="0" smtClean="0"/>
              <a:t>violations</a:t>
            </a:r>
          </a:p>
          <a:p>
            <a:pPr>
              <a:defRPr/>
            </a:pPr>
            <a:r>
              <a:rPr lang="en-US" b="1" dirty="0"/>
              <a:t>Defensive Stance</a:t>
            </a:r>
          </a:p>
          <a:p>
            <a:pPr lvl="1">
              <a:defRPr/>
            </a:pPr>
            <a:r>
              <a:rPr lang="en-US" dirty="0"/>
              <a:t>company meets only minimum legal requirements in its commitments to groups and individuals its social environment</a:t>
            </a:r>
          </a:p>
          <a:p>
            <a:pPr marL="457200" lvl="1" indent="0">
              <a:buFont typeface="Arial" charset="0"/>
              <a:buNone/>
              <a:defRPr/>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Content Placeholder 3"/>
          <p:cNvSpPr txBox="1">
            <a:spLocks/>
          </p:cNvSpPr>
          <p:nvPr/>
        </p:nvSpPr>
        <p:spPr bwMode="auto">
          <a:xfrm>
            <a:off x="609600" y="1600200"/>
            <a:ext cx="8001000" cy="4525963"/>
          </a:xfrm>
          <a:prstGeom prst="rect">
            <a:avLst/>
          </a:prstGeom>
          <a:noFill/>
          <a:ln w="9525">
            <a:noFill/>
            <a:miter lim="800000"/>
            <a:headEnd/>
            <a:tailEnd/>
          </a:ln>
        </p:spPr>
        <p:txBody>
          <a:bodyPr/>
          <a:lstStyle/>
          <a:p>
            <a:pPr marL="342900" indent="-342900" eaLnBrk="0" hangingPunct="0">
              <a:spcBef>
                <a:spcPct val="20000"/>
              </a:spcBef>
              <a:buFont typeface="Arial" charset="0"/>
              <a:buChar char="•"/>
            </a:pPr>
            <a:r>
              <a:rPr lang="en-US" sz="3200" b="1"/>
              <a:t>Accommodative Stance </a:t>
            </a:r>
          </a:p>
          <a:p>
            <a:pPr marL="742950" lvl="1" indent="-285750" eaLnBrk="0" hangingPunct="0">
              <a:spcBef>
                <a:spcPct val="20000"/>
              </a:spcBef>
              <a:buFont typeface="Arial" charset="0"/>
              <a:buChar char="–"/>
            </a:pPr>
            <a:r>
              <a:rPr lang="en-US" sz="2800"/>
              <a:t>a company, if specifically asked to do so, exceeds legal minimums in its commitments to groups</a:t>
            </a:r>
          </a:p>
          <a:p>
            <a:pPr marL="342900" indent="-342900" eaLnBrk="0" hangingPunct="0">
              <a:spcBef>
                <a:spcPct val="20000"/>
              </a:spcBef>
              <a:buFont typeface="Arial" charset="0"/>
              <a:buChar char="•"/>
            </a:pPr>
            <a:r>
              <a:rPr lang="en-US" sz="3200" b="1"/>
              <a:t>Proactive Stance </a:t>
            </a:r>
            <a:endParaRPr lang="en-US" sz="3200"/>
          </a:p>
          <a:p>
            <a:pPr marL="742950" lvl="1" indent="-285750" eaLnBrk="0" hangingPunct="0">
              <a:spcBef>
                <a:spcPct val="20000"/>
              </a:spcBef>
              <a:buFont typeface="Arial" charset="0"/>
              <a:buChar char="–"/>
            </a:pPr>
            <a:r>
              <a:rPr lang="en-US" sz="2800"/>
              <a:t>a company actively seeks opportunities to contribute to the well-being of groups and individuals in its social environment</a:t>
            </a:r>
          </a:p>
          <a:p>
            <a:pPr marL="342900" indent="-342900" eaLnBrk="0" hangingPunct="0">
              <a:spcBef>
                <a:spcPct val="20000"/>
              </a:spcBef>
              <a:buFont typeface="Arial" charset="0"/>
              <a:buChar char="•"/>
            </a:pPr>
            <a:endParaRPr lang="en-US" sz="3200" b="1"/>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t>Approaches to Social Responsibility (cont.)</a:t>
            </a:r>
            <a:endParaRPr lang="en-US" sz="3200" i="1" dirty="0" smtClean="0">
              <a:latin typeface="Calibri"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idx="4294967295"/>
          </p:nvPr>
        </p:nvSpPr>
        <p:spPr>
          <a:xfrm>
            <a:off x="457200" y="76200"/>
            <a:ext cx="8382000" cy="1143000"/>
          </a:xfrm>
        </p:spPr>
        <p:txBody>
          <a:bodyPr/>
          <a:lstStyle/>
          <a:p>
            <a:r>
              <a:rPr lang="en-US" sz="3200" smtClean="0"/>
              <a:t>Social Responsibility and the Small Business</a:t>
            </a:r>
            <a:endParaRPr lang="en-US" sz="3200" smtClean="0">
              <a:latin typeface="Calibri" pitchFamily="34" charset="0"/>
            </a:endParaRPr>
          </a:p>
        </p:txBody>
      </p:sp>
      <p:sp>
        <p:nvSpPr>
          <p:cNvPr id="91138" name="Rectangle 3"/>
          <p:cNvSpPr txBox="1">
            <a:spLocks/>
          </p:cNvSpPr>
          <p:nvPr/>
        </p:nvSpPr>
        <p:spPr bwMode="auto">
          <a:xfrm>
            <a:off x="457200" y="1600200"/>
            <a:ext cx="8229600" cy="4525963"/>
          </a:xfrm>
          <a:prstGeom prst="rect">
            <a:avLst/>
          </a:prstGeom>
          <a:noFill/>
          <a:ln w="9525">
            <a:noFill/>
            <a:miter lim="800000"/>
            <a:headEnd/>
            <a:tailEnd/>
          </a:ln>
        </p:spPr>
        <p:txBody>
          <a:bodyPr/>
          <a:lstStyle/>
          <a:p>
            <a:pPr marL="342900" indent="-342900" eaLnBrk="0" hangingPunct="0">
              <a:spcBef>
                <a:spcPct val="20000"/>
              </a:spcBef>
              <a:buClr>
                <a:srgbClr val="254061"/>
              </a:buClr>
              <a:buFont typeface="Arial" charset="0"/>
              <a:buChar char="•"/>
            </a:pPr>
            <a:r>
              <a:rPr lang="en-US" altLang="en-US" sz="3200"/>
              <a:t>For small businesses, ethical issues are questions of individual ethics</a:t>
            </a:r>
          </a:p>
          <a:p>
            <a:pPr marL="342900" indent="-342900" eaLnBrk="0" hangingPunct="0">
              <a:spcBef>
                <a:spcPct val="20000"/>
              </a:spcBef>
              <a:buClr>
                <a:srgbClr val="254061"/>
              </a:buClr>
              <a:buFont typeface="Arial" charset="0"/>
              <a:buChar char="•"/>
            </a:pPr>
            <a:r>
              <a:rPr lang="en-US" altLang="en-US" sz="3200"/>
              <a:t>But in questions of social responsibility, they must ask themselves if they can afford a social agenda</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ChangeArrowheads="1"/>
          </p:cNvSpPr>
          <p:nvPr>
            <p:ph type="title" idx="4294967295"/>
          </p:nvPr>
        </p:nvSpPr>
        <p:spPr/>
        <p:txBody>
          <a:bodyPr/>
          <a:lstStyle/>
          <a:p>
            <a:r>
              <a:rPr lang="en-US" sz="3200" smtClean="0">
                <a:latin typeface="Calibri" pitchFamily="34" charset="0"/>
              </a:rPr>
              <a:t>Top 25 Corporate Foundations</a:t>
            </a:r>
          </a:p>
        </p:txBody>
      </p:sp>
      <p:pic>
        <p:nvPicPr>
          <p:cNvPr id="93186" name="Picture 2"/>
          <p:cNvPicPr>
            <a:picLocks noChangeAspect="1" noChangeArrowheads="1"/>
          </p:cNvPicPr>
          <p:nvPr/>
        </p:nvPicPr>
        <p:blipFill>
          <a:blip r:embed="rId3"/>
          <a:srcRect/>
          <a:stretch>
            <a:fillRect/>
          </a:stretch>
        </p:blipFill>
        <p:spPr bwMode="auto">
          <a:xfrm>
            <a:off x="3108325" y="1447800"/>
            <a:ext cx="3492500" cy="472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noChangeArrowheads="1"/>
          </p:cNvSpPr>
          <p:nvPr>
            <p:ph type="title" idx="4294967295"/>
          </p:nvPr>
        </p:nvSpPr>
        <p:spPr/>
        <p:txBody>
          <a:bodyPr/>
          <a:lstStyle/>
          <a:p>
            <a:r>
              <a:rPr lang="en-US" sz="3200" smtClean="0">
                <a:latin typeface="Calibri" pitchFamily="34" charset="0"/>
              </a:rPr>
              <a:t>The Government and Social Responsibility</a:t>
            </a:r>
          </a:p>
        </p:txBody>
      </p:sp>
      <p:sp>
        <p:nvSpPr>
          <p:cNvPr id="95234" name="Rectangle 3"/>
          <p:cNvSpPr txBox="1">
            <a:spLocks/>
          </p:cNvSpPr>
          <p:nvPr/>
        </p:nvSpPr>
        <p:spPr bwMode="auto">
          <a:xfrm>
            <a:off x="457200" y="1600200"/>
            <a:ext cx="8229600" cy="4525963"/>
          </a:xfrm>
          <a:prstGeom prst="rect">
            <a:avLst/>
          </a:prstGeom>
          <a:noFill/>
          <a:ln w="9525">
            <a:noFill/>
            <a:miter lim="800000"/>
            <a:headEnd/>
            <a:tailEnd/>
          </a:ln>
        </p:spPr>
        <p:txBody>
          <a:bodyPr/>
          <a:lstStyle/>
          <a:p>
            <a:pPr marL="342900" indent="-342900" eaLnBrk="0" hangingPunct="0">
              <a:spcBef>
                <a:spcPct val="20000"/>
              </a:spcBef>
              <a:buFont typeface="Arial" charset="0"/>
              <a:buChar char="•"/>
            </a:pPr>
            <a:r>
              <a:rPr lang="en-US" sz="3200"/>
              <a:t>Regulation</a:t>
            </a:r>
          </a:p>
          <a:p>
            <a:pPr marL="742950" lvl="1" indent="-285750" eaLnBrk="0" hangingPunct="0">
              <a:spcBef>
                <a:spcPct val="20000"/>
              </a:spcBef>
              <a:buFont typeface="Arial" charset="0"/>
              <a:buChar char="–"/>
            </a:pPr>
            <a:r>
              <a:rPr lang="en-US" sz="2800"/>
              <a:t>the establishment of laws and rules that dictate what organizations can and cannot do</a:t>
            </a:r>
          </a:p>
          <a:p>
            <a:pPr marL="742950" lvl="1" indent="-285750" eaLnBrk="0" hangingPunct="0">
              <a:spcBef>
                <a:spcPct val="20000"/>
              </a:spcBef>
              <a:buFont typeface="Arial" charset="0"/>
              <a:buChar char="–"/>
            </a:pPr>
            <a:r>
              <a:rPr lang="en-US" sz="2800"/>
              <a:t>Direct</a:t>
            </a:r>
          </a:p>
          <a:p>
            <a:pPr marL="742950" lvl="1" indent="-285750" eaLnBrk="0" hangingPunct="0">
              <a:spcBef>
                <a:spcPct val="20000"/>
              </a:spcBef>
              <a:buFont typeface="Arial" charset="0"/>
              <a:buChar char="–"/>
            </a:pPr>
            <a:r>
              <a:rPr lang="en-US" sz="2800"/>
              <a:t>Indirect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ChangeArrowheads="1"/>
          </p:cNvSpPr>
          <p:nvPr>
            <p:ph type="title" idx="4294967295"/>
          </p:nvPr>
        </p:nvSpPr>
        <p:spPr/>
        <p:txBody>
          <a:bodyPr/>
          <a:lstStyle/>
          <a:p>
            <a:r>
              <a:rPr lang="en-US" sz="3200" smtClean="0">
                <a:latin typeface="Calibri" pitchFamily="34" charset="0"/>
              </a:rPr>
              <a:t>How Organizations Influence  Government</a:t>
            </a:r>
          </a:p>
        </p:txBody>
      </p:sp>
      <p:sp>
        <p:nvSpPr>
          <p:cNvPr id="5" name="Rectangle 3"/>
          <p:cNvSpPr txBox="1">
            <a:spLocks/>
          </p:cNvSpPr>
          <p:nvPr/>
        </p:nvSpPr>
        <p:spPr bwMode="auto">
          <a:xfrm>
            <a:off x="457200" y="1600200"/>
            <a:ext cx="8229600" cy="4525963"/>
          </a:xfrm>
          <a:prstGeom prst="rect">
            <a:avLst/>
          </a:prstGeom>
          <a:noFill/>
          <a:ln w="9525">
            <a:noFill/>
            <a:miter lim="800000"/>
            <a:headEnd/>
            <a:tailEnd/>
          </a:ln>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dirty="0"/>
              <a:t>Political Action </a:t>
            </a:r>
            <a:r>
              <a:rPr lang="en-US" dirty="0" smtClean="0"/>
              <a:t>Committees (PACs</a:t>
            </a:r>
            <a:r>
              <a:rPr lang="en-US" dirty="0"/>
              <a:t>) </a:t>
            </a:r>
            <a:endParaRPr lang="en-US" dirty="0" smtClean="0"/>
          </a:p>
          <a:p>
            <a:pPr lvl="1">
              <a:defRPr/>
            </a:pPr>
            <a:r>
              <a:rPr lang="en-US" dirty="0" smtClean="0"/>
              <a:t>special </a:t>
            </a:r>
            <a:r>
              <a:rPr lang="en-US" dirty="0"/>
              <a:t>organizations created </a:t>
            </a:r>
            <a:r>
              <a:rPr lang="en-US" dirty="0" smtClean="0"/>
              <a:t>to </a:t>
            </a:r>
            <a:r>
              <a:rPr lang="en-US" dirty="0"/>
              <a:t>solicit money and then distribute it to </a:t>
            </a:r>
            <a:r>
              <a:rPr lang="en-US" dirty="0" smtClean="0"/>
              <a:t>political candidates</a:t>
            </a:r>
          </a:p>
          <a:p>
            <a:pPr>
              <a:defRPr/>
            </a:pPr>
            <a:r>
              <a:rPr lang="en-US" dirty="0"/>
              <a:t>Lobbying </a:t>
            </a:r>
          </a:p>
          <a:p>
            <a:pPr lvl="1">
              <a:defRPr/>
            </a:pPr>
            <a:r>
              <a:rPr lang="en-US" dirty="0"/>
              <a:t>the use of persons or groups to formally represent an organization or group of organizations before political bodies</a:t>
            </a:r>
          </a:p>
          <a:p>
            <a:pPr marL="457200" lvl="1" indent="0">
              <a:buFont typeface="Arial" charset="0"/>
              <a:buNone/>
              <a:defRPr/>
            </a:pP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ChangeArrowheads="1"/>
          </p:cNvSpPr>
          <p:nvPr>
            <p:ph type="title" idx="4294967295"/>
          </p:nvPr>
        </p:nvSpPr>
        <p:spPr/>
        <p:txBody>
          <a:bodyPr/>
          <a:lstStyle/>
          <a:p>
            <a:r>
              <a:rPr lang="en-US" sz="3200" dirty="0" smtClean="0">
                <a:latin typeface="Calibri" pitchFamily="34" charset="0"/>
              </a:rPr>
              <a:t>Formal Organizational </a:t>
            </a:r>
            <a:r>
              <a:rPr lang="en-US" sz="3200" dirty="0" smtClean="0">
                <a:latin typeface="Calibri" pitchFamily="34" charset="0"/>
              </a:rPr>
              <a:t>Dimensions</a:t>
            </a:r>
            <a:endParaRPr lang="en-US" sz="3200" dirty="0" smtClean="0">
              <a:latin typeface="Calibri" pitchFamily="34" charset="0"/>
            </a:endParaRPr>
          </a:p>
        </p:txBody>
      </p:sp>
      <p:sp>
        <p:nvSpPr>
          <p:cNvPr id="99330" name="Rectangle 3"/>
          <p:cNvSpPr txBox="1">
            <a:spLocks/>
          </p:cNvSpPr>
          <p:nvPr/>
        </p:nvSpPr>
        <p:spPr bwMode="auto">
          <a:xfrm>
            <a:off x="457200" y="1600200"/>
            <a:ext cx="8229600" cy="4525963"/>
          </a:xfrm>
          <a:prstGeom prst="rect">
            <a:avLst/>
          </a:prstGeom>
          <a:noFill/>
          <a:ln w="9525">
            <a:noFill/>
            <a:miter lim="800000"/>
            <a:headEnd/>
            <a:tailEnd/>
          </a:ln>
        </p:spPr>
        <p:txBody>
          <a:bodyPr/>
          <a:lstStyle/>
          <a:p>
            <a:pPr marL="342900" indent="-342900" eaLnBrk="0" hangingPunct="0">
              <a:spcBef>
                <a:spcPct val="20000"/>
              </a:spcBef>
              <a:buFont typeface="Arial" charset="0"/>
              <a:buChar char="•"/>
            </a:pPr>
            <a:r>
              <a:rPr lang="en-US" sz="3200"/>
              <a:t>Legal Compliance </a:t>
            </a:r>
          </a:p>
          <a:p>
            <a:pPr marL="742950" lvl="1" indent="-285750" eaLnBrk="0" hangingPunct="0">
              <a:spcBef>
                <a:spcPct val="20000"/>
              </a:spcBef>
              <a:buFont typeface="Arial" charset="0"/>
              <a:buChar char="–"/>
            </a:pPr>
            <a:r>
              <a:rPr lang="en-US" sz="2800"/>
              <a:t>the extent to which the organization conforms to local, state, federal, and international laws</a:t>
            </a:r>
          </a:p>
          <a:p>
            <a:pPr marL="342900" indent="-342900" eaLnBrk="0" hangingPunct="0">
              <a:spcBef>
                <a:spcPct val="20000"/>
              </a:spcBef>
              <a:buFont typeface="Arial" charset="0"/>
              <a:buChar char="•"/>
            </a:pPr>
            <a:r>
              <a:rPr lang="en-US" sz="3200"/>
              <a:t>Ethical Compliance </a:t>
            </a:r>
          </a:p>
          <a:p>
            <a:pPr marL="742950" lvl="1" indent="-285750" eaLnBrk="0" hangingPunct="0">
              <a:spcBef>
                <a:spcPct val="20000"/>
              </a:spcBef>
              <a:buFont typeface="Arial" charset="0"/>
              <a:buChar char="–"/>
            </a:pPr>
            <a:r>
              <a:rPr lang="en-US" sz="2800"/>
              <a:t>the extent to which the members of the organization follow basic ethical (and legal) standards of behavior</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txBox="1">
            <a:spLocks/>
          </p:cNvSpPr>
          <p:nvPr/>
        </p:nvSpPr>
        <p:spPr bwMode="auto">
          <a:xfrm>
            <a:off x="457200" y="1600200"/>
            <a:ext cx="8229600" cy="4525963"/>
          </a:xfrm>
          <a:prstGeom prst="rect">
            <a:avLst/>
          </a:prstGeom>
          <a:noFill/>
          <a:ln w="9525">
            <a:noFill/>
            <a:miter lim="800000"/>
            <a:headEnd/>
            <a:tailEnd/>
          </a:ln>
        </p:spPr>
        <p:txBody>
          <a:bodyPr/>
          <a:lstStyle/>
          <a:p>
            <a:pPr marL="342900" indent="-342900" eaLnBrk="0" hangingPunct="0">
              <a:spcBef>
                <a:spcPct val="20000"/>
              </a:spcBef>
              <a:buFont typeface="Arial" charset="0"/>
              <a:buChar char="•"/>
            </a:pPr>
            <a:r>
              <a:rPr lang="en-US" sz="3200"/>
              <a:t>Philanthropic giving </a:t>
            </a:r>
          </a:p>
          <a:p>
            <a:pPr marL="742950" lvl="1" indent="-285750" eaLnBrk="0" hangingPunct="0">
              <a:spcBef>
                <a:spcPct val="20000"/>
              </a:spcBef>
              <a:buFont typeface="Arial" charset="0"/>
              <a:buChar char="–"/>
            </a:pPr>
            <a:r>
              <a:rPr lang="en-US" sz="2800"/>
              <a:t>the awarding of funds or gifts to charities or other worthy causes</a:t>
            </a:r>
          </a:p>
        </p:txBody>
      </p:sp>
      <p:sp>
        <p:nvSpPr>
          <p:cNvPr id="4" name="Rectangle 2"/>
          <p:cNvSpPr txBox="1">
            <a:spLocks noChangeArrowheads="1"/>
          </p:cNvSpPr>
          <p:nvPr/>
        </p:nvSpPr>
        <p:spPr bwMode="auto">
          <a:xfrm>
            <a:off x="4572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59626F"/>
                </a:solidFill>
                <a:latin typeface="Arial" charset="0"/>
                <a:ea typeface="+mj-ea"/>
                <a:cs typeface="+mj-cs"/>
              </a:defRPr>
            </a:lvl1pPr>
            <a:lvl2pPr algn="ctr" rtl="0" eaLnBrk="0" fontAlgn="base" hangingPunct="0">
              <a:spcBef>
                <a:spcPct val="0"/>
              </a:spcBef>
              <a:spcAft>
                <a:spcPct val="0"/>
              </a:spcAft>
              <a:defRPr sz="4400">
                <a:solidFill>
                  <a:srgbClr val="59626F"/>
                </a:solidFill>
                <a:latin typeface="Arial" charset="0"/>
              </a:defRPr>
            </a:lvl2pPr>
            <a:lvl3pPr algn="ctr" rtl="0" eaLnBrk="0" fontAlgn="base" hangingPunct="0">
              <a:spcBef>
                <a:spcPct val="0"/>
              </a:spcBef>
              <a:spcAft>
                <a:spcPct val="0"/>
              </a:spcAft>
              <a:defRPr sz="4400">
                <a:solidFill>
                  <a:srgbClr val="59626F"/>
                </a:solidFill>
                <a:latin typeface="Arial" charset="0"/>
              </a:defRPr>
            </a:lvl3pPr>
            <a:lvl4pPr algn="ctr" rtl="0" eaLnBrk="0" fontAlgn="base" hangingPunct="0">
              <a:spcBef>
                <a:spcPct val="0"/>
              </a:spcBef>
              <a:spcAft>
                <a:spcPct val="0"/>
              </a:spcAft>
              <a:defRPr sz="4400">
                <a:solidFill>
                  <a:srgbClr val="59626F"/>
                </a:solidFill>
                <a:latin typeface="Arial" charset="0"/>
              </a:defRPr>
            </a:lvl4pPr>
            <a:lvl5pPr algn="ctr" rtl="0" eaLnBrk="0" fontAlgn="base" hangingPunct="0">
              <a:spcBef>
                <a:spcPct val="0"/>
              </a:spcBef>
              <a:spcAft>
                <a:spcPct val="0"/>
              </a:spcAft>
              <a:defRPr sz="4400">
                <a:solidFill>
                  <a:srgbClr val="59626F"/>
                </a:solidFill>
                <a:latin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i="1" smtClean="0">
                <a:latin typeface="Calibri" pitchFamily="34" charset="0"/>
              </a:rPr>
              <a:t>Formal Organizational Dimensions (cont.)</a:t>
            </a:r>
            <a:endParaRPr lang="en-US" sz="3200" i="1" dirty="0" smtClean="0">
              <a:latin typeface="Calibri"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2"/>
          <p:cNvSpPr>
            <a:spLocks noGrp="1" noChangeArrowheads="1"/>
          </p:cNvSpPr>
          <p:nvPr>
            <p:ph type="title" idx="4294967295"/>
          </p:nvPr>
        </p:nvSpPr>
        <p:spPr/>
        <p:txBody>
          <a:bodyPr/>
          <a:lstStyle/>
          <a:p>
            <a:r>
              <a:rPr lang="en-US" sz="3200" smtClean="0">
                <a:latin typeface="Calibri" pitchFamily="34" charset="0"/>
              </a:rPr>
              <a:t>Evaluating Social Responsibility</a:t>
            </a:r>
          </a:p>
        </p:txBody>
      </p:sp>
      <p:sp>
        <p:nvSpPr>
          <p:cNvPr id="103426" name="Rectangle 3"/>
          <p:cNvSpPr txBox="1">
            <a:spLocks/>
          </p:cNvSpPr>
          <p:nvPr/>
        </p:nvSpPr>
        <p:spPr bwMode="auto">
          <a:xfrm>
            <a:off x="457200" y="1600200"/>
            <a:ext cx="8229600" cy="4525963"/>
          </a:xfrm>
          <a:prstGeom prst="rect">
            <a:avLst/>
          </a:prstGeom>
          <a:noFill/>
          <a:ln w="9525">
            <a:noFill/>
            <a:miter lim="800000"/>
            <a:headEnd/>
            <a:tailEnd/>
          </a:ln>
        </p:spPr>
        <p:txBody>
          <a:bodyPr/>
          <a:lstStyle/>
          <a:p>
            <a:pPr marL="342900" indent="-342900" eaLnBrk="0" hangingPunct="0">
              <a:spcBef>
                <a:spcPct val="20000"/>
              </a:spcBef>
              <a:buFont typeface="Arial" charset="0"/>
              <a:buChar char="•"/>
            </a:pPr>
            <a:r>
              <a:rPr lang="en-US" sz="3200"/>
              <a:t>Corporate Social Audit </a:t>
            </a:r>
          </a:p>
          <a:p>
            <a:pPr marL="742950" lvl="1" indent="-285750" eaLnBrk="0" hangingPunct="0">
              <a:spcBef>
                <a:spcPct val="20000"/>
              </a:spcBef>
              <a:buFont typeface="Arial" charset="0"/>
              <a:buChar char="–"/>
            </a:pPr>
            <a:r>
              <a:rPr lang="en-US" sz="2800"/>
              <a:t>systematic analysis of a firm’s success in using funds earmarked for meeting its social responsibility goals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a:spLocks noGrp="1" noChangeArrowheads="1"/>
          </p:cNvSpPr>
          <p:nvPr>
            <p:ph type="title" idx="4294967295"/>
          </p:nvPr>
        </p:nvSpPr>
        <p:spPr/>
        <p:txBody>
          <a:bodyPr/>
          <a:lstStyle/>
          <a:p>
            <a:r>
              <a:rPr lang="en-US" sz="3200" smtClean="0"/>
              <a:t>Applying What You’ve Learned</a:t>
            </a:r>
            <a:endParaRPr lang="en-US" sz="3200" smtClean="0">
              <a:latin typeface="Calibri" pitchFamily="34" charset="0"/>
            </a:endParaRPr>
          </a:p>
        </p:txBody>
      </p:sp>
      <p:sp>
        <p:nvSpPr>
          <p:cNvPr id="5" name="Rectangle 3"/>
          <p:cNvSpPr txBox="1">
            <a:spLocks/>
          </p:cNvSpPr>
          <p:nvPr/>
        </p:nvSpPr>
        <p:spPr bwMode="auto">
          <a:xfrm>
            <a:off x="457200" y="1600200"/>
            <a:ext cx="8229600" cy="4525963"/>
          </a:xfrm>
          <a:prstGeom prst="rect">
            <a:avLst/>
          </a:prstGeom>
          <a:noFill/>
          <a:ln w="9525">
            <a:noFill/>
            <a:miter lim="800000"/>
            <a:headEnd/>
            <a:tailEnd/>
          </a:ln>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Clr>
                <a:schemeClr val="accent6">
                  <a:lumMod val="75000"/>
                </a:schemeClr>
              </a:buClr>
              <a:buFont typeface="+mj-lt"/>
              <a:buAutoNum type="arabicPeriod"/>
              <a:defRPr/>
            </a:pPr>
            <a:r>
              <a:rPr lang="en-US" sz="2800" dirty="0"/>
              <a:t>Explain how individuals develop their personal codes of ethics and why ethics are important in the workplace.</a:t>
            </a:r>
          </a:p>
          <a:p>
            <a:pPr marL="514350" indent="-514350">
              <a:buClr>
                <a:schemeClr val="accent6">
                  <a:lumMod val="75000"/>
                </a:schemeClr>
              </a:buClr>
              <a:buFont typeface="+mj-lt"/>
              <a:buAutoNum type="arabicPeriod"/>
              <a:defRPr/>
            </a:pPr>
            <a:r>
              <a:rPr lang="en-US" sz="2800" dirty="0"/>
              <a:t>Distinguish social responsibility from ethics, identify organizational stakeholders, and characterize social consciousness today.</a:t>
            </a:r>
          </a:p>
          <a:p>
            <a:pPr marL="514350" indent="-514350">
              <a:buClr>
                <a:schemeClr val="accent6">
                  <a:lumMod val="75000"/>
                </a:schemeClr>
              </a:buClr>
              <a:buFont typeface="+mj-lt"/>
              <a:buAutoNum type="arabicPeriod"/>
              <a:defRPr/>
            </a:pPr>
            <a:r>
              <a:rPr lang="en-US" sz="2800" dirty="0"/>
              <a:t>Show how the concept of social responsibility applies both to environmental issues and to a firm’s relationships with customers, employees, and investors.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1"/>
          <p:cNvSpPr>
            <a:spLocks noGrp="1"/>
          </p:cNvSpPr>
          <p:nvPr>
            <p:ph type="body" idx="1"/>
          </p:nvPr>
        </p:nvSpPr>
        <p:spPr>
          <a:xfrm>
            <a:off x="990600" y="1219200"/>
            <a:ext cx="7696200" cy="4724400"/>
          </a:xfrm>
        </p:spPr>
        <p:txBody>
          <a:bodyPr/>
          <a:lstStyle/>
          <a:p>
            <a:pPr marL="514350" indent="-514350">
              <a:buFont typeface="Calibri" pitchFamily="34" charset="0"/>
              <a:buAutoNum type="arabicPeriod" startAt="4"/>
            </a:pPr>
            <a:r>
              <a:rPr lang="en-US" b="1" smtClean="0"/>
              <a:t>Identify</a:t>
            </a:r>
            <a:r>
              <a:rPr lang="en-US" smtClean="0"/>
              <a:t> four general approaches to social responsibility and note the role of social responsibility in small business.</a:t>
            </a:r>
          </a:p>
          <a:p>
            <a:pPr marL="514350" indent="-514350">
              <a:buFont typeface="Calibri" pitchFamily="34" charset="0"/>
              <a:buAutoNum type="arabicPeriod" startAt="4"/>
            </a:pPr>
            <a:r>
              <a:rPr lang="en-US" b="1" smtClean="0"/>
              <a:t>Explain</a:t>
            </a:r>
            <a:r>
              <a:rPr lang="en-US" smtClean="0"/>
              <a:t> the role of government in social responsibility in terms of how governments and businesses influence each other.</a:t>
            </a:r>
          </a:p>
          <a:p>
            <a:pPr marL="514350" indent="-514350">
              <a:buFont typeface="Calibri" pitchFamily="34" charset="0"/>
              <a:buAutoNum type="arabicPeriod" startAt="4"/>
            </a:pPr>
            <a:r>
              <a:rPr lang="en-US" b="1" smtClean="0"/>
              <a:t>Discuss </a:t>
            </a:r>
            <a:r>
              <a:rPr lang="en-US" smtClean="0"/>
              <a:t>how businesses manage social responsibility in terms of both formal and informal dimensions and how organizations can evaluate their social responsibility.</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a:spLocks noGrp="1" noChangeArrowheads="1"/>
          </p:cNvSpPr>
          <p:nvPr>
            <p:ph type="title" idx="4294967295"/>
          </p:nvPr>
        </p:nvSpPr>
        <p:spPr/>
        <p:txBody>
          <a:bodyPr/>
          <a:lstStyle/>
          <a:p>
            <a:r>
              <a:rPr lang="en-US" sz="3200" i="1" dirty="0" smtClean="0"/>
              <a:t>Applying What You’ve </a:t>
            </a:r>
            <a:r>
              <a:rPr lang="en-US" sz="3200" i="1" dirty="0" smtClean="0"/>
              <a:t>Learned (cont.)</a:t>
            </a:r>
            <a:endParaRPr lang="en-US" sz="3200" i="1" dirty="0" smtClean="0">
              <a:latin typeface="Calibri" pitchFamily="34" charset="0"/>
            </a:endParaRPr>
          </a:p>
        </p:txBody>
      </p:sp>
      <p:sp>
        <p:nvSpPr>
          <p:cNvPr id="5" name="Rectangle 3"/>
          <p:cNvSpPr txBox="1">
            <a:spLocks/>
          </p:cNvSpPr>
          <p:nvPr/>
        </p:nvSpPr>
        <p:spPr bwMode="auto">
          <a:xfrm>
            <a:off x="457200" y="1600200"/>
            <a:ext cx="8229600" cy="4525963"/>
          </a:xfrm>
          <a:prstGeom prst="rect">
            <a:avLst/>
          </a:prstGeom>
          <a:noFill/>
          <a:ln w="9525">
            <a:noFill/>
            <a:miter lim="800000"/>
            <a:headEnd/>
            <a:tailEnd/>
          </a:ln>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Clr>
                <a:schemeClr val="accent6">
                  <a:lumMod val="75000"/>
                </a:schemeClr>
              </a:buClr>
              <a:buFont typeface="+mj-lt"/>
              <a:buAutoNum type="arabicPeriod" startAt="4"/>
              <a:defRPr/>
            </a:pPr>
            <a:r>
              <a:rPr lang="en-US" dirty="0"/>
              <a:t>Identify four general approaches to social responsibility and </a:t>
            </a:r>
            <a:r>
              <a:rPr lang="en-US" dirty="0" smtClean="0"/>
              <a:t>note </a:t>
            </a:r>
            <a:r>
              <a:rPr lang="en-US" dirty="0"/>
              <a:t>the role of social responsibility in small business</a:t>
            </a:r>
            <a:r>
              <a:rPr lang="en-US" dirty="0" smtClean="0"/>
              <a:t>.</a:t>
            </a:r>
          </a:p>
          <a:p>
            <a:pPr marL="514350" indent="-514350">
              <a:buClr>
                <a:schemeClr val="accent6">
                  <a:lumMod val="75000"/>
                </a:schemeClr>
              </a:buClr>
              <a:buFont typeface="+mj-lt"/>
              <a:buAutoNum type="arabicPeriod" startAt="4"/>
              <a:defRPr/>
            </a:pPr>
            <a:r>
              <a:rPr lang="en-US" dirty="0"/>
              <a:t>Explain the role of government in social responsibility in </a:t>
            </a:r>
            <a:r>
              <a:rPr lang="en-US" dirty="0" smtClean="0"/>
              <a:t>terms </a:t>
            </a:r>
            <a:r>
              <a:rPr lang="en-US" dirty="0"/>
              <a:t>of how governments and businesses influence each other.</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idx="4294967295"/>
          </p:nvPr>
        </p:nvSpPr>
        <p:spPr/>
        <p:txBody>
          <a:bodyPr/>
          <a:lstStyle/>
          <a:p>
            <a:r>
              <a:rPr lang="en-US" sz="3200" smtClean="0"/>
              <a:t>Ethics in the Workplace</a:t>
            </a:r>
            <a:endParaRPr lang="en-US" sz="3200" smtClean="0">
              <a:latin typeface="Calibri" pitchFamily="34" charset="0"/>
            </a:endParaRPr>
          </a:p>
        </p:txBody>
      </p:sp>
      <p:sp>
        <p:nvSpPr>
          <p:cNvPr id="35842" name="Rectangle 3"/>
          <p:cNvSpPr>
            <a:spLocks noGrp="1"/>
          </p:cNvSpPr>
          <p:nvPr>
            <p:ph type="body" idx="4294967295"/>
          </p:nvPr>
        </p:nvSpPr>
        <p:spPr/>
        <p:txBody>
          <a:bodyPr/>
          <a:lstStyle/>
          <a:p>
            <a:r>
              <a:rPr lang="en-US" b="1" smtClean="0"/>
              <a:t>Ethics </a:t>
            </a:r>
          </a:p>
          <a:p>
            <a:pPr lvl="1"/>
            <a:r>
              <a:rPr lang="en-US" smtClean="0"/>
              <a:t>beliefs about what is right and wrong or good and bad in actions that affect others</a:t>
            </a:r>
          </a:p>
          <a:p>
            <a:r>
              <a:rPr lang="en-US" b="1" smtClean="0"/>
              <a:t>Business ethics </a:t>
            </a:r>
            <a:endParaRPr lang="en-US" smtClean="0"/>
          </a:p>
          <a:p>
            <a:pPr lvl="1"/>
            <a:r>
              <a:rPr lang="en-US" smtClean="0"/>
              <a:t>refers to ethical or unethical behaviors by employees in the context of their jobs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idx="4294967295"/>
          </p:nvPr>
        </p:nvSpPr>
        <p:spPr/>
        <p:txBody>
          <a:bodyPr/>
          <a:lstStyle/>
          <a:p>
            <a:r>
              <a:rPr lang="en-US" sz="3200" i="1" dirty="0" smtClean="0"/>
              <a:t>Ethics in the </a:t>
            </a:r>
            <a:r>
              <a:rPr lang="en-US" sz="3200" i="1" dirty="0" smtClean="0"/>
              <a:t>Workplace (cont.)</a:t>
            </a:r>
            <a:endParaRPr lang="en-US" sz="3200" i="1" dirty="0" smtClean="0">
              <a:latin typeface="Calibri" pitchFamily="34" charset="0"/>
            </a:endParaRPr>
          </a:p>
        </p:txBody>
      </p:sp>
      <p:sp>
        <p:nvSpPr>
          <p:cNvPr id="37890" name="Content Placeholder 2"/>
          <p:cNvSpPr txBox="1">
            <a:spLocks/>
          </p:cNvSpPr>
          <p:nvPr/>
        </p:nvSpPr>
        <p:spPr bwMode="auto">
          <a:xfrm>
            <a:off x="457200" y="1600200"/>
            <a:ext cx="4038600" cy="4525963"/>
          </a:xfrm>
          <a:prstGeom prst="rect">
            <a:avLst/>
          </a:prstGeom>
          <a:noFill/>
          <a:ln w="9525">
            <a:noFill/>
            <a:miter lim="800000"/>
            <a:headEnd/>
            <a:tailEnd/>
          </a:ln>
        </p:spPr>
        <p:txBody>
          <a:bodyPr/>
          <a:lstStyle/>
          <a:p>
            <a:pPr marL="457200" indent="-457200" eaLnBrk="0" hangingPunct="0">
              <a:spcBef>
                <a:spcPct val="20000"/>
              </a:spcBef>
              <a:buFont typeface="Arial" charset="0"/>
              <a:buChar char="•"/>
            </a:pPr>
            <a:r>
              <a:rPr lang="en-US" sz="3200" b="1"/>
              <a:t>Ethical behavior</a:t>
            </a:r>
          </a:p>
          <a:p>
            <a:pPr marL="742950" lvl="1" indent="-285750" eaLnBrk="0" hangingPunct="0">
              <a:spcBef>
                <a:spcPct val="20000"/>
              </a:spcBef>
              <a:buFont typeface="Arial" charset="0"/>
              <a:buChar char="–"/>
            </a:pPr>
            <a:r>
              <a:rPr lang="en-US" sz="2800"/>
              <a:t>behavior that conforms to individual beliefs and social norms about what’s right and good</a:t>
            </a:r>
          </a:p>
        </p:txBody>
      </p:sp>
      <p:sp>
        <p:nvSpPr>
          <p:cNvPr id="37891" name="Content Placeholder 3"/>
          <p:cNvSpPr txBox="1">
            <a:spLocks/>
          </p:cNvSpPr>
          <p:nvPr/>
        </p:nvSpPr>
        <p:spPr bwMode="auto">
          <a:xfrm>
            <a:off x="4648200" y="1600200"/>
            <a:ext cx="4267200" cy="4525963"/>
          </a:xfrm>
          <a:prstGeom prst="rect">
            <a:avLst/>
          </a:prstGeom>
          <a:noFill/>
          <a:ln w="9525">
            <a:noFill/>
            <a:miter lim="800000"/>
            <a:headEnd/>
            <a:tailEnd/>
          </a:ln>
        </p:spPr>
        <p:txBody>
          <a:bodyPr/>
          <a:lstStyle/>
          <a:p>
            <a:pPr marL="342900" indent="-342900" eaLnBrk="0" hangingPunct="0">
              <a:spcBef>
                <a:spcPct val="20000"/>
              </a:spcBef>
              <a:buFont typeface="Arial" charset="0"/>
              <a:buChar char="•"/>
            </a:pPr>
            <a:r>
              <a:rPr lang="en-US" sz="3200" b="1"/>
              <a:t>Unethical behavior </a:t>
            </a:r>
          </a:p>
          <a:p>
            <a:pPr marL="742950" lvl="1" indent="-285750" eaLnBrk="0" hangingPunct="0">
              <a:spcBef>
                <a:spcPct val="20000"/>
              </a:spcBef>
              <a:buFont typeface="Arial" charset="0"/>
              <a:buChar char="–"/>
            </a:pPr>
            <a:r>
              <a:rPr lang="en-US" sz="2800"/>
              <a:t>behavior that conforms to individual beliefs and social norms about what is defined as wrong and bad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p:txBody>
          <a:bodyPr/>
          <a:lstStyle/>
          <a:p>
            <a:r>
              <a:rPr lang="en-US" sz="3200" smtClean="0"/>
              <a:t>Business and Managerial Ethics</a:t>
            </a:r>
            <a:endParaRPr lang="en-US" sz="3200" smtClean="0">
              <a:latin typeface="Calibri" pitchFamily="34" charset="0"/>
            </a:endParaRPr>
          </a:p>
        </p:txBody>
      </p:sp>
      <p:sp>
        <p:nvSpPr>
          <p:cNvPr id="39938" name="Content Placeholder 2"/>
          <p:cNvSpPr txBox="1">
            <a:spLocks/>
          </p:cNvSpPr>
          <p:nvPr/>
        </p:nvSpPr>
        <p:spPr bwMode="auto">
          <a:xfrm>
            <a:off x="533400" y="1219200"/>
            <a:ext cx="8229600" cy="5410200"/>
          </a:xfrm>
          <a:prstGeom prst="rect">
            <a:avLst/>
          </a:prstGeom>
          <a:noFill/>
          <a:ln w="9525">
            <a:noFill/>
            <a:miter lim="800000"/>
            <a:headEnd/>
            <a:tailEnd/>
          </a:ln>
        </p:spPr>
        <p:txBody>
          <a:bodyPr/>
          <a:lstStyle/>
          <a:p>
            <a:pPr marL="457200" indent="-457200" eaLnBrk="0" hangingPunct="0">
              <a:spcBef>
                <a:spcPct val="20000"/>
              </a:spcBef>
              <a:buFont typeface="Arial" charset="0"/>
              <a:buChar char="•"/>
            </a:pPr>
            <a:r>
              <a:rPr lang="en-US" sz="3200" b="1"/>
              <a:t>Managerial Ethics </a:t>
            </a:r>
          </a:p>
          <a:p>
            <a:pPr marL="914400" lvl="1" indent="-457200" eaLnBrk="0" hangingPunct="0">
              <a:spcBef>
                <a:spcPct val="20000"/>
              </a:spcBef>
              <a:buFont typeface="Arial" charset="0"/>
              <a:buChar char="•"/>
            </a:pPr>
            <a:r>
              <a:rPr lang="en-US" sz="2800"/>
              <a:t>standards of behavior that guide individual managers in their work</a:t>
            </a:r>
          </a:p>
        </p:txBody>
      </p:sp>
      <p:graphicFrame>
        <p:nvGraphicFramePr>
          <p:cNvPr id="9" name="Content Placeholder 5"/>
          <p:cNvGraphicFramePr>
            <a:graphicFrameLocks/>
          </p:cNvGraphicFramePr>
          <p:nvPr/>
        </p:nvGraphicFramePr>
        <p:xfrm>
          <a:off x="1828800" y="2819400"/>
          <a:ext cx="5638800" cy="32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idx="4294967295"/>
          </p:nvPr>
        </p:nvSpPr>
        <p:spPr/>
        <p:txBody>
          <a:bodyPr/>
          <a:lstStyle/>
          <a:p>
            <a:r>
              <a:rPr lang="en-US" sz="3200" smtClean="0"/>
              <a:t>Assessing Ethical Behavior</a:t>
            </a:r>
            <a:endParaRPr lang="en-US" sz="3200" smtClean="0">
              <a:latin typeface="Calibri" pitchFamily="34" charset="0"/>
            </a:endParaRPr>
          </a:p>
        </p:txBody>
      </p:sp>
      <p:sp>
        <p:nvSpPr>
          <p:cNvPr id="158723" name="Rectangle 3"/>
          <p:cNvSpPr>
            <a:spLocks noGrp="1"/>
          </p:cNvSpPr>
          <p:nvPr>
            <p:ph type="body" idx="4294967295"/>
          </p:nvPr>
        </p:nvSpPr>
        <p:spPr/>
        <p:txBody>
          <a:bodyPr/>
          <a:lstStyle/>
          <a:p>
            <a:pPr marL="514350" indent="-514350">
              <a:buClr>
                <a:srgbClr val="E46C0A"/>
              </a:buClr>
              <a:buFont typeface="Calibri" pitchFamily="34" charset="0"/>
              <a:buAutoNum type="arabicPeriod"/>
              <a:defRPr/>
            </a:pPr>
            <a:r>
              <a:rPr lang="en-US" altLang="en-US" dirty="0">
                <a:latin typeface="+mn-lt"/>
              </a:rPr>
              <a:t>Gather the relevant factual information</a:t>
            </a:r>
          </a:p>
          <a:p>
            <a:pPr marL="514350" indent="-514350">
              <a:buClr>
                <a:srgbClr val="E46C0A"/>
              </a:buClr>
              <a:buFont typeface="Calibri" pitchFamily="34" charset="0"/>
              <a:buAutoNum type="arabicPeriod"/>
              <a:defRPr/>
            </a:pPr>
            <a:r>
              <a:rPr lang="en-US" altLang="en-US" dirty="0">
                <a:latin typeface="+mn-lt"/>
              </a:rPr>
              <a:t>Analyze the facts to determine the most appropriate moral values</a:t>
            </a:r>
          </a:p>
          <a:p>
            <a:pPr marL="514350" indent="-514350">
              <a:buClr>
                <a:srgbClr val="E46C0A"/>
              </a:buClr>
              <a:buFont typeface="Calibri" pitchFamily="34" charset="0"/>
              <a:buAutoNum type="arabicPeriod"/>
              <a:defRPr/>
            </a:pPr>
            <a:r>
              <a:rPr lang="en-US" altLang="en-US" dirty="0" smtClean="0">
                <a:latin typeface="+mn-lt"/>
              </a:rPr>
              <a:t>Make an ethical judgment based on how right or wrong the proposed activity or policy is.</a:t>
            </a:r>
            <a:endParaRPr lang="en-US" altLang="en-US" dirty="0">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idx="4294967295"/>
          </p:nvPr>
        </p:nvSpPr>
        <p:spPr/>
        <p:txBody>
          <a:bodyPr/>
          <a:lstStyle/>
          <a:p>
            <a:r>
              <a:rPr lang="en-US" sz="4000" smtClean="0">
                <a:latin typeface="Calibri" pitchFamily="34" charset="0"/>
              </a:rPr>
              <a:t>Ethical Norms</a:t>
            </a:r>
          </a:p>
        </p:txBody>
      </p:sp>
      <p:sp>
        <p:nvSpPr>
          <p:cNvPr id="44034" name="Rectangle 3"/>
          <p:cNvSpPr txBox="1">
            <a:spLocks/>
          </p:cNvSpPr>
          <p:nvPr/>
        </p:nvSpPr>
        <p:spPr bwMode="auto">
          <a:xfrm>
            <a:off x="457200" y="1600200"/>
            <a:ext cx="8229600" cy="4525963"/>
          </a:xfrm>
          <a:prstGeom prst="rect">
            <a:avLst/>
          </a:prstGeom>
          <a:noFill/>
          <a:ln w="9525">
            <a:noFill/>
            <a:miter lim="800000"/>
            <a:headEnd/>
            <a:tailEnd/>
          </a:ln>
        </p:spPr>
        <p:txBody>
          <a:bodyPr/>
          <a:lstStyle/>
          <a:p>
            <a:pPr marL="514350" indent="-514350" eaLnBrk="0" hangingPunct="0">
              <a:spcBef>
                <a:spcPct val="20000"/>
              </a:spcBef>
              <a:buFontTx/>
              <a:buAutoNum type="arabicPeriod"/>
            </a:pPr>
            <a:r>
              <a:rPr lang="en-US" sz="3200" b="1"/>
              <a:t>Utility</a:t>
            </a:r>
          </a:p>
          <a:p>
            <a:pPr marL="914400" lvl="1" indent="-514350" eaLnBrk="0" hangingPunct="0">
              <a:spcBef>
                <a:spcPct val="20000"/>
              </a:spcBef>
              <a:buFont typeface="Arial" charset="0"/>
              <a:buChar char="–"/>
            </a:pPr>
            <a:r>
              <a:rPr lang="en-US" sz="2800"/>
              <a:t>Does a particular act optimize the benefits to those who are affected by it? (That is, do all relevant parties receive “fair” benefits?)</a:t>
            </a:r>
          </a:p>
          <a:p>
            <a:pPr marL="514350" indent="-514350" eaLnBrk="0" hangingPunct="0">
              <a:spcBef>
                <a:spcPct val="20000"/>
              </a:spcBef>
              <a:buFontTx/>
              <a:buAutoNum type="arabicPeriod"/>
            </a:pPr>
            <a:r>
              <a:rPr lang="en-US" sz="3200" b="1"/>
              <a:t>Rights</a:t>
            </a:r>
          </a:p>
          <a:p>
            <a:pPr marL="914400" lvl="1" indent="-514350" eaLnBrk="0" hangingPunct="0">
              <a:spcBef>
                <a:spcPct val="20000"/>
              </a:spcBef>
              <a:buFont typeface="Arial" charset="0"/>
              <a:buChar char="–"/>
            </a:pPr>
            <a:r>
              <a:rPr lang="en-US" sz="2800"/>
              <a:t>Does it respect the rights of all individuals involved?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gmt12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gmt12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10689</TotalTime>
  <Words>2928</Words>
  <Application>Microsoft Office PowerPoint</Application>
  <PresentationFormat>On-screen Show (4:3)</PresentationFormat>
  <Paragraphs>261</Paragraphs>
  <Slides>41</Slides>
  <Notes>38</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41</vt:i4>
      </vt:variant>
    </vt:vector>
  </HeadingPairs>
  <TitlesOfParts>
    <vt:vector size="50" baseType="lpstr">
      <vt:lpstr>MS Gothic</vt:lpstr>
      <vt:lpstr>Arial</vt:lpstr>
      <vt:lpstr>Calibri</vt:lpstr>
      <vt:lpstr>HelveticaNeue-Bold</vt:lpstr>
      <vt:lpstr>HelveticaNeueLTStd-Roman</vt:lpstr>
      <vt:lpstr>Wingdings 3</vt:lpstr>
      <vt:lpstr>2_Office Theme</vt:lpstr>
      <vt:lpstr>3_Office Theme</vt:lpstr>
      <vt:lpstr>mgmt12e</vt:lpstr>
      <vt:lpstr>Understanding Business Ethics and  Social Responsibility</vt:lpstr>
      <vt:lpstr>Introduction</vt:lpstr>
      <vt:lpstr>PowerPoint Presentation</vt:lpstr>
      <vt:lpstr>PowerPoint Presentation</vt:lpstr>
      <vt:lpstr>Ethics in the Workplace</vt:lpstr>
      <vt:lpstr>Ethics in the Workplace (cont.)</vt:lpstr>
      <vt:lpstr>Business and Managerial Ethics</vt:lpstr>
      <vt:lpstr>Assessing Ethical Behavior</vt:lpstr>
      <vt:lpstr>Ethical Norms</vt:lpstr>
      <vt:lpstr>Ethical Norms (cont.)</vt:lpstr>
      <vt:lpstr>Model of Ethical Judgment Making</vt:lpstr>
      <vt:lpstr>Company Practices and Business Ethics</vt:lpstr>
      <vt:lpstr>Core Principles and Organizational Values</vt:lpstr>
      <vt:lpstr>Social Responsibility</vt:lpstr>
      <vt:lpstr>Social Responsibility (cont.)</vt:lpstr>
      <vt:lpstr>Major Corporate Stakeholders</vt:lpstr>
      <vt:lpstr>The Stakeholder Model of Responsibility</vt:lpstr>
      <vt:lpstr>The Stakeholder Model of Responsibility (cont.)</vt:lpstr>
      <vt:lpstr>Responsibility toward Customers</vt:lpstr>
      <vt:lpstr>Responsibility toward Employees</vt:lpstr>
      <vt:lpstr>Responsibility toward Employees (cont.)</vt:lpstr>
      <vt:lpstr>The Stakeholder Model of Responsibility</vt:lpstr>
      <vt:lpstr>Contemporary Social Consciousness</vt:lpstr>
      <vt:lpstr>Responsibility toward the Environment</vt:lpstr>
      <vt:lpstr>Consumerism</vt:lpstr>
      <vt:lpstr>The Elements of Green Marketing</vt:lpstr>
      <vt:lpstr>Consumer Bill of Rights</vt:lpstr>
      <vt:lpstr>Responsibility toward Investors</vt:lpstr>
      <vt:lpstr>Approaches to Social Responsibility</vt:lpstr>
      <vt:lpstr>Approaches to Social Responsibility (cont.)</vt:lpstr>
      <vt:lpstr>PowerPoint Presentation</vt:lpstr>
      <vt:lpstr>Social Responsibility and the Small Business</vt:lpstr>
      <vt:lpstr>Top 25 Corporate Foundations</vt:lpstr>
      <vt:lpstr>The Government and Social Responsibility</vt:lpstr>
      <vt:lpstr>How Organizations Influence  Government</vt:lpstr>
      <vt:lpstr>Formal Organizational Dimensions</vt:lpstr>
      <vt:lpstr>PowerPoint Presentation</vt:lpstr>
      <vt:lpstr>Evaluating Social Responsibility</vt:lpstr>
      <vt:lpstr>Applying What You’ve Learned</vt:lpstr>
      <vt:lpstr>Applying What You’ve Learned (cont.)</vt:lpstr>
      <vt:lpstr>PowerPoint Presentation</vt:lpstr>
    </vt:vector>
  </TitlesOfParts>
  <Company>Pearson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UFERNCL</dc:creator>
  <cp:lastModifiedBy>Meeta Pendharkar</cp:lastModifiedBy>
  <cp:revision>64</cp:revision>
  <dcterms:created xsi:type="dcterms:W3CDTF">2013-10-17T14:20:40Z</dcterms:created>
  <dcterms:modified xsi:type="dcterms:W3CDTF">2014-01-07T04:31:27Z</dcterms:modified>
</cp:coreProperties>
</file>