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44"/>
  </p:notesMasterIdLst>
  <p:sldIdLst>
    <p:sldId id="256" r:id="rId4"/>
    <p:sldId id="262" r:id="rId5"/>
    <p:sldId id="258" r:id="rId6"/>
    <p:sldId id="261" r:id="rId7"/>
    <p:sldId id="263" r:id="rId8"/>
    <p:sldId id="351" r:id="rId9"/>
    <p:sldId id="350" r:id="rId10"/>
    <p:sldId id="349" r:id="rId11"/>
    <p:sldId id="348" r:id="rId12"/>
    <p:sldId id="347" r:id="rId13"/>
    <p:sldId id="345" r:id="rId14"/>
    <p:sldId id="346" r:id="rId15"/>
    <p:sldId id="344" r:id="rId16"/>
    <p:sldId id="343" r:id="rId17"/>
    <p:sldId id="342" r:id="rId18"/>
    <p:sldId id="358" r:id="rId19"/>
    <p:sldId id="357" r:id="rId20"/>
    <p:sldId id="359" r:id="rId21"/>
    <p:sldId id="356" r:id="rId22"/>
    <p:sldId id="355" r:id="rId23"/>
    <p:sldId id="354" r:id="rId24"/>
    <p:sldId id="353" r:id="rId25"/>
    <p:sldId id="367" r:id="rId26"/>
    <p:sldId id="366" r:id="rId27"/>
    <p:sldId id="365" r:id="rId28"/>
    <p:sldId id="377" r:id="rId29"/>
    <p:sldId id="364" r:id="rId30"/>
    <p:sldId id="363" r:id="rId31"/>
    <p:sldId id="361" r:id="rId32"/>
    <p:sldId id="379" r:id="rId33"/>
    <p:sldId id="378" r:id="rId34"/>
    <p:sldId id="381" r:id="rId35"/>
    <p:sldId id="362" r:id="rId36"/>
    <p:sldId id="360" r:id="rId37"/>
    <p:sldId id="352" r:id="rId38"/>
    <p:sldId id="341" r:id="rId39"/>
    <p:sldId id="376" r:id="rId40"/>
    <p:sldId id="375" r:id="rId41"/>
    <p:sldId id="374" r:id="rId42"/>
    <p:sldId id="260"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0000"/>
    <a:srgbClr val="EAEAEA"/>
    <a:srgbClr val="DA2A00"/>
    <a:srgbClr val="59626F"/>
    <a:srgbClr val="75808F"/>
    <a:srgbClr val="C1C6CD"/>
    <a:srgbClr val="C4E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2" autoAdjust="0"/>
    <p:restoredTop sz="48479" autoAdjust="0"/>
  </p:normalViewPr>
  <p:slideViewPr>
    <p:cSldViewPr>
      <p:cViewPr varScale="1">
        <p:scale>
          <a:sx n="32" d="100"/>
          <a:sy n="32" d="100"/>
        </p:scale>
        <p:origin x="202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09C7B-A2BE-4F4A-9150-D31F0D385A36}" type="doc">
      <dgm:prSet loTypeId="urn:microsoft.com/office/officeart/2005/8/layout/target3" loCatId="list" qsTypeId="urn:microsoft.com/office/officeart/2005/8/quickstyle/3d2" qsCatId="3D" csTypeId="urn:microsoft.com/office/officeart/2005/8/colors/colorful1#1" csCatId="colorful"/>
      <dgm:spPr/>
      <dgm:t>
        <a:bodyPr/>
        <a:lstStyle/>
        <a:p>
          <a:endParaRPr lang="en-US"/>
        </a:p>
      </dgm:t>
    </dgm:pt>
    <dgm:pt modelId="{1E009247-A011-4D24-AD28-EC5006926ACA}">
      <dgm:prSet custT="1"/>
      <dgm:spPr/>
      <dgm:t>
        <a:bodyPr/>
        <a:lstStyle/>
        <a:p>
          <a:pPr rtl="0"/>
          <a:r>
            <a:rPr lang="en-US" sz="4000" b="1" dirty="0" smtClean="0">
              <a:effectLst>
                <a:outerShdw blurRad="38100" dist="38100" dir="2700000" algn="tl">
                  <a:srgbClr val="000000">
                    <a:alpha val="43137"/>
                  </a:srgbClr>
                </a:outerShdw>
              </a:effectLst>
            </a:rPr>
            <a:t>North America</a:t>
          </a:r>
          <a:endParaRPr lang="en-US" sz="4000" b="1" dirty="0">
            <a:effectLst>
              <a:outerShdw blurRad="38100" dist="38100" dir="2700000" algn="tl">
                <a:srgbClr val="000000">
                  <a:alpha val="43137"/>
                </a:srgbClr>
              </a:outerShdw>
            </a:effectLst>
          </a:endParaRPr>
        </a:p>
      </dgm:t>
    </dgm:pt>
    <dgm:pt modelId="{366E6D04-6F73-4947-BBEF-069AC5F3610B}" type="parTrans" cxnId="{6628CE9F-8DDC-478B-B11C-09436E12A24C}">
      <dgm:prSet/>
      <dgm:spPr/>
      <dgm:t>
        <a:bodyPr/>
        <a:lstStyle/>
        <a:p>
          <a:endParaRPr lang="en-US"/>
        </a:p>
      </dgm:t>
    </dgm:pt>
    <dgm:pt modelId="{4C364DE8-2D97-4B71-BA7B-7B2830BF4535}" type="sibTrans" cxnId="{6628CE9F-8DDC-478B-B11C-09436E12A24C}">
      <dgm:prSet/>
      <dgm:spPr/>
      <dgm:t>
        <a:bodyPr/>
        <a:lstStyle/>
        <a:p>
          <a:endParaRPr lang="en-US"/>
        </a:p>
      </dgm:t>
    </dgm:pt>
    <dgm:pt modelId="{6F89567C-A6D6-43CC-886C-E53F3E6A06B6}">
      <dgm:prSet custT="1"/>
      <dgm:spPr/>
      <dgm:t>
        <a:bodyPr/>
        <a:lstStyle/>
        <a:p>
          <a:pPr rtl="0"/>
          <a:r>
            <a:rPr lang="en-US" sz="4000" b="1" dirty="0" smtClean="0">
              <a:effectLst>
                <a:outerShdw blurRad="38100" dist="38100" dir="2700000" algn="tl">
                  <a:srgbClr val="000000">
                    <a:alpha val="43137"/>
                  </a:srgbClr>
                </a:outerShdw>
              </a:effectLst>
            </a:rPr>
            <a:t>Europe</a:t>
          </a:r>
          <a:endParaRPr lang="en-US" sz="4000" b="1" dirty="0">
            <a:effectLst>
              <a:outerShdw blurRad="38100" dist="38100" dir="2700000" algn="tl">
                <a:srgbClr val="000000">
                  <a:alpha val="43137"/>
                </a:srgbClr>
              </a:outerShdw>
            </a:effectLst>
          </a:endParaRPr>
        </a:p>
      </dgm:t>
    </dgm:pt>
    <dgm:pt modelId="{BA210C78-8DF8-45AD-9552-4FE85D6E3E16}" type="parTrans" cxnId="{013686BA-C1A3-4234-BC6E-149D4C4CB464}">
      <dgm:prSet/>
      <dgm:spPr/>
      <dgm:t>
        <a:bodyPr/>
        <a:lstStyle/>
        <a:p>
          <a:endParaRPr lang="en-US"/>
        </a:p>
      </dgm:t>
    </dgm:pt>
    <dgm:pt modelId="{81D53ADE-F36C-4B21-969D-D16A4F2A05D2}" type="sibTrans" cxnId="{013686BA-C1A3-4234-BC6E-149D4C4CB464}">
      <dgm:prSet/>
      <dgm:spPr/>
      <dgm:t>
        <a:bodyPr/>
        <a:lstStyle/>
        <a:p>
          <a:endParaRPr lang="en-US"/>
        </a:p>
      </dgm:t>
    </dgm:pt>
    <dgm:pt modelId="{E375BC31-F3F2-433C-B831-CE78DDB6520B}">
      <dgm:prSet custT="1"/>
      <dgm:spPr/>
      <dgm:t>
        <a:bodyPr/>
        <a:lstStyle/>
        <a:p>
          <a:pPr rtl="0"/>
          <a:r>
            <a:rPr lang="en-US" sz="4000" b="1" dirty="0" smtClean="0">
              <a:effectLst>
                <a:outerShdw blurRad="38100" dist="38100" dir="2700000" algn="tl">
                  <a:srgbClr val="000000">
                    <a:alpha val="43137"/>
                  </a:srgbClr>
                </a:outerShdw>
              </a:effectLst>
            </a:rPr>
            <a:t>Pacific Asia</a:t>
          </a:r>
          <a:endParaRPr lang="en-US" sz="4000" b="1" dirty="0">
            <a:effectLst>
              <a:outerShdw blurRad="38100" dist="38100" dir="2700000" algn="tl">
                <a:srgbClr val="000000">
                  <a:alpha val="43137"/>
                </a:srgbClr>
              </a:outerShdw>
            </a:effectLst>
          </a:endParaRPr>
        </a:p>
      </dgm:t>
    </dgm:pt>
    <dgm:pt modelId="{BFBEDC3A-9B2A-4DFD-B2C5-CE501B7AA2B8}" type="parTrans" cxnId="{C2F823C2-7477-45C5-A888-046248D2CF9C}">
      <dgm:prSet/>
      <dgm:spPr/>
      <dgm:t>
        <a:bodyPr/>
        <a:lstStyle/>
        <a:p>
          <a:endParaRPr lang="en-US"/>
        </a:p>
      </dgm:t>
    </dgm:pt>
    <dgm:pt modelId="{F8E5F590-1999-45BA-9571-22714829A44C}" type="sibTrans" cxnId="{C2F823C2-7477-45C5-A888-046248D2CF9C}">
      <dgm:prSet/>
      <dgm:spPr/>
      <dgm:t>
        <a:bodyPr/>
        <a:lstStyle/>
        <a:p>
          <a:endParaRPr lang="en-US"/>
        </a:p>
      </dgm:t>
    </dgm:pt>
    <dgm:pt modelId="{22778DAC-A7A3-47BE-BE1D-FB129AB9A3A5}" type="pres">
      <dgm:prSet presAssocID="{15809C7B-A2BE-4F4A-9150-D31F0D385A36}" presName="Name0" presStyleCnt="0">
        <dgm:presLayoutVars>
          <dgm:chMax val="7"/>
          <dgm:dir/>
          <dgm:animLvl val="lvl"/>
          <dgm:resizeHandles val="exact"/>
        </dgm:presLayoutVars>
      </dgm:prSet>
      <dgm:spPr/>
      <dgm:t>
        <a:bodyPr/>
        <a:lstStyle/>
        <a:p>
          <a:endParaRPr lang="en-US"/>
        </a:p>
      </dgm:t>
    </dgm:pt>
    <dgm:pt modelId="{DB5C0B8B-F025-41EA-B6FA-EADA90B3BE2E}" type="pres">
      <dgm:prSet presAssocID="{1E009247-A011-4D24-AD28-EC5006926ACA}" presName="circle1" presStyleLbl="node1" presStyleIdx="0" presStyleCnt="3"/>
      <dgm:spPr/>
    </dgm:pt>
    <dgm:pt modelId="{1D9AD8FB-56BC-4C48-A177-1E40BB69CF59}" type="pres">
      <dgm:prSet presAssocID="{1E009247-A011-4D24-AD28-EC5006926ACA}" presName="space" presStyleCnt="0"/>
      <dgm:spPr/>
    </dgm:pt>
    <dgm:pt modelId="{30567ADD-7F58-4A6C-AD9A-89C89878B243}" type="pres">
      <dgm:prSet presAssocID="{1E009247-A011-4D24-AD28-EC5006926ACA}" presName="rect1" presStyleLbl="alignAcc1" presStyleIdx="0" presStyleCnt="3" custLinFactNeighborX="0" custLinFactNeighborY="-1852"/>
      <dgm:spPr/>
      <dgm:t>
        <a:bodyPr/>
        <a:lstStyle/>
        <a:p>
          <a:endParaRPr lang="en-US"/>
        </a:p>
      </dgm:t>
    </dgm:pt>
    <dgm:pt modelId="{F391570C-9FC9-47D1-A1C6-A1425933C7F1}" type="pres">
      <dgm:prSet presAssocID="{6F89567C-A6D6-43CC-886C-E53F3E6A06B6}" presName="vertSpace2" presStyleLbl="node1" presStyleIdx="0" presStyleCnt="3"/>
      <dgm:spPr/>
    </dgm:pt>
    <dgm:pt modelId="{D4341F7C-17F9-4F69-976E-85D1FA6648A2}" type="pres">
      <dgm:prSet presAssocID="{6F89567C-A6D6-43CC-886C-E53F3E6A06B6}" presName="circle2" presStyleLbl="node1" presStyleIdx="1" presStyleCnt="3"/>
      <dgm:spPr>
        <a:gradFill rotWithShape="0">
          <a:gsLst>
            <a:gs pos="100000">
              <a:schemeClr val="accent6">
                <a:lumMod val="75000"/>
              </a:schemeClr>
            </a:gs>
            <a:gs pos="100000">
              <a:schemeClr val="accent3">
                <a:hueOff val="0"/>
                <a:satOff val="0"/>
                <a:lumOff val="0"/>
                <a:alphaOff val="0"/>
                <a:shade val="94000"/>
                <a:satMod val="135000"/>
              </a:schemeClr>
            </a:gs>
          </a:gsLst>
        </a:gradFill>
      </dgm:spPr>
      <dgm:t>
        <a:bodyPr/>
        <a:lstStyle/>
        <a:p>
          <a:endParaRPr lang="en-US"/>
        </a:p>
      </dgm:t>
    </dgm:pt>
    <dgm:pt modelId="{DE5B4D80-D0AD-4B5D-BFB6-87EB13B54C4F}" type="pres">
      <dgm:prSet presAssocID="{6F89567C-A6D6-43CC-886C-E53F3E6A06B6}" presName="rect2" presStyleLbl="alignAcc1" presStyleIdx="1" presStyleCnt="3"/>
      <dgm:spPr/>
      <dgm:t>
        <a:bodyPr/>
        <a:lstStyle/>
        <a:p>
          <a:endParaRPr lang="en-US"/>
        </a:p>
      </dgm:t>
    </dgm:pt>
    <dgm:pt modelId="{67A30643-A3A9-4BD1-908F-7C0F74EF320C}" type="pres">
      <dgm:prSet presAssocID="{E375BC31-F3F2-433C-B831-CE78DDB6520B}" presName="vertSpace3" presStyleLbl="node1" presStyleIdx="1" presStyleCnt="3"/>
      <dgm:spPr/>
    </dgm:pt>
    <dgm:pt modelId="{A5BD48BC-5E7D-458D-A49C-781C51BECFD5}" type="pres">
      <dgm:prSet presAssocID="{E375BC31-F3F2-433C-B831-CE78DDB6520B}" presName="circle3" presStyleLbl="node1" presStyleIdx="2" presStyleCnt="3"/>
      <dgm:spPr>
        <a:gradFill rotWithShape="0">
          <a:gsLst>
            <a:gs pos="100000">
              <a:srgbClr val="FFFF00"/>
            </a:gs>
            <a:gs pos="100000">
              <a:schemeClr val="accent4">
                <a:hueOff val="0"/>
                <a:satOff val="0"/>
                <a:lumOff val="0"/>
                <a:alphaOff val="0"/>
                <a:shade val="94000"/>
                <a:satMod val="135000"/>
              </a:schemeClr>
            </a:gs>
          </a:gsLst>
        </a:gradFill>
      </dgm:spPr>
      <dgm:t>
        <a:bodyPr/>
        <a:lstStyle/>
        <a:p>
          <a:endParaRPr lang="en-US"/>
        </a:p>
      </dgm:t>
    </dgm:pt>
    <dgm:pt modelId="{DA470578-C6F8-4A43-8DD8-F37370023C4E}" type="pres">
      <dgm:prSet presAssocID="{E375BC31-F3F2-433C-B831-CE78DDB6520B}" presName="rect3" presStyleLbl="alignAcc1" presStyleIdx="2" presStyleCnt="3"/>
      <dgm:spPr/>
      <dgm:t>
        <a:bodyPr/>
        <a:lstStyle/>
        <a:p>
          <a:endParaRPr lang="en-US"/>
        </a:p>
      </dgm:t>
    </dgm:pt>
    <dgm:pt modelId="{9358E5FB-4C8A-474A-9F56-AB24D6EBFD0B}" type="pres">
      <dgm:prSet presAssocID="{1E009247-A011-4D24-AD28-EC5006926ACA}" presName="rect1ParTxNoCh" presStyleLbl="alignAcc1" presStyleIdx="2" presStyleCnt="3">
        <dgm:presLayoutVars>
          <dgm:chMax val="1"/>
          <dgm:bulletEnabled val="1"/>
        </dgm:presLayoutVars>
      </dgm:prSet>
      <dgm:spPr/>
      <dgm:t>
        <a:bodyPr/>
        <a:lstStyle/>
        <a:p>
          <a:endParaRPr lang="en-US"/>
        </a:p>
      </dgm:t>
    </dgm:pt>
    <dgm:pt modelId="{5C038BFE-7C2F-4030-A47D-72AE0FE248C1}" type="pres">
      <dgm:prSet presAssocID="{6F89567C-A6D6-43CC-886C-E53F3E6A06B6}" presName="rect2ParTxNoCh" presStyleLbl="alignAcc1" presStyleIdx="2" presStyleCnt="3">
        <dgm:presLayoutVars>
          <dgm:chMax val="1"/>
          <dgm:bulletEnabled val="1"/>
        </dgm:presLayoutVars>
      </dgm:prSet>
      <dgm:spPr/>
      <dgm:t>
        <a:bodyPr/>
        <a:lstStyle/>
        <a:p>
          <a:endParaRPr lang="en-US"/>
        </a:p>
      </dgm:t>
    </dgm:pt>
    <dgm:pt modelId="{C7E77613-D72A-4C4A-80F7-E2671CDE5E26}" type="pres">
      <dgm:prSet presAssocID="{E375BC31-F3F2-433C-B831-CE78DDB6520B}" presName="rect3ParTxNoCh" presStyleLbl="alignAcc1" presStyleIdx="2" presStyleCnt="3">
        <dgm:presLayoutVars>
          <dgm:chMax val="1"/>
          <dgm:bulletEnabled val="1"/>
        </dgm:presLayoutVars>
      </dgm:prSet>
      <dgm:spPr/>
      <dgm:t>
        <a:bodyPr/>
        <a:lstStyle/>
        <a:p>
          <a:endParaRPr lang="en-US"/>
        </a:p>
      </dgm:t>
    </dgm:pt>
  </dgm:ptLst>
  <dgm:cxnLst>
    <dgm:cxn modelId="{31227E04-2642-4CD7-A0DB-A9229B7EDC40}" type="presOf" srcId="{1E009247-A011-4D24-AD28-EC5006926ACA}" destId="{30567ADD-7F58-4A6C-AD9A-89C89878B243}" srcOrd="0" destOrd="0" presId="urn:microsoft.com/office/officeart/2005/8/layout/target3"/>
    <dgm:cxn modelId="{1B2ED42A-034D-4A72-ADFF-12C12C7C12FF}" type="presOf" srcId="{E375BC31-F3F2-433C-B831-CE78DDB6520B}" destId="{DA470578-C6F8-4A43-8DD8-F37370023C4E}" srcOrd="0" destOrd="0" presId="urn:microsoft.com/office/officeart/2005/8/layout/target3"/>
    <dgm:cxn modelId="{D7935DDE-761F-4BC1-B0DE-50B8054E7B60}" type="presOf" srcId="{15809C7B-A2BE-4F4A-9150-D31F0D385A36}" destId="{22778DAC-A7A3-47BE-BE1D-FB129AB9A3A5}" srcOrd="0" destOrd="0" presId="urn:microsoft.com/office/officeart/2005/8/layout/target3"/>
    <dgm:cxn modelId="{6DE7C6EF-2320-413F-B4CB-158725BEB831}" type="presOf" srcId="{6F89567C-A6D6-43CC-886C-E53F3E6A06B6}" destId="{DE5B4D80-D0AD-4B5D-BFB6-87EB13B54C4F}" srcOrd="0" destOrd="0" presId="urn:microsoft.com/office/officeart/2005/8/layout/target3"/>
    <dgm:cxn modelId="{164A5EE2-1CF8-4BBA-9366-C388096BCF48}" type="presOf" srcId="{6F89567C-A6D6-43CC-886C-E53F3E6A06B6}" destId="{5C038BFE-7C2F-4030-A47D-72AE0FE248C1}" srcOrd="1" destOrd="0" presId="urn:microsoft.com/office/officeart/2005/8/layout/target3"/>
    <dgm:cxn modelId="{73D3B34D-7425-4C4C-9CDA-8DF38E00A409}" type="presOf" srcId="{E375BC31-F3F2-433C-B831-CE78DDB6520B}" destId="{C7E77613-D72A-4C4A-80F7-E2671CDE5E26}" srcOrd="1" destOrd="0" presId="urn:microsoft.com/office/officeart/2005/8/layout/target3"/>
    <dgm:cxn modelId="{C2F823C2-7477-45C5-A888-046248D2CF9C}" srcId="{15809C7B-A2BE-4F4A-9150-D31F0D385A36}" destId="{E375BC31-F3F2-433C-B831-CE78DDB6520B}" srcOrd="2" destOrd="0" parTransId="{BFBEDC3A-9B2A-4DFD-B2C5-CE501B7AA2B8}" sibTransId="{F8E5F590-1999-45BA-9571-22714829A44C}"/>
    <dgm:cxn modelId="{6628CE9F-8DDC-478B-B11C-09436E12A24C}" srcId="{15809C7B-A2BE-4F4A-9150-D31F0D385A36}" destId="{1E009247-A011-4D24-AD28-EC5006926ACA}" srcOrd="0" destOrd="0" parTransId="{366E6D04-6F73-4947-BBEF-069AC5F3610B}" sibTransId="{4C364DE8-2D97-4B71-BA7B-7B2830BF4535}"/>
    <dgm:cxn modelId="{2A31CA97-FF82-4499-8163-3C15E1044246}" type="presOf" srcId="{1E009247-A011-4D24-AD28-EC5006926ACA}" destId="{9358E5FB-4C8A-474A-9F56-AB24D6EBFD0B}" srcOrd="1" destOrd="0" presId="urn:microsoft.com/office/officeart/2005/8/layout/target3"/>
    <dgm:cxn modelId="{013686BA-C1A3-4234-BC6E-149D4C4CB464}" srcId="{15809C7B-A2BE-4F4A-9150-D31F0D385A36}" destId="{6F89567C-A6D6-43CC-886C-E53F3E6A06B6}" srcOrd="1" destOrd="0" parTransId="{BA210C78-8DF8-45AD-9552-4FE85D6E3E16}" sibTransId="{81D53ADE-F36C-4B21-969D-D16A4F2A05D2}"/>
    <dgm:cxn modelId="{13FA6FDB-6877-4194-B6F3-14489D3171FD}" type="presParOf" srcId="{22778DAC-A7A3-47BE-BE1D-FB129AB9A3A5}" destId="{DB5C0B8B-F025-41EA-B6FA-EADA90B3BE2E}" srcOrd="0" destOrd="0" presId="urn:microsoft.com/office/officeart/2005/8/layout/target3"/>
    <dgm:cxn modelId="{51C19023-7A47-43B9-8D14-F3BEAD3126E7}" type="presParOf" srcId="{22778DAC-A7A3-47BE-BE1D-FB129AB9A3A5}" destId="{1D9AD8FB-56BC-4C48-A177-1E40BB69CF59}" srcOrd="1" destOrd="0" presId="urn:microsoft.com/office/officeart/2005/8/layout/target3"/>
    <dgm:cxn modelId="{1B1C383C-A2AF-4C31-B7EF-C1B95A4EB0F2}" type="presParOf" srcId="{22778DAC-A7A3-47BE-BE1D-FB129AB9A3A5}" destId="{30567ADD-7F58-4A6C-AD9A-89C89878B243}" srcOrd="2" destOrd="0" presId="urn:microsoft.com/office/officeart/2005/8/layout/target3"/>
    <dgm:cxn modelId="{B909EC63-5B43-4A5D-B98F-2347262C1E67}" type="presParOf" srcId="{22778DAC-A7A3-47BE-BE1D-FB129AB9A3A5}" destId="{F391570C-9FC9-47D1-A1C6-A1425933C7F1}" srcOrd="3" destOrd="0" presId="urn:microsoft.com/office/officeart/2005/8/layout/target3"/>
    <dgm:cxn modelId="{ED0E53C8-2A35-4DF0-9C93-4178557F773F}" type="presParOf" srcId="{22778DAC-A7A3-47BE-BE1D-FB129AB9A3A5}" destId="{D4341F7C-17F9-4F69-976E-85D1FA6648A2}" srcOrd="4" destOrd="0" presId="urn:microsoft.com/office/officeart/2005/8/layout/target3"/>
    <dgm:cxn modelId="{A3328AC6-B5B7-4EBB-AE52-49DFB5DF8F20}" type="presParOf" srcId="{22778DAC-A7A3-47BE-BE1D-FB129AB9A3A5}" destId="{DE5B4D80-D0AD-4B5D-BFB6-87EB13B54C4F}" srcOrd="5" destOrd="0" presId="urn:microsoft.com/office/officeart/2005/8/layout/target3"/>
    <dgm:cxn modelId="{80908C4A-F361-4A6B-B95E-9A66D0C4A5D9}" type="presParOf" srcId="{22778DAC-A7A3-47BE-BE1D-FB129AB9A3A5}" destId="{67A30643-A3A9-4BD1-908F-7C0F74EF320C}" srcOrd="6" destOrd="0" presId="urn:microsoft.com/office/officeart/2005/8/layout/target3"/>
    <dgm:cxn modelId="{8FE76E1B-CE4E-4C4D-A5ED-97BB6E578831}" type="presParOf" srcId="{22778DAC-A7A3-47BE-BE1D-FB129AB9A3A5}" destId="{A5BD48BC-5E7D-458D-A49C-781C51BECFD5}" srcOrd="7" destOrd="0" presId="urn:microsoft.com/office/officeart/2005/8/layout/target3"/>
    <dgm:cxn modelId="{3494143F-58AC-403A-AFAF-A3A8AA7421D7}" type="presParOf" srcId="{22778DAC-A7A3-47BE-BE1D-FB129AB9A3A5}" destId="{DA470578-C6F8-4A43-8DD8-F37370023C4E}" srcOrd="8" destOrd="0" presId="urn:microsoft.com/office/officeart/2005/8/layout/target3"/>
    <dgm:cxn modelId="{0EEE07E1-AA64-4B9C-8644-A0E12BFB498B}" type="presParOf" srcId="{22778DAC-A7A3-47BE-BE1D-FB129AB9A3A5}" destId="{9358E5FB-4C8A-474A-9F56-AB24D6EBFD0B}" srcOrd="9" destOrd="0" presId="urn:microsoft.com/office/officeart/2005/8/layout/target3"/>
    <dgm:cxn modelId="{A62A66ED-DC20-4F81-81B8-6B25B1AEE070}" type="presParOf" srcId="{22778DAC-A7A3-47BE-BE1D-FB129AB9A3A5}" destId="{5C038BFE-7C2F-4030-A47D-72AE0FE248C1}" srcOrd="10" destOrd="0" presId="urn:microsoft.com/office/officeart/2005/8/layout/target3"/>
    <dgm:cxn modelId="{D54138D5-5210-4243-A096-CD6422702019}" type="presParOf" srcId="{22778DAC-A7A3-47BE-BE1D-FB129AB9A3A5}" destId="{C7E77613-D72A-4C4A-80F7-E2671CDE5E2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BFF2F-2FD8-4249-BBE1-B0D79534AEB7}"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CAF9D62F-1919-4B6B-BEA0-4DF761E776C4}">
      <dgm:prSet custT="1"/>
      <dgm:spPr>
        <a:solidFill>
          <a:srgbClr val="FF0000"/>
        </a:solidFill>
      </dgm:spPr>
      <dgm:t>
        <a:bodyPr/>
        <a:lstStyle/>
        <a:p>
          <a:pPr rtl="0"/>
          <a:r>
            <a:rPr lang="en-US" sz="4000" b="1" dirty="0" smtClean="0">
              <a:effectLst>
                <a:outerShdw blurRad="38100" dist="38100" dir="2700000" algn="tl">
                  <a:srgbClr val="000000">
                    <a:alpha val="43137"/>
                  </a:srgbClr>
                </a:outerShdw>
              </a:effectLst>
            </a:rPr>
            <a:t>Social and Cultural Differences</a:t>
          </a:r>
          <a:endParaRPr lang="en-US" sz="4000" b="1" dirty="0">
            <a:effectLst>
              <a:outerShdw blurRad="38100" dist="38100" dir="2700000" algn="tl">
                <a:srgbClr val="000000">
                  <a:alpha val="43137"/>
                </a:srgbClr>
              </a:outerShdw>
            </a:effectLst>
          </a:endParaRPr>
        </a:p>
      </dgm:t>
    </dgm:pt>
    <dgm:pt modelId="{07BC4F89-52D4-4E60-9C84-1ABA9DCC6BBC}" type="parTrans" cxnId="{B7AB557A-A232-423B-82C4-3808BD0A72F1}">
      <dgm:prSet/>
      <dgm:spPr/>
      <dgm:t>
        <a:bodyPr/>
        <a:lstStyle/>
        <a:p>
          <a:endParaRPr lang="en-US"/>
        </a:p>
      </dgm:t>
    </dgm:pt>
    <dgm:pt modelId="{AFBE131C-F763-43F5-9625-014106FA3E39}" type="sibTrans" cxnId="{B7AB557A-A232-423B-82C4-3808BD0A72F1}">
      <dgm:prSet/>
      <dgm:spPr/>
      <dgm:t>
        <a:bodyPr/>
        <a:lstStyle/>
        <a:p>
          <a:endParaRPr lang="en-US"/>
        </a:p>
      </dgm:t>
    </dgm:pt>
    <dgm:pt modelId="{CAD49272-F4F6-47E5-BB72-AFFF61DA6912}">
      <dgm:prSet custT="1"/>
      <dgm:spPr>
        <a:solidFill>
          <a:schemeClr val="accent6">
            <a:lumMod val="75000"/>
          </a:schemeClr>
        </a:solidFill>
      </dgm:spPr>
      <dgm:t>
        <a:bodyPr/>
        <a:lstStyle/>
        <a:p>
          <a:pPr rtl="0"/>
          <a:r>
            <a:rPr lang="en-US" sz="4000" b="1" dirty="0" smtClean="0">
              <a:effectLst>
                <a:outerShdw blurRad="38100" dist="38100" dir="2700000" algn="tl">
                  <a:srgbClr val="000000">
                    <a:alpha val="43137"/>
                  </a:srgbClr>
                </a:outerShdw>
              </a:effectLst>
            </a:rPr>
            <a:t>Economic Differences</a:t>
          </a:r>
          <a:endParaRPr lang="en-US" sz="4000" b="1" dirty="0">
            <a:effectLst>
              <a:outerShdw blurRad="38100" dist="38100" dir="2700000" algn="tl">
                <a:srgbClr val="000000">
                  <a:alpha val="43137"/>
                </a:srgbClr>
              </a:outerShdw>
            </a:effectLst>
          </a:endParaRPr>
        </a:p>
      </dgm:t>
    </dgm:pt>
    <dgm:pt modelId="{F17A6CD2-5117-4711-A48A-70262C890451}" type="parTrans" cxnId="{E4D3C828-819F-41F9-A5AA-5E436B962192}">
      <dgm:prSet/>
      <dgm:spPr/>
      <dgm:t>
        <a:bodyPr/>
        <a:lstStyle/>
        <a:p>
          <a:endParaRPr lang="en-US"/>
        </a:p>
      </dgm:t>
    </dgm:pt>
    <dgm:pt modelId="{F713CA3F-A229-4049-B8B8-E96F21BF439D}" type="sibTrans" cxnId="{E4D3C828-819F-41F9-A5AA-5E436B962192}">
      <dgm:prSet/>
      <dgm:spPr/>
      <dgm:t>
        <a:bodyPr/>
        <a:lstStyle/>
        <a:p>
          <a:endParaRPr lang="en-US"/>
        </a:p>
      </dgm:t>
    </dgm:pt>
    <dgm:pt modelId="{0FBF9DCD-04B2-463B-944F-A92265610074}">
      <dgm:prSet custT="1"/>
      <dgm:spPr>
        <a:solidFill>
          <a:srgbClr val="FFFF99"/>
        </a:solidFill>
      </dgm:spPr>
      <dgm:t>
        <a:bodyPr/>
        <a:lstStyle/>
        <a:p>
          <a:pPr rtl="0"/>
          <a:r>
            <a:rPr lang="en-US" sz="4000" b="1" dirty="0" smtClean="0">
              <a:effectLst>
                <a:outerShdw blurRad="38100" dist="38100" dir="2700000" algn="tl">
                  <a:srgbClr val="000000">
                    <a:alpha val="43137"/>
                  </a:srgbClr>
                </a:outerShdw>
              </a:effectLst>
            </a:rPr>
            <a:t>Legal and Political Differences</a:t>
          </a:r>
          <a:endParaRPr lang="en-US" sz="4000" b="1" dirty="0">
            <a:effectLst>
              <a:outerShdw blurRad="38100" dist="38100" dir="2700000" algn="tl">
                <a:srgbClr val="000000">
                  <a:alpha val="43137"/>
                </a:srgbClr>
              </a:outerShdw>
            </a:effectLst>
          </a:endParaRPr>
        </a:p>
      </dgm:t>
    </dgm:pt>
    <dgm:pt modelId="{B01E7188-F596-4DD5-B574-CADAF7781112}" type="parTrans" cxnId="{1A02F580-6AB1-4828-9C33-3BA43AA586EA}">
      <dgm:prSet/>
      <dgm:spPr/>
      <dgm:t>
        <a:bodyPr/>
        <a:lstStyle/>
        <a:p>
          <a:endParaRPr lang="en-US"/>
        </a:p>
      </dgm:t>
    </dgm:pt>
    <dgm:pt modelId="{A63F3287-C4E3-4F99-A34C-CB16DECC00DA}" type="sibTrans" cxnId="{1A02F580-6AB1-4828-9C33-3BA43AA586EA}">
      <dgm:prSet/>
      <dgm:spPr/>
      <dgm:t>
        <a:bodyPr/>
        <a:lstStyle/>
        <a:p>
          <a:endParaRPr lang="en-US"/>
        </a:p>
      </dgm:t>
    </dgm:pt>
    <dgm:pt modelId="{40DFE304-C72D-4AB7-9E57-ECBD9D549BEB}" type="pres">
      <dgm:prSet presAssocID="{4D1BFF2F-2FD8-4249-BBE1-B0D79534AEB7}" presName="linear" presStyleCnt="0">
        <dgm:presLayoutVars>
          <dgm:animLvl val="lvl"/>
          <dgm:resizeHandles val="exact"/>
        </dgm:presLayoutVars>
      </dgm:prSet>
      <dgm:spPr/>
      <dgm:t>
        <a:bodyPr/>
        <a:lstStyle/>
        <a:p>
          <a:endParaRPr lang="en-US"/>
        </a:p>
      </dgm:t>
    </dgm:pt>
    <dgm:pt modelId="{A79F7863-4687-4458-8FE5-C2E577C0F201}" type="pres">
      <dgm:prSet presAssocID="{CAF9D62F-1919-4B6B-BEA0-4DF761E776C4}" presName="parentText" presStyleLbl="node1" presStyleIdx="0" presStyleCnt="3">
        <dgm:presLayoutVars>
          <dgm:chMax val="0"/>
          <dgm:bulletEnabled val="1"/>
        </dgm:presLayoutVars>
      </dgm:prSet>
      <dgm:spPr/>
      <dgm:t>
        <a:bodyPr/>
        <a:lstStyle/>
        <a:p>
          <a:endParaRPr lang="en-US"/>
        </a:p>
      </dgm:t>
    </dgm:pt>
    <dgm:pt modelId="{0B0100A3-2906-4CF9-AD0F-01DE06E957BF}" type="pres">
      <dgm:prSet presAssocID="{AFBE131C-F763-43F5-9625-014106FA3E39}" presName="spacer" presStyleCnt="0"/>
      <dgm:spPr/>
    </dgm:pt>
    <dgm:pt modelId="{24E06EE4-4C56-4989-A256-19CD6D220C0B}" type="pres">
      <dgm:prSet presAssocID="{CAD49272-F4F6-47E5-BB72-AFFF61DA6912}" presName="parentText" presStyleLbl="node1" presStyleIdx="1" presStyleCnt="3">
        <dgm:presLayoutVars>
          <dgm:chMax val="0"/>
          <dgm:bulletEnabled val="1"/>
        </dgm:presLayoutVars>
      </dgm:prSet>
      <dgm:spPr/>
      <dgm:t>
        <a:bodyPr/>
        <a:lstStyle/>
        <a:p>
          <a:endParaRPr lang="en-US"/>
        </a:p>
      </dgm:t>
    </dgm:pt>
    <dgm:pt modelId="{CF3305FD-344F-47D1-AE9A-D47D45DA6560}" type="pres">
      <dgm:prSet presAssocID="{F713CA3F-A229-4049-B8B8-E96F21BF439D}" presName="spacer" presStyleCnt="0"/>
      <dgm:spPr/>
    </dgm:pt>
    <dgm:pt modelId="{8FC3378C-77E2-412A-AF69-D156C6F1DF21}" type="pres">
      <dgm:prSet presAssocID="{0FBF9DCD-04B2-463B-944F-A92265610074}" presName="parentText" presStyleLbl="node1" presStyleIdx="2" presStyleCnt="3">
        <dgm:presLayoutVars>
          <dgm:chMax val="0"/>
          <dgm:bulletEnabled val="1"/>
        </dgm:presLayoutVars>
      </dgm:prSet>
      <dgm:spPr/>
      <dgm:t>
        <a:bodyPr/>
        <a:lstStyle/>
        <a:p>
          <a:endParaRPr lang="en-US"/>
        </a:p>
      </dgm:t>
    </dgm:pt>
  </dgm:ptLst>
  <dgm:cxnLst>
    <dgm:cxn modelId="{E4D3C828-819F-41F9-A5AA-5E436B962192}" srcId="{4D1BFF2F-2FD8-4249-BBE1-B0D79534AEB7}" destId="{CAD49272-F4F6-47E5-BB72-AFFF61DA6912}" srcOrd="1" destOrd="0" parTransId="{F17A6CD2-5117-4711-A48A-70262C890451}" sibTransId="{F713CA3F-A229-4049-B8B8-E96F21BF439D}"/>
    <dgm:cxn modelId="{B7AB557A-A232-423B-82C4-3808BD0A72F1}" srcId="{4D1BFF2F-2FD8-4249-BBE1-B0D79534AEB7}" destId="{CAF9D62F-1919-4B6B-BEA0-4DF761E776C4}" srcOrd="0" destOrd="0" parTransId="{07BC4F89-52D4-4E60-9C84-1ABA9DCC6BBC}" sibTransId="{AFBE131C-F763-43F5-9625-014106FA3E39}"/>
    <dgm:cxn modelId="{6B8FB977-C871-4F8E-A877-ECB56C4719BA}" type="presOf" srcId="{4D1BFF2F-2FD8-4249-BBE1-B0D79534AEB7}" destId="{40DFE304-C72D-4AB7-9E57-ECBD9D549BEB}" srcOrd="0" destOrd="0" presId="urn:microsoft.com/office/officeart/2005/8/layout/vList2"/>
    <dgm:cxn modelId="{332137D8-C8CE-43EB-8D4D-EA82A347B5B0}" type="presOf" srcId="{0FBF9DCD-04B2-463B-944F-A92265610074}" destId="{8FC3378C-77E2-412A-AF69-D156C6F1DF21}" srcOrd="0" destOrd="0" presId="urn:microsoft.com/office/officeart/2005/8/layout/vList2"/>
    <dgm:cxn modelId="{FBB6191A-13A1-46D1-AA33-C22C9364A791}" type="presOf" srcId="{CAF9D62F-1919-4B6B-BEA0-4DF761E776C4}" destId="{A79F7863-4687-4458-8FE5-C2E577C0F201}" srcOrd="0" destOrd="0" presId="urn:microsoft.com/office/officeart/2005/8/layout/vList2"/>
    <dgm:cxn modelId="{1A02F580-6AB1-4828-9C33-3BA43AA586EA}" srcId="{4D1BFF2F-2FD8-4249-BBE1-B0D79534AEB7}" destId="{0FBF9DCD-04B2-463B-944F-A92265610074}" srcOrd="2" destOrd="0" parTransId="{B01E7188-F596-4DD5-B574-CADAF7781112}" sibTransId="{A63F3287-C4E3-4F99-A34C-CB16DECC00DA}"/>
    <dgm:cxn modelId="{CC3420AD-012C-4F5C-9D71-8344C4861FF9}" type="presOf" srcId="{CAD49272-F4F6-47E5-BB72-AFFF61DA6912}" destId="{24E06EE4-4C56-4989-A256-19CD6D220C0B}" srcOrd="0" destOrd="0" presId="urn:microsoft.com/office/officeart/2005/8/layout/vList2"/>
    <dgm:cxn modelId="{5BCD8942-FCFB-4B39-B847-96E704386173}" type="presParOf" srcId="{40DFE304-C72D-4AB7-9E57-ECBD9D549BEB}" destId="{A79F7863-4687-4458-8FE5-C2E577C0F201}" srcOrd="0" destOrd="0" presId="urn:microsoft.com/office/officeart/2005/8/layout/vList2"/>
    <dgm:cxn modelId="{F984D4EE-FCAE-4F7F-87E9-BCB2A9F660F3}" type="presParOf" srcId="{40DFE304-C72D-4AB7-9E57-ECBD9D549BEB}" destId="{0B0100A3-2906-4CF9-AD0F-01DE06E957BF}" srcOrd="1" destOrd="0" presId="urn:microsoft.com/office/officeart/2005/8/layout/vList2"/>
    <dgm:cxn modelId="{5CD36501-026B-4F17-B085-242FF3797DCC}" type="presParOf" srcId="{40DFE304-C72D-4AB7-9E57-ECBD9D549BEB}" destId="{24E06EE4-4C56-4989-A256-19CD6D220C0B}" srcOrd="2" destOrd="0" presId="urn:microsoft.com/office/officeart/2005/8/layout/vList2"/>
    <dgm:cxn modelId="{1BD99D02-CFAF-45AE-BA29-C63665F7CE02}" type="presParOf" srcId="{40DFE304-C72D-4AB7-9E57-ECBD9D549BEB}" destId="{CF3305FD-344F-47D1-AE9A-D47D45DA6560}" srcOrd="3" destOrd="0" presId="urn:microsoft.com/office/officeart/2005/8/layout/vList2"/>
    <dgm:cxn modelId="{4EDAF076-9696-4EE4-97B2-EB5C948515DE}" type="presParOf" srcId="{40DFE304-C72D-4AB7-9E57-ECBD9D549BEB}" destId="{8FC3378C-77E2-412A-AF69-D156C6F1DF2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C0B8B-F025-41EA-B6FA-EADA90B3BE2E}">
      <dsp:nvSpPr>
        <dsp:cNvPr id="0" name=""/>
        <dsp:cNvSpPr/>
      </dsp:nvSpPr>
      <dsp:spPr>
        <a:xfrm>
          <a:off x="0" y="0"/>
          <a:ext cx="4114799" cy="4114799"/>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567ADD-7F58-4A6C-AD9A-89C89878B243}">
      <dsp:nvSpPr>
        <dsp:cNvPr id="0" name=""/>
        <dsp:cNvSpPr/>
      </dsp:nvSpPr>
      <dsp:spPr>
        <a:xfrm>
          <a:off x="2057399" y="0"/>
          <a:ext cx="5791200" cy="41147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North America</a:t>
          </a:r>
          <a:endParaRPr lang="en-US" sz="4000" b="1" kern="1200" dirty="0">
            <a:effectLst>
              <a:outerShdw blurRad="38100" dist="38100" dir="2700000" algn="tl">
                <a:srgbClr val="000000">
                  <a:alpha val="43137"/>
                </a:srgbClr>
              </a:outerShdw>
            </a:effectLst>
          </a:endParaRPr>
        </a:p>
      </dsp:txBody>
      <dsp:txXfrm>
        <a:off x="2057399" y="0"/>
        <a:ext cx="5791200" cy="1234442"/>
      </dsp:txXfrm>
    </dsp:sp>
    <dsp:sp modelId="{D4341F7C-17F9-4F69-976E-85D1FA6648A2}">
      <dsp:nvSpPr>
        <dsp:cNvPr id="0" name=""/>
        <dsp:cNvSpPr/>
      </dsp:nvSpPr>
      <dsp:spPr>
        <a:xfrm>
          <a:off x="720091" y="1234442"/>
          <a:ext cx="2674617" cy="2674617"/>
        </a:xfrm>
        <a:prstGeom prst="pie">
          <a:avLst>
            <a:gd name="adj1" fmla="val 5400000"/>
            <a:gd name="adj2" fmla="val 16200000"/>
          </a:avLst>
        </a:prstGeom>
        <a:gradFill rotWithShape="0">
          <a:gsLst>
            <a:gs pos="100000">
              <a:schemeClr val="accent6">
                <a:lumMod val="75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E5B4D80-D0AD-4B5D-BFB6-87EB13B54C4F}">
      <dsp:nvSpPr>
        <dsp:cNvPr id="0" name=""/>
        <dsp:cNvSpPr/>
      </dsp:nvSpPr>
      <dsp:spPr>
        <a:xfrm>
          <a:off x="2057399" y="1234442"/>
          <a:ext cx="5791200" cy="2674617"/>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Europe</a:t>
          </a:r>
          <a:endParaRPr lang="en-US" sz="4000" b="1" kern="1200" dirty="0">
            <a:effectLst>
              <a:outerShdw blurRad="38100" dist="38100" dir="2700000" algn="tl">
                <a:srgbClr val="000000">
                  <a:alpha val="43137"/>
                </a:srgbClr>
              </a:outerShdw>
            </a:effectLst>
          </a:endParaRPr>
        </a:p>
      </dsp:txBody>
      <dsp:txXfrm>
        <a:off x="2057399" y="1234442"/>
        <a:ext cx="5791200" cy="1234438"/>
      </dsp:txXfrm>
    </dsp:sp>
    <dsp:sp modelId="{A5BD48BC-5E7D-458D-A49C-781C51BECFD5}">
      <dsp:nvSpPr>
        <dsp:cNvPr id="0" name=""/>
        <dsp:cNvSpPr/>
      </dsp:nvSpPr>
      <dsp:spPr>
        <a:xfrm>
          <a:off x="1440180" y="2468881"/>
          <a:ext cx="1234438" cy="1234438"/>
        </a:xfrm>
        <a:prstGeom prst="pie">
          <a:avLst>
            <a:gd name="adj1" fmla="val 5400000"/>
            <a:gd name="adj2" fmla="val 16200000"/>
          </a:avLst>
        </a:prstGeom>
        <a:gradFill rotWithShape="0">
          <a:gsLst>
            <a:gs pos="100000">
              <a:srgbClr val="FFFF00"/>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470578-C6F8-4A43-8DD8-F37370023C4E}">
      <dsp:nvSpPr>
        <dsp:cNvPr id="0" name=""/>
        <dsp:cNvSpPr/>
      </dsp:nvSpPr>
      <dsp:spPr>
        <a:xfrm>
          <a:off x="2057399" y="2468881"/>
          <a:ext cx="5791200" cy="1234438"/>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Pacific Asia</a:t>
          </a:r>
          <a:endParaRPr lang="en-US" sz="4000" b="1" kern="1200" dirty="0">
            <a:effectLst>
              <a:outerShdw blurRad="38100" dist="38100" dir="2700000" algn="tl">
                <a:srgbClr val="000000">
                  <a:alpha val="43137"/>
                </a:srgbClr>
              </a:outerShdw>
            </a:effectLst>
          </a:endParaRPr>
        </a:p>
      </dsp:txBody>
      <dsp:txXfrm>
        <a:off x="2057399" y="2468881"/>
        <a:ext cx="5791200" cy="1234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F7863-4687-4458-8FE5-C2E577C0F201}">
      <dsp:nvSpPr>
        <dsp:cNvPr id="0" name=""/>
        <dsp:cNvSpPr/>
      </dsp:nvSpPr>
      <dsp:spPr>
        <a:xfrm>
          <a:off x="0" y="272"/>
          <a:ext cx="7010400" cy="1499153"/>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Social and Cultural Differences</a:t>
          </a:r>
          <a:endParaRPr lang="en-US" sz="4000" b="1" kern="1200" dirty="0">
            <a:effectLst>
              <a:outerShdw blurRad="38100" dist="38100" dir="2700000" algn="tl">
                <a:srgbClr val="000000">
                  <a:alpha val="43137"/>
                </a:srgbClr>
              </a:outerShdw>
            </a:effectLst>
          </a:endParaRPr>
        </a:p>
      </dsp:txBody>
      <dsp:txXfrm>
        <a:off x="73183" y="73455"/>
        <a:ext cx="6864034" cy="1352787"/>
      </dsp:txXfrm>
    </dsp:sp>
    <dsp:sp modelId="{24E06EE4-4C56-4989-A256-19CD6D220C0B}">
      <dsp:nvSpPr>
        <dsp:cNvPr id="0" name=""/>
        <dsp:cNvSpPr/>
      </dsp:nvSpPr>
      <dsp:spPr>
        <a:xfrm>
          <a:off x="0" y="1513404"/>
          <a:ext cx="7010400" cy="1499153"/>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Economic Differences</a:t>
          </a:r>
          <a:endParaRPr lang="en-US" sz="4000" b="1" kern="1200" dirty="0">
            <a:effectLst>
              <a:outerShdw blurRad="38100" dist="38100" dir="2700000" algn="tl">
                <a:srgbClr val="000000">
                  <a:alpha val="43137"/>
                </a:srgbClr>
              </a:outerShdw>
            </a:effectLst>
          </a:endParaRPr>
        </a:p>
      </dsp:txBody>
      <dsp:txXfrm>
        <a:off x="73183" y="1586587"/>
        <a:ext cx="6864034" cy="1352787"/>
      </dsp:txXfrm>
    </dsp:sp>
    <dsp:sp modelId="{8FC3378C-77E2-412A-AF69-D156C6F1DF21}">
      <dsp:nvSpPr>
        <dsp:cNvPr id="0" name=""/>
        <dsp:cNvSpPr/>
      </dsp:nvSpPr>
      <dsp:spPr>
        <a:xfrm>
          <a:off x="0" y="3026536"/>
          <a:ext cx="7010400" cy="1499153"/>
        </a:xfrm>
        <a:prstGeom prst="roundRect">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Legal and Political Differences</a:t>
          </a:r>
          <a:endParaRPr lang="en-US" sz="4000" b="1" kern="1200" dirty="0">
            <a:effectLst>
              <a:outerShdw blurRad="38100" dist="38100" dir="2700000" algn="tl">
                <a:srgbClr val="000000">
                  <a:alpha val="43137"/>
                </a:srgbClr>
              </a:outerShdw>
            </a:effectLst>
          </a:endParaRPr>
        </a:p>
      </dsp:txBody>
      <dsp:txXfrm>
        <a:off x="73183" y="3099719"/>
        <a:ext cx="6864034" cy="13527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0C38EE-BADE-4E61-A8C5-A360DE26A69C}" type="datetimeFigureOut">
              <a:rPr lang="en-US"/>
              <a:pPr>
                <a:defRPr/>
              </a:pPr>
              <a:t>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1D88C53-0814-4ADE-908D-2BD92E5D95C0}" type="slidenum">
              <a:rPr lang="en-US"/>
              <a:pPr>
                <a:defRPr/>
              </a:pPr>
              <a:t>‹#›</a:t>
            </a:fld>
            <a:endParaRPr lang="en-US" dirty="0"/>
          </a:p>
        </p:txBody>
      </p:sp>
    </p:spTree>
    <p:extLst>
      <p:ext uri="{BB962C8B-B14F-4D97-AF65-F5344CB8AC3E}">
        <p14:creationId xmlns:p14="http://schemas.microsoft.com/office/powerpoint/2010/main" val="112712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0C170FF-6F39-48B7-8E11-FC7CDD4AF129}" type="slidenum">
              <a:rPr lang="en-US" smtClean="0"/>
              <a:pPr>
                <a:defRPr/>
              </a:pPr>
              <a:t>3</a:t>
            </a:fld>
            <a:endParaRPr lang="en-US" dirty="0"/>
          </a:p>
        </p:txBody>
      </p:sp>
    </p:spTree>
    <p:extLst>
      <p:ext uri="{BB962C8B-B14F-4D97-AF65-F5344CB8AC3E}">
        <p14:creationId xmlns:p14="http://schemas.microsoft.com/office/powerpoint/2010/main" val="299109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0C0C21B-3564-4CFB-90AF-4B34B57AE26C}" type="slidenum">
              <a:rPr lang="en-US" smtClean="0"/>
              <a:pPr>
                <a:defRPr/>
              </a:pPr>
              <a:t>12</a:t>
            </a:fld>
            <a:endParaRPr lang="en-US" dirty="0"/>
          </a:p>
        </p:txBody>
      </p:sp>
    </p:spTree>
    <p:extLst>
      <p:ext uri="{BB962C8B-B14F-4D97-AF65-F5344CB8AC3E}">
        <p14:creationId xmlns:p14="http://schemas.microsoft.com/office/powerpoint/2010/main" val="361682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smtClean="0"/>
              <a:t>The General Agreement on Tariffs and Trade (GATT) was signed in 1947. Its purpose was to reduce or eliminate trade barriers, such as tariffs and quotas. It did so by encouraging nations to protect domestic industries within agreed-on limits and to engage in multilateral negotiations. The GATT proved to be relatively successful. So, to further promote globalization, most of the world’s countries joined to create the World Trade Organization (WTO), which began on January 1, 1995. (The GATT is the actual treaty that governs the WTO.)</a:t>
            </a:r>
          </a:p>
        </p:txBody>
      </p:sp>
      <p:sp>
        <p:nvSpPr>
          <p:cNvPr id="4" name="Slide Number Placeholder 3"/>
          <p:cNvSpPr>
            <a:spLocks noGrp="1"/>
          </p:cNvSpPr>
          <p:nvPr>
            <p:ph type="sldNum" sz="quarter" idx="5"/>
          </p:nvPr>
        </p:nvSpPr>
        <p:spPr/>
        <p:txBody>
          <a:bodyPr/>
          <a:lstStyle/>
          <a:p>
            <a:pPr>
              <a:defRPr/>
            </a:pPr>
            <a:fld id="{8A3C02B5-C96F-48FF-9269-95C8309716C0}" type="slidenum">
              <a:rPr lang="en-US" smtClean="0"/>
              <a:pPr>
                <a:defRPr/>
              </a:pPr>
              <a:t>13</a:t>
            </a:fld>
            <a:endParaRPr lang="en-US" dirty="0"/>
          </a:p>
        </p:txBody>
      </p:sp>
    </p:spTree>
    <p:extLst>
      <p:ext uri="{BB962C8B-B14F-4D97-AF65-F5344CB8AC3E}">
        <p14:creationId xmlns:p14="http://schemas.microsoft.com/office/powerpoint/2010/main" val="329234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E30A004-772F-45C3-92B1-38498E578F2E}" type="slidenum">
              <a:rPr lang="en-US" smtClean="0"/>
              <a:pPr>
                <a:defRPr/>
              </a:pPr>
              <a:t>14</a:t>
            </a:fld>
            <a:endParaRPr lang="en-US" dirty="0"/>
          </a:p>
        </p:txBody>
      </p:sp>
    </p:spTree>
    <p:extLst>
      <p:ext uri="{BB962C8B-B14F-4D97-AF65-F5344CB8AC3E}">
        <p14:creationId xmlns:p14="http://schemas.microsoft.com/office/powerpoint/2010/main" val="40996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smtClean="0"/>
              <a:t>A country’s balance of trade is the total economic value of all the products that it  exports minus the economic value of all the products that it imports.  A positive balance of trade results when a country exports (sells to other countries) more than it imports (buys from other countries). A negative balance of trade results when a country imports more than it exports. A </a:t>
            </a:r>
            <a:r>
              <a:rPr lang="en-US" i="1" smtClean="0"/>
              <a:t>positive balance of trade </a:t>
            </a:r>
            <a:r>
              <a:rPr lang="en-US" smtClean="0"/>
              <a:t>results when a country exports (sells to other countries) more than it imports (buys from other countries). A </a:t>
            </a:r>
            <a:r>
              <a:rPr lang="en-US" i="1" smtClean="0"/>
              <a:t>negative balance of trade </a:t>
            </a:r>
            <a:r>
              <a:rPr lang="en-US" smtClean="0"/>
              <a:t>results when a country imports more than it exports.</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1A2A68B-D989-407A-935B-37343F6C2774}" type="slidenum">
              <a:rPr lang="en-US" smtClean="0"/>
              <a:pPr>
                <a:defRPr/>
              </a:pPr>
              <a:t>15</a:t>
            </a:fld>
            <a:endParaRPr lang="en-US" dirty="0"/>
          </a:p>
        </p:txBody>
      </p:sp>
    </p:spTree>
    <p:extLst>
      <p:ext uri="{BB962C8B-B14F-4D97-AF65-F5344CB8AC3E}">
        <p14:creationId xmlns:p14="http://schemas.microsoft.com/office/powerpoint/2010/main" val="217522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altLang="en-US" smtClean="0"/>
              <a:t>Table 4.1 lists the major trading partners of the United States. The left of the table shows the 10 largest markets for exports from the United States, </a:t>
            </a:r>
          </a:p>
          <a:p>
            <a:pPr eaLnBrk="1" hangingPunct="1"/>
            <a:r>
              <a:rPr lang="en-US" altLang="en-US" smtClean="0"/>
              <a:t>while the right of the table shows the 10 largest markets that import to the United States.</a:t>
            </a:r>
          </a:p>
        </p:txBody>
      </p:sp>
      <p:sp>
        <p:nvSpPr>
          <p:cNvPr id="4" name="Slide Number Placeholder 3"/>
          <p:cNvSpPr>
            <a:spLocks noGrp="1"/>
          </p:cNvSpPr>
          <p:nvPr>
            <p:ph type="sldNum" sz="quarter" idx="5"/>
          </p:nvPr>
        </p:nvSpPr>
        <p:spPr/>
        <p:txBody>
          <a:bodyPr/>
          <a:lstStyle/>
          <a:p>
            <a:pPr>
              <a:defRPr/>
            </a:pPr>
            <a:fld id="{E445F464-38BB-41C5-8DA9-0507E3F67676}" type="slidenum">
              <a:rPr lang="en-US" smtClean="0"/>
              <a:pPr>
                <a:defRPr/>
              </a:pPr>
              <a:t>16</a:t>
            </a:fld>
            <a:endParaRPr lang="en-US" dirty="0"/>
          </a:p>
        </p:txBody>
      </p:sp>
    </p:spTree>
    <p:extLst>
      <p:ext uri="{BB962C8B-B14F-4D97-AF65-F5344CB8AC3E}">
        <p14:creationId xmlns:p14="http://schemas.microsoft.com/office/powerpoint/2010/main" val="21746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smtClean="0"/>
              <a:t>Figures 4.3 and 4.4 highlight two series of events: (1) recent trends in U.S. exports and imports and (2) the resulting trade deficit. As Figure 4.3 shows, both U.S. imports </a:t>
            </a:r>
          </a:p>
          <a:p>
            <a:pPr eaLnBrk="1" hangingPunct="1"/>
            <a:r>
              <a:rPr lang="en-US" smtClean="0"/>
              <a:t>and U.S. exports have, with minor variations, increased over the past eight years—a trend that’s projected to continue.</a:t>
            </a:r>
          </a:p>
        </p:txBody>
      </p:sp>
      <p:sp>
        <p:nvSpPr>
          <p:cNvPr id="4" name="Slide Number Placeholder 3"/>
          <p:cNvSpPr>
            <a:spLocks noGrp="1"/>
          </p:cNvSpPr>
          <p:nvPr>
            <p:ph type="sldNum" sz="quarter" idx="5"/>
          </p:nvPr>
        </p:nvSpPr>
        <p:spPr/>
        <p:txBody>
          <a:bodyPr/>
          <a:lstStyle/>
          <a:p>
            <a:pPr>
              <a:defRPr/>
            </a:pPr>
            <a:fld id="{58E81725-EAFB-4B18-93F6-F8AF23236EC8}" type="slidenum">
              <a:rPr lang="en-US" smtClean="0"/>
              <a:pPr>
                <a:defRPr/>
              </a:pPr>
              <a:t>17</a:t>
            </a:fld>
            <a:endParaRPr lang="en-US" dirty="0"/>
          </a:p>
        </p:txBody>
      </p:sp>
    </p:spTree>
    <p:extLst>
      <p:ext uri="{BB962C8B-B14F-4D97-AF65-F5344CB8AC3E}">
        <p14:creationId xmlns:p14="http://schemas.microsoft.com/office/powerpoint/2010/main" val="143213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altLang="en-US" dirty="0" smtClean="0"/>
              <a:t>Trade deficits between 2001 and 2012 are shown in Figure 4.4. There was a deficit in each of these years because more money flowed out </a:t>
            </a:r>
          </a:p>
          <a:p>
            <a:pPr eaLnBrk="1" hangingPunct="1"/>
            <a:r>
              <a:rPr lang="en-US" altLang="en-US" dirty="0" smtClean="0"/>
              <a:t>to pay for foreign imports than flowed in to pay for U.S. exports.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EDD6285-4EDC-404E-A57E-D0FF85CC535C}" type="slidenum">
              <a:rPr lang="en-US" smtClean="0"/>
              <a:pPr>
                <a:defRPr/>
              </a:pPr>
              <a:t>18</a:t>
            </a:fld>
            <a:endParaRPr lang="en-US" dirty="0"/>
          </a:p>
        </p:txBody>
      </p:sp>
    </p:spTree>
    <p:extLst>
      <p:ext uri="{BB962C8B-B14F-4D97-AF65-F5344CB8AC3E}">
        <p14:creationId xmlns:p14="http://schemas.microsoft.com/office/powerpoint/2010/main" val="6935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t>The balance of payments refers to the flow of money into or out of a country. The money that a country pays for imports and receives for exports, its balance of trade, </a:t>
            </a:r>
            <a:r>
              <a:rPr lang="en-US" dirty="0" smtClean="0"/>
              <a:t>accounts </a:t>
            </a:r>
            <a:r>
              <a:rPr lang="en-US" dirty="0" smtClean="0"/>
              <a:t>for much of its balance of payments.</a:t>
            </a:r>
          </a:p>
        </p:txBody>
      </p:sp>
      <p:sp>
        <p:nvSpPr>
          <p:cNvPr id="4" name="Slide Number Placeholder 3"/>
          <p:cNvSpPr>
            <a:spLocks noGrp="1"/>
          </p:cNvSpPr>
          <p:nvPr>
            <p:ph type="sldNum" sz="quarter" idx="5"/>
          </p:nvPr>
        </p:nvSpPr>
        <p:spPr/>
        <p:txBody>
          <a:bodyPr/>
          <a:lstStyle/>
          <a:p>
            <a:pPr>
              <a:defRPr/>
            </a:pPr>
            <a:fld id="{A7DD6B62-A28E-4042-983F-04657726E2CA}" type="slidenum">
              <a:rPr lang="en-US" smtClean="0"/>
              <a:pPr>
                <a:defRPr/>
              </a:pPr>
              <a:t>19</a:t>
            </a:fld>
            <a:endParaRPr lang="en-US" dirty="0"/>
          </a:p>
        </p:txBody>
      </p:sp>
    </p:spTree>
    <p:extLst>
      <p:ext uri="{BB962C8B-B14F-4D97-AF65-F5344CB8AC3E}">
        <p14:creationId xmlns:p14="http://schemas.microsoft.com/office/powerpoint/2010/main" val="642247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t>The balance of imports and exports between two countries is affected by the rate of exchange between their currencies. An exchange rate is the rate at which the currency of one nation can be exchanged for that of another. Suppose, for example, that the exchange rate between the U.S. dollar and the British pound was $2 to £1. This means that it costs £1 to “buy” $2 or $1 to “buy” £0.5. Stated differently, £1 and $2 have the same purchasing power, or £1 = $2.</a:t>
            </a:r>
          </a:p>
          <a:p>
            <a:pPr eaLnBrk="1" hangingPunct="1"/>
            <a:endParaRPr lang="en-US" dirty="0" smtClean="0"/>
          </a:p>
          <a:p>
            <a:pPr eaLnBrk="1" hangingPunct="1"/>
            <a:r>
              <a:rPr lang="en-US" dirty="0" smtClean="0"/>
              <a:t>One of the most significant developments in foreign exchange has been the introduction of the euro</a:t>
            </a:r>
            <a:r>
              <a:rPr lang="en-US" b="1" dirty="0" smtClean="0"/>
              <a:t>, </a:t>
            </a:r>
            <a:r>
              <a:rPr lang="en-US" dirty="0" smtClean="0"/>
              <a:t>the common currency of the EU. The euro was officially </a:t>
            </a:r>
            <a:r>
              <a:rPr lang="en-US" dirty="0" smtClean="0"/>
              <a:t>introduced in </a:t>
            </a:r>
            <a:r>
              <a:rPr lang="en-US" dirty="0" smtClean="0"/>
              <a:t>2002 and has replaced other currencies, such as the German Deutsche Mark and the French franc. In the years since its debut, the euro has become one of the world’s most important currencies. When it was first introduced, the euro’s value was pegged as being equivalent to the dollar: €1 = $1. But because the dollar has been relatively weak in recent years, its value has eroded relative to that of the euro. In April 2013, for example, $1 was worth only about €0.76.</a:t>
            </a:r>
          </a:p>
        </p:txBody>
      </p:sp>
      <p:sp>
        <p:nvSpPr>
          <p:cNvPr id="4" name="Slide Number Placeholder 3"/>
          <p:cNvSpPr>
            <a:spLocks noGrp="1"/>
          </p:cNvSpPr>
          <p:nvPr>
            <p:ph type="sldNum" sz="quarter" idx="5"/>
          </p:nvPr>
        </p:nvSpPr>
        <p:spPr/>
        <p:txBody>
          <a:bodyPr/>
          <a:lstStyle/>
          <a:p>
            <a:pPr>
              <a:defRPr/>
            </a:pPr>
            <a:fld id="{3B31A91C-76E3-4CAD-85AE-4621343AFDE5}" type="slidenum">
              <a:rPr lang="en-US" smtClean="0"/>
              <a:pPr>
                <a:defRPr/>
              </a:pPr>
              <a:t>20</a:t>
            </a:fld>
            <a:endParaRPr lang="en-US" dirty="0"/>
          </a:p>
        </p:txBody>
      </p:sp>
    </p:spTree>
    <p:extLst>
      <p:ext uri="{BB962C8B-B14F-4D97-AF65-F5344CB8AC3E}">
        <p14:creationId xmlns:p14="http://schemas.microsoft.com/office/powerpoint/2010/main" val="323033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smtClean="0"/>
              <a:t>An absolute advantage exists when a country can produce something that is cheaper or of higher quality than any other country. Saudi oil, Brazilian coffee beans, and Canadian timber come close (because these countries have such abundant supplies of these resources), but examples of true absolute advantage are rare. For example, many experts say that the vineyards of France produce the world’s finest wines. But the burgeoning wine business in California demonstrates that producers there can also make good wine—wines that rival those from France but come in more varieties and at lower prices.</a:t>
            </a:r>
          </a:p>
        </p:txBody>
      </p:sp>
      <p:sp>
        <p:nvSpPr>
          <p:cNvPr id="4" name="Slide Number Placeholder 3"/>
          <p:cNvSpPr>
            <a:spLocks noGrp="1"/>
          </p:cNvSpPr>
          <p:nvPr>
            <p:ph type="sldNum" sz="quarter" idx="5"/>
          </p:nvPr>
        </p:nvSpPr>
        <p:spPr/>
        <p:txBody>
          <a:bodyPr/>
          <a:lstStyle/>
          <a:p>
            <a:pPr>
              <a:defRPr/>
            </a:pPr>
            <a:fld id="{A7CD063D-CE98-4D26-88B9-AB6E9EDBEA86}" type="slidenum">
              <a:rPr lang="en-US" smtClean="0"/>
              <a:pPr>
                <a:defRPr/>
              </a:pPr>
              <a:t>21</a:t>
            </a:fld>
            <a:endParaRPr lang="en-US" dirty="0"/>
          </a:p>
        </p:txBody>
      </p:sp>
    </p:spTree>
    <p:extLst>
      <p:ext uri="{BB962C8B-B14F-4D97-AF65-F5344CB8AC3E}">
        <p14:creationId xmlns:p14="http://schemas.microsoft.com/office/powerpoint/2010/main" val="10626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8872493-54FA-4140-8D3B-D6F0F0F9F3C7}" type="slidenum">
              <a:rPr lang="en-US" smtClean="0"/>
              <a:pPr>
                <a:defRPr/>
              </a:pPr>
              <a:t>4</a:t>
            </a:fld>
            <a:endParaRPr lang="en-US" dirty="0"/>
          </a:p>
        </p:txBody>
      </p:sp>
    </p:spTree>
    <p:extLst>
      <p:ext uri="{BB962C8B-B14F-4D97-AF65-F5344CB8AC3E}">
        <p14:creationId xmlns:p14="http://schemas.microsoft.com/office/powerpoint/2010/main" val="347497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altLang="en-US" smtClean="0"/>
              <a:t>1 Factor conditions are the factors of production we discussed in Chapter 1 — labor, capital, entrepreneurs, physical resources, and information resources.</a:t>
            </a:r>
          </a:p>
          <a:p>
            <a:pPr eaLnBrk="1" hangingPunct="1"/>
            <a:r>
              <a:rPr lang="en-US" altLang="en-US" smtClean="0"/>
              <a:t>2 Demand conditions reflect a large domestic consumer base that promotes strong demand for innovative products.</a:t>
            </a:r>
          </a:p>
          <a:p>
            <a:pPr eaLnBrk="1" hangingPunct="1"/>
            <a:r>
              <a:rPr lang="en-US" altLang="en-US" smtClean="0"/>
              <a:t>3 Related and supporting industries include strong local or regional suppliers and/or industrial customers.</a:t>
            </a:r>
          </a:p>
          <a:p>
            <a:pPr eaLnBrk="1" hangingPunct="1"/>
            <a:r>
              <a:rPr lang="en-US" altLang="en-US" smtClean="0"/>
              <a:t>4 Strategies, structures, and rivalries refer to firms and industries that stress cost reduction, product quality, higher productivity, and innovative products.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5CE09D96-79BF-405C-8499-C5961D10B739}" type="slidenum">
              <a:rPr lang="en-US" smtClean="0"/>
              <a:pPr>
                <a:defRPr/>
              </a:pPr>
              <a:t>22</a:t>
            </a:fld>
            <a:endParaRPr lang="en-US" dirty="0"/>
          </a:p>
        </p:txBody>
      </p:sp>
    </p:spTree>
    <p:extLst>
      <p:ext uri="{BB962C8B-B14F-4D97-AF65-F5344CB8AC3E}">
        <p14:creationId xmlns:p14="http://schemas.microsoft.com/office/powerpoint/2010/main" val="44250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smtClean="0"/>
              <a:t>As Figure 4.5 shows, several factors affect the decision to go international.</a:t>
            </a:r>
          </a:p>
        </p:txBody>
      </p:sp>
      <p:sp>
        <p:nvSpPr>
          <p:cNvPr id="4" name="Slide Number Placeholder 3"/>
          <p:cNvSpPr>
            <a:spLocks noGrp="1"/>
          </p:cNvSpPr>
          <p:nvPr>
            <p:ph type="sldNum" sz="quarter" idx="5"/>
          </p:nvPr>
        </p:nvSpPr>
        <p:spPr/>
        <p:txBody>
          <a:bodyPr/>
          <a:lstStyle/>
          <a:p>
            <a:pPr>
              <a:defRPr/>
            </a:pPr>
            <a:fld id="{7630CAC0-CCD9-4A0E-9C51-409CECD5C1BF}" type="slidenum">
              <a:rPr lang="en-US" smtClean="0"/>
              <a:pPr>
                <a:defRPr/>
              </a:pPr>
              <a:t>23</a:t>
            </a:fld>
            <a:endParaRPr lang="en-US" dirty="0"/>
          </a:p>
        </p:txBody>
      </p:sp>
    </p:spTree>
    <p:extLst>
      <p:ext uri="{BB962C8B-B14F-4D97-AF65-F5344CB8AC3E}">
        <p14:creationId xmlns:p14="http://schemas.microsoft.com/office/powerpoint/2010/main" val="3249176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smtClean="0"/>
              <a:t>An exporter makes products in one country to distribute and sell in others. An importer buys products in foreign markets and brings them home for resale. Both conduct most of their business in their home nations. Both entail the lowest level of involvement in international operations, and both are good ways to learn the fine points of global business. Many large firms entered international business as exporters. IBM and Coke, among others, exported to Europe for several years before setting up production sites there.</a:t>
            </a:r>
          </a:p>
        </p:txBody>
      </p:sp>
      <p:sp>
        <p:nvSpPr>
          <p:cNvPr id="4" name="Slide Number Placeholder 3"/>
          <p:cNvSpPr>
            <a:spLocks noGrp="1"/>
          </p:cNvSpPr>
          <p:nvPr>
            <p:ph type="sldNum" sz="quarter" idx="5"/>
          </p:nvPr>
        </p:nvSpPr>
        <p:spPr/>
        <p:txBody>
          <a:bodyPr/>
          <a:lstStyle/>
          <a:p>
            <a:pPr>
              <a:defRPr/>
            </a:pPr>
            <a:fld id="{BF5DCD29-0039-43FF-B401-6D205E8F6BA9}" type="slidenum">
              <a:rPr lang="en-US" smtClean="0"/>
              <a:pPr>
                <a:defRPr/>
              </a:pPr>
              <a:t>24</a:t>
            </a:fld>
            <a:endParaRPr lang="en-US" dirty="0"/>
          </a:p>
        </p:txBody>
      </p:sp>
    </p:spTree>
    <p:extLst>
      <p:ext uri="{BB962C8B-B14F-4D97-AF65-F5344CB8AC3E}">
        <p14:creationId xmlns:p14="http://schemas.microsoft.com/office/powerpoint/2010/main" val="382081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normAutofit lnSpcReduction="10000"/>
          </a:bodyPr>
          <a:lstStyle/>
          <a:p>
            <a:pPr eaLnBrk="1" hangingPunct="1"/>
            <a:r>
              <a:rPr lang="en-US" dirty="0" smtClean="0"/>
              <a:t>As exporters and importers gain experience and grow, many move to the next level of involvement. International firms conduct a good deal of their business abroad and may even maintain overseas manufacturing facilities. An international firm may be large, but it’s still basically a domestic company with international operations. Hershey, for instance, buys ingredients for its chocolates from several foreign suppliers, but makes all of its products in the United States.</a:t>
            </a:r>
          </a:p>
          <a:p>
            <a:pPr eaLnBrk="1" hangingPunct="1"/>
            <a:endParaRPr lang="en-US" dirty="0" smtClean="0"/>
          </a:p>
          <a:p>
            <a:pPr eaLnBrk="1" hangingPunct="1"/>
            <a:r>
              <a:rPr lang="en-US" dirty="0" smtClean="0"/>
              <a:t>Most multinational firms</a:t>
            </a:r>
            <a:r>
              <a:rPr lang="en-US" b="1" dirty="0" smtClean="0"/>
              <a:t>, </a:t>
            </a:r>
            <a:r>
              <a:rPr lang="en-US" dirty="0" smtClean="0"/>
              <a:t>firms that design, produce, and market products in many nations, such as ExxonMobil, Nestlé, IBM, and Ford, don’t think of themselves as having domestic and international divisions. Headquarters locations are almost irrelevant, and planning and decision making are geared to international markets.</a:t>
            </a:r>
          </a:p>
          <a:p>
            <a:pPr eaLnBrk="1" hangingPunct="1"/>
            <a:endParaRPr lang="en-US" dirty="0" smtClean="0"/>
          </a:p>
          <a:p>
            <a:pPr eaLnBrk="1" hangingPunct="1"/>
            <a:r>
              <a:rPr lang="en-US" dirty="0" smtClean="0"/>
              <a:t>An independent agent is a foreign individual or organization that represents an exporter in foreign markets. Independent agents often</a:t>
            </a:r>
          </a:p>
          <a:p>
            <a:pPr eaLnBrk="1" hangingPunct="1"/>
            <a:r>
              <a:rPr lang="en-US" dirty="0" smtClean="0"/>
              <a:t>act as sales representatives: They sell the exporter’s products, collect payment, and make sure that customers are satisfied. They often represent several firms at </a:t>
            </a:r>
            <a:r>
              <a:rPr lang="en-US" dirty="0" smtClean="0"/>
              <a:t>once and </a:t>
            </a:r>
            <a:r>
              <a:rPr lang="en-US" dirty="0" smtClean="0"/>
              <a:t>usually don’t specialize in a particular product or market. Peter So operates an import-export office in Hong Kong. He and his staff of three handle imports </a:t>
            </a:r>
            <a:r>
              <a:rPr lang="en-US" dirty="0" smtClean="0"/>
              <a:t>from about </a:t>
            </a:r>
            <a:r>
              <a:rPr lang="en-US" dirty="0" smtClean="0"/>
              <a:t>15 foreign companies into Hong Kong and about 10 Hong Kong firms that export products abroad.</a:t>
            </a:r>
          </a:p>
        </p:txBody>
      </p:sp>
      <p:sp>
        <p:nvSpPr>
          <p:cNvPr id="4" name="Slide Number Placeholder 3"/>
          <p:cNvSpPr>
            <a:spLocks noGrp="1"/>
          </p:cNvSpPr>
          <p:nvPr>
            <p:ph type="sldNum" sz="quarter" idx="5"/>
          </p:nvPr>
        </p:nvSpPr>
        <p:spPr/>
        <p:txBody>
          <a:bodyPr/>
          <a:lstStyle/>
          <a:p>
            <a:pPr>
              <a:defRPr/>
            </a:pPr>
            <a:fld id="{9257164B-1381-4A34-8F45-C024C16B326E}" type="slidenum">
              <a:rPr lang="en-US" smtClean="0"/>
              <a:pPr>
                <a:defRPr/>
              </a:pPr>
              <a:t>25</a:t>
            </a:fld>
            <a:endParaRPr lang="en-US" dirty="0"/>
          </a:p>
        </p:txBody>
      </p:sp>
    </p:spTree>
    <p:extLst>
      <p:ext uri="{BB962C8B-B14F-4D97-AF65-F5344CB8AC3E}">
        <p14:creationId xmlns:p14="http://schemas.microsoft.com/office/powerpoint/2010/main" val="816747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smtClean="0"/>
              <a:t>The world’s largest multinationals in 2011 based on sales, profits, and employees are shown in Table 4.2.</a:t>
            </a:r>
          </a:p>
        </p:txBody>
      </p:sp>
      <p:sp>
        <p:nvSpPr>
          <p:cNvPr id="4" name="Slide Number Placeholder 3"/>
          <p:cNvSpPr>
            <a:spLocks noGrp="1"/>
          </p:cNvSpPr>
          <p:nvPr>
            <p:ph type="sldNum" sz="quarter" idx="5"/>
          </p:nvPr>
        </p:nvSpPr>
        <p:spPr/>
        <p:txBody>
          <a:bodyPr/>
          <a:lstStyle/>
          <a:p>
            <a:pPr>
              <a:defRPr/>
            </a:pPr>
            <a:fld id="{AF4ACBC3-B0ED-4CA6-97C0-4B0578C471D9}" type="slidenum">
              <a:rPr lang="en-US" smtClean="0"/>
              <a:pPr>
                <a:defRPr/>
              </a:pPr>
              <a:t>26</a:t>
            </a:fld>
            <a:endParaRPr lang="en-US" dirty="0"/>
          </a:p>
        </p:txBody>
      </p:sp>
    </p:spTree>
    <p:extLst>
      <p:ext uri="{BB962C8B-B14F-4D97-AF65-F5344CB8AC3E}">
        <p14:creationId xmlns:p14="http://schemas.microsoft.com/office/powerpoint/2010/main" val="1645896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smtClean="0"/>
              <a:t>Companies seeking more involvement may opt for licensing arrangements. A licensing arrangement is a contract under which one firm allows another to use its brand name, operating procedures, or proprietary technology. Firms give foreign individuals or companies exclusive rights (called </a:t>
            </a:r>
            <a:r>
              <a:rPr lang="en-US" i="1" smtClean="0"/>
              <a:t>licensing agreements</a:t>
            </a:r>
            <a:r>
              <a:rPr lang="en-US" smtClean="0"/>
              <a:t>) to manufacture or market their products in that market. In return, the exporter receives a fee plus ongoing payments (royalties) that are calculated as a percentage of the license holder’s sales. Franchising is a popular form of licensing. For example, McDonald’s, Pizza Hut, and Hertz franchise around the world.</a:t>
            </a:r>
          </a:p>
          <a:p>
            <a:pPr eaLnBrk="1" hangingPunct="1"/>
            <a:endParaRPr lang="en-US" smtClean="0"/>
          </a:p>
          <a:p>
            <a:pPr eaLnBrk="1" hangingPunct="1"/>
            <a:r>
              <a:rPr lang="en-US" smtClean="0"/>
              <a:t>In a strategic alliance</a:t>
            </a:r>
            <a:r>
              <a:rPr lang="en-US" b="1" smtClean="0"/>
              <a:t>, </a:t>
            </a:r>
            <a:r>
              <a:rPr lang="en-US" smtClean="0"/>
              <a:t>a company finds a partner in the country in which it wants to do business. Each party agrees to invest resources and</a:t>
            </a:r>
          </a:p>
          <a:p>
            <a:pPr eaLnBrk="1" hangingPunct="1"/>
            <a:r>
              <a:rPr lang="en-US" smtClean="0"/>
              <a:t>capital into a new business or to cooperate in some mutually beneficial way. This new business, the alliance, is owned by the partners, who divide its profits. Such alliances are sometimes called </a:t>
            </a:r>
            <a:r>
              <a:rPr lang="en-US" i="1" smtClean="0"/>
              <a:t>joint ventures</a:t>
            </a:r>
            <a:r>
              <a:rPr lang="en-US" smtClean="0"/>
              <a:t>, but the term </a:t>
            </a:r>
            <a:r>
              <a:rPr lang="en-US" i="1" smtClean="0"/>
              <a:t>strategic alliance </a:t>
            </a:r>
            <a:r>
              <a:rPr lang="en-US" smtClean="0"/>
              <a:t>has arisen because such partnerships are playing increasingly important roles in the strategies of major companies. Ford and Russian automaker Sollers recently launched a new joint venture; Sollers will manufacture Ford products in Russia and the two partners will then work together on marketing them</a:t>
            </a:r>
          </a:p>
        </p:txBody>
      </p:sp>
      <p:sp>
        <p:nvSpPr>
          <p:cNvPr id="4" name="Slide Number Placeholder 3"/>
          <p:cNvSpPr>
            <a:spLocks noGrp="1"/>
          </p:cNvSpPr>
          <p:nvPr>
            <p:ph type="sldNum" sz="quarter" idx="5"/>
          </p:nvPr>
        </p:nvSpPr>
        <p:spPr/>
        <p:txBody>
          <a:bodyPr/>
          <a:lstStyle/>
          <a:p>
            <a:pPr>
              <a:defRPr/>
            </a:pPr>
            <a:fld id="{6772B147-A707-448C-8ED5-BF40AAD03706}" type="slidenum">
              <a:rPr lang="en-US" smtClean="0"/>
              <a:pPr>
                <a:defRPr/>
              </a:pPr>
              <a:t>27</a:t>
            </a:fld>
            <a:endParaRPr lang="en-US" dirty="0"/>
          </a:p>
        </p:txBody>
      </p:sp>
    </p:spTree>
    <p:extLst>
      <p:ext uri="{BB962C8B-B14F-4D97-AF65-F5344CB8AC3E}">
        <p14:creationId xmlns:p14="http://schemas.microsoft.com/office/powerpoint/2010/main" val="1043672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smtClean="0"/>
              <a:t>Instead of developing relationships with foreign agents or licensing companies, a firm may send its own managers to overseas branch offices</a:t>
            </a:r>
            <a:r>
              <a:rPr lang="en-US" b="1" smtClean="0"/>
              <a:t>, </a:t>
            </a:r>
            <a:r>
              <a:rPr lang="en-US" smtClean="0"/>
              <a:t>where the firm has more direct control than it does over agents or license holders.</a:t>
            </a:r>
          </a:p>
          <a:p>
            <a:pPr eaLnBrk="1" hangingPunct="1"/>
            <a:endParaRPr lang="en-US" smtClean="0"/>
          </a:p>
          <a:p>
            <a:pPr eaLnBrk="1" hangingPunct="1"/>
            <a:r>
              <a:rPr lang="en-US" smtClean="0"/>
              <a:t>Foreign direct investment (FDI) involves buying or establishing tangible assets in another country. Dell Computer, for example, has built assembly plants in Europe and China. Volkswagen has built a factory in Brazil, and Disney has built theme parks in France and Hong Kong. Each of these activities represents FDI by a firm in another country.</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A720A10-7407-47F0-9F6D-150C5015E87F}" type="slidenum">
              <a:rPr lang="en-US" smtClean="0"/>
              <a:pPr>
                <a:defRPr/>
              </a:pPr>
              <a:t>28</a:t>
            </a:fld>
            <a:endParaRPr lang="en-US" dirty="0"/>
          </a:p>
        </p:txBody>
      </p:sp>
    </p:spTree>
    <p:extLst>
      <p:ext uri="{BB962C8B-B14F-4D97-AF65-F5344CB8AC3E}">
        <p14:creationId xmlns:p14="http://schemas.microsoft.com/office/powerpoint/2010/main" val="371420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86EF8DF-81E0-4EFD-861E-D9F9BDCDB2CA}" type="slidenum">
              <a:rPr lang="en-US" smtClean="0"/>
              <a:pPr>
                <a:defRPr/>
              </a:pPr>
              <a:t>29</a:t>
            </a:fld>
            <a:endParaRPr lang="en-US" dirty="0"/>
          </a:p>
        </p:txBody>
      </p:sp>
    </p:spTree>
    <p:extLst>
      <p:ext uri="{BB962C8B-B14F-4D97-AF65-F5344CB8AC3E}">
        <p14:creationId xmlns:p14="http://schemas.microsoft.com/office/powerpoint/2010/main" val="3336980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t>Managers in international business also have to understand that there are differences in what motivates people in different cultures. Although it’s impossible </a:t>
            </a:r>
            <a:r>
              <a:rPr lang="en-US" dirty="0" smtClean="0"/>
              <a:t>to predict </a:t>
            </a:r>
            <a:r>
              <a:rPr lang="en-US" dirty="0" smtClean="0"/>
              <a:t>exactly how people from different cultures will react in the workplace, some insights have been developed from research on individual behaviors and attitudes across different cultures. This research, conducted by Geert </a:t>
            </a:r>
            <a:r>
              <a:rPr lang="en-US" dirty="0" err="1" smtClean="0"/>
              <a:t>Hofstede</a:t>
            </a:r>
            <a:r>
              <a:rPr lang="en-US" dirty="0" smtClean="0"/>
              <a:t>, identifies five important dimensions along which people seem to differ across cultures. These dimensions are illustrated in Figure 4.6.</a:t>
            </a:r>
          </a:p>
        </p:txBody>
      </p:sp>
      <p:sp>
        <p:nvSpPr>
          <p:cNvPr id="4" name="Slide Number Placeholder 3"/>
          <p:cNvSpPr>
            <a:spLocks noGrp="1"/>
          </p:cNvSpPr>
          <p:nvPr>
            <p:ph type="sldNum" sz="quarter" idx="5"/>
          </p:nvPr>
        </p:nvSpPr>
        <p:spPr/>
        <p:txBody>
          <a:bodyPr/>
          <a:lstStyle/>
          <a:p>
            <a:pPr>
              <a:defRPr/>
            </a:pPr>
            <a:fld id="{988DE9B8-96BA-4910-AFAB-5528B3EC01F7}" type="slidenum">
              <a:rPr lang="en-US" smtClean="0"/>
              <a:pPr>
                <a:defRPr/>
              </a:pPr>
              <a:t>30</a:t>
            </a:fld>
            <a:endParaRPr lang="en-US" dirty="0"/>
          </a:p>
        </p:txBody>
      </p:sp>
    </p:spTree>
    <p:extLst>
      <p:ext uri="{BB962C8B-B14F-4D97-AF65-F5344CB8AC3E}">
        <p14:creationId xmlns:p14="http://schemas.microsoft.com/office/powerpoint/2010/main" val="4105180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t>The first dimension is social orientation. Social orientation is a person’s beliefs about the relative importance of the individual versus groups to which that </a:t>
            </a:r>
            <a:r>
              <a:rPr lang="en-US" dirty="0" smtClean="0"/>
              <a:t>person belongs</a:t>
            </a:r>
            <a:r>
              <a:rPr lang="en-US" dirty="0" smtClean="0"/>
              <a:t>. The two extremes of social orientation are individualism and collectivism. </a:t>
            </a:r>
            <a:r>
              <a:rPr lang="en-US" i="1" dirty="0" smtClean="0"/>
              <a:t>Individualism </a:t>
            </a:r>
            <a:r>
              <a:rPr lang="en-US" dirty="0" smtClean="0"/>
              <a:t>is the cultural belief that the person comes first. Research </a:t>
            </a:r>
            <a:r>
              <a:rPr lang="en-US" dirty="0" smtClean="0"/>
              <a:t>suggested that </a:t>
            </a:r>
            <a:r>
              <a:rPr lang="en-US" dirty="0" smtClean="0"/>
              <a:t>people in the United States, the United Kingdom, Australia, Canada, New Zealand, and the Netherlands tend to be relatively individualistic. </a:t>
            </a:r>
            <a:r>
              <a:rPr lang="en-US" i="1" dirty="0" smtClean="0"/>
              <a:t>Collectivism </a:t>
            </a:r>
            <a:r>
              <a:rPr lang="en-US" dirty="0" smtClean="0"/>
              <a:t>is the </a:t>
            </a:r>
            <a:r>
              <a:rPr lang="en-US" dirty="0" smtClean="0"/>
              <a:t>belief that the group comes first. Research has found that people from Mexico, Greece, Hong Kong, Taiwan, Peru, Singapore, Colombia, and Pakistan tend to </a:t>
            </a:r>
            <a:r>
              <a:rPr lang="en-US" dirty="0" smtClean="0"/>
              <a:t>be relatively </a:t>
            </a:r>
            <a:r>
              <a:rPr lang="en-US" dirty="0" smtClean="0"/>
              <a:t>collectivistic in their values.</a:t>
            </a:r>
          </a:p>
          <a:p>
            <a:pPr eaLnBrk="1" hangingPunct="1"/>
            <a:endParaRPr lang="en-US" dirty="0" smtClean="0"/>
          </a:p>
          <a:p>
            <a:pPr eaLnBrk="1" hangingPunct="1"/>
            <a:r>
              <a:rPr lang="en-US" dirty="0" smtClean="0"/>
              <a:t>A second important dimension is power orientation</a:t>
            </a:r>
            <a:r>
              <a:rPr lang="en-US" b="1" dirty="0" smtClean="0"/>
              <a:t>, </a:t>
            </a:r>
            <a:r>
              <a:rPr lang="en-US" dirty="0" smtClean="0"/>
              <a:t>the beliefs that people in a culture hold about the appropriateness of power and authority differences in </a:t>
            </a:r>
            <a:r>
              <a:rPr lang="en-US" dirty="0" smtClean="0"/>
              <a:t>hierarchies such </a:t>
            </a:r>
            <a:r>
              <a:rPr lang="en-US" dirty="0" smtClean="0"/>
              <a:t>as business organizations. Some cultures are characterized by </a:t>
            </a:r>
            <a:r>
              <a:rPr lang="en-US" i="1" dirty="0" smtClean="0"/>
              <a:t>power respect</a:t>
            </a:r>
            <a:r>
              <a:rPr lang="en-US" dirty="0" smtClean="0"/>
              <a:t>. This means that people tend to accept the power and authority of </a:t>
            </a:r>
            <a:r>
              <a:rPr lang="en-US" dirty="0" smtClean="0"/>
              <a:t>their superiors </a:t>
            </a:r>
            <a:r>
              <a:rPr lang="en-US" dirty="0" smtClean="0"/>
              <a:t>simply on the basis of their position in the hierarchy and to respect their right to hold that power.</a:t>
            </a:r>
          </a:p>
        </p:txBody>
      </p:sp>
      <p:sp>
        <p:nvSpPr>
          <p:cNvPr id="4" name="Slide Number Placeholder 3"/>
          <p:cNvSpPr>
            <a:spLocks noGrp="1"/>
          </p:cNvSpPr>
          <p:nvPr>
            <p:ph type="sldNum" sz="quarter" idx="5"/>
          </p:nvPr>
        </p:nvSpPr>
        <p:spPr/>
        <p:txBody>
          <a:bodyPr/>
          <a:lstStyle/>
          <a:p>
            <a:pPr>
              <a:defRPr/>
            </a:pPr>
            <a:fld id="{EA2816F3-35A1-4FAA-A2A4-9350750503AC}" type="slidenum">
              <a:rPr lang="en-US" smtClean="0"/>
              <a:pPr>
                <a:defRPr/>
              </a:pPr>
              <a:t>31</a:t>
            </a:fld>
            <a:endParaRPr lang="en-US" dirty="0"/>
          </a:p>
        </p:txBody>
      </p:sp>
    </p:spTree>
    <p:extLst>
      <p:ext uri="{BB962C8B-B14F-4D97-AF65-F5344CB8AC3E}">
        <p14:creationId xmlns:p14="http://schemas.microsoft.com/office/powerpoint/2010/main" val="291278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t>As more firms engage in international business, the world economy is fast becoming an interdependent system though a process called globalization.</a:t>
            </a:r>
          </a:p>
          <a:p>
            <a:pPr eaLnBrk="1" hangingPunct="1"/>
            <a:endParaRPr lang="en-US" dirty="0" smtClean="0"/>
          </a:p>
          <a:p>
            <a:pPr eaLnBrk="1" hangingPunct="1"/>
            <a:r>
              <a:rPr lang="en-US" dirty="0" smtClean="0"/>
              <a:t>We often take for granted the diversity of products we can buy as a result of international trade. Your television, your shoes, and even your morning coffee </a:t>
            </a:r>
            <a:r>
              <a:rPr lang="en-US" dirty="0" smtClean="0"/>
              <a:t>or juice </a:t>
            </a:r>
            <a:r>
              <a:rPr lang="en-US" dirty="0" smtClean="0"/>
              <a:t>are probably imports, products made or grown abroad and sold domestically in the United States. At the same time, the success of many U.S. firms depends on </a:t>
            </a:r>
            <a:r>
              <a:rPr lang="en-US" dirty="0" smtClean="0"/>
              <a:t>exports</a:t>
            </a:r>
            <a:r>
              <a:rPr lang="en-US" dirty="0" smtClean="0"/>
              <a:t>, products made or grown here, such as machinery, electronic equipment, and grains, and shipped for sale abroad.</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DD3AEF1-F018-49D6-8A53-02632F6A09DD}" type="slidenum">
              <a:rPr lang="en-US" smtClean="0"/>
              <a:pPr>
                <a:defRPr/>
              </a:pPr>
              <a:t>5</a:t>
            </a:fld>
            <a:endParaRPr lang="en-US" dirty="0"/>
          </a:p>
        </p:txBody>
      </p:sp>
    </p:spTree>
    <p:extLst>
      <p:ext uri="{BB962C8B-B14F-4D97-AF65-F5344CB8AC3E}">
        <p14:creationId xmlns:p14="http://schemas.microsoft.com/office/powerpoint/2010/main" val="41613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normAutofit fontScale="92500" lnSpcReduction="20000"/>
          </a:bodyPr>
          <a:lstStyle/>
          <a:p>
            <a:pPr eaLnBrk="1" hangingPunct="1"/>
            <a:r>
              <a:rPr lang="en-US" dirty="0" smtClean="0"/>
              <a:t>The third basic dimension of individual differences is </a:t>
            </a:r>
            <a:r>
              <a:rPr lang="en-US" i="1" dirty="0" smtClean="0"/>
              <a:t>uncertainty orientation</a:t>
            </a:r>
            <a:r>
              <a:rPr lang="en-US" dirty="0" smtClean="0"/>
              <a:t>. Uncertainty orientation is the feeling individuals have regarding uncertain and </a:t>
            </a:r>
            <a:r>
              <a:rPr lang="en-US" dirty="0" smtClean="0"/>
              <a:t>ambiguous situations</a:t>
            </a:r>
            <a:r>
              <a:rPr lang="en-US" dirty="0" smtClean="0"/>
              <a:t>. People in cultures with </a:t>
            </a:r>
            <a:r>
              <a:rPr lang="en-US" i="1" dirty="0" smtClean="0"/>
              <a:t>uncertainty acceptance </a:t>
            </a:r>
            <a:r>
              <a:rPr lang="en-US" dirty="0" smtClean="0"/>
              <a:t>are stimulated by change and thrive on new opportunities. The research suggests that many people </a:t>
            </a:r>
            <a:r>
              <a:rPr lang="en-US" dirty="0" smtClean="0"/>
              <a:t>in the </a:t>
            </a:r>
            <a:r>
              <a:rPr lang="en-US" dirty="0" smtClean="0"/>
              <a:t>United States, Denmark, Sweden, Canada, Singapore, Hong Kong, and Australia are among those in this category. In contrast, people with </a:t>
            </a:r>
            <a:r>
              <a:rPr lang="en-US" i="1" dirty="0" smtClean="0"/>
              <a:t>uncertainty avoidance </a:t>
            </a:r>
            <a:r>
              <a:rPr lang="en-US" dirty="0" smtClean="0"/>
              <a:t>tendencies dislike and will avoid ambiguity whenever possible.</a:t>
            </a:r>
          </a:p>
          <a:p>
            <a:pPr eaLnBrk="1" hangingPunct="1"/>
            <a:endParaRPr lang="en-US" dirty="0" smtClean="0"/>
          </a:p>
          <a:p>
            <a:pPr eaLnBrk="1" hangingPunct="1"/>
            <a:r>
              <a:rPr lang="en-US" dirty="0" smtClean="0"/>
              <a:t>The fourth dimension of cultural values is goal orientation. In this context, goal orientation is the manner in which people are motivated to work toward </a:t>
            </a:r>
            <a:r>
              <a:rPr lang="en-US" dirty="0" smtClean="0"/>
              <a:t>different kinds </a:t>
            </a:r>
            <a:r>
              <a:rPr lang="en-US" dirty="0" smtClean="0"/>
              <a:t>of goals. One extreme on the goal orientation continuum is </a:t>
            </a:r>
            <a:r>
              <a:rPr lang="en-US" i="1" dirty="0" smtClean="0"/>
              <a:t>aggressive goal behavior</a:t>
            </a:r>
            <a:r>
              <a:rPr lang="en-US" dirty="0" smtClean="0"/>
              <a:t>. People who exhibit aggressive goal behaviors tend to place a </a:t>
            </a:r>
            <a:r>
              <a:rPr lang="en-US" dirty="0" smtClean="0"/>
              <a:t>high premium </a:t>
            </a:r>
            <a:r>
              <a:rPr lang="en-US" dirty="0" smtClean="0"/>
              <a:t>on material possessions, money, and assertiveness. On the other hand, people who adopt </a:t>
            </a:r>
            <a:r>
              <a:rPr lang="en-US" i="1" dirty="0" smtClean="0"/>
              <a:t>passive goal behavior </a:t>
            </a:r>
            <a:r>
              <a:rPr lang="en-US" dirty="0" smtClean="0"/>
              <a:t>place a higher value on social </a:t>
            </a:r>
            <a:r>
              <a:rPr lang="en-US" dirty="0" smtClean="0"/>
              <a:t>relationships, quality </a:t>
            </a:r>
            <a:r>
              <a:rPr lang="en-US" dirty="0" smtClean="0"/>
              <a:t>of life, and concern for others.</a:t>
            </a:r>
          </a:p>
          <a:p>
            <a:pPr eaLnBrk="1" hangingPunct="1"/>
            <a:endParaRPr lang="en-US" dirty="0" smtClean="0"/>
          </a:p>
          <a:p>
            <a:pPr eaLnBrk="1" hangingPunct="1"/>
            <a:r>
              <a:rPr lang="en-US" dirty="0" smtClean="0"/>
              <a:t>A fifth dimension is called time orientation</a:t>
            </a:r>
            <a:r>
              <a:rPr lang="en-US" b="1" dirty="0" smtClean="0"/>
              <a:t>. </a:t>
            </a:r>
            <a:r>
              <a:rPr lang="en-US" dirty="0" smtClean="0"/>
              <a:t>Time orientation is the extent to which members of a culture adopt a long-term versus a short-term outlook on work, life</a:t>
            </a:r>
            <a:r>
              <a:rPr lang="en-US" dirty="0" smtClean="0"/>
              <a:t>, and </a:t>
            </a:r>
            <a:r>
              <a:rPr lang="en-US" dirty="0" smtClean="0"/>
              <a:t>other elements of society. Some cultures, such as Japan, Hong Kong, Taiwan, and South Korea, have a longer-term orientation. One implication of this </a:t>
            </a:r>
            <a:r>
              <a:rPr lang="en-US" dirty="0" smtClean="0"/>
              <a:t>orientation is </a:t>
            </a:r>
            <a:r>
              <a:rPr lang="en-US" dirty="0" smtClean="0"/>
              <a:t>that people from these cultures are willing to accept that they may have to work hard for many years before achieving their goals. Other cultures, such as Pakistan </a:t>
            </a:r>
            <a:r>
              <a:rPr lang="en-US" dirty="0" smtClean="0"/>
              <a:t>and West </a:t>
            </a:r>
            <a:r>
              <a:rPr lang="en-US" dirty="0" smtClean="0"/>
              <a:t>Africa, are more likely to have a short-term orientation.</a:t>
            </a:r>
          </a:p>
        </p:txBody>
      </p:sp>
      <p:sp>
        <p:nvSpPr>
          <p:cNvPr id="4" name="Slide Number Placeholder 3"/>
          <p:cNvSpPr>
            <a:spLocks noGrp="1"/>
          </p:cNvSpPr>
          <p:nvPr>
            <p:ph type="sldNum" sz="quarter" idx="5"/>
          </p:nvPr>
        </p:nvSpPr>
        <p:spPr/>
        <p:txBody>
          <a:bodyPr/>
          <a:lstStyle/>
          <a:p>
            <a:pPr>
              <a:defRPr/>
            </a:pPr>
            <a:fld id="{B3D271B3-69D5-4BBA-8558-FBA8B93AF8EC}" type="slidenum">
              <a:rPr lang="en-US" smtClean="0"/>
              <a:pPr>
                <a:defRPr/>
              </a:pPr>
              <a:t>32</a:t>
            </a:fld>
            <a:endParaRPr lang="en-US" dirty="0"/>
          </a:p>
        </p:txBody>
      </p:sp>
    </p:spTree>
    <p:extLst>
      <p:ext uri="{BB962C8B-B14F-4D97-AF65-F5344CB8AC3E}">
        <p14:creationId xmlns:p14="http://schemas.microsoft.com/office/powerpoint/2010/main" val="1019049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t>A quota restricts the number of products of a certain type that can be imported and, by reducing supply, raises the prices of those imports.</a:t>
            </a:r>
          </a:p>
          <a:p>
            <a:pPr eaLnBrk="1" hangingPunct="1"/>
            <a:endParaRPr lang="en-US" dirty="0" smtClean="0"/>
          </a:p>
          <a:p>
            <a:pPr eaLnBrk="1" hangingPunct="1"/>
            <a:r>
              <a:rPr lang="en-US" dirty="0" smtClean="0"/>
              <a:t>The ultimate quota is an embargo</a:t>
            </a:r>
            <a:r>
              <a:rPr lang="en-US" b="1" dirty="0" smtClean="0"/>
              <a:t>, </a:t>
            </a:r>
            <a:r>
              <a:rPr lang="en-US" dirty="0" smtClean="0"/>
              <a:t>a government order forbidding exportation or importation of a particular product—or even all products—from a specific country</a:t>
            </a:r>
            <a:r>
              <a:rPr lang="en-US" dirty="0" smtClean="0"/>
              <a:t>. Many </a:t>
            </a:r>
            <a:r>
              <a:rPr lang="en-US" dirty="0" smtClean="0"/>
              <a:t>nations control bacteria and disease by banning certain agricultural products. Because the United States has embargoes against Cuba (as discussed in our </a:t>
            </a:r>
            <a:r>
              <a:rPr lang="en-US" dirty="0" smtClean="0"/>
              <a:t>opening case</a:t>
            </a:r>
            <a:r>
              <a:rPr lang="en-US" dirty="0" smtClean="0"/>
              <a:t>) and Libya, U.S. firms can’t invest in these countries, and their products can’t legally be sold in U.S. markets.</a:t>
            </a:r>
          </a:p>
        </p:txBody>
      </p:sp>
      <p:sp>
        <p:nvSpPr>
          <p:cNvPr id="4" name="Slide Number Placeholder 3"/>
          <p:cNvSpPr>
            <a:spLocks noGrp="1"/>
          </p:cNvSpPr>
          <p:nvPr>
            <p:ph type="sldNum" sz="quarter" idx="5"/>
          </p:nvPr>
        </p:nvSpPr>
        <p:spPr/>
        <p:txBody>
          <a:bodyPr/>
          <a:lstStyle/>
          <a:p>
            <a:pPr>
              <a:defRPr/>
            </a:pPr>
            <a:fld id="{6D639902-1C23-485E-9B08-23BCE052FCF5}" type="slidenum">
              <a:rPr lang="en-US" smtClean="0"/>
              <a:pPr>
                <a:defRPr/>
              </a:pPr>
              <a:t>33</a:t>
            </a:fld>
            <a:endParaRPr lang="en-US" dirty="0"/>
          </a:p>
        </p:txBody>
      </p:sp>
    </p:spTree>
    <p:extLst>
      <p:ext uri="{BB962C8B-B14F-4D97-AF65-F5344CB8AC3E}">
        <p14:creationId xmlns:p14="http://schemas.microsoft.com/office/powerpoint/2010/main" val="793133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dirty="0" smtClean="0"/>
              <a:t>Tariffs are taxes on imported products. They raise the prices of imports by making consumers pay not only for the products but also for tariff fees. Tariffs take </a:t>
            </a:r>
            <a:r>
              <a:rPr lang="en-US" dirty="0" smtClean="0"/>
              <a:t>two</a:t>
            </a:r>
            <a:r>
              <a:rPr lang="en-US" baseline="0" dirty="0" smtClean="0"/>
              <a:t> </a:t>
            </a:r>
            <a:r>
              <a:rPr lang="en-US" dirty="0" smtClean="0"/>
              <a:t>forms</a:t>
            </a:r>
            <a:r>
              <a:rPr lang="en-US" dirty="0" smtClean="0"/>
              <a:t>: revenue and protectionist. Revenue tariffs are imposed to raise money for governments, but most tariffs, called protectionist tariffs, are meant to </a:t>
            </a:r>
            <a:r>
              <a:rPr lang="en-US" dirty="0" smtClean="0"/>
              <a:t>discourage particular </a:t>
            </a:r>
            <a:r>
              <a:rPr lang="en-US" dirty="0" smtClean="0"/>
              <a:t>imports.</a:t>
            </a:r>
          </a:p>
          <a:p>
            <a:pPr eaLnBrk="1" hangingPunct="1"/>
            <a:endParaRPr lang="en-US" dirty="0" smtClean="0"/>
          </a:p>
          <a:p>
            <a:pPr eaLnBrk="1" hangingPunct="1"/>
            <a:r>
              <a:rPr lang="en-US" dirty="0" smtClean="0"/>
              <a:t>A subsidy is a government payment to help a domestic business compete with foreign firms. They’re actually indirect tariffs that lower the prices of domestic </a:t>
            </a:r>
            <a:r>
              <a:rPr lang="en-US" dirty="0" smtClean="0"/>
              <a:t>goods rather </a:t>
            </a:r>
            <a:r>
              <a:rPr lang="en-US" dirty="0" smtClean="0"/>
              <a:t>than raise the prices of foreign goods. For example, many European governments subsidize farmers to help them compete against U.S. grain imports.</a:t>
            </a:r>
          </a:p>
        </p:txBody>
      </p:sp>
      <p:sp>
        <p:nvSpPr>
          <p:cNvPr id="4" name="Slide Number Placeholder 3"/>
          <p:cNvSpPr>
            <a:spLocks noGrp="1"/>
          </p:cNvSpPr>
          <p:nvPr>
            <p:ph type="sldNum" sz="quarter" idx="5"/>
          </p:nvPr>
        </p:nvSpPr>
        <p:spPr/>
        <p:txBody>
          <a:bodyPr/>
          <a:lstStyle/>
          <a:p>
            <a:pPr>
              <a:defRPr/>
            </a:pPr>
            <a:fld id="{9182FDE8-1C14-4EDC-AAD6-413267384C2A}" type="slidenum">
              <a:rPr lang="en-US" smtClean="0"/>
              <a:pPr>
                <a:defRPr/>
              </a:pPr>
              <a:t>34</a:t>
            </a:fld>
            <a:endParaRPr lang="en-US" dirty="0"/>
          </a:p>
        </p:txBody>
      </p:sp>
    </p:spTree>
    <p:extLst>
      <p:ext uri="{BB962C8B-B14F-4D97-AF65-F5344CB8AC3E}">
        <p14:creationId xmlns:p14="http://schemas.microsoft.com/office/powerpoint/2010/main" val="462520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eaLnBrk="1" hangingPunct="1"/>
            <a:r>
              <a:rPr lang="en-US" smtClean="0"/>
              <a:t>In the United States, protectionism</a:t>
            </a:r>
            <a:r>
              <a:rPr lang="en-US" b="1" smtClean="0"/>
              <a:t>, </a:t>
            </a:r>
            <a:r>
              <a:rPr lang="en-US" smtClean="0"/>
              <a:t>the practice of protecting domestic business at the expense of free market competition,</a:t>
            </a:r>
          </a:p>
          <a:p>
            <a:pPr eaLnBrk="1" hangingPunct="1"/>
            <a:r>
              <a:rPr lang="en-US" smtClean="0"/>
              <a:t>is controversial. Supporters argue that tariffs and quotas protect domestic firms and jobs as well as shelter new industries until they’re able to compete internationally.</a:t>
            </a:r>
          </a:p>
        </p:txBody>
      </p:sp>
      <p:sp>
        <p:nvSpPr>
          <p:cNvPr id="4" name="Slide Number Placeholder 3"/>
          <p:cNvSpPr>
            <a:spLocks noGrp="1"/>
          </p:cNvSpPr>
          <p:nvPr>
            <p:ph type="sldNum" sz="quarter" idx="5"/>
          </p:nvPr>
        </p:nvSpPr>
        <p:spPr/>
        <p:txBody>
          <a:bodyPr/>
          <a:lstStyle/>
          <a:p>
            <a:pPr>
              <a:defRPr/>
            </a:pPr>
            <a:fld id="{263274F9-BACF-4D8A-954A-E8DE51302C64}" type="slidenum">
              <a:rPr lang="en-US" smtClean="0"/>
              <a:pPr>
                <a:defRPr/>
              </a:pPr>
              <a:t>35</a:t>
            </a:fld>
            <a:endParaRPr lang="en-US" dirty="0"/>
          </a:p>
        </p:txBody>
      </p:sp>
    </p:spTree>
    <p:extLst>
      <p:ext uri="{BB962C8B-B14F-4D97-AF65-F5344CB8AC3E}">
        <p14:creationId xmlns:p14="http://schemas.microsoft.com/office/powerpoint/2010/main" val="857534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eaLnBrk="1" hangingPunct="1"/>
            <a:r>
              <a:rPr lang="en-US" smtClean="0"/>
              <a:t>Many countries, including the United States, have local content laws</a:t>
            </a:r>
            <a:r>
              <a:rPr lang="en-US" b="1" smtClean="0"/>
              <a:t>, </a:t>
            </a:r>
            <a:r>
              <a:rPr lang="en-US" smtClean="0"/>
              <a:t>requirements that products sold in a country be at least partly made there. Firms seeking to do business in a country must either invest there directly or take on a domestic partner.</a:t>
            </a:r>
          </a:p>
          <a:p>
            <a:pPr eaLnBrk="1" hangingPunct="1"/>
            <a:endParaRPr lang="en-US" smtClean="0"/>
          </a:p>
          <a:p>
            <a:pPr eaLnBrk="1" hangingPunct="1"/>
            <a:r>
              <a:rPr lang="en-US" smtClean="0"/>
              <a:t>Many businesses entering new markets encounter problems in complying with stringent regulations and bureaucratic obstacles. Such practices are affected by the business practice laws by which host countries govern business practices within their jurisdictions.</a:t>
            </a:r>
          </a:p>
        </p:txBody>
      </p:sp>
      <p:sp>
        <p:nvSpPr>
          <p:cNvPr id="4" name="Slide Number Placeholder 3"/>
          <p:cNvSpPr>
            <a:spLocks noGrp="1"/>
          </p:cNvSpPr>
          <p:nvPr>
            <p:ph type="sldNum" sz="quarter" idx="5"/>
          </p:nvPr>
        </p:nvSpPr>
        <p:spPr/>
        <p:txBody>
          <a:bodyPr/>
          <a:lstStyle/>
          <a:p>
            <a:pPr>
              <a:defRPr/>
            </a:pPr>
            <a:fld id="{8DA9B814-9B87-4C39-93EE-170032D8C827}" type="slidenum">
              <a:rPr lang="en-US" smtClean="0"/>
              <a:pPr>
                <a:defRPr/>
              </a:pPr>
              <a:t>36</a:t>
            </a:fld>
            <a:endParaRPr lang="en-US" dirty="0"/>
          </a:p>
        </p:txBody>
      </p:sp>
    </p:spTree>
    <p:extLst>
      <p:ext uri="{BB962C8B-B14F-4D97-AF65-F5344CB8AC3E}">
        <p14:creationId xmlns:p14="http://schemas.microsoft.com/office/powerpoint/2010/main" val="383929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eaLnBrk="1" hangingPunct="1"/>
            <a:r>
              <a:rPr lang="en-US" dirty="0" smtClean="0"/>
              <a:t>Sometimes, a legal—even an accepted—practice in one country is illegal in another. In some South American countries, for example, it is sometimes legal to </a:t>
            </a:r>
            <a:r>
              <a:rPr lang="en-US" dirty="0" smtClean="0"/>
              <a:t>bribe</a:t>
            </a:r>
            <a:r>
              <a:rPr lang="en-US" baseline="0" dirty="0" smtClean="0"/>
              <a:t> </a:t>
            </a:r>
            <a:r>
              <a:rPr lang="en-US" dirty="0" smtClean="0"/>
              <a:t>business </a:t>
            </a:r>
            <a:r>
              <a:rPr lang="en-US" dirty="0" smtClean="0"/>
              <a:t>and government officials. The existence of cartels</a:t>
            </a:r>
            <a:r>
              <a:rPr lang="en-US" b="1" dirty="0" smtClean="0"/>
              <a:t>, </a:t>
            </a:r>
            <a:r>
              <a:rPr lang="en-US" dirty="0" smtClean="0"/>
              <a:t>associations of producers that control supply and prices, gives tremendous power to some nations, such </a:t>
            </a:r>
            <a:r>
              <a:rPr lang="en-US" dirty="0" smtClean="0"/>
              <a:t>as those </a:t>
            </a:r>
            <a:r>
              <a:rPr lang="en-US" dirty="0" smtClean="0"/>
              <a:t>belonging to the Organization of Petroleum Exporting Countries (OPEC). U.S. law forbids both bribery and cartels. Finally, many (but not all) countries forbid dumping</a:t>
            </a:r>
            <a:r>
              <a:rPr lang="en-US" b="1" dirty="0" smtClean="0"/>
              <a:t>, </a:t>
            </a:r>
            <a:r>
              <a:rPr lang="en-US" dirty="0" smtClean="0"/>
              <a:t>selling a product abroad for less than the cost of production at home. U.S. antidumping legislation sets two conditions for determining whether dumping is being practiced</a:t>
            </a:r>
            <a:r>
              <a:rPr lang="en-US" dirty="0" smtClean="0"/>
              <a:t>:</a:t>
            </a:r>
          </a:p>
          <a:p>
            <a:pPr eaLnBrk="1" hangingPunct="1"/>
            <a:endParaRPr lang="en-US" dirty="0" smtClean="0"/>
          </a:p>
          <a:p>
            <a:pPr eaLnBrk="1" hangingPunct="1"/>
            <a:r>
              <a:rPr lang="en-US" dirty="0" smtClean="0"/>
              <a:t>1) Products are being priced at “less than fair value.”</a:t>
            </a:r>
          </a:p>
          <a:p>
            <a:pPr eaLnBrk="1" hangingPunct="1"/>
            <a:r>
              <a:rPr lang="en-US" dirty="0" smtClean="0"/>
              <a:t>2) The result unfairly harms domestic industry.</a:t>
            </a:r>
          </a:p>
        </p:txBody>
      </p:sp>
      <p:sp>
        <p:nvSpPr>
          <p:cNvPr id="4" name="Slide Number Placeholder 3"/>
          <p:cNvSpPr>
            <a:spLocks noGrp="1"/>
          </p:cNvSpPr>
          <p:nvPr>
            <p:ph type="sldNum" sz="quarter" idx="5"/>
          </p:nvPr>
        </p:nvSpPr>
        <p:spPr/>
        <p:txBody>
          <a:bodyPr/>
          <a:lstStyle/>
          <a:p>
            <a:pPr>
              <a:defRPr/>
            </a:pPr>
            <a:fld id="{4564C722-8685-4922-9274-A89E9F8BA058}" type="slidenum">
              <a:rPr lang="en-US" smtClean="0"/>
              <a:pPr>
                <a:defRPr/>
              </a:pPr>
              <a:t>37</a:t>
            </a:fld>
            <a:endParaRPr lang="en-US" dirty="0"/>
          </a:p>
        </p:txBody>
      </p:sp>
    </p:spTree>
    <p:extLst>
      <p:ext uri="{BB962C8B-B14F-4D97-AF65-F5344CB8AC3E}">
        <p14:creationId xmlns:p14="http://schemas.microsoft.com/office/powerpoint/2010/main" val="3367060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3995066-BA8E-4985-96A4-9619FD77B426}" type="slidenum">
              <a:rPr lang="en-US" smtClean="0"/>
              <a:pPr>
                <a:defRPr/>
              </a:pPr>
              <a:t>38</a:t>
            </a:fld>
            <a:endParaRPr lang="en-US" dirty="0"/>
          </a:p>
        </p:txBody>
      </p:sp>
    </p:spTree>
    <p:extLst>
      <p:ext uri="{BB962C8B-B14F-4D97-AF65-F5344CB8AC3E}">
        <p14:creationId xmlns:p14="http://schemas.microsoft.com/office/powerpoint/2010/main" val="1888525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657EBE7-2AD1-4F3F-A181-BF4B83FEF604}" type="slidenum">
              <a:rPr lang="en-US" smtClean="0"/>
              <a:pPr>
                <a:defRPr/>
              </a:pPr>
              <a:t>39</a:t>
            </a:fld>
            <a:endParaRPr lang="en-US" dirty="0"/>
          </a:p>
        </p:txBody>
      </p:sp>
    </p:spTree>
    <p:extLst>
      <p:ext uri="{BB962C8B-B14F-4D97-AF65-F5344CB8AC3E}">
        <p14:creationId xmlns:p14="http://schemas.microsoft.com/office/powerpoint/2010/main" val="232580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B6E7DB9-2998-47DE-B527-156EB6A29F09}" type="slidenum">
              <a:rPr lang="en-US" smtClean="0"/>
              <a:pPr>
                <a:defRPr/>
              </a:pPr>
              <a:t>6</a:t>
            </a:fld>
            <a:endParaRPr lang="en-US" dirty="0"/>
          </a:p>
        </p:txBody>
      </p:sp>
    </p:spTree>
    <p:extLst>
      <p:ext uri="{BB962C8B-B14F-4D97-AF65-F5344CB8AC3E}">
        <p14:creationId xmlns:p14="http://schemas.microsoft.com/office/powerpoint/2010/main" val="180071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marL="228600" indent="-228600" eaLnBrk="1" hangingPunct="1">
              <a:buFont typeface="Calibri" pitchFamily="34" charset="0"/>
              <a:buAutoNum type="arabicPeriod"/>
            </a:pPr>
            <a:r>
              <a:rPr lang="en-US" dirty="0" smtClean="0"/>
              <a:t>High-income countries. Those with annual per-capita income greater than $</a:t>
            </a:r>
            <a:r>
              <a:rPr lang="en-US" dirty="0" smtClean="0"/>
              <a:t>11,115.</a:t>
            </a:r>
            <a:endParaRPr lang="en-US" dirty="0" smtClean="0"/>
          </a:p>
          <a:p>
            <a:pPr marL="228600" indent="-228600" eaLnBrk="1" hangingPunct="1">
              <a:buFont typeface="Calibri" pitchFamily="34" charset="0"/>
              <a:buAutoNum type="arabicPeriod"/>
            </a:pPr>
            <a:r>
              <a:rPr lang="en-US" dirty="0" smtClean="0"/>
              <a:t>Upper-middle-income countries. Those with annual per-capita income of $11,115 or less but more than $</a:t>
            </a:r>
            <a:r>
              <a:rPr lang="en-US" dirty="0" smtClean="0"/>
              <a:t>3,595.</a:t>
            </a:r>
            <a:endParaRPr lang="en-US" dirty="0" smtClean="0"/>
          </a:p>
          <a:p>
            <a:pPr marL="228600" indent="-228600" eaLnBrk="1" hangingPunct="1">
              <a:buFont typeface="Calibri" pitchFamily="34" charset="0"/>
              <a:buAutoNum type="arabicPeriod"/>
            </a:pPr>
            <a:r>
              <a:rPr lang="en-US" dirty="0" smtClean="0"/>
              <a:t>Lower-middle-income countries. Those with annual per-capita income of $3,595 or lower but more than $</a:t>
            </a:r>
            <a:r>
              <a:rPr lang="en-US" dirty="0" smtClean="0"/>
              <a:t>905.</a:t>
            </a:r>
            <a:endParaRPr lang="en-US" dirty="0" smtClean="0"/>
          </a:p>
          <a:p>
            <a:pPr marL="228600" indent="-228600" eaLnBrk="1" hangingPunct="1">
              <a:buFont typeface="Calibri" pitchFamily="34" charset="0"/>
              <a:buAutoNum type="arabicPeriod"/>
            </a:pPr>
            <a:r>
              <a:rPr lang="en-US" dirty="0" smtClean="0"/>
              <a:t>Low-income countries (often called developing countries). Those with annual per-capita income of $905 or </a:t>
            </a:r>
            <a:r>
              <a:rPr lang="en-US" dirty="0" smtClean="0"/>
              <a:t>less.</a:t>
            </a:r>
            <a:endParaRPr lang="en-US" dirty="0" smtClean="0"/>
          </a:p>
        </p:txBody>
      </p:sp>
      <p:sp>
        <p:nvSpPr>
          <p:cNvPr id="4" name="Slide Number Placeholder 3"/>
          <p:cNvSpPr>
            <a:spLocks noGrp="1"/>
          </p:cNvSpPr>
          <p:nvPr>
            <p:ph type="sldNum" sz="quarter" idx="5"/>
          </p:nvPr>
        </p:nvSpPr>
        <p:spPr/>
        <p:txBody>
          <a:bodyPr/>
          <a:lstStyle/>
          <a:p>
            <a:pPr>
              <a:defRPr/>
            </a:pPr>
            <a:fld id="{AB3CE909-D0C4-4396-B9CD-6EA425FE8B28}" type="slidenum">
              <a:rPr lang="en-US" smtClean="0"/>
              <a:pPr>
                <a:defRPr/>
              </a:pPr>
              <a:t>7</a:t>
            </a:fld>
            <a:endParaRPr lang="en-US" dirty="0"/>
          </a:p>
        </p:txBody>
      </p:sp>
    </p:spTree>
    <p:extLst>
      <p:ext uri="{BB962C8B-B14F-4D97-AF65-F5344CB8AC3E}">
        <p14:creationId xmlns:p14="http://schemas.microsoft.com/office/powerpoint/2010/main" val="388112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normAutofit fontScale="92500"/>
          </a:bodyPr>
          <a:lstStyle/>
          <a:p>
            <a:pPr eaLnBrk="1" hangingPunct="1"/>
            <a:r>
              <a:rPr lang="en-US" dirty="0" smtClean="0"/>
              <a:t>Geographic </a:t>
            </a:r>
            <a:r>
              <a:rPr lang="en-US" dirty="0" smtClean="0"/>
              <a:t>Clusters: </a:t>
            </a:r>
            <a:r>
              <a:rPr lang="en-US" dirty="0" smtClean="0"/>
              <a:t>The world economy revolves around three major marketplaces: North America, Europe, and Pacific Asia. In general, these </a:t>
            </a:r>
            <a:r>
              <a:rPr lang="en-US" dirty="0" smtClean="0"/>
              <a:t>clusters include </a:t>
            </a:r>
            <a:r>
              <a:rPr lang="en-US" dirty="0" smtClean="0"/>
              <a:t>relatively more of the upper-middle and high-income nations but relatively few low- and lower-middle-income countries.</a:t>
            </a:r>
          </a:p>
          <a:p>
            <a:pPr eaLnBrk="1" hangingPunct="1"/>
            <a:endParaRPr lang="en-US" dirty="0" smtClean="0"/>
          </a:p>
          <a:p>
            <a:pPr eaLnBrk="1" hangingPunct="1"/>
            <a:r>
              <a:rPr lang="en-US" dirty="0" smtClean="0"/>
              <a:t>As the world’s largest marketplace and most stable economy, the United States dominates the North American market. Canada also plays a major role in the international economy, and the United States and Canada are each other’s largest trading partners.</a:t>
            </a:r>
          </a:p>
          <a:p>
            <a:pPr eaLnBrk="1" hangingPunct="1"/>
            <a:endParaRPr lang="en-US" dirty="0" smtClean="0"/>
          </a:p>
          <a:p>
            <a:pPr eaLnBrk="1" hangingPunct="1"/>
            <a:r>
              <a:rPr lang="en-US" dirty="0" smtClean="0"/>
              <a:t>Europe is often regarded as two regions—Western and Eastern. Western Europe, dominated by Germany, the United Kingdom, and France, has long been </a:t>
            </a:r>
            <a:r>
              <a:rPr lang="en-US" dirty="0" smtClean="0"/>
              <a:t>a </a:t>
            </a:r>
            <a:r>
              <a:rPr lang="en-US" dirty="0" smtClean="0"/>
              <a:t>mature but fragmented marketplace. The transformation of this region via the European Union (discussed later in this chapter) into an integrated economic system </a:t>
            </a:r>
            <a:r>
              <a:rPr lang="en-US" dirty="0" smtClean="0"/>
              <a:t>has </a:t>
            </a:r>
            <a:r>
              <a:rPr lang="en-US" dirty="0" smtClean="0"/>
              <a:t>further increased its importance.</a:t>
            </a:r>
          </a:p>
          <a:p>
            <a:pPr eaLnBrk="1" hangingPunct="1"/>
            <a:endParaRPr lang="en-US" dirty="0" smtClean="0"/>
          </a:p>
          <a:p>
            <a:pPr eaLnBrk="1" hangingPunct="1"/>
            <a:r>
              <a:rPr lang="en-US" dirty="0" smtClean="0"/>
              <a:t> Pacific Asia is generally agreed to consist of Japan, China, Thailand, Malaysia, Singapore, Indonesia, South Korea, Taiwan, the Philippines, and Australia. Fueled by strong entries in the automobile, electronics, and banking industries, the economies of these countries grew rapidly in the 1970s and 1980s. After a currency crisis in the late 1990s that slowed growth in virtually every country of the region, Pacific Asia showed clear signs of revitalization until the global recession in 2009.</a:t>
            </a:r>
          </a:p>
        </p:txBody>
      </p:sp>
      <p:sp>
        <p:nvSpPr>
          <p:cNvPr id="4" name="Slide Number Placeholder 3"/>
          <p:cNvSpPr>
            <a:spLocks noGrp="1"/>
          </p:cNvSpPr>
          <p:nvPr>
            <p:ph type="sldNum" sz="quarter" idx="5"/>
          </p:nvPr>
        </p:nvSpPr>
        <p:spPr/>
        <p:txBody>
          <a:bodyPr/>
          <a:lstStyle/>
          <a:p>
            <a:pPr>
              <a:defRPr/>
            </a:pPr>
            <a:fld id="{0458D43B-522B-441D-94B2-354FDD830163}" type="slidenum">
              <a:rPr lang="en-US" smtClean="0"/>
              <a:pPr>
                <a:defRPr/>
              </a:pPr>
              <a:t>8</a:t>
            </a:fld>
            <a:endParaRPr lang="en-US" dirty="0"/>
          </a:p>
        </p:txBody>
      </p:sp>
    </p:spTree>
    <p:extLst>
      <p:ext uri="{BB962C8B-B14F-4D97-AF65-F5344CB8AC3E}">
        <p14:creationId xmlns:p14="http://schemas.microsoft.com/office/powerpoint/2010/main" val="39634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smtClean="0"/>
              <a:t>The North American Free Trade Agreement (NAFTA) removes most tariffs and other trade barriers among  the United States, Canada, and Mexico and includes agreements on environmental issues and labor abuses.</a:t>
            </a:r>
          </a:p>
          <a:p>
            <a:pPr eaLnBrk="1" hangingPunct="1"/>
            <a:endParaRPr lang="en-US" smtClean="0"/>
          </a:p>
          <a:p>
            <a:pPr eaLnBrk="1" hangingPunct="1"/>
            <a:r>
              <a:rPr lang="en-US" smtClean="0"/>
              <a:t>The European Union (EU) includes most European nations, as shown in Figure 4.1. These nations have eliminated most quotas and set </a:t>
            </a:r>
          </a:p>
          <a:p>
            <a:pPr eaLnBrk="1" hangingPunct="1"/>
            <a:r>
              <a:rPr lang="en-US" smtClean="0"/>
              <a:t>uniform tariff levels on products imported and exported within their group. In 1992, virtually all internal trade barriers went down, making the EU the largest free marketplacein the world. The adoption of a common currency, the euro, by most member nations further solidified the EU’s position in the world economy.</a:t>
            </a:r>
          </a:p>
        </p:txBody>
      </p:sp>
      <p:sp>
        <p:nvSpPr>
          <p:cNvPr id="4" name="Slide Number Placeholder 3"/>
          <p:cNvSpPr>
            <a:spLocks noGrp="1"/>
          </p:cNvSpPr>
          <p:nvPr>
            <p:ph type="sldNum" sz="quarter" idx="5"/>
          </p:nvPr>
        </p:nvSpPr>
        <p:spPr/>
        <p:txBody>
          <a:bodyPr/>
          <a:lstStyle/>
          <a:p>
            <a:pPr>
              <a:defRPr/>
            </a:pPr>
            <a:fld id="{54AF1762-D897-48BD-9B54-6EB4E4D81255}" type="slidenum">
              <a:rPr lang="en-US" smtClean="0"/>
              <a:pPr>
                <a:defRPr/>
              </a:pPr>
              <a:t>9</a:t>
            </a:fld>
            <a:endParaRPr lang="en-US" dirty="0"/>
          </a:p>
        </p:txBody>
      </p:sp>
    </p:spTree>
    <p:extLst>
      <p:ext uri="{BB962C8B-B14F-4D97-AF65-F5344CB8AC3E}">
        <p14:creationId xmlns:p14="http://schemas.microsoft.com/office/powerpoint/2010/main" val="182248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D9016B8-9418-4475-8951-D6AE9625CF9B}" type="slidenum">
              <a:rPr lang="en-US" smtClean="0"/>
              <a:pPr>
                <a:defRPr/>
              </a:pPr>
              <a:t>10</a:t>
            </a:fld>
            <a:endParaRPr lang="en-US" dirty="0"/>
          </a:p>
        </p:txBody>
      </p:sp>
    </p:spTree>
    <p:extLst>
      <p:ext uri="{BB962C8B-B14F-4D97-AF65-F5344CB8AC3E}">
        <p14:creationId xmlns:p14="http://schemas.microsoft.com/office/powerpoint/2010/main" val="374427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smtClean="0"/>
              <a:t>The Association of Southeast Asian Nations (ASEAN) was founded in 1967 as an organization for economic, political, social, and cultural cooperation. In 1995, Vietnam became the group’s first Communist member. Figure 4.2 shows a map of the ASEAN countries. Because of its relative size, the ASEAN does not have the same global economic significance as NAFTA and the EU.</a:t>
            </a:r>
          </a:p>
        </p:txBody>
      </p:sp>
      <p:sp>
        <p:nvSpPr>
          <p:cNvPr id="4" name="Slide Number Placeholder 3"/>
          <p:cNvSpPr>
            <a:spLocks noGrp="1"/>
          </p:cNvSpPr>
          <p:nvPr>
            <p:ph type="sldNum" sz="quarter" idx="5"/>
          </p:nvPr>
        </p:nvSpPr>
        <p:spPr/>
        <p:txBody>
          <a:bodyPr/>
          <a:lstStyle/>
          <a:p>
            <a:pPr>
              <a:defRPr/>
            </a:pPr>
            <a:fld id="{35F978BA-E3B0-40AE-B600-7FBD52DE7034}" type="slidenum">
              <a:rPr lang="en-US" smtClean="0"/>
              <a:pPr>
                <a:defRPr/>
              </a:pPr>
              <a:t>11</a:t>
            </a:fld>
            <a:endParaRPr lang="en-US" dirty="0"/>
          </a:p>
        </p:txBody>
      </p:sp>
    </p:spTree>
    <p:extLst>
      <p:ext uri="{BB962C8B-B14F-4D97-AF65-F5344CB8AC3E}">
        <p14:creationId xmlns:p14="http://schemas.microsoft.com/office/powerpoint/2010/main" val="202077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 name="Rectangle 17"/>
          <p:cNvSpPr>
            <a:spLocks noChangeArrowheads="1"/>
          </p:cNvSpPr>
          <p:nvPr/>
        </p:nvSpPr>
        <p:spPr bwMode="auto">
          <a:xfrm>
            <a:off x="698500" y="1003300"/>
            <a:ext cx="2590800" cy="3505200"/>
          </a:xfrm>
          <a:prstGeom prst="rect">
            <a:avLst/>
          </a:prstGeom>
          <a:solidFill>
            <a:srgbClr val="C4EA08"/>
          </a:solidFill>
          <a:ln w="9525">
            <a:noFill/>
            <a:miter lim="800000"/>
            <a:headEnd/>
            <a:tailEnd/>
          </a:ln>
          <a:effectLst/>
        </p:spPr>
        <p:txBody>
          <a:bodyPr wrap="none" anchor="ctr"/>
          <a:lstStyle/>
          <a:p>
            <a:pPr>
              <a:defRPr/>
            </a:pPr>
            <a:endParaRPr lang="en-US" dirty="0"/>
          </a:p>
        </p:txBody>
      </p:sp>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defRPr/>
            </a:pPr>
            <a:r>
              <a:rPr lang="en-US" sz="1200" b="1" dirty="0">
                <a:solidFill>
                  <a:schemeClr val="bg1"/>
                </a:solidFill>
              </a:rPr>
              <a:t>4-</a:t>
            </a:r>
            <a:fld id="{D04E3D1A-5E36-4FB1-A4EF-EBA487A8A4AF}" type="slidenum">
              <a:rPr lang="en-US" sz="1200" b="1">
                <a:solidFill>
                  <a:schemeClr val="bg1"/>
                </a:solidFill>
              </a:rPr>
              <a:pPr eaLnBrk="0" hangingPunct="0">
                <a:spcBef>
                  <a:spcPct val="50000"/>
                </a:spcBef>
                <a:defRPr/>
              </a:pPr>
              <a:t>‹#›</a:t>
            </a:fld>
            <a:r>
              <a:rPr lang="en-US" sz="1200" b="1" dirty="0">
                <a:solidFill>
                  <a:schemeClr val="bg1"/>
                </a:solidFill>
              </a:rPr>
              <a:t> </a:t>
            </a:r>
          </a:p>
        </p:txBody>
      </p:sp>
      <p:sp>
        <p:nvSpPr>
          <p:cNvPr id="8" name="Text Box 11"/>
          <p:cNvSpPr txBox="1">
            <a:spLocks noChangeArrowheads="1"/>
          </p:cNvSpPr>
          <p:nvPr/>
        </p:nvSpPr>
        <p:spPr bwMode="auto">
          <a:xfrm>
            <a:off x="4953000" y="4724400"/>
            <a:ext cx="1997075" cy="366713"/>
          </a:xfrm>
          <a:prstGeom prst="rect">
            <a:avLst/>
          </a:prstGeom>
          <a:noFill/>
          <a:ln w="9525">
            <a:noFill/>
            <a:miter lim="800000"/>
            <a:headEnd/>
            <a:tailEnd/>
          </a:ln>
          <a:effectLst/>
        </p:spPr>
        <p:txBody>
          <a:bodyPr>
            <a:spAutoFit/>
          </a:bodyPr>
          <a:lstStyle/>
          <a:p>
            <a:pPr>
              <a:defRPr/>
            </a:pPr>
            <a:endParaRPr lang="en-US" dirty="0"/>
          </a:p>
        </p:txBody>
      </p:sp>
      <p:pic>
        <p:nvPicPr>
          <p:cNvPr id="9" name="Picture 13"/>
          <p:cNvPicPr>
            <a:picLocks noChangeAspect="1" noChangeArrowheads="1"/>
          </p:cNvPicPr>
          <p:nvPr/>
        </p:nvPicPr>
        <p:blipFill>
          <a:blip r:embed="rId2"/>
          <a:srcRect/>
          <a:stretch>
            <a:fillRect/>
          </a:stretch>
        </p:blipFill>
        <p:spPr bwMode="auto">
          <a:xfrm>
            <a:off x="4800600" y="4876800"/>
            <a:ext cx="1676400" cy="646113"/>
          </a:xfrm>
          <a:prstGeom prst="rect">
            <a:avLst/>
          </a:prstGeom>
          <a:noFill/>
          <a:ln w="9525">
            <a:noFill/>
            <a:miter lim="800000"/>
            <a:headEnd/>
            <a:tailEnd/>
          </a:ln>
        </p:spPr>
      </p:pic>
      <p:sp>
        <p:nvSpPr>
          <p:cNvPr id="10" name="Text Box 15"/>
          <p:cNvSpPr txBox="1">
            <a:spLocks noChangeArrowheads="1"/>
          </p:cNvSpPr>
          <p:nvPr/>
        </p:nvSpPr>
        <p:spPr bwMode="auto">
          <a:xfrm>
            <a:off x="6434138" y="4876800"/>
            <a:ext cx="423862" cy="609600"/>
          </a:xfrm>
          <a:prstGeom prst="rect">
            <a:avLst/>
          </a:prstGeom>
          <a:noFill/>
          <a:ln w="9525">
            <a:noFill/>
            <a:miter lim="800000"/>
            <a:headEnd/>
            <a:tailEnd/>
          </a:ln>
          <a:effectLst/>
        </p:spPr>
        <p:txBody>
          <a:bodyPr wrap="none">
            <a:spAutoFit/>
          </a:bodyPr>
          <a:lstStyle/>
          <a:p>
            <a:pPr>
              <a:defRPr/>
            </a:pPr>
            <a:r>
              <a:rPr lang="en-US" sz="3400" b="1" dirty="0">
                <a:solidFill>
                  <a:srgbClr val="DA2A00"/>
                </a:solidFill>
                <a:latin typeface="HelveticaNeue-Bold" charset="0"/>
              </a:rPr>
              <a:t>#</a:t>
            </a:r>
          </a:p>
        </p:txBody>
      </p:sp>
      <p:pic>
        <p:nvPicPr>
          <p:cNvPr id="11" name="Picture 16" descr="Ebert10e"/>
          <p:cNvPicPr>
            <a:picLocks noChangeAspect="1" noChangeArrowheads="1"/>
          </p:cNvPicPr>
          <p:nvPr/>
        </p:nvPicPr>
        <p:blipFill>
          <a:blip r:embed="rId3"/>
          <a:srcRect/>
          <a:stretch>
            <a:fillRect/>
          </a:stretch>
        </p:blipFill>
        <p:spPr bwMode="auto">
          <a:xfrm>
            <a:off x="762000" y="1066800"/>
            <a:ext cx="2474913" cy="3390900"/>
          </a:xfrm>
          <a:prstGeom prst="rect">
            <a:avLst/>
          </a:prstGeom>
          <a:noFill/>
          <a:ln w="9525">
            <a:noFill/>
            <a:miter lim="800000"/>
            <a:headEnd/>
            <a:tailEnd/>
          </a:ln>
        </p:spPr>
      </p:pic>
      <p:sp>
        <p:nvSpPr>
          <p:cNvPr id="103430" name="Title Placeholder 1"/>
          <p:cNvSpPr>
            <a:spLocks noGrp="1"/>
          </p:cNvSpPr>
          <p:nvPr>
            <p:ph type="ctrTitle"/>
          </p:nvPr>
        </p:nvSpPr>
        <p:spPr>
          <a:xfrm>
            <a:off x="4724400" y="1882775"/>
            <a:ext cx="3505200" cy="1470025"/>
          </a:xfrm>
        </p:spPr>
        <p:txBody>
          <a:bodyPr/>
          <a:lstStyle>
            <a:lvl1pPr algn="l">
              <a:defRPr sz="3600" smtClean="0">
                <a:solidFill>
                  <a:schemeClr val="tx1"/>
                </a:solidFill>
                <a:latin typeface="HelveticaNeueLTStd-Roman" charset="0"/>
              </a:defRPr>
            </a:lvl1pPr>
          </a:lstStyle>
          <a:p>
            <a:r>
              <a:rPr lang="en-US" smtClean="0"/>
              <a:t>Chapter title</a:t>
            </a:r>
          </a:p>
        </p:txBody>
      </p:sp>
      <p:sp>
        <p:nvSpPr>
          <p:cNvPr id="12"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Inc. </a:t>
            </a:r>
          </a:p>
        </p:txBody>
      </p:sp>
    </p:spTree>
  </p:cSld>
  <p:clrMapOvr>
    <a:masterClrMapping/>
  </p:clrMapOvr>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4-</a:t>
            </a:r>
            <a:fld id="{6577E4B9-E712-4451-B0DB-6432FE2C51A8}" type="slidenum">
              <a:rPr lang="en-US" sz="1200" b="1">
                <a:solidFill>
                  <a:schemeClr val="bg1"/>
                </a:solidFill>
              </a:rPr>
              <a:pPr eaLnBrk="0" hangingPunct="0">
                <a:spcBef>
                  <a:spcPct val="50000"/>
                </a:spcBef>
              </a:pPr>
              <a:t>‹#›</a:t>
            </a:fld>
            <a:r>
              <a:rPr lang="en-US" sz="1200" b="1">
                <a:solidFill>
                  <a:schemeClr val="bg1"/>
                </a:solidFill>
              </a:rPr>
              <a:t> </a:t>
            </a:r>
          </a:p>
        </p:txBody>
      </p:sp>
      <p:pic>
        <p:nvPicPr>
          <p:cNvPr id="8" name="Picture 13"/>
          <p:cNvPicPr>
            <a:picLocks noChangeAspect="1" noChangeArrowheads="1"/>
          </p:cNvPicPr>
          <p:nvPr/>
        </p:nvPicPr>
        <p:blipFill>
          <a:blip r:embed="rId2"/>
          <a:srcRect/>
          <a:stretch>
            <a:fillRect/>
          </a:stretch>
        </p:blipFill>
        <p:spPr bwMode="auto">
          <a:xfrm>
            <a:off x="457200" y="990600"/>
            <a:ext cx="8229600" cy="16668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Inc.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Inc. </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4-</a:t>
            </a:r>
            <a:fld id="{33CBACC8-E19B-4135-B8D4-AD9A673E2F3C}"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63" name="Rectangle 19"/>
          <p:cNvSpPr>
            <a:spLocks noChangeArrowheads="1"/>
          </p:cNvSpPr>
          <p:nvPr/>
        </p:nvSpPr>
        <p:spPr bwMode="auto">
          <a:xfrm>
            <a:off x="0" y="0"/>
            <a:ext cx="533400" cy="6324600"/>
          </a:xfrm>
          <a:prstGeom prst="rect">
            <a:avLst/>
          </a:prstGeom>
          <a:solidFill>
            <a:srgbClr val="C1C6CD"/>
          </a:solidFill>
          <a:ln w="9525">
            <a:noFill/>
            <a:miter lim="800000"/>
            <a:headEnd/>
            <a:tailEnd/>
          </a:ln>
          <a:effectLst/>
        </p:spPr>
        <p:txBody>
          <a:bodyPr wrap="none" anchor="ctr"/>
          <a:lstStyle/>
          <a:p>
            <a:pPr>
              <a:defRPr/>
            </a:pPr>
            <a:endParaRPr lang="en-US" dirty="0"/>
          </a:p>
        </p:txBody>
      </p:sp>
      <p:pic>
        <p:nvPicPr>
          <p:cNvPr id="1032" name="Picture 20"/>
          <p:cNvPicPr>
            <a:picLocks noChangeAspect="1" noChangeArrowheads="1"/>
          </p:cNvPicPr>
          <p:nvPr/>
        </p:nvPicPr>
        <p:blipFill>
          <a:blip r:embed="rId13"/>
          <a:srcRect/>
          <a:stretch>
            <a:fillRect/>
          </a:stretch>
        </p:blipFill>
        <p:spPr bwMode="auto">
          <a:xfrm>
            <a:off x="609600" y="228600"/>
            <a:ext cx="8458200" cy="866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4-</a:t>
            </a:r>
            <a:fld id="{86AEF242-297C-4EE4-988F-83CA9C74E86D}"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a:srcRect/>
          <a:stretch>
            <a:fillRect/>
          </a:stretch>
        </p:blipFill>
        <p:spPr bwMode="auto">
          <a:xfrm>
            <a:off x="381000" y="1600200"/>
            <a:ext cx="7924800" cy="2403475"/>
          </a:xfrm>
          <a:prstGeom prst="rect">
            <a:avLst/>
          </a:prstGeom>
          <a:noFill/>
          <a:ln w="9525">
            <a:noFill/>
            <a:miter lim="800000"/>
            <a:headEnd/>
            <a:tailEnd/>
          </a:ln>
        </p:spPr>
      </p:pic>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defRPr/>
            </a:pPr>
            <a:r>
              <a:rPr lang="en-US" sz="1200" b="1" dirty="0">
                <a:solidFill>
                  <a:schemeClr val="bg1"/>
                </a:solidFill>
                <a:latin typeface="Calibri" pitchFamily="34" charset="0"/>
              </a:rPr>
              <a:t>Copyright © 2015 Pearson Education, Inc. </a:t>
            </a:r>
          </a:p>
        </p:txBody>
      </p:sp>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ctrTitle"/>
          </p:nvPr>
        </p:nvSpPr>
        <p:spPr>
          <a:xfrm>
            <a:off x="4648200" y="1524000"/>
            <a:ext cx="3810000" cy="2689225"/>
          </a:xfrm>
        </p:spPr>
        <p:txBody>
          <a:bodyPr/>
          <a:lstStyle/>
          <a:p>
            <a:r>
              <a:rPr lang="en-US" sz="4000" b="1">
                <a:latin typeface="HelveticaNeueLTStd-Roman"/>
              </a:rPr>
              <a:t>Understanding the Global Context</a:t>
            </a:r>
            <a:br>
              <a:rPr lang="en-US" sz="4000" b="1">
                <a:latin typeface="HelveticaNeueLTStd-Roman"/>
              </a:rPr>
            </a:br>
            <a:r>
              <a:rPr lang="en-US" sz="4000" b="1">
                <a:latin typeface="HelveticaNeueLTStd-Roman"/>
              </a:rPr>
              <a:t>of Business</a:t>
            </a:r>
          </a:p>
        </p:txBody>
      </p:sp>
      <p:sp>
        <p:nvSpPr>
          <p:cNvPr id="29698" name="TextBox 1"/>
          <p:cNvSpPr txBox="1">
            <a:spLocks noChangeArrowheads="1"/>
          </p:cNvSpPr>
          <p:nvPr/>
        </p:nvSpPr>
        <p:spPr bwMode="auto">
          <a:xfrm>
            <a:off x="6858000" y="4840288"/>
            <a:ext cx="441325" cy="646112"/>
          </a:xfrm>
          <a:prstGeom prst="rect">
            <a:avLst/>
          </a:prstGeom>
          <a:noFill/>
          <a:ln w="9525">
            <a:noFill/>
            <a:miter lim="800000"/>
            <a:headEnd/>
            <a:tailEnd/>
          </a:ln>
        </p:spPr>
        <p:txBody>
          <a:bodyPr wrap="none">
            <a:spAutoFit/>
          </a:bodyPr>
          <a:lstStyle/>
          <a:p>
            <a:r>
              <a:rPr lang="en-US" sz="3600" b="1">
                <a:solidFill>
                  <a:srgbClr val="CC0000"/>
                </a:solidFill>
              </a:rPr>
              <a:t>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r>
              <a:rPr lang="en-US" sz="3200" smtClean="0"/>
              <a:t>European Union</a:t>
            </a:r>
            <a:endParaRPr lang="en-US" sz="3200" smtClean="0">
              <a:latin typeface="Calibri" pitchFamily="34" charset="0"/>
            </a:endParaRPr>
          </a:p>
        </p:txBody>
      </p:sp>
      <p:pic>
        <p:nvPicPr>
          <p:cNvPr id="46082" name="Picture 2"/>
          <p:cNvPicPr>
            <a:picLocks noChangeAspect="1" noChangeArrowheads="1"/>
          </p:cNvPicPr>
          <p:nvPr/>
        </p:nvPicPr>
        <p:blipFill>
          <a:blip r:embed="rId3"/>
          <a:srcRect/>
          <a:stretch>
            <a:fillRect/>
          </a:stretch>
        </p:blipFill>
        <p:spPr bwMode="auto">
          <a:xfrm>
            <a:off x="1371600" y="1219200"/>
            <a:ext cx="6629400" cy="4883150"/>
          </a:xfrm>
          <a:prstGeom prst="rect">
            <a:avLst/>
          </a:prstGeom>
          <a:noFill/>
          <a:ln w="9525">
            <a:noFill/>
            <a:miter lim="800000"/>
            <a:headEnd/>
            <a:tailEnd/>
          </a:ln>
        </p:spPr>
      </p:pic>
      <p:pic>
        <p:nvPicPr>
          <p:cNvPr id="46083" name="Picture 3"/>
          <p:cNvPicPr>
            <a:picLocks noChangeAspect="1" noChangeArrowheads="1"/>
          </p:cNvPicPr>
          <p:nvPr/>
        </p:nvPicPr>
        <p:blipFill>
          <a:blip r:embed="rId4"/>
          <a:srcRect/>
          <a:stretch>
            <a:fillRect/>
          </a:stretch>
        </p:blipFill>
        <p:spPr bwMode="auto">
          <a:xfrm>
            <a:off x="3276600" y="6102350"/>
            <a:ext cx="2171700"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r>
              <a:rPr lang="en-US" sz="3200" smtClean="0"/>
              <a:t>Trade Agreements and Alliances</a:t>
            </a:r>
            <a:endParaRPr lang="en-US" sz="320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Association of Southeast Asian Nations (ASEAN) </a:t>
            </a:r>
          </a:p>
          <a:p>
            <a:pPr lvl="1">
              <a:defRPr/>
            </a:pPr>
            <a:r>
              <a:rPr lang="en-US" dirty="0">
                <a:latin typeface="+mn-lt"/>
              </a:rPr>
              <a:t>organization for economic, political, social, and cultural cooperation among Southeast Asian nations</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r>
              <a:rPr lang="en-US" sz="3200" smtClean="0"/>
              <a:t>Association of Southeast Asian Nations</a:t>
            </a:r>
            <a:endParaRPr lang="en-US" sz="3200" smtClean="0">
              <a:latin typeface="Calibri" pitchFamily="34" charset="0"/>
            </a:endParaRPr>
          </a:p>
        </p:txBody>
      </p:sp>
      <p:pic>
        <p:nvPicPr>
          <p:cNvPr id="50178" name="Picture 2"/>
          <p:cNvPicPr>
            <a:picLocks noChangeAspect="1" noChangeArrowheads="1"/>
          </p:cNvPicPr>
          <p:nvPr/>
        </p:nvPicPr>
        <p:blipFill>
          <a:blip r:embed="rId3"/>
          <a:srcRect/>
          <a:stretch>
            <a:fillRect/>
          </a:stretch>
        </p:blipFill>
        <p:spPr bwMode="auto">
          <a:xfrm>
            <a:off x="1785938" y="1371600"/>
            <a:ext cx="5529262" cy="4471988"/>
          </a:xfrm>
          <a:prstGeom prst="rect">
            <a:avLst/>
          </a:prstGeom>
          <a:noFill/>
          <a:ln w="9525">
            <a:noFill/>
            <a:miter lim="800000"/>
            <a:headEnd/>
            <a:tailEnd/>
          </a:ln>
        </p:spPr>
      </p:pic>
      <p:pic>
        <p:nvPicPr>
          <p:cNvPr id="50179" name="Picture 3"/>
          <p:cNvPicPr>
            <a:picLocks noChangeAspect="1" noChangeArrowheads="1"/>
          </p:cNvPicPr>
          <p:nvPr/>
        </p:nvPicPr>
        <p:blipFill>
          <a:blip r:embed="rId4"/>
          <a:srcRect/>
          <a:stretch>
            <a:fillRect/>
          </a:stretch>
        </p:blipFill>
        <p:spPr bwMode="auto">
          <a:xfrm>
            <a:off x="2514600" y="5846763"/>
            <a:ext cx="3333750"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r>
              <a:rPr lang="en-US" sz="3200" smtClean="0"/>
              <a:t>Trade Agreements and Alliances</a:t>
            </a:r>
            <a:endParaRPr lang="en-US" sz="3200" smtClean="0">
              <a:latin typeface="Calibri" pitchFamily="34" charset="0"/>
            </a:endParaRPr>
          </a:p>
        </p:txBody>
      </p:sp>
      <p:sp>
        <p:nvSpPr>
          <p:cNvPr id="52226" name="Rectangle 3"/>
          <p:cNvSpPr>
            <a:spLocks noGrp="1"/>
          </p:cNvSpPr>
          <p:nvPr>
            <p:ph type="body" idx="4294967295"/>
          </p:nvPr>
        </p:nvSpPr>
        <p:spPr>
          <a:xfrm>
            <a:off x="457200" y="1219200"/>
            <a:ext cx="8229600" cy="4906963"/>
          </a:xfrm>
        </p:spPr>
        <p:txBody>
          <a:bodyPr/>
          <a:lstStyle/>
          <a:p>
            <a:pPr>
              <a:buClr>
                <a:srgbClr val="254061"/>
              </a:buClr>
            </a:pPr>
            <a:r>
              <a:rPr lang="en-US" altLang="en-US" b="1" smtClean="0"/>
              <a:t>General Agreement on Tariffs and Trade (GATT) </a:t>
            </a:r>
          </a:p>
          <a:p>
            <a:pPr lvl="1">
              <a:buClr>
                <a:srgbClr val="254061"/>
              </a:buClr>
            </a:pPr>
            <a:r>
              <a:rPr lang="en-US" altLang="en-US" smtClean="0"/>
              <a:t>international trade agreement to encourage the multilateral reduction or elimination of trade barriers</a:t>
            </a:r>
          </a:p>
          <a:p>
            <a:pPr>
              <a:buClr>
                <a:srgbClr val="254061"/>
              </a:buClr>
            </a:pPr>
            <a:r>
              <a:rPr lang="en-US" altLang="en-US" b="1" smtClean="0"/>
              <a:t>World Trade Organization (WTO)</a:t>
            </a:r>
          </a:p>
          <a:p>
            <a:pPr lvl="1">
              <a:buClr>
                <a:srgbClr val="254061"/>
              </a:buClr>
            </a:pPr>
            <a:r>
              <a:rPr lang="en-US" altLang="en-US" smtClean="0"/>
              <a:t>organization through which member nations negotiate trade agreements and resolve disputes about trade policies and practices</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r>
              <a:rPr lang="en-US" sz="3200" smtClean="0"/>
              <a:t>Goals of the WTO</a:t>
            </a:r>
            <a:endParaRPr lang="en-US" sz="320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marL="514350" indent="-514350">
              <a:buClr>
                <a:srgbClr val="E46C0A"/>
              </a:buClr>
              <a:buFont typeface="Calibri" charset="0"/>
              <a:buAutoNum type="arabicPeriod"/>
              <a:defRPr/>
            </a:pPr>
            <a:r>
              <a:rPr lang="en-US" altLang="en-US" dirty="0">
                <a:latin typeface="+mn-lt"/>
              </a:rPr>
              <a:t>Promote trade by encouraging members to adopt fair trade practices</a:t>
            </a:r>
          </a:p>
          <a:p>
            <a:pPr marL="514350" indent="-514350">
              <a:buClr>
                <a:srgbClr val="E46C0A"/>
              </a:buClr>
              <a:buFont typeface="Calibri" charset="0"/>
              <a:buAutoNum type="arabicPeriod"/>
              <a:defRPr/>
            </a:pPr>
            <a:r>
              <a:rPr lang="en-US" altLang="en-US" dirty="0">
                <a:latin typeface="+mn-lt"/>
              </a:rPr>
              <a:t>Reduce trade barriers by promoting multilateral negotiations</a:t>
            </a:r>
          </a:p>
          <a:p>
            <a:pPr marL="514350" indent="-514350">
              <a:buClr>
                <a:srgbClr val="E46C0A"/>
              </a:buClr>
              <a:buFont typeface="Calibri" charset="0"/>
              <a:buAutoNum type="arabicPeriod"/>
              <a:defRPr/>
            </a:pPr>
            <a:r>
              <a:rPr lang="en-US" altLang="en-US" dirty="0">
                <a:latin typeface="+mn-lt"/>
              </a:rPr>
              <a:t>Establish fair procedures for resolving disputes among members</a:t>
            </a:r>
          </a:p>
          <a:p>
            <a:pPr>
              <a:defRPr/>
            </a:pPr>
            <a:endParaRPr lang="en-US"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r>
              <a:rPr lang="en-US" sz="3200" smtClean="0"/>
              <a:t>International Trade</a:t>
            </a:r>
            <a:endParaRPr lang="en-US" sz="3200" smtClean="0">
              <a:latin typeface="Calibri" pitchFamily="34" charset="0"/>
            </a:endParaRPr>
          </a:p>
        </p:txBody>
      </p:sp>
      <p:sp>
        <p:nvSpPr>
          <p:cNvPr id="56322" name="Rectangle 3"/>
          <p:cNvSpPr>
            <a:spLocks noGrp="1"/>
          </p:cNvSpPr>
          <p:nvPr>
            <p:ph type="body" idx="4294967295"/>
          </p:nvPr>
        </p:nvSpPr>
        <p:spPr>
          <a:xfrm>
            <a:off x="457200" y="1219200"/>
            <a:ext cx="8229600" cy="4906963"/>
          </a:xfrm>
        </p:spPr>
        <p:txBody>
          <a:bodyPr/>
          <a:lstStyle/>
          <a:p>
            <a:r>
              <a:rPr lang="en-US" b="1" smtClean="0"/>
              <a:t>Balance of Trade </a:t>
            </a:r>
          </a:p>
          <a:p>
            <a:pPr lvl="1"/>
            <a:r>
              <a:rPr lang="en-US" smtClean="0"/>
              <a:t>economic value of all products a country exports minus the economic value of all products it imports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r>
              <a:rPr lang="en-US" sz="3200" smtClean="0"/>
              <a:t>Major Trading Partners of the U.S.</a:t>
            </a:r>
            <a:endParaRPr lang="en-US" sz="3200" smtClean="0">
              <a:latin typeface="Calibri" pitchFamily="34" charset="0"/>
            </a:endParaRPr>
          </a:p>
        </p:txBody>
      </p:sp>
      <p:pic>
        <p:nvPicPr>
          <p:cNvPr id="58370" name="Picture 2"/>
          <p:cNvPicPr>
            <a:picLocks noChangeAspect="1" noChangeArrowheads="1"/>
          </p:cNvPicPr>
          <p:nvPr/>
        </p:nvPicPr>
        <p:blipFill>
          <a:blip r:embed="rId3"/>
          <a:srcRect/>
          <a:stretch>
            <a:fillRect/>
          </a:stretch>
        </p:blipFill>
        <p:spPr bwMode="auto">
          <a:xfrm>
            <a:off x="674688" y="1230313"/>
            <a:ext cx="7554912" cy="501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a:srcRect/>
          <a:stretch>
            <a:fillRect/>
          </a:stretch>
        </p:blipFill>
        <p:spPr bwMode="auto">
          <a:xfrm>
            <a:off x="1970088" y="1263650"/>
            <a:ext cx="4786312" cy="5060950"/>
          </a:xfrm>
          <a:prstGeom prst="rect">
            <a:avLst/>
          </a:prstGeom>
          <a:noFill/>
          <a:ln w="9525">
            <a:noFill/>
            <a:miter lim="800000"/>
            <a:headEnd/>
            <a:tailEnd/>
          </a:ln>
        </p:spPr>
      </p:pic>
      <p:sp>
        <p:nvSpPr>
          <p:cNvPr id="60418" name="Rectangle 2"/>
          <p:cNvSpPr>
            <a:spLocks noGrp="1" noChangeArrowheads="1"/>
          </p:cNvSpPr>
          <p:nvPr>
            <p:ph type="title" idx="4294967295"/>
          </p:nvPr>
        </p:nvSpPr>
        <p:spPr/>
        <p:txBody>
          <a:bodyPr/>
          <a:lstStyle/>
          <a:p>
            <a:r>
              <a:rPr lang="en-US" sz="3200" smtClean="0"/>
              <a:t>International Trade</a:t>
            </a:r>
            <a:endParaRPr lang="en-US" sz="3200" smtClean="0">
              <a:latin typeface="Calibri" pitchFamily="34" charset="0"/>
            </a:endParaRPr>
          </a:p>
        </p:txBody>
      </p:sp>
      <p:pic>
        <p:nvPicPr>
          <p:cNvPr id="60419" name="Picture 3"/>
          <p:cNvPicPr>
            <a:picLocks noChangeAspect="1" noChangeArrowheads="1"/>
          </p:cNvPicPr>
          <p:nvPr/>
        </p:nvPicPr>
        <p:blipFill>
          <a:blip r:embed="rId4"/>
          <a:srcRect/>
          <a:stretch>
            <a:fillRect/>
          </a:stretch>
        </p:blipFill>
        <p:spPr bwMode="auto">
          <a:xfrm>
            <a:off x="6781800" y="1524000"/>
            <a:ext cx="1819275"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r>
              <a:rPr lang="en-US" sz="3200" i="1" dirty="0" smtClean="0"/>
              <a:t>International </a:t>
            </a:r>
            <a:r>
              <a:rPr lang="en-US" sz="3200" i="1" dirty="0" smtClean="0"/>
              <a:t>Trade (cont.)</a:t>
            </a:r>
            <a:endParaRPr lang="en-US" sz="3200" i="1" dirty="0" smtClean="0">
              <a:latin typeface="Calibri" pitchFamily="34" charset="0"/>
            </a:endParaRPr>
          </a:p>
        </p:txBody>
      </p:sp>
      <p:pic>
        <p:nvPicPr>
          <p:cNvPr id="62466" name="Picture 3"/>
          <p:cNvPicPr>
            <a:picLocks noChangeAspect="1" noChangeArrowheads="1"/>
          </p:cNvPicPr>
          <p:nvPr/>
        </p:nvPicPr>
        <p:blipFill>
          <a:blip r:embed="rId3"/>
          <a:srcRect/>
          <a:stretch>
            <a:fillRect/>
          </a:stretch>
        </p:blipFill>
        <p:spPr bwMode="auto">
          <a:xfrm>
            <a:off x="2092325" y="5918200"/>
            <a:ext cx="1819275" cy="171450"/>
          </a:xfrm>
          <a:prstGeom prst="rect">
            <a:avLst/>
          </a:prstGeom>
          <a:noFill/>
          <a:ln w="9525">
            <a:noFill/>
            <a:miter lim="800000"/>
            <a:headEnd/>
            <a:tailEnd/>
          </a:ln>
        </p:spPr>
      </p:pic>
      <p:sp>
        <p:nvSpPr>
          <p:cNvPr id="6" name="Content Placeholder 7"/>
          <p:cNvSpPr txBox="1">
            <a:spLocks/>
          </p:cNvSpPr>
          <p:nvPr/>
        </p:nvSpPr>
        <p:spPr bwMode="auto">
          <a:xfrm>
            <a:off x="228600" y="1295400"/>
            <a:ext cx="3657600" cy="4525963"/>
          </a:xfrm>
          <a:prstGeom prst="rect">
            <a:avLst/>
          </a:prstGeom>
          <a:noFill/>
          <a:ln w="9525">
            <a:noFill/>
            <a:miter lim="800000"/>
            <a:headEnd/>
            <a:tailEnd/>
          </a:ln>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r>
              <a:rPr lang="en-US" b="1" dirty="0" smtClean="0">
                <a:solidFill>
                  <a:schemeClr val="tx1"/>
                </a:solidFill>
              </a:rPr>
              <a:t>Trade Deficit </a:t>
            </a:r>
          </a:p>
          <a:p>
            <a:pPr marL="742950" lvl="1" indent="-285750" algn="l">
              <a:buFont typeface="Arial" charset="0"/>
              <a:buChar char="–"/>
              <a:defRPr/>
            </a:pPr>
            <a:r>
              <a:rPr lang="en-US" dirty="0">
                <a:solidFill>
                  <a:schemeClr val="tx1"/>
                </a:solidFill>
              </a:rPr>
              <a:t>situation in which a country’s imports exceed its exports, creating a negative balance of trade</a:t>
            </a:r>
          </a:p>
          <a:p>
            <a:pPr>
              <a:defRPr/>
            </a:pPr>
            <a:endParaRPr lang="en-US" dirty="0"/>
          </a:p>
        </p:txBody>
      </p:sp>
      <p:pic>
        <p:nvPicPr>
          <p:cNvPr id="62468" name="Picture 2"/>
          <p:cNvPicPr>
            <a:picLocks noChangeAspect="1" noChangeArrowheads="1"/>
          </p:cNvPicPr>
          <p:nvPr/>
        </p:nvPicPr>
        <p:blipFill>
          <a:blip r:embed="rId4"/>
          <a:srcRect/>
          <a:stretch>
            <a:fillRect/>
          </a:stretch>
        </p:blipFill>
        <p:spPr bwMode="auto">
          <a:xfrm>
            <a:off x="4597400" y="1300163"/>
            <a:ext cx="4305300" cy="425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Trade Surplus </a:t>
            </a:r>
          </a:p>
          <a:p>
            <a:pPr lvl="1">
              <a:defRPr/>
            </a:pPr>
            <a:r>
              <a:rPr lang="en-US" dirty="0">
                <a:latin typeface="+mn-lt"/>
              </a:rPr>
              <a:t>situation in which a country’s exports exceed its imports, creating a positive balance of </a:t>
            </a:r>
            <a:r>
              <a:rPr lang="en-US" dirty="0" smtClean="0">
                <a:latin typeface="+mn-lt"/>
              </a:rPr>
              <a:t>trade</a:t>
            </a:r>
          </a:p>
          <a:p>
            <a:pPr>
              <a:defRPr/>
            </a:pPr>
            <a:r>
              <a:rPr lang="en-US" b="1" dirty="0">
                <a:latin typeface="+mn-lt"/>
              </a:rPr>
              <a:t>Balance of Payments </a:t>
            </a:r>
          </a:p>
          <a:p>
            <a:pPr lvl="1">
              <a:defRPr/>
            </a:pPr>
            <a:r>
              <a:rPr lang="en-US" dirty="0">
                <a:latin typeface="+mn-lt"/>
              </a:rPr>
              <a:t>flow of all money into or out of a country</a:t>
            </a:r>
          </a:p>
          <a:p>
            <a:pPr marL="0" indent="0">
              <a:buFont typeface="Arial" charset="0"/>
              <a:buNone/>
              <a:defRPr/>
            </a:pPr>
            <a:endParaRPr lang="en-US" dirty="0">
              <a:latin typeface="+mn-lt"/>
            </a:endParaRPr>
          </a:p>
          <a:p>
            <a:pPr>
              <a:defRPr/>
            </a:pPr>
            <a:endParaRPr lang="en-US" dirty="0">
              <a:latin typeface="+mn-lt"/>
            </a:endParaRPr>
          </a:p>
          <a:p>
            <a:pPr>
              <a:defRPr/>
            </a:pPr>
            <a:endParaRPr lang="en-US" dirty="0">
              <a:latin typeface="+mn-lt"/>
            </a:endParaRP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Arial" charset="0"/>
                <a:ea typeface="+mj-ea"/>
                <a:cs typeface="+mj-cs"/>
              </a:defRPr>
            </a:lvl1pPr>
            <a:lvl2pPr algn="ctr" rtl="0" eaLnBrk="0" fontAlgn="base" hangingPunct="0">
              <a:spcBef>
                <a:spcPct val="0"/>
              </a:spcBef>
              <a:spcAft>
                <a:spcPct val="0"/>
              </a:spcAft>
              <a:defRPr sz="4400">
                <a:solidFill>
                  <a:srgbClr val="59626F"/>
                </a:solidFill>
                <a:latin typeface="Arial" charset="0"/>
              </a:defRPr>
            </a:lvl2pPr>
            <a:lvl3pPr algn="ctr" rtl="0" eaLnBrk="0" fontAlgn="base" hangingPunct="0">
              <a:spcBef>
                <a:spcPct val="0"/>
              </a:spcBef>
              <a:spcAft>
                <a:spcPct val="0"/>
              </a:spcAft>
              <a:defRPr sz="4400">
                <a:solidFill>
                  <a:srgbClr val="59626F"/>
                </a:solidFill>
                <a:latin typeface="Arial" charset="0"/>
              </a:defRPr>
            </a:lvl3pPr>
            <a:lvl4pPr algn="ctr" rtl="0" eaLnBrk="0" fontAlgn="base" hangingPunct="0">
              <a:spcBef>
                <a:spcPct val="0"/>
              </a:spcBef>
              <a:spcAft>
                <a:spcPct val="0"/>
              </a:spcAft>
              <a:defRPr sz="4400">
                <a:solidFill>
                  <a:srgbClr val="59626F"/>
                </a:solidFill>
                <a:latin typeface="Arial" charset="0"/>
              </a:defRPr>
            </a:lvl4pPr>
            <a:lvl5pPr algn="ctr" rtl="0" eaLnBrk="0" fontAlgn="base" hangingPunct="0">
              <a:spcBef>
                <a:spcPct val="0"/>
              </a:spcBef>
              <a:spcAft>
                <a:spcPct val="0"/>
              </a:spcAft>
              <a:defRPr sz="4400">
                <a:solidFill>
                  <a:srgbClr val="59626F"/>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International Trade (cont.)</a:t>
            </a:r>
            <a:endParaRPr lang="en-US" sz="3200" i="1"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smtClean="0">
                <a:latin typeface="Calibri" pitchFamily="34" charset="0"/>
              </a:rPr>
              <a:t>Introduction</a:t>
            </a:r>
          </a:p>
        </p:txBody>
      </p:sp>
      <p:sp>
        <p:nvSpPr>
          <p:cNvPr id="30722" name="Rectangle 3"/>
          <p:cNvSpPr>
            <a:spLocks noGrp="1"/>
          </p:cNvSpPr>
          <p:nvPr>
            <p:ph type="body" idx="4294967295"/>
          </p:nvPr>
        </p:nvSpPr>
        <p:spPr>
          <a:xfrm>
            <a:off x="457200" y="1295400"/>
            <a:ext cx="8229600" cy="4830763"/>
          </a:xfrm>
        </p:spPr>
        <p:txBody>
          <a:bodyPr/>
          <a:lstStyle/>
          <a:p>
            <a:r>
              <a:rPr lang="en-US" sz="2800" smtClean="0"/>
              <a:t>This chapter explores the global context of business with: </a:t>
            </a:r>
          </a:p>
          <a:p>
            <a:pPr lvl="1"/>
            <a:r>
              <a:rPr lang="en-US" sz="2400" smtClean="0"/>
              <a:t>major world marketplaces and trade agreements </a:t>
            </a:r>
          </a:p>
          <a:p>
            <a:pPr lvl="1"/>
            <a:r>
              <a:rPr lang="en-US" sz="2400" smtClean="0"/>
              <a:t>factors that help determine how countries and businesses respond to international opportunities and challenges. </a:t>
            </a:r>
          </a:p>
          <a:p>
            <a:pPr lvl="1"/>
            <a:r>
              <a:rPr lang="en-US" sz="2400" smtClean="0"/>
              <a:t>decisions managers must make if they intend to compete in international markets.</a:t>
            </a:r>
          </a:p>
          <a:p>
            <a:pPr lvl="1"/>
            <a:r>
              <a:rPr lang="en-US" sz="2400" smtClean="0"/>
              <a:t>social, cultural, economic, legal, and political factors that affect international business.</a:t>
            </a:r>
            <a:endParaRPr lang="en-US" sz="2400" smtClean="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sz="3200" smtClean="0"/>
              <a:t>Exchange Rates</a:t>
            </a:r>
            <a:endParaRPr lang="en-US" sz="3200" smtClean="0">
              <a:latin typeface="Calibri" pitchFamily="34" charset="0"/>
            </a:endParaRPr>
          </a:p>
        </p:txBody>
      </p:sp>
      <p:sp>
        <p:nvSpPr>
          <p:cNvPr id="66562" name="Rectangle 3"/>
          <p:cNvSpPr>
            <a:spLocks noGrp="1"/>
          </p:cNvSpPr>
          <p:nvPr>
            <p:ph type="body" idx="4294967295"/>
          </p:nvPr>
        </p:nvSpPr>
        <p:spPr>
          <a:xfrm>
            <a:off x="457200" y="1219200"/>
            <a:ext cx="8229600" cy="4906963"/>
          </a:xfrm>
        </p:spPr>
        <p:txBody>
          <a:bodyPr/>
          <a:lstStyle/>
          <a:p>
            <a:r>
              <a:rPr lang="en-US" b="1" smtClean="0"/>
              <a:t>Exchange Rate </a:t>
            </a:r>
          </a:p>
          <a:p>
            <a:pPr lvl="1"/>
            <a:r>
              <a:rPr lang="en-US" smtClean="0"/>
              <a:t>rate at which the currency of one nation can be exchanged for the currency of another nation</a:t>
            </a:r>
          </a:p>
          <a:p>
            <a:r>
              <a:rPr lang="en-US" b="1" smtClean="0"/>
              <a:t>Euro </a:t>
            </a:r>
          </a:p>
          <a:p>
            <a:pPr lvl="1"/>
            <a:r>
              <a:rPr lang="en-US" smtClean="0"/>
              <a:t>a common currency shared among most of the members of the European Union (excluding Denmark, Sweden, and the United Kingdom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r>
              <a:rPr lang="en-US" sz="3200" smtClean="0"/>
              <a:t>Forms of Competitive Advantage</a:t>
            </a:r>
            <a:endParaRPr lang="en-US" sz="3200" smtClean="0">
              <a:latin typeface="Calibri" pitchFamily="34" charset="0"/>
            </a:endParaRPr>
          </a:p>
        </p:txBody>
      </p:sp>
      <p:sp>
        <p:nvSpPr>
          <p:cNvPr id="68610" name="Rectangle 3"/>
          <p:cNvSpPr>
            <a:spLocks noGrp="1"/>
          </p:cNvSpPr>
          <p:nvPr>
            <p:ph type="body" idx="4294967295"/>
          </p:nvPr>
        </p:nvSpPr>
        <p:spPr>
          <a:xfrm>
            <a:off x="457200" y="1219200"/>
            <a:ext cx="8229600" cy="4906963"/>
          </a:xfrm>
        </p:spPr>
        <p:txBody>
          <a:bodyPr/>
          <a:lstStyle/>
          <a:p>
            <a:r>
              <a:rPr lang="en-US" b="1" smtClean="0"/>
              <a:t>Absolute Advantage </a:t>
            </a:r>
          </a:p>
          <a:p>
            <a:pPr lvl="1"/>
            <a:r>
              <a:rPr lang="en-US" smtClean="0"/>
              <a:t>the ability to produce something more efficiently than any other country can</a:t>
            </a:r>
          </a:p>
          <a:p>
            <a:r>
              <a:rPr lang="en-US" b="1" smtClean="0"/>
              <a:t>Comparative Advantage </a:t>
            </a:r>
          </a:p>
          <a:p>
            <a:pPr lvl="1"/>
            <a:r>
              <a:rPr lang="en-US" smtClean="0"/>
              <a:t>the ability to produce some products more efficiently than others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r>
              <a:rPr lang="en-US" sz="3200" i="1" dirty="0" smtClean="0"/>
              <a:t>Forms of Competitive </a:t>
            </a:r>
            <a:r>
              <a:rPr lang="en-US" sz="3200" i="1" dirty="0" smtClean="0"/>
              <a:t>Advantage (cont.)</a:t>
            </a:r>
            <a:endParaRPr lang="en-US" sz="3200" i="1" dirty="0" smtClean="0">
              <a:latin typeface="Calibri" pitchFamily="34" charset="0"/>
            </a:endParaRPr>
          </a:p>
        </p:txBody>
      </p:sp>
      <p:sp>
        <p:nvSpPr>
          <p:cNvPr id="70658" name="Rectangle 3"/>
          <p:cNvSpPr>
            <a:spLocks noGrp="1"/>
          </p:cNvSpPr>
          <p:nvPr>
            <p:ph type="body" idx="4294967295"/>
          </p:nvPr>
        </p:nvSpPr>
        <p:spPr>
          <a:xfrm>
            <a:off x="457200" y="1219200"/>
            <a:ext cx="8229600" cy="4906963"/>
          </a:xfrm>
        </p:spPr>
        <p:txBody>
          <a:bodyPr/>
          <a:lstStyle/>
          <a:p>
            <a:r>
              <a:rPr lang="en-US" b="1" smtClean="0"/>
              <a:t>National Competitive Advantage</a:t>
            </a:r>
          </a:p>
          <a:p>
            <a:pPr lvl="1"/>
            <a:r>
              <a:rPr lang="en-US" smtClean="0"/>
              <a:t>International competitive advantage stemming from a combination of factor conditions, demand conditions, related and supporting industries, and firm strategies, structures, and rivalries</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en-US" sz="3200" smtClean="0"/>
              <a:t>Going International</a:t>
            </a:r>
            <a:endParaRPr lang="en-US" sz="3200" smtClean="0">
              <a:latin typeface="Calibri" pitchFamily="34" charset="0"/>
            </a:endParaRPr>
          </a:p>
        </p:txBody>
      </p:sp>
      <p:pic>
        <p:nvPicPr>
          <p:cNvPr id="72706" name="Picture 2"/>
          <p:cNvPicPr>
            <a:picLocks noChangeAspect="1" noChangeArrowheads="1"/>
          </p:cNvPicPr>
          <p:nvPr/>
        </p:nvPicPr>
        <p:blipFill>
          <a:blip r:embed="rId3"/>
          <a:srcRect/>
          <a:stretch>
            <a:fillRect/>
          </a:stretch>
        </p:blipFill>
        <p:spPr bwMode="auto">
          <a:xfrm>
            <a:off x="149225" y="1371600"/>
            <a:ext cx="8689975" cy="4038600"/>
          </a:xfrm>
          <a:prstGeom prst="rect">
            <a:avLst/>
          </a:prstGeom>
          <a:noFill/>
          <a:ln w="9525">
            <a:noFill/>
            <a:miter lim="800000"/>
            <a:headEnd/>
            <a:tailEnd/>
          </a:ln>
        </p:spPr>
      </p:pic>
      <p:pic>
        <p:nvPicPr>
          <p:cNvPr id="72707" name="Picture 3"/>
          <p:cNvPicPr>
            <a:picLocks noChangeAspect="1" noChangeArrowheads="1"/>
          </p:cNvPicPr>
          <p:nvPr/>
        </p:nvPicPr>
        <p:blipFill>
          <a:blip r:embed="rId4"/>
          <a:srcRect/>
          <a:stretch>
            <a:fillRect/>
          </a:stretch>
        </p:blipFill>
        <p:spPr bwMode="auto">
          <a:xfrm>
            <a:off x="3570288" y="5422900"/>
            <a:ext cx="1847850" cy="36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p:txBody>
          <a:bodyPr/>
          <a:lstStyle/>
          <a:p>
            <a:r>
              <a:rPr lang="en-US" sz="3200" smtClean="0"/>
              <a:t>Levels of International Involvement</a:t>
            </a:r>
            <a:endParaRPr lang="en-US" sz="3200" smtClean="0">
              <a:latin typeface="Calibri" pitchFamily="34" charset="0"/>
            </a:endParaRPr>
          </a:p>
        </p:txBody>
      </p:sp>
      <p:sp>
        <p:nvSpPr>
          <p:cNvPr id="74754" name="Rectangle 3"/>
          <p:cNvSpPr>
            <a:spLocks noGrp="1"/>
          </p:cNvSpPr>
          <p:nvPr>
            <p:ph type="body" idx="4294967295"/>
          </p:nvPr>
        </p:nvSpPr>
        <p:spPr>
          <a:xfrm>
            <a:off x="457200" y="1219200"/>
            <a:ext cx="8229600" cy="4906963"/>
          </a:xfrm>
        </p:spPr>
        <p:txBody>
          <a:bodyPr/>
          <a:lstStyle/>
          <a:p>
            <a:r>
              <a:rPr lang="en-US" b="1" smtClean="0"/>
              <a:t>Exporter </a:t>
            </a:r>
          </a:p>
          <a:p>
            <a:pPr lvl="1"/>
            <a:r>
              <a:rPr lang="en-US" smtClean="0"/>
              <a:t>firm that distributes and sells products to one or more foreign countries</a:t>
            </a:r>
          </a:p>
          <a:p>
            <a:pPr marL="342900" lvl="2" indent="-342900"/>
            <a:r>
              <a:rPr lang="en-US" sz="3200" b="1" smtClean="0"/>
              <a:t>Importer </a:t>
            </a:r>
          </a:p>
          <a:p>
            <a:pPr marL="800100" lvl="3" indent="-342900"/>
            <a:r>
              <a:rPr lang="en-US" sz="2800" smtClean="0"/>
              <a:t>firm that buys products in foreign markets and then imports them for resale in its home country</a:t>
            </a:r>
          </a:p>
          <a:p>
            <a:pPr lvl="1"/>
            <a:endParaRPr 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lstStyle/>
          <a:p>
            <a:r>
              <a:rPr lang="en-US" sz="3200" i="1" dirty="0" smtClean="0"/>
              <a:t>Levels of International </a:t>
            </a:r>
            <a:r>
              <a:rPr lang="en-US" sz="3200" i="1" dirty="0" smtClean="0"/>
              <a:t>Involvement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International Firm </a:t>
            </a:r>
          </a:p>
          <a:p>
            <a:pPr lvl="1">
              <a:defRPr/>
            </a:pPr>
            <a:r>
              <a:rPr lang="en-US" dirty="0">
                <a:latin typeface="+mn-lt"/>
              </a:rPr>
              <a:t>firm that conducts a significant portion of its business in foreign </a:t>
            </a:r>
            <a:r>
              <a:rPr lang="en-US" dirty="0" smtClean="0">
                <a:latin typeface="+mn-lt"/>
              </a:rPr>
              <a:t>countries</a:t>
            </a:r>
          </a:p>
          <a:p>
            <a:pPr>
              <a:defRPr/>
            </a:pPr>
            <a:r>
              <a:rPr lang="en-US" b="1" dirty="0">
                <a:latin typeface="+mn-lt"/>
              </a:rPr>
              <a:t>Multinational Firm </a:t>
            </a:r>
          </a:p>
          <a:p>
            <a:pPr lvl="1">
              <a:defRPr/>
            </a:pPr>
            <a:r>
              <a:rPr lang="en-US" dirty="0">
                <a:latin typeface="+mn-lt"/>
              </a:rPr>
              <a:t>firm that designs, produces, and markets products in many </a:t>
            </a:r>
            <a:r>
              <a:rPr lang="en-US" dirty="0" smtClean="0">
                <a:latin typeface="+mn-lt"/>
              </a:rPr>
              <a:t>nations</a:t>
            </a:r>
          </a:p>
          <a:p>
            <a:pPr>
              <a:defRPr/>
            </a:pPr>
            <a:r>
              <a:rPr lang="en-US" b="1" dirty="0">
                <a:latin typeface="+mn-lt"/>
              </a:rPr>
              <a:t>Independent Agent </a:t>
            </a:r>
          </a:p>
          <a:p>
            <a:pPr lvl="1">
              <a:defRPr/>
            </a:pPr>
            <a:r>
              <a:rPr lang="en-US" dirty="0">
                <a:latin typeface="+mn-lt"/>
              </a:rPr>
              <a:t>foreign individual or organization that agrees to represent an exporter’s interests</a:t>
            </a:r>
          </a:p>
          <a:p>
            <a:pPr>
              <a:defRPr/>
            </a:pPr>
            <a:endParaRPr lang="en-US" dirty="0">
              <a:latin typeface="+mn-lt"/>
            </a:endParaRPr>
          </a:p>
          <a:p>
            <a:pPr marL="457200" lvl="1" indent="0">
              <a:buFont typeface="Arial" charset="0"/>
              <a:buNone/>
              <a:defRPr/>
            </a:pPr>
            <a:endParaRPr lang="en-US" dirty="0">
              <a:latin typeface="+mn-lt"/>
            </a:endParaRPr>
          </a:p>
          <a:p>
            <a:pPr>
              <a:defRPr/>
            </a:pPr>
            <a:endParaRPr lang="en-US"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p:txBody>
          <a:bodyPr/>
          <a:lstStyle/>
          <a:p>
            <a:r>
              <a:rPr lang="en-US" sz="3200" smtClean="0"/>
              <a:t>The World’s Largest Non-U.S. Companies</a:t>
            </a:r>
            <a:endParaRPr lang="en-US" sz="3200" smtClean="0">
              <a:latin typeface="Calibri" pitchFamily="34" charset="0"/>
            </a:endParaRPr>
          </a:p>
        </p:txBody>
      </p:sp>
      <p:pic>
        <p:nvPicPr>
          <p:cNvPr id="78850" name="Picture 2"/>
          <p:cNvPicPr>
            <a:picLocks noChangeAspect="1" noChangeArrowheads="1"/>
          </p:cNvPicPr>
          <p:nvPr/>
        </p:nvPicPr>
        <p:blipFill>
          <a:blip r:embed="rId3"/>
          <a:srcRect/>
          <a:stretch>
            <a:fillRect/>
          </a:stretch>
        </p:blipFill>
        <p:spPr bwMode="auto">
          <a:xfrm>
            <a:off x="1143000" y="1263650"/>
            <a:ext cx="6089650"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p:txBody>
          <a:bodyPr/>
          <a:lstStyle/>
          <a:p>
            <a:r>
              <a:rPr lang="en-US" sz="3200" smtClean="0"/>
              <a:t>International Organization Structures</a:t>
            </a:r>
            <a:endParaRPr lang="en-US" sz="3200" smtClean="0">
              <a:latin typeface="Calibri" pitchFamily="34" charset="0"/>
            </a:endParaRPr>
          </a:p>
        </p:txBody>
      </p:sp>
      <p:sp>
        <p:nvSpPr>
          <p:cNvPr id="80898" name="Rectangle 3"/>
          <p:cNvSpPr>
            <a:spLocks noGrp="1"/>
          </p:cNvSpPr>
          <p:nvPr>
            <p:ph type="body" idx="4294967295"/>
          </p:nvPr>
        </p:nvSpPr>
        <p:spPr>
          <a:xfrm>
            <a:off x="457200" y="1219200"/>
            <a:ext cx="8229600" cy="4906963"/>
          </a:xfrm>
        </p:spPr>
        <p:txBody>
          <a:bodyPr/>
          <a:lstStyle/>
          <a:p>
            <a:r>
              <a:rPr lang="en-US" b="1" smtClean="0"/>
              <a:t>Licensing Arrangement </a:t>
            </a:r>
          </a:p>
          <a:p>
            <a:pPr lvl="1"/>
            <a:r>
              <a:rPr lang="en-US" smtClean="0"/>
              <a:t>arrangement in which firms choose foreign individuals or organizations to manufacture or market their products in another country</a:t>
            </a:r>
          </a:p>
          <a:p>
            <a:r>
              <a:rPr lang="en-US" b="1" smtClean="0"/>
              <a:t>Strategic Alliance </a:t>
            </a:r>
          </a:p>
          <a:p>
            <a:pPr lvl="1"/>
            <a:r>
              <a:rPr lang="en-US" smtClean="0"/>
              <a:t>arrangement in which a company finds a foreign partner to contribute approximately half of the resources needed to establish and operate a new business in the partner’s country - also called joint venture</a:t>
            </a:r>
          </a:p>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p:txBody>
          <a:bodyPr/>
          <a:lstStyle/>
          <a:p>
            <a:r>
              <a:rPr lang="en-US" sz="3200" i="1" dirty="0" smtClean="0"/>
              <a:t>International Organization </a:t>
            </a:r>
            <a:r>
              <a:rPr lang="en-US" sz="3200" i="1" dirty="0" smtClean="0"/>
              <a:t>Structures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Branch Office </a:t>
            </a:r>
            <a:endParaRPr lang="en-US" b="1" dirty="0" smtClean="0">
              <a:latin typeface="+mn-lt"/>
            </a:endParaRPr>
          </a:p>
          <a:p>
            <a:pPr lvl="1">
              <a:defRPr/>
            </a:pPr>
            <a:r>
              <a:rPr lang="en-US" dirty="0">
                <a:latin typeface="+mn-lt"/>
              </a:rPr>
              <a:t>foreign office set up by an international or multinational firm</a:t>
            </a:r>
          </a:p>
          <a:p>
            <a:pPr>
              <a:defRPr/>
            </a:pPr>
            <a:r>
              <a:rPr lang="en-US" b="1" dirty="0" smtClean="0">
                <a:latin typeface="+mn-lt"/>
              </a:rPr>
              <a:t>Foreign </a:t>
            </a:r>
            <a:r>
              <a:rPr lang="en-US" b="1" dirty="0">
                <a:latin typeface="+mn-lt"/>
              </a:rPr>
              <a:t>Direct Investment (FDI)</a:t>
            </a:r>
          </a:p>
          <a:p>
            <a:pPr lvl="1">
              <a:defRPr/>
            </a:pPr>
            <a:r>
              <a:rPr lang="en-US" dirty="0">
                <a:latin typeface="+mn-lt"/>
              </a:rPr>
              <a:t>Arrangement in which a firm buys or establishes tangible assets in another country</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a:lstStyle/>
          <a:p>
            <a:r>
              <a:rPr lang="en-US" sz="3200" smtClean="0"/>
              <a:t>Barriers to International Trade</a:t>
            </a:r>
            <a:endParaRPr lang="en-US" sz="3200" smtClean="0">
              <a:latin typeface="Calibri" pitchFamily="34" charset="0"/>
            </a:endParaRPr>
          </a:p>
        </p:txBody>
      </p:sp>
      <p:graphicFrame>
        <p:nvGraphicFramePr>
          <p:cNvPr id="4" name="Content Placeholder 5"/>
          <p:cNvGraphicFramePr>
            <a:graphicFrameLocks/>
          </p:cNvGraphicFramePr>
          <p:nvPr/>
        </p:nvGraphicFramePr>
        <p:xfrm>
          <a:off x="1143000" y="1676400"/>
          <a:ext cx="7010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a:spLocks noGrp="1"/>
          </p:cNvSpPr>
          <p:nvPr>
            <p:ph type="body" idx="1"/>
          </p:nvPr>
        </p:nvSpPr>
        <p:spPr>
          <a:xfrm>
            <a:off x="990600" y="1219200"/>
            <a:ext cx="7696200" cy="4724400"/>
          </a:xfrm>
        </p:spPr>
        <p:txBody>
          <a:bodyPr/>
          <a:lstStyle/>
          <a:p>
            <a:pPr marL="514350" indent="-514350">
              <a:buFont typeface="Calibri" pitchFamily="34" charset="0"/>
              <a:buAutoNum type="arabicPeriod"/>
            </a:pPr>
            <a:r>
              <a:rPr lang="en-US" b="1" smtClean="0"/>
              <a:t>Discuss</a:t>
            </a:r>
            <a:r>
              <a:rPr lang="en-US" smtClean="0"/>
              <a:t> the rise of international business and describe the major world marketplaces, trade agreements, and alliances.</a:t>
            </a:r>
          </a:p>
          <a:p>
            <a:pPr marL="514350" indent="-514350">
              <a:buFont typeface="Calibri" pitchFamily="34" charset="0"/>
              <a:buAutoNum type="arabicPeriod"/>
            </a:pPr>
            <a:r>
              <a:rPr lang="en-US" b="1" smtClean="0"/>
              <a:t>Explain</a:t>
            </a:r>
            <a:r>
              <a:rPr lang="en-US" smtClean="0"/>
              <a:t> how differences in import-export balances, exchange rates, and foreign competition determine the ways in which countries and businesses respond to the international environment.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lstStyle/>
          <a:p>
            <a:r>
              <a:rPr lang="en-US" sz="2800" smtClean="0"/>
              <a:t>Hofstede’s Five Dimensions of National Culture</a:t>
            </a:r>
            <a:endParaRPr lang="en-US" sz="2800" smtClean="0">
              <a:latin typeface="Calibri" pitchFamily="34" charset="0"/>
            </a:endParaRPr>
          </a:p>
        </p:txBody>
      </p:sp>
      <p:pic>
        <p:nvPicPr>
          <p:cNvPr id="87042" name="Picture 2"/>
          <p:cNvPicPr>
            <a:picLocks noChangeAspect="1" noChangeArrowheads="1"/>
          </p:cNvPicPr>
          <p:nvPr/>
        </p:nvPicPr>
        <p:blipFill>
          <a:blip r:embed="rId3"/>
          <a:srcRect/>
          <a:stretch>
            <a:fillRect/>
          </a:stretch>
        </p:blipFill>
        <p:spPr bwMode="auto">
          <a:xfrm>
            <a:off x="2286000" y="1219200"/>
            <a:ext cx="4519613" cy="5003800"/>
          </a:xfrm>
          <a:prstGeom prst="rect">
            <a:avLst/>
          </a:prstGeom>
          <a:noFill/>
          <a:ln w="9525">
            <a:noFill/>
            <a:miter lim="800000"/>
            <a:headEnd/>
            <a:tailEnd/>
          </a:ln>
        </p:spPr>
      </p:pic>
      <p:pic>
        <p:nvPicPr>
          <p:cNvPr id="87043" name="Picture 3"/>
          <p:cNvPicPr>
            <a:picLocks noChangeAspect="1" noChangeArrowheads="1"/>
          </p:cNvPicPr>
          <p:nvPr/>
        </p:nvPicPr>
        <p:blipFill>
          <a:blip r:embed="rId4"/>
          <a:srcRect/>
          <a:stretch>
            <a:fillRect/>
          </a:stretch>
        </p:blipFill>
        <p:spPr bwMode="auto">
          <a:xfrm>
            <a:off x="6362700" y="5956300"/>
            <a:ext cx="2552700" cy="26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lstStyle/>
          <a:p>
            <a:r>
              <a:rPr lang="en-US" sz="3200" smtClean="0"/>
              <a:t>Understanding the Cultural Environment</a:t>
            </a:r>
            <a:endParaRPr lang="en-US" sz="3200" smtClean="0">
              <a:latin typeface="Calibri" pitchFamily="34" charset="0"/>
            </a:endParaRPr>
          </a:p>
        </p:txBody>
      </p:sp>
      <p:sp>
        <p:nvSpPr>
          <p:cNvPr id="89090" name="Rectangle 3"/>
          <p:cNvSpPr>
            <a:spLocks noGrp="1"/>
          </p:cNvSpPr>
          <p:nvPr>
            <p:ph type="body" idx="4294967295"/>
          </p:nvPr>
        </p:nvSpPr>
        <p:spPr>
          <a:xfrm>
            <a:off x="457200" y="1219200"/>
            <a:ext cx="8229600" cy="4906963"/>
          </a:xfrm>
        </p:spPr>
        <p:txBody>
          <a:bodyPr/>
          <a:lstStyle/>
          <a:p>
            <a:r>
              <a:rPr lang="en-US" b="1" smtClean="0"/>
              <a:t>Social Orientation </a:t>
            </a:r>
          </a:p>
          <a:p>
            <a:pPr lvl="1"/>
            <a:r>
              <a:rPr lang="en-US" smtClean="0"/>
              <a:t>a person’s beliefs about the relative importance of the individual versus groups to which that person belongs</a:t>
            </a:r>
          </a:p>
          <a:p>
            <a:r>
              <a:rPr lang="en-US" b="1" smtClean="0"/>
              <a:t>Power Orientation </a:t>
            </a:r>
          </a:p>
          <a:p>
            <a:pPr lvl="1"/>
            <a:r>
              <a:rPr lang="en-US" smtClean="0"/>
              <a:t>the beliefs that people in a culture hold about the appropriateness of power and authority differences in hierarchies such as business organizations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r>
              <a:rPr lang="en-US" sz="3200" i="1" dirty="0" smtClean="0"/>
              <a:t>Understanding the Cultural </a:t>
            </a:r>
            <a:r>
              <a:rPr lang="en-US" sz="3200" i="1" dirty="0" smtClean="0"/>
              <a:t>Environment (cont.)</a:t>
            </a:r>
            <a:endParaRPr lang="en-US" sz="3200" i="1" dirty="0" smtClean="0">
              <a:latin typeface="Calibri" pitchFamily="34" charset="0"/>
            </a:endParaRPr>
          </a:p>
        </p:txBody>
      </p:sp>
      <p:sp>
        <p:nvSpPr>
          <p:cNvPr id="91138" name="Rectangle 3"/>
          <p:cNvSpPr>
            <a:spLocks noGrp="1"/>
          </p:cNvSpPr>
          <p:nvPr>
            <p:ph type="body" idx="4294967295"/>
          </p:nvPr>
        </p:nvSpPr>
        <p:spPr>
          <a:xfrm>
            <a:off x="457200" y="1219200"/>
            <a:ext cx="8229600" cy="4906963"/>
          </a:xfrm>
        </p:spPr>
        <p:txBody>
          <a:bodyPr/>
          <a:lstStyle/>
          <a:p>
            <a:r>
              <a:rPr lang="en-US" b="1" smtClean="0"/>
              <a:t>Uncertainty Orientation </a:t>
            </a:r>
          </a:p>
          <a:p>
            <a:pPr lvl="1"/>
            <a:r>
              <a:rPr lang="en-US" smtClean="0"/>
              <a:t>the feeling individuals have regarding uncertain and ambiguous situations</a:t>
            </a:r>
          </a:p>
          <a:p>
            <a:r>
              <a:rPr lang="en-US" b="1" smtClean="0"/>
              <a:t>Goal Orientation </a:t>
            </a:r>
          </a:p>
          <a:p>
            <a:pPr lvl="1"/>
            <a:r>
              <a:rPr lang="en-US" smtClean="0"/>
              <a:t>the manner in which people are motivated to work toward different kinds of goals</a:t>
            </a:r>
          </a:p>
          <a:p>
            <a:r>
              <a:rPr lang="en-US" b="1" smtClean="0"/>
              <a:t>Time Orientation </a:t>
            </a:r>
          </a:p>
          <a:p>
            <a:pPr lvl="1"/>
            <a:r>
              <a:rPr lang="en-US" smtClean="0"/>
              <a:t>the extent to which members of a culture adopt a longterm versus a short-term outlook on work, life, and other elements of society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p:txBody>
          <a:bodyPr/>
          <a:lstStyle/>
          <a:p>
            <a:r>
              <a:rPr lang="en-US" sz="3200" smtClean="0"/>
              <a:t>Barriers to International Trade</a:t>
            </a:r>
            <a:endParaRPr lang="en-US" sz="3200" smtClean="0">
              <a:latin typeface="Calibri" pitchFamily="34" charset="0"/>
            </a:endParaRPr>
          </a:p>
        </p:txBody>
      </p:sp>
      <p:sp>
        <p:nvSpPr>
          <p:cNvPr id="93186" name="Rectangle 3"/>
          <p:cNvSpPr>
            <a:spLocks noGrp="1"/>
          </p:cNvSpPr>
          <p:nvPr>
            <p:ph type="body" idx="4294967295"/>
          </p:nvPr>
        </p:nvSpPr>
        <p:spPr>
          <a:xfrm>
            <a:off x="457200" y="1219200"/>
            <a:ext cx="8229600" cy="4906963"/>
          </a:xfrm>
        </p:spPr>
        <p:txBody>
          <a:bodyPr/>
          <a:lstStyle/>
          <a:p>
            <a:r>
              <a:rPr lang="en-US" b="1" smtClean="0"/>
              <a:t>Quota </a:t>
            </a:r>
          </a:p>
          <a:p>
            <a:pPr lvl="1"/>
            <a:r>
              <a:rPr lang="en-US" smtClean="0"/>
              <a:t>restriction on the number of products of a certain type that can be imported into a country</a:t>
            </a:r>
          </a:p>
          <a:p>
            <a:r>
              <a:rPr lang="en-US" b="1" smtClean="0"/>
              <a:t>Embargo </a:t>
            </a:r>
          </a:p>
          <a:p>
            <a:pPr lvl="1"/>
            <a:r>
              <a:rPr lang="en-US" smtClean="0"/>
              <a:t>government order banning exportation and/or importation of a particular product or all products from a particular country</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p:txBody>
          <a:bodyPr/>
          <a:lstStyle/>
          <a:p>
            <a:r>
              <a:rPr lang="en-US" sz="3200" i="1" dirty="0" smtClean="0"/>
              <a:t>Barriers to International </a:t>
            </a:r>
            <a:r>
              <a:rPr lang="en-US" sz="3200" i="1" dirty="0" smtClean="0"/>
              <a:t>Trade (cont.)</a:t>
            </a:r>
            <a:endParaRPr lang="en-US" sz="3200" i="1" dirty="0" smtClean="0">
              <a:latin typeface="Calibri" pitchFamily="34" charset="0"/>
            </a:endParaRPr>
          </a:p>
        </p:txBody>
      </p:sp>
      <p:sp>
        <p:nvSpPr>
          <p:cNvPr id="95234" name="Rectangle 3"/>
          <p:cNvSpPr>
            <a:spLocks noGrp="1"/>
          </p:cNvSpPr>
          <p:nvPr>
            <p:ph type="body" idx="4294967295"/>
          </p:nvPr>
        </p:nvSpPr>
        <p:spPr>
          <a:xfrm>
            <a:off x="457200" y="1219200"/>
            <a:ext cx="8229600" cy="4906963"/>
          </a:xfrm>
        </p:spPr>
        <p:txBody>
          <a:bodyPr/>
          <a:lstStyle/>
          <a:p>
            <a:r>
              <a:rPr lang="en-US" b="1" smtClean="0"/>
              <a:t>Tariff </a:t>
            </a:r>
          </a:p>
          <a:p>
            <a:pPr lvl="1"/>
            <a:r>
              <a:rPr lang="en-US" smtClean="0"/>
              <a:t>tax levied on imported products</a:t>
            </a:r>
          </a:p>
          <a:p>
            <a:r>
              <a:rPr lang="en-US" b="1" smtClean="0"/>
              <a:t>Subsidy </a:t>
            </a:r>
          </a:p>
          <a:p>
            <a:pPr lvl="1"/>
            <a:r>
              <a:rPr lang="en-US" smtClean="0"/>
              <a:t>government payment to help a domestic business compete with foreign firms</a:t>
            </a:r>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r>
              <a:rPr lang="en-US" sz="3200" smtClean="0"/>
              <a:t>The Protectionism Debate</a:t>
            </a:r>
            <a:endParaRPr lang="en-US" sz="3200" smtClean="0">
              <a:latin typeface="Calibri" pitchFamily="34" charset="0"/>
            </a:endParaRPr>
          </a:p>
        </p:txBody>
      </p:sp>
      <p:sp>
        <p:nvSpPr>
          <p:cNvPr id="97282" name="Rectangle 3"/>
          <p:cNvSpPr>
            <a:spLocks noGrp="1"/>
          </p:cNvSpPr>
          <p:nvPr>
            <p:ph type="body" idx="4294967295"/>
          </p:nvPr>
        </p:nvSpPr>
        <p:spPr>
          <a:xfrm>
            <a:off x="457200" y="1219200"/>
            <a:ext cx="8229600" cy="4906963"/>
          </a:xfrm>
        </p:spPr>
        <p:txBody>
          <a:bodyPr/>
          <a:lstStyle/>
          <a:p>
            <a:pPr>
              <a:buClr>
                <a:srgbClr val="254061"/>
              </a:buClr>
            </a:pPr>
            <a:r>
              <a:rPr lang="en-US" altLang="en-US" b="1" smtClean="0"/>
              <a:t>Protectionism</a:t>
            </a:r>
          </a:p>
          <a:p>
            <a:pPr lvl="1">
              <a:buClr>
                <a:srgbClr val="254061"/>
              </a:buClr>
            </a:pPr>
            <a:r>
              <a:rPr lang="en-US" altLang="en-US" smtClean="0"/>
              <a:t>the practice of protecting domestic business at the expense of free market competition</a:t>
            </a:r>
          </a:p>
          <a:p>
            <a:pPr lvl="1">
              <a:buFont typeface="Arial" charset="0"/>
              <a:buNone/>
            </a:pPr>
            <a:endParaRPr lang="en-US" altLang="en-US" smtClean="0"/>
          </a:p>
          <a:p>
            <a:pPr lvl="1">
              <a:buClr>
                <a:srgbClr val="254061"/>
              </a:buClr>
            </a:pPr>
            <a:r>
              <a:rPr lang="en-US" altLang="en-US" smtClean="0"/>
              <a:t>Critics charge that protectionism drives up prices by reducing competition</a:t>
            </a:r>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p:txBody>
          <a:bodyPr/>
          <a:lstStyle/>
          <a:p>
            <a:r>
              <a:rPr lang="en-US" sz="3200" smtClean="0"/>
              <a:t>Legal and Political Differences</a:t>
            </a:r>
            <a:endParaRPr lang="en-US" sz="3200" smtClean="0">
              <a:latin typeface="Calibri" pitchFamily="34" charset="0"/>
            </a:endParaRPr>
          </a:p>
        </p:txBody>
      </p:sp>
      <p:sp>
        <p:nvSpPr>
          <p:cNvPr id="99330" name="Rectangle 3"/>
          <p:cNvSpPr>
            <a:spLocks noGrp="1"/>
          </p:cNvSpPr>
          <p:nvPr>
            <p:ph type="body" idx="4294967295"/>
          </p:nvPr>
        </p:nvSpPr>
        <p:spPr>
          <a:xfrm>
            <a:off x="457200" y="1219200"/>
            <a:ext cx="8229600" cy="4906963"/>
          </a:xfrm>
        </p:spPr>
        <p:txBody>
          <a:bodyPr/>
          <a:lstStyle/>
          <a:p>
            <a:r>
              <a:rPr lang="en-US" b="1" smtClean="0"/>
              <a:t>Local Content Law </a:t>
            </a:r>
          </a:p>
          <a:p>
            <a:pPr lvl="1"/>
            <a:r>
              <a:rPr lang="en-US" smtClean="0"/>
              <a:t>law requiring that products sold in a particular country be at least partly made there</a:t>
            </a:r>
          </a:p>
          <a:p>
            <a:r>
              <a:rPr lang="en-US" b="1" smtClean="0"/>
              <a:t>Business Practice Law </a:t>
            </a:r>
          </a:p>
          <a:p>
            <a:pPr lvl="1"/>
            <a:r>
              <a:rPr lang="en-US" smtClean="0"/>
              <a:t>law or regulation governing business practices in given countries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p:txBody>
          <a:bodyPr/>
          <a:lstStyle/>
          <a:p>
            <a:r>
              <a:rPr lang="en-US" sz="3200" i="1" dirty="0" smtClean="0"/>
              <a:t>Legal and Political </a:t>
            </a:r>
            <a:r>
              <a:rPr lang="en-US" sz="3200" i="1" dirty="0" smtClean="0"/>
              <a:t>Differences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Cartel </a:t>
            </a:r>
          </a:p>
          <a:p>
            <a:pPr lvl="1">
              <a:defRPr/>
            </a:pPr>
            <a:r>
              <a:rPr lang="en-US" dirty="0">
                <a:latin typeface="+mn-lt"/>
              </a:rPr>
              <a:t>association of producers whose purpose is to control supply and </a:t>
            </a:r>
            <a:r>
              <a:rPr lang="en-US" dirty="0" smtClean="0">
                <a:latin typeface="+mn-lt"/>
              </a:rPr>
              <a:t>prices</a:t>
            </a:r>
          </a:p>
          <a:p>
            <a:pPr>
              <a:defRPr/>
            </a:pPr>
            <a:r>
              <a:rPr lang="en-US" b="1" dirty="0">
                <a:latin typeface="+mn-lt"/>
              </a:rPr>
              <a:t>Dumping </a:t>
            </a:r>
          </a:p>
          <a:p>
            <a:pPr lvl="1">
              <a:defRPr/>
            </a:pPr>
            <a:r>
              <a:rPr lang="en-US" dirty="0">
                <a:latin typeface="+mn-lt"/>
              </a:rPr>
              <a:t>practice of selling a product abroad for less than the cost of production</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lstStyle/>
          <a:p>
            <a:r>
              <a:rPr lang="en-US" sz="3200" smtClean="0"/>
              <a:t>Applying What You’ve Learned</a:t>
            </a:r>
            <a:endParaRPr lang="en-US" sz="3200" smtClean="0">
              <a:latin typeface="Calibri" pitchFamily="34" charset="0"/>
            </a:endParaRPr>
          </a:p>
        </p:txBody>
      </p:sp>
      <p:sp>
        <p:nvSpPr>
          <p:cNvPr id="103426" name="Rectangle 11"/>
          <p:cNvSpPr txBox="1">
            <a:spLocks/>
          </p:cNvSpPr>
          <p:nvPr/>
        </p:nvSpPr>
        <p:spPr bwMode="auto">
          <a:xfrm>
            <a:off x="990600" y="1219200"/>
            <a:ext cx="7696200" cy="4724400"/>
          </a:xfrm>
          <a:prstGeom prst="rect">
            <a:avLst/>
          </a:prstGeom>
          <a:noFill/>
          <a:ln w="9525">
            <a:noFill/>
            <a:miter lim="800000"/>
            <a:headEnd/>
            <a:tailEnd/>
          </a:ln>
        </p:spPr>
        <p:txBody>
          <a:bodyPr/>
          <a:lstStyle/>
          <a:p>
            <a:pPr marL="514350" indent="-514350" eaLnBrk="0" hangingPunct="0">
              <a:spcBef>
                <a:spcPct val="20000"/>
              </a:spcBef>
              <a:buFontTx/>
              <a:buAutoNum type="arabicPeriod"/>
            </a:pPr>
            <a:r>
              <a:rPr lang="en-US" sz="3000" b="1"/>
              <a:t>Discuss</a:t>
            </a:r>
            <a:r>
              <a:rPr lang="en-US" sz="3000"/>
              <a:t> the rise of international business and describe the major world marketplaces, trade agreements, and alliances.</a:t>
            </a:r>
          </a:p>
          <a:p>
            <a:pPr marL="514350" indent="-514350" eaLnBrk="0" hangingPunct="0">
              <a:spcBef>
                <a:spcPct val="20000"/>
              </a:spcBef>
              <a:buFontTx/>
              <a:buAutoNum type="arabicPeriod"/>
            </a:pPr>
            <a:r>
              <a:rPr lang="en-US" sz="3000" b="1"/>
              <a:t>Explain</a:t>
            </a:r>
            <a:r>
              <a:rPr lang="en-US" sz="3000"/>
              <a:t> how differences in import-export balances, exchange rates, and foreign competition determine the ways in which countries and businesses respond to the international environment.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1"/>
          <p:cNvSpPr txBox="1">
            <a:spLocks/>
          </p:cNvSpPr>
          <p:nvPr/>
        </p:nvSpPr>
        <p:spPr bwMode="auto">
          <a:xfrm>
            <a:off x="762000" y="1219200"/>
            <a:ext cx="7924800" cy="4724400"/>
          </a:xfrm>
          <a:prstGeom prst="rect">
            <a:avLst/>
          </a:prstGeom>
          <a:noFill/>
          <a:ln w="9525">
            <a:noFill/>
            <a:miter lim="800000"/>
            <a:headEnd/>
            <a:tailEnd/>
          </a:ln>
        </p:spPr>
        <p:txBody>
          <a:bodyPr/>
          <a:lstStyle/>
          <a:p>
            <a:pPr marL="514350" indent="-514350" eaLnBrk="0" hangingPunct="0">
              <a:spcBef>
                <a:spcPct val="20000"/>
              </a:spcBef>
              <a:buFontTx/>
              <a:buAutoNum type="arabicPeriod" startAt="3"/>
            </a:pPr>
            <a:r>
              <a:rPr lang="en-US" sz="2700" b="1" dirty="0"/>
              <a:t>Discuss</a:t>
            </a:r>
            <a:r>
              <a:rPr lang="en-US" sz="2700" dirty="0"/>
              <a:t> the factors involved in deciding to do business internationally and in selecting the appropriate levels of international involvement and international organizational structure.</a:t>
            </a:r>
          </a:p>
          <a:p>
            <a:pPr marL="514350" indent="-514350" eaLnBrk="0" hangingPunct="0">
              <a:spcBef>
                <a:spcPct val="20000"/>
              </a:spcBef>
              <a:buFontTx/>
              <a:buAutoNum type="arabicPeriod" startAt="3"/>
            </a:pPr>
            <a:r>
              <a:rPr lang="en-US" sz="2700" b="1" dirty="0"/>
              <a:t>Explain</a:t>
            </a:r>
            <a:r>
              <a:rPr lang="en-US" sz="2700" dirty="0"/>
              <a:t> the role and importance of the cultural environment in international business.</a:t>
            </a:r>
          </a:p>
          <a:p>
            <a:pPr marL="514350" indent="-514350" eaLnBrk="0" hangingPunct="0">
              <a:spcBef>
                <a:spcPct val="20000"/>
              </a:spcBef>
              <a:buFontTx/>
              <a:buAutoNum type="arabicPeriod" startAt="3"/>
            </a:pPr>
            <a:r>
              <a:rPr lang="en-US" sz="2700" b="1" dirty="0"/>
              <a:t>Describe</a:t>
            </a:r>
            <a:r>
              <a:rPr lang="en-US" sz="2700" dirty="0"/>
              <a:t> some of the ways in which economic, legal, and political differences among nations affect international business.</a:t>
            </a:r>
          </a:p>
        </p:txBody>
      </p:sp>
      <p:sp>
        <p:nvSpPr>
          <p:cNvPr id="10547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eaLnBrk="0" hangingPunct="0"/>
            <a:r>
              <a:rPr lang="en-US" sz="3200" i="1" dirty="0">
                <a:solidFill>
                  <a:srgbClr val="59626F"/>
                </a:solidFill>
              </a:rPr>
              <a:t>Applying What You’ve </a:t>
            </a:r>
            <a:r>
              <a:rPr lang="en-US" sz="3200" i="1" dirty="0" smtClean="0">
                <a:solidFill>
                  <a:srgbClr val="59626F"/>
                </a:solidFill>
              </a:rPr>
              <a:t>Learned (cont.)</a:t>
            </a:r>
            <a:endParaRPr lang="en-US" sz="3200" i="1" dirty="0">
              <a:solidFill>
                <a:srgbClr val="59626F"/>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1"/>
          <p:cNvSpPr>
            <a:spLocks noGrp="1"/>
          </p:cNvSpPr>
          <p:nvPr>
            <p:ph type="body" idx="1"/>
          </p:nvPr>
        </p:nvSpPr>
        <p:spPr>
          <a:xfrm>
            <a:off x="990600" y="1219200"/>
            <a:ext cx="7696200" cy="4724400"/>
          </a:xfrm>
        </p:spPr>
        <p:txBody>
          <a:bodyPr/>
          <a:lstStyle/>
          <a:p>
            <a:pPr marL="514350" indent="-514350">
              <a:buFont typeface="Calibri" pitchFamily="34" charset="0"/>
              <a:buAutoNum type="arabicPeriod" startAt="3"/>
            </a:pPr>
            <a:r>
              <a:rPr lang="en-US" b="1" smtClean="0"/>
              <a:t>Discuss</a:t>
            </a:r>
            <a:r>
              <a:rPr lang="en-US" smtClean="0"/>
              <a:t> the factors involved in deciding to do business internationally and in selecting the appropriate levels of international involvement and international organizational structure.</a:t>
            </a:r>
          </a:p>
          <a:p>
            <a:pPr marL="514350" indent="-514350">
              <a:buFont typeface="Calibri" pitchFamily="34" charset="0"/>
              <a:buAutoNum type="arabicPeriod" startAt="3"/>
            </a:pPr>
            <a:r>
              <a:rPr lang="en-US" b="1" smtClean="0"/>
              <a:t>Explain</a:t>
            </a:r>
            <a:r>
              <a:rPr lang="en-US" smtClean="0"/>
              <a:t> the role and importance of the cultural environment in international business.</a:t>
            </a:r>
          </a:p>
          <a:p>
            <a:pPr marL="514350" indent="-514350">
              <a:buFont typeface="Calibri" pitchFamily="34" charset="0"/>
              <a:buAutoNum type="arabicPeriod" startAt="3"/>
            </a:pPr>
            <a:r>
              <a:rPr lang="en-US" b="1" smtClean="0"/>
              <a:t>Describe</a:t>
            </a:r>
            <a:r>
              <a:rPr lang="en-US" smtClean="0"/>
              <a:t> some of the ways in which economic, legal, and political differences among nations affect international business.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z="3200" smtClean="0"/>
              <a:t>The Contemporary Global Economy</a:t>
            </a:r>
            <a:endParaRPr lang="en-US" sz="320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Globalization </a:t>
            </a:r>
          </a:p>
          <a:p>
            <a:pPr lvl="1">
              <a:defRPr/>
            </a:pPr>
            <a:r>
              <a:rPr lang="en-US" dirty="0">
                <a:latin typeface="+mn-lt"/>
              </a:rPr>
              <a:t>process by which the world economy is becoming a single interdependent </a:t>
            </a:r>
            <a:r>
              <a:rPr lang="en-US" dirty="0" smtClean="0">
                <a:latin typeface="+mn-lt"/>
              </a:rPr>
              <a:t>system</a:t>
            </a:r>
          </a:p>
          <a:p>
            <a:pPr>
              <a:defRPr/>
            </a:pPr>
            <a:r>
              <a:rPr lang="en-US" b="1" dirty="0">
                <a:latin typeface="+mn-lt"/>
              </a:rPr>
              <a:t>Import </a:t>
            </a:r>
          </a:p>
          <a:p>
            <a:pPr lvl="1">
              <a:defRPr/>
            </a:pPr>
            <a:r>
              <a:rPr lang="en-US" dirty="0">
                <a:latin typeface="+mn-lt"/>
              </a:rPr>
              <a:t>product made or grown abroad but sold </a:t>
            </a:r>
            <a:r>
              <a:rPr lang="en-US" dirty="0" smtClean="0">
                <a:latin typeface="+mn-lt"/>
              </a:rPr>
              <a:t>domestically</a:t>
            </a:r>
          </a:p>
          <a:p>
            <a:pPr>
              <a:defRPr/>
            </a:pPr>
            <a:r>
              <a:rPr lang="en-US" b="1" dirty="0">
                <a:latin typeface="+mn-lt"/>
              </a:rPr>
              <a:t>Export </a:t>
            </a:r>
          </a:p>
          <a:p>
            <a:pPr lvl="1">
              <a:defRPr/>
            </a:pPr>
            <a:r>
              <a:rPr lang="en-US" dirty="0">
                <a:latin typeface="+mn-lt"/>
              </a:rPr>
              <a:t>product made or grown domestically but shipped and sold abroad</a:t>
            </a:r>
          </a:p>
          <a:p>
            <a:pPr>
              <a:defRPr/>
            </a:pPr>
            <a:endParaRPr lang="en-US" dirty="0">
              <a:latin typeface="+mn-lt"/>
            </a:endParaRPr>
          </a:p>
          <a:p>
            <a:pPr>
              <a:defRPr/>
            </a:pPr>
            <a:endParaRPr lang="en-US" dirty="0">
              <a:latin typeface="+mn-lt"/>
            </a:endParaRP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r>
              <a:rPr lang="en-US" sz="3200" i="1" dirty="0" smtClean="0"/>
              <a:t>The Contemporary Global </a:t>
            </a:r>
            <a:r>
              <a:rPr lang="en-US" sz="3200" i="1" dirty="0" smtClean="0"/>
              <a:t>Economy (cont.)</a:t>
            </a:r>
            <a:endParaRPr lang="en-US" sz="3200" i="1" dirty="0" smtClean="0">
              <a:latin typeface="Calibri" pitchFamily="34" charset="0"/>
            </a:endParaRPr>
          </a:p>
        </p:txBody>
      </p:sp>
      <p:sp>
        <p:nvSpPr>
          <p:cNvPr id="37890" name="Rectangle 3"/>
          <p:cNvSpPr>
            <a:spLocks noGrp="1"/>
          </p:cNvSpPr>
          <p:nvPr>
            <p:ph type="body" idx="4294967295"/>
          </p:nvPr>
        </p:nvSpPr>
        <p:spPr>
          <a:xfrm>
            <a:off x="457200" y="1219200"/>
            <a:ext cx="8229600" cy="4906963"/>
          </a:xfrm>
        </p:spPr>
        <p:txBody>
          <a:bodyPr/>
          <a:lstStyle/>
          <a:p>
            <a:r>
              <a:rPr lang="en-US" smtClean="0"/>
              <a:t>Governments and businesses are more aware of the benefits of globalization to businesses and shareholders</a:t>
            </a:r>
          </a:p>
          <a:p>
            <a:r>
              <a:rPr lang="en-US" smtClean="0"/>
              <a:t>New technologies have made international travel, communication, and commerce faster and cheaper than ever</a:t>
            </a:r>
          </a:p>
          <a:p>
            <a:r>
              <a:rPr lang="en-US" smtClean="0"/>
              <a:t>Sometimes a firm must expand into foreign markets simply to keep up with competitors</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z="3200" smtClean="0"/>
              <a:t>Distinctions Based on Wealth</a:t>
            </a:r>
            <a:endParaRPr lang="en-US" sz="320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marL="514350" indent="-514350">
              <a:buClr>
                <a:schemeClr val="accent6">
                  <a:lumMod val="75000"/>
                </a:schemeClr>
              </a:buClr>
              <a:buFont typeface="+mj-lt"/>
              <a:buAutoNum type="arabicPeriod"/>
              <a:defRPr/>
            </a:pPr>
            <a:r>
              <a:rPr lang="en-US" dirty="0">
                <a:latin typeface="+mn-lt"/>
              </a:rPr>
              <a:t>High-income countries</a:t>
            </a:r>
          </a:p>
          <a:p>
            <a:pPr marL="514350" indent="-514350">
              <a:buClr>
                <a:schemeClr val="accent6">
                  <a:lumMod val="75000"/>
                </a:schemeClr>
              </a:buClr>
              <a:buFont typeface="+mj-lt"/>
              <a:buAutoNum type="arabicPeriod"/>
              <a:defRPr/>
            </a:pPr>
            <a:r>
              <a:rPr lang="en-US" dirty="0">
                <a:latin typeface="+mn-lt"/>
              </a:rPr>
              <a:t>Upper-middle-income countries</a:t>
            </a:r>
          </a:p>
          <a:p>
            <a:pPr marL="514350" indent="-514350">
              <a:buClr>
                <a:schemeClr val="accent6">
                  <a:lumMod val="75000"/>
                </a:schemeClr>
              </a:buClr>
              <a:buFont typeface="+mj-lt"/>
              <a:buAutoNum type="arabicPeriod"/>
              <a:defRPr/>
            </a:pPr>
            <a:r>
              <a:rPr lang="en-US" dirty="0">
                <a:latin typeface="+mn-lt"/>
              </a:rPr>
              <a:t>Lower-middle-income countries</a:t>
            </a:r>
          </a:p>
          <a:p>
            <a:pPr marL="514350" indent="-514350">
              <a:buClr>
                <a:schemeClr val="accent6">
                  <a:lumMod val="75000"/>
                </a:schemeClr>
              </a:buClr>
              <a:buFont typeface="+mj-lt"/>
              <a:buAutoNum type="arabicPeriod"/>
              <a:defRPr/>
            </a:pPr>
            <a:r>
              <a:rPr lang="en-US" dirty="0">
                <a:latin typeface="+mn-lt"/>
              </a:rPr>
              <a:t>Low-income countries</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p:cNvGraphicFramePr>
            <a:graphicFrameLocks/>
          </p:cNvGraphicFramePr>
          <p:nvPr/>
        </p:nvGraphicFramePr>
        <p:xfrm>
          <a:off x="609600" y="1828801"/>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4800" y="292100"/>
            <a:ext cx="8153400" cy="585788"/>
          </a:xfrm>
          <a:prstGeom prst="rect">
            <a:avLst/>
          </a:prstGeom>
          <a:noFill/>
        </p:spPr>
        <p:txBody>
          <a:bodyPr>
            <a:spAutoFit/>
          </a:bodyPr>
          <a:lstStyle/>
          <a:p>
            <a:pPr algn="ctr" eaLnBrk="0" hangingPunct="0">
              <a:defRPr/>
            </a:pPr>
            <a:r>
              <a:rPr lang="en-US" sz="3200" dirty="0">
                <a:solidFill>
                  <a:srgbClr val="59626F"/>
                </a:solidFill>
                <a:latin typeface="+mj-lt"/>
                <a:ea typeface="+mj-ea"/>
                <a:cs typeface="+mj-cs"/>
              </a:rPr>
              <a:t>Global Clusters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r>
              <a:rPr lang="en-US" sz="3200" smtClean="0"/>
              <a:t>Trade Agreements and Alliances</a:t>
            </a:r>
            <a:endParaRPr lang="en-US" sz="320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latin typeface="+mn-lt"/>
              </a:rPr>
              <a:t>North American Free Trade Agreement (NAFTA) </a:t>
            </a:r>
          </a:p>
          <a:p>
            <a:pPr lvl="1">
              <a:defRPr/>
            </a:pPr>
            <a:r>
              <a:rPr lang="en-US" dirty="0">
                <a:latin typeface="+mn-lt"/>
              </a:rPr>
              <a:t>agreement to gradually eliminate tariffs and other trade barriers among the United States, Canada, and Mexico</a:t>
            </a:r>
          </a:p>
          <a:p>
            <a:pPr>
              <a:defRPr/>
            </a:pPr>
            <a:r>
              <a:rPr lang="en-US" b="1" dirty="0">
                <a:latin typeface="+mn-lt"/>
              </a:rPr>
              <a:t>European Union (EU) </a:t>
            </a:r>
          </a:p>
          <a:p>
            <a:pPr lvl="1">
              <a:defRPr/>
            </a:pPr>
            <a:r>
              <a:rPr lang="en-US" dirty="0">
                <a:latin typeface="+mn-lt"/>
              </a:rPr>
              <a:t>agreement among major European nations to eliminate or make uniform most trade barriers affecting group members</a:t>
            </a:r>
          </a:p>
          <a:p>
            <a:pPr marL="0" indent="0">
              <a:buFont typeface="Arial" charset="0"/>
              <a:buNone/>
              <a:defRPr/>
            </a:pPr>
            <a:endParaRPr lang="en-US"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gmt1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t12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13578</TotalTime>
  <Words>4450</Words>
  <Application>Microsoft Office PowerPoint</Application>
  <PresentationFormat>On-screen Show (4:3)</PresentationFormat>
  <Paragraphs>267</Paragraphs>
  <Slides>40</Slides>
  <Notes>37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Calibri</vt:lpstr>
      <vt:lpstr>HelveticaNeue-Bold</vt:lpstr>
      <vt:lpstr>HelveticaNeueLTStd-Roman</vt:lpstr>
      <vt:lpstr>2_Office Theme</vt:lpstr>
      <vt:lpstr>3_Office Theme</vt:lpstr>
      <vt:lpstr>mgmt12e</vt:lpstr>
      <vt:lpstr>Understanding the Global Context of Business</vt:lpstr>
      <vt:lpstr>Introduction</vt:lpstr>
      <vt:lpstr>PowerPoint Presentation</vt:lpstr>
      <vt:lpstr>PowerPoint Presentation</vt:lpstr>
      <vt:lpstr>The Contemporary Global Economy</vt:lpstr>
      <vt:lpstr>The Contemporary Global Economy (cont.)</vt:lpstr>
      <vt:lpstr>Distinctions Based on Wealth</vt:lpstr>
      <vt:lpstr>PowerPoint Presentation</vt:lpstr>
      <vt:lpstr>Trade Agreements and Alliances</vt:lpstr>
      <vt:lpstr>European Union</vt:lpstr>
      <vt:lpstr>Trade Agreements and Alliances</vt:lpstr>
      <vt:lpstr>Association of Southeast Asian Nations</vt:lpstr>
      <vt:lpstr>Trade Agreements and Alliances</vt:lpstr>
      <vt:lpstr>Goals of the WTO</vt:lpstr>
      <vt:lpstr>International Trade</vt:lpstr>
      <vt:lpstr>Major Trading Partners of the U.S.</vt:lpstr>
      <vt:lpstr>International Trade</vt:lpstr>
      <vt:lpstr>International Trade (cont.)</vt:lpstr>
      <vt:lpstr>PowerPoint Presentation</vt:lpstr>
      <vt:lpstr>Exchange Rates</vt:lpstr>
      <vt:lpstr>Forms of Competitive Advantage</vt:lpstr>
      <vt:lpstr>Forms of Competitive Advantage (cont.)</vt:lpstr>
      <vt:lpstr>Going International</vt:lpstr>
      <vt:lpstr>Levels of International Involvement</vt:lpstr>
      <vt:lpstr>Levels of International Involvement (cont.)</vt:lpstr>
      <vt:lpstr>The World’s Largest Non-U.S. Companies</vt:lpstr>
      <vt:lpstr>International Organization Structures</vt:lpstr>
      <vt:lpstr>International Organization Structures (cont.)</vt:lpstr>
      <vt:lpstr>Barriers to International Trade</vt:lpstr>
      <vt:lpstr>Hofstede’s Five Dimensions of National Culture</vt:lpstr>
      <vt:lpstr>Understanding the Cultural Environment</vt:lpstr>
      <vt:lpstr>Understanding the Cultural Environment (cont.)</vt:lpstr>
      <vt:lpstr>Barriers to International Trade</vt:lpstr>
      <vt:lpstr>Barriers to International Trade (cont.)</vt:lpstr>
      <vt:lpstr>The Protectionism Debate</vt:lpstr>
      <vt:lpstr>Legal and Political Differences</vt:lpstr>
      <vt:lpstr>Legal and Political Differences (cont.)</vt:lpstr>
      <vt:lpstr>Applying What You’ve Learned</vt:lpstr>
      <vt:lpstr>PowerPoint Presentation</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UFERNCL</dc:creator>
  <cp:lastModifiedBy>Meeta Pendharkar</cp:lastModifiedBy>
  <cp:revision>93</cp:revision>
  <dcterms:created xsi:type="dcterms:W3CDTF">2013-10-17T14:20:40Z</dcterms:created>
  <dcterms:modified xsi:type="dcterms:W3CDTF">2014-01-07T05:11:53Z</dcterms:modified>
</cp:coreProperties>
</file>