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3"/>
  </p:notesMasterIdLst>
  <p:sldIdLst>
    <p:sldId id="256" r:id="rId4"/>
    <p:sldId id="262" r:id="rId5"/>
    <p:sldId id="258" r:id="rId6"/>
    <p:sldId id="261" r:id="rId7"/>
    <p:sldId id="263" r:id="rId8"/>
    <p:sldId id="265" r:id="rId9"/>
    <p:sldId id="266" r:id="rId10"/>
    <p:sldId id="264" r:id="rId11"/>
    <p:sldId id="272" r:id="rId12"/>
    <p:sldId id="273" r:id="rId13"/>
    <p:sldId id="274" r:id="rId14"/>
    <p:sldId id="269" r:id="rId15"/>
    <p:sldId id="268" r:id="rId16"/>
    <p:sldId id="267" r:id="rId17"/>
    <p:sldId id="271" r:id="rId18"/>
    <p:sldId id="270" r:id="rId19"/>
    <p:sldId id="281" r:id="rId20"/>
    <p:sldId id="280" r:id="rId21"/>
    <p:sldId id="279" r:id="rId22"/>
    <p:sldId id="278" r:id="rId23"/>
    <p:sldId id="277" r:id="rId24"/>
    <p:sldId id="276" r:id="rId25"/>
    <p:sldId id="275" r:id="rId26"/>
    <p:sldId id="282" r:id="rId27"/>
    <p:sldId id="290" r:id="rId28"/>
    <p:sldId id="289" r:id="rId29"/>
    <p:sldId id="288" r:id="rId30"/>
    <p:sldId id="287" r:id="rId31"/>
    <p:sldId id="286" r:id="rId32"/>
    <p:sldId id="285" r:id="rId33"/>
    <p:sldId id="284" r:id="rId34"/>
    <p:sldId id="294" r:id="rId35"/>
    <p:sldId id="293" r:id="rId36"/>
    <p:sldId id="291" r:id="rId37"/>
    <p:sldId id="292" r:id="rId38"/>
    <p:sldId id="283" r:id="rId39"/>
    <p:sldId id="295" r:id="rId40"/>
    <p:sldId id="296" r:id="rId41"/>
    <p:sldId id="260"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82" autoAdjust="0"/>
    <p:restoredTop sz="43002" autoAdjust="0"/>
  </p:normalViewPr>
  <p:slideViewPr>
    <p:cSldViewPr>
      <p:cViewPr varScale="1">
        <p:scale>
          <a:sx n="28" d="100"/>
          <a:sy n="28" d="100"/>
        </p:scale>
        <p:origin x="2148" y="1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Occupying a fairly new managerial position in many firms, </a:t>
            </a:r>
            <a:r>
              <a:rPr lang="en-US" sz="1200" b="0" i="1" u="none" strike="noStrike" kern="1200" baseline="0" dirty="0" smtClean="0">
                <a:solidFill>
                  <a:schemeClr val="tx1"/>
                </a:solidFill>
                <a:latin typeface="+mn-lt"/>
                <a:ea typeface="+mn-ea"/>
                <a:cs typeface="Arial" charset="0"/>
              </a:rPr>
              <a:t>information managers </a:t>
            </a:r>
            <a:r>
              <a:rPr lang="en-US" sz="1200" b="0" i="0" u="none" strike="noStrike" kern="1200" baseline="0" dirty="0" smtClean="0">
                <a:solidFill>
                  <a:schemeClr val="tx1"/>
                </a:solidFill>
                <a:latin typeface="+mn-lt"/>
                <a:ea typeface="+mn-ea"/>
                <a:cs typeface="Arial" charset="0"/>
              </a:rPr>
              <a:t>design and implement systems to gather, organize, and distribute information. Huge increases in both the sheer volume of information and the ability to manage it have led to the emergence of this important function.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Nearly every company has </a:t>
            </a:r>
            <a:r>
              <a:rPr lang="en-US" sz="1200" b="0" i="1" u="none" strike="noStrike" kern="1200" baseline="0" dirty="0" smtClean="0">
                <a:solidFill>
                  <a:schemeClr val="tx1"/>
                </a:solidFill>
                <a:latin typeface="+mn-lt"/>
                <a:ea typeface="+mn-ea"/>
                <a:cs typeface="Arial" charset="0"/>
              </a:rPr>
              <a:t>financial managers </a:t>
            </a:r>
            <a:r>
              <a:rPr lang="en-US" sz="1200" b="0" i="0" u="none" strike="noStrike" kern="1200" baseline="0" dirty="0" smtClean="0">
                <a:solidFill>
                  <a:schemeClr val="tx1"/>
                </a:solidFill>
                <a:latin typeface="+mn-lt"/>
                <a:ea typeface="+mn-ea"/>
                <a:cs typeface="Arial" charset="0"/>
              </a:rPr>
              <a:t>to plan and oversee its accounting functions and financial resources. Levels of financial management may include </a:t>
            </a:r>
            <a:r>
              <a:rPr lang="en-US" sz="1200" b="0" i="1" u="none" strike="noStrike" kern="1200" baseline="0" dirty="0" smtClean="0">
                <a:solidFill>
                  <a:schemeClr val="tx1"/>
                </a:solidFill>
                <a:latin typeface="+mn-lt"/>
                <a:ea typeface="+mn-ea"/>
                <a:cs typeface="Arial" charset="0"/>
              </a:rPr>
              <a:t>CFO </a:t>
            </a:r>
            <a:r>
              <a:rPr lang="en-US" sz="1200" b="0" i="0" u="none" strike="noStrike" kern="1200" baseline="0" dirty="0" smtClean="0">
                <a:solidFill>
                  <a:schemeClr val="tx1"/>
                </a:solidFill>
                <a:latin typeface="+mn-lt"/>
                <a:ea typeface="+mn-ea"/>
                <a:cs typeface="Arial" charset="0"/>
              </a:rPr>
              <a:t>or </a:t>
            </a:r>
            <a:r>
              <a:rPr lang="en-US" sz="1200" b="0" i="1" u="none" strike="noStrike" kern="1200" baseline="0" dirty="0" smtClean="0">
                <a:solidFill>
                  <a:schemeClr val="tx1"/>
                </a:solidFill>
                <a:latin typeface="+mn-lt"/>
                <a:ea typeface="+mn-ea"/>
                <a:cs typeface="Arial" charset="0"/>
              </a:rPr>
              <a:t>vice-president for finance </a:t>
            </a:r>
            <a:r>
              <a:rPr lang="en-US" sz="1200" b="0" i="0" u="none" strike="noStrike" kern="1200" baseline="0" dirty="0" smtClean="0">
                <a:solidFill>
                  <a:schemeClr val="tx1"/>
                </a:solidFill>
                <a:latin typeface="+mn-lt"/>
                <a:ea typeface="+mn-ea"/>
                <a:cs typeface="Arial" charset="0"/>
              </a:rPr>
              <a:t>(top), a </a:t>
            </a:r>
            <a:r>
              <a:rPr lang="en-US" sz="1200" b="0" i="1" u="none" strike="noStrike" kern="1200" baseline="0" dirty="0" smtClean="0">
                <a:solidFill>
                  <a:schemeClr val="tx1"/>
                </a:solidFill>
                <a:latin typeface="+mn-lt"/>
                <a:ea typeface="+mn-ea"/>
                <a:cs typeface="Arial" charset="0"/>
              </a:rPr>
              <a:t>division controller </a:t>
            </a:r>
            <a:r>
              <a:rPr lang="en-US" sz="1200" b="0" i="0" u="none" strike="noStrike" kern="1200" baseline="0" dirty="0" smtClean="0">
                <a:solidFill>
                  <a:schemeClr val="tx1"/>
                </a:solidFill>
                <a:latin typeface="+mn-lt"/>
                <a:ea typeface="+mn-ea"/>
                <a:cs typeface="Arial" charset="0"/>
              </a:rPr>
              <a:t>(middle), and an </a:t>
            </a:r>
            <a:r>
              <a:rPr lang="en-US" sz="1200" b="0" i="1" u="none" strike="noStrike" kern="1200" baseline="0" dirty="0" smtClean="0">
                <a:solidFill>
                  <a:schemeClr val="tx1"/>
                </a:solidFill>
                <a:latin typeface="+mn-lt"/>
                <a:ea typeface="+mn-ea"/>
                <a:cs typeface="Arial" charset="0"/>
              </a:rPr>
              <a:t>accounting supervisor </a:t>
            </a:r>
            <a:r>
              <a:rPr lang="en-US" sz="1200" b="0" i="0" u="none" strike="noStrike" kern="1200" baseline="0" dirty="0" smtClean="0">
                <a:solidFill>
                  <a:schemeClr val="tx1"/>
                </a:solidFill>
                <a:latin typeface="+mn-lt"/>
                <a:ea typeface="+mn-ea"/>
                <a:cs typeface="Arial" charset="0"/>
              </a:rPr>
              <a:t>(first-line manager).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Regardless of their levels or areas within an organization, all managers must play certain roles and exhibit certain skills if they are to be successful. The concept of </a:t>
            </a:r>
            <a:r>
              <a:rPr lang="en-US" sz="1200" b="0" i="0" u="none" strike="noStrike" kern="1200" baseline="0" dirty="0" smtClean="0">
                <a:solidFill>
                  <a:schemeClr val="tx1"/>
                </a:solidFill>
                <a:latin typeface="+mn-lt"/>
                <a:ea typeface="+mn-ea"/>
                <a:cs typeface="Arial" charset="0"/>
              </a:rPr>
              <a:t>a role</a:t>
            </a:r>
            <a:r>
              <a:rPr lang="en-US" sz="1200" b="0" i="0" u="none" strike="noStrike" kern="1200" baseline="0" dirty="0" smtClean="0">
                <a:solidFill>
                  <a:schemeClr val="tx1"/>
                </a:solidFill>
                <a:latin typeface="+mn-lt"/>
                <a:ea typeface="+mn-ea"/>
                <a:cs typeface="Arial" charset="0"/>
              </a:rPr>
              <a:t>, in this sense, is similar to the role an actor plays in a theatrical production. A person does certain things, meets certain needs, and has certain responsibilities </a:t>
            </a:r>
            <a:r>
              <a:rPr lang="en-US" sz="1200" b="0" i="0" u="none" strike="noStrike" kern="1200" baseline="0" dirty="0" smtClean="0">
                <a:solidFill>
                  <a:schemeClr val="tx1"/>
                </a:solidFill>
                <a:latin typeface="+mn-lt"/>
                <a:ea typeface="+mn-ea"/>
                <a:cs typeface="Arial" charset="0"/>
              </a:rPr>
              <a:t>in the </a:t>
            </a:r>
            <a:r>
              <a:rPr lang="en-US" sz="1200" b="0" i="0" u="none" strike="noStrike" kern="1200" baseline="0" dirty="0" smtClean="0">
                <a:solidFill>
                  <a:schemeClr val="tx1"/>
                </a:solidFill>
                <a:latin typeface="+mn-lt"/>
                <a:ea typeface="+mn-ea"/>
                <a:cs typeface="Arial" charset="0"/>
              </a:rPr>
              <a:t>organization.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three basic levels of management are </a:t>
            </a:r>
            <a:r>
              <a:rPr lang="en-US" altLang="en-US" i="1" dirty="0" smtClean="0"/>
              <a:t>top, middle, and first-line management. </a:t>
            </a:r>
            <a:r>
              <a:rPr lang="en-US" altLang="en-US" dirty="0" smtClean="0"/>
              <a:t>As summarized in Table 5.1, most firms have more middle managers </a:t>
            </a:r>
            <a:r>
              <a:rPr lang="en-US" altLang="en-US" dirty="0" smtClean="0"/>
              <a:t>than </a:t>
            </a:r>
            <a:r>
              <a:rPr lang="en-US" altLang="en-US" dirty="0" smtClean="0"/>
              <a:t>top managers and more first-line managers than middle managers. Both the power of managers and the complexity of their duties increase as they </a:t>
            </a:r>
            <a:r>
              <a:rPr lang="en-US" altLang="en-US" dirty="0" smtClean="0"/>
              <a:t>move </a:t>
            </a:r>
            <a:r>
              <a:rPr lang="en-US" altLang="en-US" dirty="0" smtClean="0"/>
              <a:t>up the ladder.</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addition to fulfilling numerous roles, managers also need a number of specific skills if they are to succeed. The most fundamental management skills are </a:t>
            </a:r>
            <a:r>
              <a:rPr lang="en-US" sz="1200" b="0" i="1" u="none" strike="noStrike" kern="1200" baseline="0" dirty="0" smtClean="0">
                <a:solidFill>
                  <a:schemeClr val="tx1"/>
                </a:solidFill>
                <a:latin typeface="+mn-lt"/>
                <a:ea typeface="+mn-ea"/>
                <a:cs typeface="Arial" charset="0"/>
              </a:rPr>
              <a:t>technical</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interpersonal</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conceptual</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diagnostic</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communication</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decision-making</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time  management  </a:t>
            </a:r>
            <a:r>
              <a:rPr lang="en-US" sz="1200" b="0" i="0" u="none" strike="noStrike" kern="1200" baseline="0" dirty="0" smtClean="0">
                <a:solidFill>
                  <a:schemeClr val="tx1"/>
                </a:solidFill>
                <a:latin typeface="+mn-lt"/>
                <a:ea typeface="+mn-ea"/>
                <a:cs typeface="Arial" charset="0"/>
              </a:rPr>
              <a:t>skills.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skills needed to perform specialized tasks are called technical skills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programmer’s ability to write code, an animator’s ability to draw,</a:t>
            </a:r>
          </a:p>
          <a:p>
            <a:r>
              <a:rPr lang="en-US" sz="1200" b="0" i="0" u="none" strike="noStrike" kern="1200" baseline="0" dirty="0" smtClean="0">
                <a:solidFill>
                  <a:schemeClr val="tx1"/>
                </a:solidFill>
                <a:latin typeface="+mn-lt"/>
                <a:ea typeface="+mn-ea"/>
                <a:cs typeface="Arial" charset="0"/>
              </a:rPr>
              <a:t>and an accountant’s ability to audit a company’s records are all examples of technical skills.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Effective managers also generally have good human relations skills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skills that enable them to understand and get along with other people. A manager with poor human relations skills may have trouble getting along with subordinates, cause valuable employees to quit or transfer, and contribute to poor morale.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Conceptual skills refer to a person’s ability to think in the abstract, to diagnose and analyze different situations, and to see beyond the present situation. Conceptual skills help managers recognize new market opportunities and threats.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Decision-making skills include the ability to effectively define a problem and to select the best course of action. These skills involve gathering facts, identifying solutions, evaluating alternatives, and implementing the chosen </a:t>
            </a:r>
            <a:r>
              <a:rPr lang="en-US" sz="1200" b="0" i="0" u="none" strike="noStrike" kern="1200" baseline="0" dirty="0" smtClean="0">
                <a:solidFill>
                  <a:schemeClr val="tx1"/>
                </a:solidFill>
                <a:latin typeface="+mn-lt"/>
                <a:ea typeface="+mn-ea"/>
                <a:cs typeface="Arial" charset="0"/>
              </a:rPr>
              <a:t>alternative.</a:t>
            </a:r>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Time management skills are the productive use that managers make of their </a:t>
            </a:r>
            <a:r>
              <a:rPr lang="en-US" sz="1200" b="0" i="0" u="none" strike="noStrike" kern="1200" baseline="0" dirty="0" smtClean="0">
                <a:solidFill>
                  <a:schemeClr val="tx1"/>
                </a:solidFill>
                <a:latin typeface="+mn-lt"/>
                <a:ea typeface="+mn-ea"/>
                <a:cs typeface="Arial" charset="0"/>
              </a:rPr>
              <a:t>time.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smtClean="0"/>
              <a:t>1 </a:t>
            </a:r>
            <a:r>
              <a:rPr lang="en-US" altLang="en-US" i="1" dirty="0" smtClean="0"/>
              <a:t>Paperwork. </a:t>
            </a:r>
            <a:r>
              <a:rPr lang="en-US" altLang="en-US" dirty="0" smtClean="0"/>
              <a:t>Some managers spend too much time deciding what to do with letters and reports. Most documents of this sort are routine and can be </a:t>
            </a:r>
            <a:r>
              <a:rPr lang="en-US" altLang="en-US" dirty="0" smtClean="0"/>
              <a:t>handled quickly</a:t>
            </a:r>
            <a:r>
              <a:rPr lang="en-US" altLang="en-US" dirty="0" smtClean="0"/>
              <a:t>. Managers must learn to recognize those documents that require more attention.</a:t>
            </a:r>
          </a:p>
          <a:p>
            <a:r>
              <a:rPr lang="en-US" altLang="en-US" b="1" dirty="0" smtClean="0"/>
              <a:t>2 </a:t>
            </a:r>
            <a:r>
              <a:rPr lang="en-US" altLang="en-US" i="1" dirty="0" smtClean="0"/>
              <a:t>Telephone calls. </a:t>
            </a:r>
            <a:r>
              <a:rPr lang="en-US" altLang="en-US" dirty="0" smtClean="0"/>
              <a:t>Experts estimate that managers get interrupted by the telephone every five minutes. To manage this time more effectively, they</a:t>
            </a:r>
          </a:p>
          <a:p>
            <a:r>
              <a:rPr lang="en-US" altLang="en-US" dirty="0" smtClean="0"/>
              <a:t>suggest having an assistant screen all calls and setting aside a certain block of time each day to return the important ones. Unfortunately, the </a:t>
            </a:r>
            <a:r>
              <a:rPr lang="en-US" altLang="en-US" dirty="0" smtClean="0"/>
              <a:t>constant</a:t>
            </a:r>
            <a:r>
              <a:rPr lang="en-US" altLang="en-US" baseline="0" dirty="0" smtClean="0"/>
              <a:t> </a:t>
            </a:r>
            <a:r>
              <a:rPr lang="en-US" altLang="en-US" dirty="0" smtClean="0"/>
              <a:t>use </a:t>
            </a:r>
            <a:r>
              <a:rPr lang="en-US" altLang="en-US" dirty="0" smtClean="0"/>
              <a:t>of cell phones seems to be making this problem even worse for many managers.</a:t>
            </a:r>
          </a:p>
          <a:p>
            <a:r>
              <a:rPr lang="en-US" altLang="en-US" b="1" dirty="0" smtClean="0"/>
              <a:t>3 </a:t>
            </a:r>
            <a:r>
              <a:rPr lang="en-US" altLang="en-US" i="1" dirty="0" smtClean="0"/>
              <a:t>Meetings. </a:t>
            </a:r>
            <a:r>
              <a:rPr lang="en-US" altLang="en-US" dirty="0" smtClean="0"/>
              <a:t>Many managers spend as much as four hours a day in meetings. To help keep this time productive, the person handling the meeting should </a:t>
            </a:r>
            <a:r>
              <a:rPr lang="en-US" altLang="en-US" dirty="0" smtClean="0"/>
              <a:t>specify a </a:t>
            </a:r>
            <a:r>
              <a:rPr lang="en-US" altLang="en-US" dirty="0" smtClean="0"/>
              <a:t>clear agenda, start on time, keep everyone focused on the agenda, and end on time.</a:t>
            </a:r>
          </a:p>
          <a:p>
            <a:r>
              <a:rPr lang="en-US" altLang="en-US" b="1" dirty="0" smtClean="0"/>
              <a:t>4 </a:t>
            </a:r>
            <a:r>
              <a:rPr lang="en-US" altLang="en-US" i="1" dirty="0" smtClean="0"/>
              <a:t>E-mail. </a:t>
            </a:r>
            <a:r>
              <a:rPr lang="en-US" altLang="en-US" dirty="0" smtClean="0"/>
              <a:t>Increasingly, managers are relying heavily on e-mail and other forms of electronic communication. Time is wasted when managers have to sort </a:t>
            </a:r>
            <a:r>
              <a:rPr lang="en-US" altLang="en-US" dirty="0" smtClean="0"/>
              <a:t>through spam </a:t>
            </a:r>
            <a:r>
              <a:rPr lang="en-US" altLang="en-US" dirty="0" smtClean="0"/>
              <a:t>and a variety of electronic folders, in-boxes, and archives.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Tomorrow’s managers must equip themselves with the special tools, techniques, and skills needed to compete in a global environment. They will need to understand foreign markets, cultural differences, and the motives and practices of foreign rivals. They also need to understand how to collaborate with others around the world on a real-time basis.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Another significant issue facing tomorrow’s managers is technology, especially as it relates to communication. Managers have always had to deal with information. In today’s world, however, the amount of information has reached staggering </a:t>
            </a:r>
            <a:r>
              <a:rPr lang="en-US" sz="1200" b="0" i="0" u="none" strike="noStrike" kern="1200" baseline="0" dirty="0" smtClean="0">
                <a:solidFill>
                  <a:schemeClr val="tx1"/>
                </a:solidFill>
                <a:latin typeface="+mn-lt"/>
                <a:ea typeface="+mn-ea"/>
                <a:cs typeface="Arial" charset="0"/>
              </a:rPr>
              <a:t>proportions.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Strategic management is the process of helping an organization maintain an effective alignment with its environment. For instance, if a firm’s business environment is heading toward fiercer competition, the business may need to start cutting its costs and developing more products and services before the competition really starts to heat up. Likewise, if an industry is globalizing, a firm’s managers may need to start entering new markets and developing international partnerships during the </a:t>
            </a:r>
            <a:r>
              <a:rPr lang="en-US" sz="1200" b="0" i="0" u="none" strike="noStrike" kern="1200" baseline="0" dirty="0" smtClean="0">
                <a:solidFill>
                  <a:schemeClr val="tx1"/>
                </a:solidFill>
                <a:latin typeface="+mn-lt"/>
                <a:ea typeface="+mn-ea"/>
                <a:cs typeface="Arial" charset="0"/>
              </a:rPr>
              <a:t>early stages </a:t>
            </a:r>
            <a:r>
              <a:rPr lang="en-US" sz="1200" b="0" i="0" u="none" strike="noStrike" kern="1200" baseline="0" dirty="0" smtClean="0">
                <a:solidFill>
                  <a:schemeClr val="tx1"/>
                </a:solidFill>
                <a:latin typeface="+mn-lt"/>
                <a:ea typeface="+mn-ea"/>
                <a:cs typeface="Arial" charset="0"/>
              </a:rPr>
              <a:t>of globalization rather than waiting for its full effects.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Goals are performance targets, the means by which organizations and their managers measure success or failure at every level.</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organization functions systematically when it sets goals and plans accordingly. An organization commits its resources on all levels to achieve its goals.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Many enterprises also have missions and mission statements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statements of how they will achieve their purposes in the environments in which they conduct their businesses.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addition to its mission, every firm also has </a:t>
            </a:r>
            <a:r>
              <a:rPr lang="en-US" sz="1200" b="0" i="1" u="none" strike="noStrike" kern="1200" baseline="0" dirty="0" smtClean="0">
                <a:solidFill>
                  <a:schemeClr val="tx1"/>
                </a:solidFill>
                <a:latin typeface="+mn-lt"/>
                <a:ea typeface="+mn-ea"/>
                <a:cs typeface="Arial" charset="0"/>
              </a:rPr>
              <a:t>long-term</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intermediate</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short-term goals.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purpose of corporate strategy is to determine what business or businesses a company will own and operate. Some corporations own and operate only a single business.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When a corporation owns and operates multiple businesses, it must develop strategies for each one. Business (or competitive) strategy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then, takes place at the level of the business unit or product line and focuses on improving the company’s competitive </a:t>
            </a:r>
            <a:r>
              <a:rPr lang="en-US" sz="1200" b="0" i="0" u="none" strike="noStrike" kern="1200" baseline="0" dirty="0" smtClean="0">
                <a:solidFill>
                  <a:schemeClr val="tx1"/>
                </a:solidFill>
                <a:latin typeface="+mn-lt"/>
                <a:ea typeface="+mn-ea"/>
                <a:cs typeface="Arial" charset="0"/>
              </a:rPr>
              <a:t>position.</a:t>
            </a:r>
            <a:r>
              <a:rPr lang="en-US" sz="1200" b="0" i="0" u="none" strike="noStrike" kern="1200" baseline="0" dirty="0" smtClean="0">
                <a:solidFill>
                  <a:schemeClr val="tx1"/>
                </a:solidFill>
                <a:latin typeface="+mn-lt"/>
                <a:ea typeface="+mn-ea"/>
                <a:cs typeface="Arial" charset="0"/>
              </a:rPr>
              <a:t/>
            </a:r>
            <a:br>
              <a:rPr lang="en-US" sz="1200" b="0" i="0" u="none" strike="noStrike" kern="1200" baseline="0" dirty="0" smtClean="0">
                <a:solidFill>
                  <a:schemeClr val="tx1"/>
                </a:solidFill>
                <a:latin typeface="+mn-lt"/>
                <a:ea typeface="+mn-ea"/>
                <a:cs typeface="Arial" charset="0"/>
              </a:rPr>
            </a:b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At the level of functional strategy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managers in specific areas such as marketing, finance, and operations decide how best to achieve corporate</a:t>
            </a:r>
          </a:p>
          <a:p>
            <a:r>
              <a:rPr lang="en-US" sz="1200" b="0" i="0" u="none" strike="noStrike" kern="1200" baseline="0" dirty="0" smtClean="0">
                <a:solidFill>
                  <a:schemeClr val="tx1"/>
                </a:solidFill>
                <a:latin typeface="+mn-lt"/>
                <a:ea typeface="+mn-ea"/>
                <a:cs typeface="Arial" charset="0"/>
              </a:rPr>
              <a:t>goals by performing their functional activities most effectively.</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As shown in Figure 5.2, the three types of strategy that are usually considered by a company are </a:t>
            </a:r>
            <a:r>
              <a:rPr lang="en-US" altLang="en-US" i="1" dirty="0" smtClean="0"/>
              <a:t>corporate strategy</a:t>
            </a:r>
            <a:r>
              <a:rPr lang="en-US" altLang="en-US" dirty="0" smtClean="0"/>
              <a:t>, </a:t>
            </a:r>
            <a:r>
              <a:rPr lang="en-US" altLang="en-US" i="1" dirty="0" smtClean="0"/>
              <a:t>business (</a:t>
            </a:r>
            <a:r>
              <a:rPr lang="en-US" altLang="en-US" dirty="0" smtClean="0"/>
              <a:t>or </a:t>
            </a:r>
            <a:r>
              <a:rPr lang="en-US" altLang="en-US" i="1" dirty="0" smtClean="0"/>
              <a:t>competitive) strategy</a:t>
            </a:r>
            <a:r>
              <a:rPr lang="en-US" altLang="en-US" dirty="0" smtClean="0"/>
              <a:t>, and </a:t>
            </a:r>
            <a:r>
              <a:rPr lang="en-US" altLang="en-US" i="1" dirty="0" smtClean="0"/>
              <a:t>functional strategy.</a:t>
            </a:r>
            <a:endParaRPr lang="en-US" altLang="en-US" dirty="0" smtClean="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Strategy formulation involves the three basic steps summarized in Figure 5.3</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After strategic goals have been established, managers usually attempt to assess both their organization and its environment. A common framework</a:t>
            </a:r>
          </a:p>
          <a:p>
            <a:r>
              <a:rPr lang="en-US" sz="1200" b="0" i="0" u="none" strike="noStrike" kern="1200" baseline="0" dirty="0" smtClean="0">
                <a:solidFill>
                  <a:schemeClr val="tx1"/>
                </a:solidFill>
                <a:latin typeface="+mn-lt"/>
                <a:ea typeface="+mn-ea"/>
                <a:cs typeface="Arial" charset="0"/>
              </a:rPr>
              <a:t>for this assessment is called a SWOT analysis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This process involves assessing organizational strengths and weaknesses (the </a:t>
            </a:r>
            <a:r>
              <a:rPr lang="en-US" sz="1200" b="1" i="0" u="none" strike="noStrike" kern="1200" baseline="0" dirty="0" smtClean="0">
                <a:solidFill>
                  <a:schemeClr val="tx1"/>
                </a:solidFill>
                <a:latin typeface="+mn-lt"/>
                <a:ea typeface="+mn-ea"/>
                <a:cs typeface="Arial" charset="0"/>
              </a:rPr>
              <a:t>S </a:t>
            </a:r>
            <a:r>
              <a:rPr lang="en-US" sz="1200" b="0" i="0" u="none" strike="noStrike" kern="1200" baseline="0" dirty="0" smtClean="0">
                <a:solidFill>
                  <a:schemeClr val="tx1"/>
                </a:solidFill>
                <a:latin typeface="+mn-lt"/>
                <a:ea typeface="+mn-ea"/>
                <a:cs typeface="Arial" charset="0"/>
              </a:rPr>
              <a:t>and </a:t>
            </a:r>
            <a:r>
              <a:rPr lang="en-US" sz="1200" b="1" i="0" u="none" strike="noStrike" kern="1200" baseline="0" dirty="0" smtClean="0">
                <a:solidFill>
                  <a:schemeClr val="tx1"/>
                </a:solidFill>
                <a:latin typeface="+mn-lt"/>
                <a:ea typeface="+mn-ea"/>
                <a:cs typeface="Arial" charset="0"/>
              </a:rPr>
              <a:t>W</a:t>
            </a:r>
            <a:r>
              <a:rPr lang="en-US" sz="1200" b="0" i="0" u="none" strike="noStrike" kern="1200" baseline="0" dirty="0" smtClean="0">
                <a:solidFill>
                  <a:schemeClr val="tx1"/>
                </a:solidFill>
                <a:latin typeface="+mn-lt"/>
                <a:ea typeface="+mn-ea"/>
                <a:cs typeface="Arial" charset="0"/>
              </a:rPr>
              <a:t>) and environmental opportunities and threats (the </a:t>
            </a:r>
            <a:r>
              <a:rPr lang="en-US" sz="1200" b="1" i="0" u="none" strike="noStrike" kern="1200" baseline="0" dirty="0" smtClean="0">
                <a:solidFill>
                  <a:schemeClr val="tx1"/>
                </a:solidFill>
                <a:latin typeface="+mn-lt"/>
                <a:ea typeface="+mn-ea"/>
                <a:cs typeface="Arial" charset="0"/>
              </a:rPr>
              <a:t>O </a:t>
            </a:r>
            <a:r>
              <a:rPr lang="en-US" sz="1200" b="0" i="0" u="none" strike="noStrike" kern="1200" baseline="0" dirty="0" smtClean="0">
                <a:solidFill>
                  <a:schemeClr val="tx1"/>
                </a:solidFill>
                <a:latin typeface="+mn-lt"/>
                <a:ea typeface="+mn-ea"/>
                <a:cs typeface="Arial" charset="0"/>
              </a:rPr>
              <a:t>and </a:t>
            </a:r>
            <a:r>
              <a:rPr lang="en-US" sz="1200" b="1" i="0" u="none" strike="noStrike" kern="1200" baseline="0" dirty="0" smtClean="0">
                <a:solidFill>
                  <a:schemeClr val="tx1"/>
                </a:solidFill>
                <a:latin typeface="+mn-lt"/>
                <a:ea typeface="+mn-ea"/>
                <a:cs typeface="Arial" charset="0"/>
              </a:rPr>
              <a:t>T</a:t>
            </a:r>
            <a:r>
              <a:rPr lang="en-US" sz="1200" b="0" i="0" u="none" strike="noStrike" kern="1200" baseline="0" dirty="0" smtClean="0">
                <a:solidFill>
                  <a:schemeClr val="tx1"/>
                </a:solidFill>
                <a:latin typeface="+mn-lt"/>
                <a:ea typeface="+mn-ea"/>
                <a:cs typeface="Arial" charset="0"/>
              </a:rPr>
              <a:t>). In formulating strategy, managers attempt to capitalize on organizational strengths and take advantage of environmental opportunities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Scanning the business environment for threats and opportunities is often called environmental analysis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Changing consumer tastes and hostile takeover offers are threats, as are new government regulations that will limit a firm’s opportunities.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addition to analyzing external factors by performing an environmental analysis, managers must also examine internal factors. The purpose of such an organizational analysis is to better understand a company’s strengths and weaknesses. Strengths might include surplus cash, a dedicated workforce, an ample supply of managerial talent, technical expertise, or little competition.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All corporations depend on effective management. Whether they run a multibillion-dollar business such as Google or a small local fashion boutique, managers </a:t>
            </a:r>
            <a:r>
              <a:rPr lang="en-US" sz="1200" b="0" i="0" u="none" strike="noStrike" kern="1200" baseline="0" dirty="0" smtClean="0">
                <a:solidFill>
                  <a:schemeClr val="tx1"/>
                </a:solidFill>
                <a:latin typeface="+mn-lt"/>
                <a:ea typeface="+mn-ea"/>
                <a:cs typeface="Arial" charset="0"/>
              </a:rPr>
              <a:t>perform many </a:t>
            </a:r>
            <a:r>
              <a:rPr lang="en-US" sz="1200" b="0" i="0" u="none" strike="noStrike" kern="1200" baseline="0" dirty="0" smtClean="0">
                <a:solidFill>
                  <a:schemeClr val="tx1"/>
                </a:solidFill>
                <a:latin typeface="+mn-lt"/>
                <a:ea typeface="+mn-ea"/>
                <a:cs typeface="Arial" charset="0"/>
              </a:rPr>
              <a:t>of the same functions and have many of the same responsibilities. These include analyzing their competitive environments and planning, organizing</a:t>
            </a:r>
            <a:r>
              <a:rPr lang="en-US" sz="1200" b="0" i="0" u="none" strike="noStrike" kern="1200" baseline="0" dirty="0" smtClean="0">
                <a:solidFill>
                  <a:schemeClr val="tx1"/>
                </a:solidFill>
                <a:latin typeface="+mn-lt"/>
                <a:ea typeface="+mn-ea"/>
                <a:cs typeface="Arial" charset="0"/>
              </a:rPr>
              <a:t>, directing</a:t>
            </a:r>
            <a:r>
              <a:rPr lang="en-US" sz="1200" b="0" i="0" u="none" strike="noStrike" kern="1200" baseline="0" dirty="0" smtClean="0">
                <a:solidFill>
                  <a:schemeClr val="tx1"/>
                </a:solidFill>
                <a:latin typeface="+mn-lt"/>
                <a:ea typeface="+mn-ea"/>
                <a:cs typeface="Arial" charset="0"/>
              </a:rPr>
              <a:t>, and controlling day-to-day operations of their business.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Management itself is the process of planning, organizing, leading, and controlling an organization’s financial, physical, human, and information resources to </a:t>
            </a:r>
            <a:r>
              <a:rPr lang="en-US" sz="1200" b="0" i="0" u="none" strike="noStrike" kern="1200" baseline="0" dirty="0" smtClean="0">
                <a:solidFill>
                  <a:schemeClr val="tx1"/>
                </a:solidFill>
                <a:latin typeface="+mn-lt"/>
                <a:ea typeface="+mn-ea"/>
                <a:cs typeface="Arial" charset="0"/>
              </a:rPr>
              <a:t>achieve its </a:t>
            </a:r>
            <a:r>
              <a:rPr lang="en-US" sz="1200" b="0" i="0" u="none" strike="noStrike" kern="1200" baseline="0" dirty="0" smtClean="0">
                <a:solidFill>
                  <a:schemeClr val="tx1"/>
                </a:solidFill>
                <a:latin typeface="+mn-lt"/>
                <a:ea typeface="+mn-ea"/>
                <a:cs typeface="Arial" charset="0"/>
              </a:rPr>
              <a:t>goals.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final step in formulating strategy is translating the strategy into more operational language. This process generally involves the creation of actual plans.</a:t>
            </a:r>
          </a:p>
          <a:p>
            <a:r>
              <a:rPr lang="en-US" sz="1200" b="0" i="0" u="none" strike="noStrike" kern="1200" baseline="0" dirty="0" smtClean="0">
                <a:solidFill>
                  <a:schemeClr val="tx1"/>
                </a:solidFill>
                <a:latin typeface="+mn-lt"/>
                <a:ea typeface="+mn-ea"/>
                <a:cs typeface="Arial" charset="0"/>
              </a:rPr>
              <a:t>Plans can be viewed on three levels: </a:t>
            </a:r>
            <a:r>
              <a:rPr lang="en-US" sz="1200" b="0" i="1" u="none" strike="noStrike" kern="1200" baseline="0" dirty="0" smtClean="0">
                <a:solidFill>
                  <a:schemeClr val="tx1"/>
                </a:solidFill>
                <a:latin typeface="+mn-lt"/>
                <a:ea typeface="+mn-ea"/>
                <a:cs typeface="Arial" charset="0"/>
              </a:rPr>
              <a:t>strategic</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tactical</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operational</a:t>
            </a:r>
            <a:r>
              <a:rPr lang="en-US" sz="1200" b="0" i="0" u="none" strike="noStrike" kern="1200" baseline="0" dirty="0" smtClean="0">
                <a:solidFill>
                  <a:schemeClr val="tx1"/>
                </a:solidFill>
                <a:latin typeface="+mn-lt"/>
                <a:ea typeface="+mn-ea"/>
                <a:cs typeface="Arial" charset="0"/>
              </a:rPr>
              <a:t>. Managerial responsibilities are defined at each level. The levels constitute a hierarchy because</a:t>
            </a:r>
          </a:p>
          <a:p>
            <a:r>
              <a:rPr lang="en-US" sz="1200" b="0" i="0" u="none" strike="noStrike" kern="1200" baseline="0" dirty="0" smtClean="0">
                <a:solidFill>
                  <a:schemeClr val="tx1"/>
                </a:solidFill>
                <a:latin typeface="+mn-lt"/>
                <a:ea typeface="+mn-ea"/>
                <a:cs typeface="Arial" charset="0"/>
              </a:rPr>
              <a:t>implementing plans is practical only when there is a logical flow from one level to the next.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Contingency planning seeks to identify in advance important aspects of a business or its market that might change. It also identifies the ways in which a company </a:t>
            </a:r>
            <a:r>
              <a:rPr lang="en-US" sz="1200" b="0" i="0" u="none" strike="noStrike" kern="1200" baseline="0" dirty="0" smtClean="0">
                <a:solidFill>
                  <a:schemeClr val="tx1"/>
                </a:solidFill>
                <a:latin typeface="+mn-lt"/>
                <a:ea typeface="+mn-ea"/>
                <a:cs typeface="Arial" charset="0"/>
              </a:rPr>
              <a:t>will respond </a:t>
            </a:r>
            <a:r>
              <a:rPr lang="en-US" sz="1200" b="0" i="0" u="none" strike="noStrike" kern="1200" baseline="0" dirty="0" smtClean="0">
                <a:solidFill>
                  <a:schemeClr val="tx1"/>
                </a:solidFill>
                <a:latin typeface="+mn-lt"/>
                <a:ea typeface="+mn-ea"/>
                <a:cs typeface="Arial" charset="0"/>
              </a:rPr>
              <a:t>to changes.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 crisis is an unexpected emergency requiring immediate response. Crisis management involves an organization’s methods for dealing with </a:t>
            </a:r>
            <a:r>
              <a:rPr lang="en-US" sz="1200" b="0" i="0" u="none" strike="noStrike" kern="1200" baseline="0" dirty="0" smtClean="0">
                <a:solidFill>
                  <a:schemeClr val="tx1"/>
                </a:solidFill>
                <a:latin typeface="+mn-lt"/>
                <a:ea typeface="+mn-ea"/>
                <a:cs typeface="Arial" charset="0"/>
              </a:rPr>
              <a:t>emergencies.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Every organization—big or small, more successful or less successful—has an unmistakable “feel” to it. Just as every individual has a unique personality, every </a:t>
            </a:r>
            <a:r>
              <a:rPr lang="en-US" sz="1200" b="0" i="0" u="none" strike="noStrike" kern="1200" baseline="0" dirty="0" smtClean="0">
                <a:solidFill>
                  <a:schemeClr val="tx1"/>
                </a:solidFill>
                <a:latin typeface="+mn-lt"/>
                <a:ea typeface="+mn-ea"/>
                <a:cs typeface="Arial" charset="0"/>
              </a:rPr>
              <a:t>company has </a:t>
            </a:r>
            <a:r>
              <a:rPr lang="en-US" sz="1200" b="0" i="0" u="none" strike="noStrike" kern="1200" baseline="0" dirty="0" smtClean="0">
                <a:solidFill>
                  <a:schemeClr val="tx1"/>
                </a:solidFill>
                <a:latin typeface="+mn-lt"/>
                <a:ea typeface="+mn-ea"/>
                <a:cs typeface="Arial" charset="0"/>
              </a:rPr>
              <a:t>a unique identity or a corporate culture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shared experiences, stories, beliefs, and norms that characterize an organization. This culture helps define the work </a:t>
            </a:r>
            <a:r>
              <a:rPr lang="en-US" sz="1200" b="0" i="0" u="none" strike="noStrike" kern="1200" baseline="0" dirty="0" smtClean="0">
                <a:solidFill>
                  <a:schemeClr val="tx1"/>
                </a:solidFill>
                <a:latin typeface="+mn-lt"/>
                <a:ea typeface="+mn-ea"/>
                <a:cs typeface="Arial" charset="0"/>
              </a:rPr>
              <a:t>and business </a:t>
            </a:r>
            <a:r>
              <a:rPr lang="en-US" sz="1200" b="0" i="0" u="none" strike="noStrike" kern="1200" baseline="0" dirty="0" smtClean="0">
                <a:solidFill>
                  <a:schemeClr val="tx1"/>
                </a:solidFill>
                <a:latin typeface="+mn-lt"/>
                <a:ea typeface="+mn-ea"/>
                <a:cs typeface="Arial" charset="0"/>
              </a:rPr>
              <a:t>climate that exists in an organization.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smtClean="0"/>
              <a:t>1 </a:t>
            </a:r>
            <a:r>
              <a:rPr lang="en-US" altLang="en-US" i="1" dirty="0" smtClean="0"/>
              <a:t>At the highest level, analysis of the company’s environment highlights extensive change as the most effective response to its problems. </a:t>
            </a:r>
            <a:r>
              <a:rPr lang="en-US" altLang="en-US" dirty="0" smtClean="0"/>
              <a:t>This period is </a:t>
            </a:r>
            <a:r>
              <a:rPr lang="en-US" altLang="en-US" dirty="0" smtClean="0"/>
              <a:t>typically characterized </a:t>
            </a:r>
            <a:r>
              <a:rPr lang="en-US" altLang="en-US" dirty="0" smtClean="0"/>
              <a:t>by conflict and resistance.</a:t>
            </a:r>
          </a:p>
          <a:p>
            <a:r>
              <a:rPr lang="en-US" altLang="en-US" b="1" dirty="0" smtClean="0"/>
              <a:t>2 </a:t>
            </a:r>
            <a:r>
              <a:rPr lang="en-US" altLang="en-US" i="1" dirty="0" smtClean="0"/>
              <a:t>Top management begins to formulate a vision of a new company. </a:t>
            </a:r>
            <a:r>
              <a:rPr lang="en-US" altLang="en-US" dirty="0" smtClean="0"/>
              <a:t>Whatever that vision, it must include renewed focus on the activities of competitors and </a:t>
            </a:r>
            <a:r>
              <a:rPr lang="en-US" altLang="en-US" dirty="0" smtClean="0"/>
              <a:t>the needs </a:t>
            </a:r>
            <a:r>
              <a:rPr lang="en-US" altLang="en-US" dirty="0" smtClean="0"/>
              <a:t>of customers.</a:t>
            </a:r>
          </a:p>
          <a:p>
            <a:r>
              <a:rPr lang="en-US" altLang="en-US" b="1" dirty="0" smtClean="0"/>
              <a:t>3 </a:t>
            </a:r>
            <a:r>
              <a:rPr lang="en-US" altLang="en-US" i="1" dirty="0" smtClean="0"/>
              <a:t>The firm sets up new systems for appraising and compensating employees who enforce the firm’s new values. </a:t>
            </a:r>
            <a:r>
              <a:rPr lang="en-US" altLang="en-US" dirty="0" smtClean="0"/>
              <a:t>The purpose is to give the new culture solid </a:t>
            </a:r>
            <a:r>
              <a:rPr lang="en-US" altLang="en-US" dirty="0" smtClean="0"/>
              <a:t>shape from </a:t>
            </a:r>
            <a:r>
              <a:rPr lang="en-US" altLang="en-US" dirty="0" smtClean="0"/>
              <a:t>within the firm.</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Determining what the organization needs to do and how best to get it done requires </a:t>
            </a:r>
            <a:r>
              <a:rPr lang="en-US" sz="1200" b="0" i="1" u="none" strike="noStrike" kern="1200" baseline="0" dirty="0" smtClean="0">
                <a:solidFill>
                  <a:schemeClr val="tx1"/>
                </a:solidFill>
                <a:latin typeface="+mn-lt"/>
                <a:ea typeface="+mn-ea"/>
                <a:cs typeface="Arial" charset="0"/>
              </a:rPr>
              <a:t>planning</a:t>
            </a:r>
            <a:r>
              <a:rPr lang="en-US" sz="1200" b="0" i="0" u="none" strike="noStrike" kern="1200" baseline="0" dirty="0" smtClean="0">
                <a:solidFill>
                  <a:schemeClr val="tx1"/>
                </a:solidFill>
                <a:latin typeface="+mn-lt"/>
                <a:ea typeface="+mn-ea"/>
                <a:cs typeface="Arial" charset="0"/>
              </a:rPr>
              <a:t>. Planning has three main components. It begins when</a:t>
            </a:r>
          </a:p>
          <a:p>
            <a:r>
              <a:rPr lang="en-US" sz="1200" b="0" i="0" u="none" strike="noStrike" kern="1200" baseline="0" dirty="0" smtClean="0">
                <a:solidFill>
                  <a:schemeClr val="tx1"/>
                </a:solidFill>
                <a:latin typeface="+mn-lt"/>
                <a:ea typeface="+mn-ea"/>
                <a:cs typeface="Arial" charset="0"/>
              </a:rPr>
              <a:t>managers determine the firm’s goals. Next, they develop a comprehensive </a:t>
            </a:r>
            <a:r>
              <a:rPr lang="en-US" sz="1200" b="0" i="1" u="none" strike="noStrike" kern="1200" baseline="0" dirty="0" smtClean="0">
                <a:solidFill>
                  <a:schemeClr val="tx1"/>
                </a:solidFill>
                <a:latin typeface="+mn-lt"/>
                <a:ea typeface="+mn-ea"/>
                <a:cs typeface="Arial" charset="0"/>
              </a:rPr>
              <a:t>strategy </a:t>
            </a:r>
            <a:r>
              <a:rPr lang="en-US" sz="1200" b="0" i="0" u="none" strike="noStrike" kern="1200" baseline="0" dirty="0" smtClean="0">
                <a:solidFill>
                  <a:schemeClr val="tx1"/>
                </a:solidFill>
                <a:latin typeface="+mn-lt"/>
                <a:ea typeface="+mn-ea"/>
                <a:cs typeface="Arial" charset="0"/>
              </a:rPr>
              <a:t>for achieving those goals. After a strategy is developed, they design </a:t>
            </a:r>
            <a:r>
              <a:rPr lang="en-US" sz="1200" b="0" i="1" u="none" strike="noStrike" kern="1200" baseline="0" dirty="0" smtClean="0">
                <a:solidFill>
                  <a:schemeClr val="tx1"/>
                </a:solidFill>
                <a:latin typeface="+mn-lt"/>
                <a:ea typeface="+mn-ea"/>
                <a:cs typeface="Arial" charset="0"/>
              </a:rPr>
              <a:t>tactical and operational plans </a:t>
            </a:r>
            <a:r>
              <a:rPr lang="en-US" sz="1200" b="0" i="0" u="none" strike="noStrike" kern="1200" baseline="0" dirty="0" smtClean="0">
                <a:solidFill>
                  <a:schemeClr val="tx1"/>
                </a:solidFill>
                <a:latin typeface="+mn-lt"/>
                <a:ea typeface="+mn-ea"/>
                <a:cs typeface="Arial" charset="0"/>
              </a:rPr>
              <a:t>for implementing the strategy.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Managers must also organize people and resources. For example, some businesses prepare charts that diagram the various jobs within the company</a:t>
            </a:r>
          </a:p>
          <a:p>
            <a:r>
              <a:rPr lang="en-US" sz="1200" b="0" i="0" u="none" strike="noStrike" kern="1200" baseline="0" dirty="0" smtClean="0">
                <a:solidFill>
                  <a:schemeClr val="tx1"/>
                </a:solidFill>
                <a:latin typeface="+mn-lt"/>
                <a:ea typeface="+mn-ea"/>
                <a:cs typeface="Arial" charset="0"/>
              </a:rPr>
              <a:t>and how those jobs relate to one another. These </a:t>
            </a:r>
            <a:r>
              <a:rPr lang="en-US" sz="1200" b="0" i="1" u="none" strike="noStrike" kern="1200" baseline="0" dirty="0" smtClean="0">
                <a:solidFill>
                  <a:schemeClr val="tx1"/>
                </a:solidFill>
                <a:latin typeface="+mn-lt"/>
                <a:ea typeface="+mn-ea"/>
                <a:cs typeface="Arial" charset="0"/>
              </a:rPr>
              <a:t>organization charts </a:t>
            </a:r>
            <a:r>
              <a:rPr lang="en-US" sz="1200" b="0" i="0" u="none" strike="noStrike" kern="1200" baseline="0" dirty="0" smtClean="0">
                <a:solidFill>
                  <a:schemeClr val="tx1"/>
                </a:solidFill>
                <a:latin typeface="+mn-lt"/>
                <a:ea typeface="+mn-ea"/>
                <a:cs typeface="Arial" charset="0"/>
              </a:rPr>
              <a:t>help everyone understand roles and reporting relationships, key parts of the organizing function.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Managers have the power to give orders and demand results. Leading, however, involves more complex activities. When leading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manager works to </a:t>
            </a:r>
            <a:r>
              <a:rPr lang="en-US" sz="1200" b="0" i="0" u="none" strike="noStrike" kern="1200" baseline="0" dirty="0" smtClean="0">
                <a:solidFill>
                  <a:schemeClr val="tx1"/>
                </a:solidFill>
                <a:latin typeface="+mn-lt"/>
                <a:ea typeface="+mn-ea"/>
                <a:cs typeface="Arial" charset="0"/>
              </a:rPr>
              <a:t>guide and </a:t>
            </a:r>
            <a:r>
              <a:rPr lang="en-US" sz="1200" b="0" i="0" u="none" strike="noStrike" kern="1200" baseline="0" dirty="0" smtClean="0">
                <a:solidFill>
                  <a:schemeClr val="tx1"/>
                </a:solidFill>
                <a:latin typeface="+mn-lt"/>
                <a:ea typeface="+mn-ea"/>
                <a:cs typeface="Arial" charset="0"/>
              </a:rPr>
              <a:t>motivate employees to meet the firm’s objectives.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Controlling is the process of monitoring a firm’s performance to make sure that it is meeting its goals. All CEOs must pay close attention to costs</a:t>
            </a:r>
          </a:p>
          <a:p>
            <a:r>
              <a:rPr lang="en-US" sz="1200" b="0" i="0" u="none" strike="noStrike" kern="1200" baseline="0" dirty="0" smtClean="0">
                <a:solidFill>
                  <a:schemeClr val="tx1"/>
                </a:solidFill>
                <a:latin typeface="+mn-lt"/>
                <a:ea typeface="+mn-ea"/>
                <a:cs typeface="Arial" charset="0"/>
              </a:rPr>
              <a:t>and </a:t>
            </a:r>
            <a:r>
              <a:rPr lang="en-US" sz="1200" b="0" i="0" u="none" strike="noStrike" kern="1200" baseline="0" dirty="0" smtClean="0">
                <a:solidFill>
                  <a:schemeClr val="tx1"/>
                </a:solidFill>
                <a:latin typeface="+mn-lt"/>
                <a:ea typeface="+mn-ea"/>
                <a:cs typeface="Arial" charset="0"/>
              </a:rPr>
              <a:t>performance.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5.1 illustrates the control process that begins when management establishes standards, often for financial performance.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Although all managers plan, organize, lead, and control, not all managers have the same degree of responsibility for these activities. It is helpful to classify </a:t>
            </a:r>
            <a:r>
              <a:rPr lang="en-US" sz="1200" b="0" i="0" u="none" strike="noStrike" kern="1200" baseline="0" dirty="0" smtClean="0">
                <a:solidFill>
                  <a:schemeClr val="tx1"/>
                </a:solidFill>
                <a:latin typeface="+mn-lt"/>
                <a:ea typeface="+mn-ea"/>
                <a:cs typeface="Arial" charset="0"/>
              </a:rPr>
              <a:t>managers according </a:t>
            </a:r>
            <a:r>
              <a:rPr lang="en-US" sz="1200" b="0" i="0" u="none" strike="noStrike" kern="1200" baseline="0" dirty="0" smtClean="0">
                <a:solidFill>
                  <a:schemeClr val="tx1"/>
                </a:solidFill>
                <a:latin typeface="+mn-lt"/>
                <a:ea typeface="+mn-ea"/>
                <a:cs typeface="Arial" charset="0"/>
              </a:rPr>
              <a:t>to levels and areas of responsibility.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Common titles for top managers include </a:t>
            </a:r>
            <a:r>
              <a:rPr lang="en-US" sz="1200" b="0" i="1" u="none" strike="noStrike" kern="1200" baseline="0" dirty="0" smtClean="0">
                <a:solidFill>
                  <a:schemeClr val="tx1"/>
                </a:solidFill>
                <a:latin typeface="+mn-lt"/>
                <a:ea typeface="+mn-ea"/>
                <a:cs typeface="Arial" charset="0"/>
              </a:rPr>
              <a:t>president</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vice-president</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treasurer</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chief executive officer </a:t>
            </a:r>
            <a:r>
              <a:rPr lang="en-US" sz="1200" b="0" i="0" u="none" strike="noStrike" kern="1200" baseline="0" dirty="0" smtClean="0">
                <a:solidFill>
                  <a:schemeClr val="tx1"/>
                </a:solidFill>
                <a:latin typeface="+mn-lt"/>
                <a:ea typeface="+mn-ea"/>
                <a:cs typeface="Arial" charset="0"/>
              </a:rPr>
              <a:t>(</a:t>
            </a:r>
            <a:r>
              <a:rPr lang="en-US" sz="1200" b="0" i="1" u="none" strike="noStrike" kern="1200" baseline="0" dirty="0" smtClean="0">
                <a:solidFill>
                  <a:schemeClr val="tx1"/>
                </a:solidFill>
                <a:latin typeface="+mn-lt"/>
                <a:ea typeface="+mn-ea"/>
                <a:cs typeface="Arial" charset="0"/>
              </a:rPr>
              <a:t>CEO</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chief financial </a:t>
            </a:r>
            <a:r>
              <a:rPr lang="en-US" sz="1200" b="0" i="0" u="none" strike="noStrike" kern="1200" baseline="0" dirty="0" smtClean="0">
                <a:solidFill>
                  <a:schemeClr val="tx1"/>
                </a:solidFill>
                <a:latin typeface="+mn-lt"/>
                <a:ea typeface="+mn-ea"/>
                <a:cs typeface="Arial" charset="0"/>
              </a:rPr>
              <a:t>officer (CFO). Top managers are </a:t>
            </a:r>
            <a:r>
              <a:rPr lang="en-US" sz="1200" b="0" i="0" u="none" strike="noStrike" kern="1200" baseline="0" dirty="0" smtClean="0">
                <a:solidFill>
                  <a:schemeClr val="tx1"/>
                </a:solidFill>
                <a:latin typeface="+mn-lt"/>
                <a:ea typeface="+mn-ea"/>
                <a:cs typeface="Arial" charset="0"/>
              </a:rPr>
              <a:t>responsible for </a:t>
            </a:r>
            <a:r>
              <a:rPr lang="en-US" sz="1200" b="0" i="0" u="none" strike="noStrike" kern="1200" baseline="0" dirty="0" smtClean="0">
                <a:solidFill>
                  <a:schemeClr val="tx1"/>
                </a:solidFill>
                <a:latin typeface="+mn-lt"/>
                <a:ea typeface="+mn-ea"/>
                <a:cs typeface="Arial" charset="0"/>
              </a:rPr>
              <a:t>the overall performance and effectiveness of the firm. They set general policies, formulate strategies, approve all significant decisions, and represent the company </a:t>
            </a:r>
            <a:r>
              <a:rPr lang="en-US" sz="1200" b="0" i="0" u="none" strike="noStrike" kern="1200" baseline="0" dirty="0" smtClean="0">
                <a:solidFill>
                  <a:schemeClr val="tx1"/>
                </a:solidFill>
                <a:latin typeface="+mn-lt"/>
                <a:ea typeface="+mn-ea"/>
                <a:cs typeface="Arial" charset="0"/>
              </a:rPr>
              <a:t>in dealings </a:t>
            </a:r>
            <a:r>
              <a:rPr lang="en-US" sz="1200" b="0" i="0" u="none" strike="noStrike" kern="1200" baseline="0" dirty="0" smtClean="0">
                <a:solidFill>
                  <a:schemeClr val="tx1"/>
                </a:solidFill>
                <a:latin typeface="+mn-lt"/>
                <a:ea typeface="+mn-ea"/>
                <a:cs typeface="Arial" charset="0"/>
              </a:rPr>
              <a:t>with other firms and with government bodies.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general, middle managers are responsible for implementing the strategies and working toward the goals set by top managers. Titles such as </a:t>
            </a:r>
            <a:r>
              <a:rPr lang="en-US" sz="1200" b="0" i="1" u="none" strike="noStrike" kern="1200" baseline="0" dirty="0" smtClean="0">
                <a:solidFill>
                  <a:schemeClr val="tx1"/>
                </a:solidFill>
                <a:latin typeface="+mn-lt"/>
                <a:ea typeface="+mn-ea"/>
                <a:cs typeface="Arial" charset="0"/>
              </a:rPr>
              <a:t>plant manager</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operations manager</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division manager </a:t>
            </a:r>
            <a:r>
              <a:rPr lang="en-US" sz="1200" b="0" i="0" u="none" strike="noStrike" kern="1200" baseline="0" dirty="0" smtClean="0">
                <a:solidFill>
                  <a:schemeClr val="tx1"/>
                </a:solidFill>
                <a:latin typeface="+mn-lt"/>
                <a:ea typeface="+mn-ea"/>
                <a:cs typeface="Arial" charset="0"/>
              </a:rPr>
              <a:t>designate middle-management </a:t>
            </a:r>
            <a:r>
              <a:rPr lang="en-US" sz="1200" b="0" i="0" u="none" strike="noStrike" kern="1200" baseline="0" dirty="0" smtClean="0">
                <a:solidFill>
                  <a:schemeClr val="tx1"/>
                </a:solidFill>
                <a:latin typeface="+mn-lt"/>
                <a:ea typeface="+mn-ea"/>
                <a:cs typeface="Arial" charset="0"/>
              </a:rPr>
              <a:t>slots. Those </a:t>
            </a:r>
            <a:r>
              <a:rPr lang="en-US" sz="1200" b="0" i="0" u="none" strike="noStrike" kern="1200" baseline="0" dirty="0" smtClean="0">
                <a:solidFill>
                  <a:schemeClr val="tx1"/>
                </a:solidFill>
                <a:latin typeface="+mn-lt"/>
                <a:ea typeface="+mn-ea"/>
                <a:cs typeface="Arial" charset="0"/>
              </a:rPr>
              <a:t>who hold such titles as </a:t>
            </a:r>
            <a:r>
              <a:rPr lang="en-US" sz="1200" b="0" i="1" u="none" strike="noStrike" kern="1200" baseline="0" dirty="0" smtClean="0">
                <a:solidFill>
                  <a:schemeClr val="tx1"/>
                </a:solidFill>
                <a:latin typeface="+mn-lt"/>
                <a:ea typeface="+mn-ea"/>
                <a:cs typeface="Arial" charset="0"/>
              </a:rPr>
              <a:t>supervisor</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office manager</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project manager</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group leader </a:t>
            </a:r>
            <a:r>
              <a:rPr lang="en-US" sz="1200" b="0" i="0" u="none" strike="noStrike" kern="1200" baseline="0" dirty="0" smtClean="0">
                <a:solidFill>
                  <a:schemeClr val="tx1"/>
                </a:solidFill>
                <a:latin typeface="+mn-lt"/>
                <a:ea typeface="+mn-ea"/>
                <a:cs typeface="Arial" charset="0"/>
              </a:rPr>
              <a:t>are first-line managers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Although they spend most of their time working with and supervising the employees who report to them, first-line managers’ activities are not limited to that </a:t>
            </a:r>
            <a:r>
              <a:rPr lang="en-US" sz="1200" b="0" i="0" u="none" strike="noStrike" kern="1200" baseline="0" dirty="0" smtClean="0">
                <a:solidFill>
                  <a:schemeClr val="tx1"/>
                </a:solidFill>
                <a:latin typeface="+mn-lt"/>
                <a:ea typeface="+mn-ea"/>
                <a:cs typeface="Arial" charset="0"/>
              </a:rPr>
              <a:t>arena.</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three basic levels of management are </a:t>
            </a:r>
            <a:r>
              <a:rPr lang="en-US" altLang="en-US" i="1" dirty="0" smtClean="0"/>
              <a:t>top, middle, and first-line management. </a:t>
            </a:r>
            <a:r>
              <a:rPr lang="en-US" altLang="en-US" dirty="0" smtClean="0"/>
              <a:t>As summarized in Table 5.1, most firms have more middle managers </a:t>
            </a:r>
            <a:r>
              <a:rPr lang="en-US" altLang="en-US" dirty="0" smtClean="0"/>
              <a:t>than </a:t>
            </a:r>
            <a:r>
              <a:rPr lang="en-US" altLang="en-US" dirty="0" smtClean="0"/>
              <a:t>top managers and more first-line managers than middle managers. Both the power of managers and the complexity of their duties increase as they </a:t>
            </a:r>
            <a:r>
              <a:rPr lang="en-US" altLang="en-US" dirty="0" smtClean="0"/>
              <a:t>move </a:t>
            </a:r>
            <a:r>
              <a:rPr lang="en-US" altLang="en-US" dirty="0" smtClean="0"/>
              <a:t>up the ladder.</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companies have </a:t>
            </a:r>
            <a:r>
              <a:rPr lang="en-US" sz="1200" b="0" i="1" u="none" strike="noStrike" kern="1200" baseline="0" dirty="0" smtClean="0">
                <a:solidFill>
                  <a:schemeClr val="tx1"/>
                </a:solidFill>
                <a:latin typeface="+mn-lt"/>
                <a:ea typeface="+mn-ea"/>
                <a:cs typeface="Arial" charset="0"/>
              </a:rPr>
              <a:t>human resource managers </a:t>
            </a:r>
            <a:r>
              <a:rPr lang="en-US" sz="1200" b="0" i="0" u="none" strike="noStrike" kern="1200" baseline="0" dirty="0" smtClean="0">
                <a:solidFill>
                  <a:schemeClr val="tx1"/>
                </a:solidFill>
                <a:latin typeface="+mn-lt"/>
                <a:ea typeface="+mn-ea"/>
                <a:cs typeface="Arial" charset="0"/>
              </a:rPr>
              <a:t>who hire and train employees, evaluate performance, and determine compensation. At large firms, separate departments deal with recruiting and hiring, wage and salary levels, and labor relations.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term </a:t>
            </a:r>
            <a:r>
              <a:rPr lang="en-US" sz="1200" b="0" i="1" u="none" strike="noStrike" kern="1200" baseline="0" dirty="0" smtClean="0">
                <a:solidFill>
                  <a:schemeClr val="tx1"/>
                </a:solidFill>
                <a:latin typeface="+mn-lt"/>
                <a:ea typeface="+mn-ea"/>
                <a:cs typeface="Arial" charset="0"/>
              </a:rPr>
              <a:t>operations re</a:t>
            </a:r>
            <a:r>
              <a:rPr lang="en-US" sz="1200" b="0" i="0" u="none" strike="noStrike" kern="1200" baseline="0" dirty="0" smtClean="0">
                <a:solidFill>
                  <a:schemeClr val="tx1"/>
                </a:solidFill>
                <a:latin typeface="+mn-lt"/>
                <a:ea typeface="+mn-ea"/>
                <a:cs typeface="Arial" charset="0"/>
              </a:rPr>
              <a:t>fers to the systems by which a firm produces goods and services. Among other duties, </a:t>
            </a:r>
            <a:r>
              <a:rPr lang="en-US" sz="1200" b="0" i="1" u="none" strike="noStrike" kern="1200" baseline="0" dirty="0" smtClean="0">
                <a:solidFill>
                  <a:schemeClr val="tx1"/>
                </a:solidFill>
                <a:latin typeface="+mn-lt"/>
                <a:ea typeface="+mn-ea"/>
                <a:cs typeface="Arial" charset="0"/>
              </a:rPr>
              <a:t>operations managers </a:t>
            </a:r>
            <a:r>
              <a:rPr lang="en-US" sz="1200" b="0" i="0" u="none" strike="noStrike" kern="1200" baseline="0" dirty="0" smtClean="0">
                <a:solidFill>
                  <a:schemeClr val="tx1"/>
                </a:solidFill>
                <a:latin typeface="+mn-lt"/>
                <a:ea typeface="+mn-ea"/>
                <a:cs typeface="Arial" charset="0"/>
              </a:rPr>
              <a:t>are responsible for production, inventory, and quality control. Manufacturing companies such as Texas Instruments, Ford, and Caterpillar have a strong need for operations managers at many </a:t>
            </a:r>
            <a:r>
              <a:rPr lang="en-US" sz="1200" b="0" i="0" u="none" strike="noStrike" kern="1200" baseline="0" dirty="0" smtClean="0">
                <a:solidFill>
                  <a:schemeClr val="tx1"/>
                </a:solidFill>
                <a:latin typeface="+mn-lt"/>
                <a:ea typeface="+mn-ea"/>
                <a:cs typeface="Arial" charset="0"/>
              </a:rPr>
              <a:t>levels.</a:t>
            </a:r>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Marketing encompasses the development, pricing, promotion, and distribution of goods and services. </a:t>
            </a:r>
            <a:r>
              <a:rPr lang="en-US" sz="1200" b="0" i="1" u="none" strike="noStrike" kern="1200" baseline="0" dirty="0" smtClean="0">
                <a:solidFill>
                  <a:schemeClr val="tx1"/>
                </a:solidFill>
                <a:latin typeface="+mn-lt"/>
                <a:ea typeface="+mn-ea"/>
                <a:cs typeface="Arial" charset="0"/>
              </a:rPr>
              <a:t>Marketing managers </a:t>
            </a:r>
            <a:r>
              <a:rPr lang="en-US" sz="1200" b="0" i="0" u="none" strike="noStrike" kern="1200" baseline="0" dirty="0" smtClean="0">
                <a:solidFill>
                  <a:schemeClr val="tx1"/>
                </a:solidFill>
                <a:latin typeface="+mn-lt"/>
                <a:ea typeface="+mn-ea"/>
                <a:cs typeface="Arial" charset="0"/>
              </a:rPr>
              <a:t>are responsible for getting products from producers to consumers. Marketing is especially important for firms that manufacture consumer products, such as Nike, Coca-Cola, and Apple.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Managing the Business</a:t>
            </a:r>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smtClean="0">
                <a:solidFill>
                  <a:srgbClr val="CC0000"/>
                </a:solidFill>
              </a:rPr>
              <a:t>5</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Three Levels of Management</a:t>
            </a:r>
            <a:endParaRPr lang="en-US" sz="32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643" y="1252538"/>
            <a:ext cx="7976957" cy="4919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1743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Areas of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dirty="0"/>
              <a:t>Human Resource </a:t>
            </a:r>
            <a:r>
              <a:rPr lang="en-US" dirty="0" smtClean="0"/>
              <a:t>Managers</a:t>
            </a:r>
          </a:p>
          <a:p>
            <a:pPr lvl="1">
              <a:defRPr/>
            </a:pPr>
            <a:r>
              <a:rPr lang="en-US" dirty="0"/>
              <a:t>hire and train employees, evaluate performance, and determine </a:t>
            </a:r>
            <a:r>
              <a:rPr lang="en-US" dirty="0" smtClean="0"/>
              <a:t>compensation</a:t>
            </a:r>
          </a:p>
          <a:p>
            <a:pPr>
              <a:defRPr/>
            </a:pPr>
            <a:r>
              <a:rPr lang="en-US" dirty="0"/>
              <a:t>Operations </a:t>
            </a:r>
            <a:r>
              <a:rPr lang="en-US" dirty="0" smtClean="0"/>
              <a:t>Managers</a:t>
            </a:r>
          </a:p>
          <a:p>
            <a:pPr lvl="1"/>
            <a:r>
              <a:rPr lang="en-US" dirty="0" smtClean="0"/>
              <a:t>responsible </a:t>
            </a:r>
            <a:r>
              <a:rPr lang="en-US" dirty="0"/>
              <a:t>for production, inventory, and </a:t>
            </a:r>
            <a:r>
              <a:rPr lang="en-US" dirty="0" smtClean="0"/>
              <a:t>quality control</a:t>
            </a:r>
          </a:p>
          <a:p>
            <a:r>
              <a:rPr lang="en-US" dirty="0"/>
              <a:t>Marketing </a:t>
            </a:r>
            <a:r>
              <a:rPr lang="en-US" dirty="0" smtClean="0"/>
              <a:t>Managers</a:t>
            </a:r>
          </a:p>
          <a:p>
            <a:pPr lvl="1"/>
            <a:r>
              <a:rPr lang="en-US" dirty="0" smtClean="0"/>
              <a:t>responsible </a:t>
            </a:r>
            <a:r>
              <a:rPr lang="en-US" dirty="0"/>
              <a:t>for getting products from producers to consumers.</a:t>
            </a:r>
            <a:endParaRPr lang="en-US" b="1" dirty="0"/>
          </a:p>
        </p:txBody>
      </p:sp>
    </p:spTree>
    <p:extLst>
      <p:ext uri="{BB962C8B-B14F-4D97-AF65-F5344CB8AC3E}">
        <p14:creationId xmlns:p14="http://schemas.microsoft.com/office/powerpoint/2010/main" val="3052549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Areas of </a:t>
            </a:r>
            <a:r>
              <a:rPr lang="en-US" sz="3200" i="1" dirty="0" smtClean="0"/>
              <a:t>Management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dirty="0"/>
              <a:t>Information </a:t>
            </a:r>
            <a:r>
              <a:rPr lang="en-US" dirty="0" smtClean="0"/>
              <a:t>Managers	</a:t>
            </a:r>
          </a:p>
          <a:p>
            <a:pPr lvl="1"/>
            <a:r>
              <a:rPr lang="en-US" dirty="0"/>
              <a:t>design and implement systems to gather, </a:t>
            </a:r>
            <a:r>
              <a:rPr lang="en-US" dirty="0" smtClean="0"/>
              <a:t>organize, and </a:t>
            </a:r>
            <a:r>
              <a:rPr lang="en-US" dirty="0"/>
              <a:t>distribute </a:t>
            </a:r>
            <a:r>
              <a:rPr lang="en-US" dirty="0" smtClean="0"/>
              <a:t>information</a:t>
            </a:r>
          </a:p>
          <a:p>
            <a:r>
              <a:rPr lang="en-US" dirty="0"/>
              <a:t>Financial </a:t>
            </a:r>
            <a:r>
              <a:rPr lang="en-US" dirty="0" smtClean="0"/>
              <a:t>Managers</a:t>
            </a:r>
          </a:p>
          <a:p>
            <a:pPr lvl="1"/>
            <a:r>
              <a:rPr lang="en-US" dirty="0" smtClean="0"/>
              <a:t>plan and </a:t>
            </a:r>
            <a:r>
              <a:rPr lang="en-US" dirty="0"/>
              <a:t>oversee </a:t>
            </a:r>
            <a:r>
              <a:rPr lang="en-US" dirty="0" smtClean="0"/>
              <a:t>accounting </a:t>
            </a:r>
            <a:r>
              <a:rPr lang="en-US" dirty="0"/>
              <a:t>functions and financial resources</a:t>
            </a:r>
            <a:endParaRPr lang="en-US" b="1" dirty="0"/>
          </a:p>
        </p:txBody>
      </p:sp>
    </p:spTree>
    <p:extLst>
      <p:ext uri="{BB962C8B-B14F-4D97-AF65-F5344CB8AC3E}">
        <p14:creationId xmlns:p14="http://schemas.microsoft.com/office/powerpoint/2010/main" val="39333268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Management Roles and Skills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dirty="0"/>
              <a:t>Interpersonal Roles </a:t>
            </a:r>
            <a:endParaRPr lang="en-US" dirty="0" smtClean="0"/>
          </a:p>
          <a:p>
            <a:pPr lvl="1"/>
            <a:r>
              <a:rPr lang="en-US" dirty="0" smtClean="0"/>
              <a:t>a </a:t>
            </a:r>
            <a:r>
              <a:rPr lang="en-US" dirty="0"/>
              <a:t>category </a:t>
            </a:r>
            <a:r>
              <a:rPr lang="en-US" dirty="0" smtClean="0"/>
              <a:t>of managerial </a:t>
            </a:r>
            <a:r>
              <a:rPr lang="en-US" dirty="0"/>
              <a:t>roles including </a:t>
            </a:r>
            <a:r>
              <a:rPr lang="en-US" dirty="0" smtClean="0"/>
              <a:t>figurehead, leader</a:t>
            </a:r>
            <a:r>
              <a:rPr lang="en-US" dirty="0"/>
              <a:t>, and </a:t>
            </a:r>
            <a:r>
              <a:rPr lang="en-US" dirty="0" smtClean="0"/>
              <a:t>liaison</a:t>
            </a:r>
            <a:endParaRPr lang="en-US" dirty="0"/>
          </a:p>
          <a:p>
            <a:r>
              <a:rPr lang="en-US" dirty="0"/>
              <a:t>Informational </a:t>
            </a:r>
            <a:r>
              <a:rPr lang="en-US" dirty="0" smtClean="0"/>
              <a:t>Roles</a:t>
            </a:r>
          </a:p>
          <a:p>
            <a:pPr lvl="1"/>
            <a:r>
              <a:rPr lang="en-US" dirty="0" smtClean="0"/>
              <a:t>a category of managerial </a:t>
            </a:r>
            <a:r>
              <a:rPr lang="en-US" dirty="0"/>
              <a:t>roles including </a:t>
            </a:r>
            <a:r>
              <a:rPr lang="en-US" dirty="0" smtClean="0"/>
              <a:t>monitor, disseminator, and spokesperson</a:t>
            </a:r>
          </a:p>
          <a:p>
            <a:r>
              <a:rPr lang="en-US" dirty="0"/>
              <a:t>Decisional Roles </a:t>
            </a:r>
            <a:endParaRPr lang="en-US" dirty="0" smtClean="0"/>
          </a:p>
          <a:p>
            <a:pPr lvl="1"/>
            <a:r>
              <a:rPr lang="en-US" dirty="0" smtClean="0"/>
              <a:t>a </a:t>
            </a:r>
            <a:r>
              <a:rPr lang="en-US" dirty="0"/>
              <a:t>category of </a:t>
            </a:r>
            <a:r>
              <a:rPr lang="en-US" dirty="0" smtClean="0"/>
              <a:t>managerial roles </a:t>
            </a:r>
            <a:r>
              <a:rPr lang="en-US" dirty="0"/>
              <a:t>including </a:t>
            </a:r>
            <a:r>
              <a:rPr lang="en-US" dirty="0" smtClean="0"/>
              <a:t>entrepreneur, disturbance </a:t>
            </a:r>
            <a:r>
              <a:rPr lang="en-US" dirty="0"/>
              <a:t>handler, resource </a:t>
            </a:r>
            <a:r>
              <a:rPr lang="en-US" dirty="0" smtClean="0"/>
              <a:t>allocator, and </a:t>
            </a:r>
            <a:r>
              <a:rPr lang="en-US" dirty="0"/>
              <a:t>negotiator</a:t>
            </a:r>
            <a:endParaRPr lang="en-US" b="1" dirty="0"/>
          </a:p>
        </p:txBody>
      </p:sp>
    </p:spTree>
    <p:extLst>
      <p:ext uri="{BB962C8B-B14F-4D97-AF65-F5344CB8AC3E}">
        <p14:creationId xmlns:p14="http://schemas.microsoft.com/office/powerpoint/2010/main" val="2191811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Basic Managerial Roles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9013" y="1295400"/>
            <a:ext cx="7115175" cy="494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2405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Basic Management Skills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Technical Skills </a:t>
            </a:r>
          </a:p>
          <a:p>
            <a:pPr lvl="1">
              <a:defRPr/>
            </a:pPr>
            <a:r>
              <a:rPr lang="en-US" dirty="0"/>
              <a:t>skills needed to perform specialized tasks</a:t>
            </a:r>
          </a:p>
          <a:p>
            <a:pPr>
              <a:defRPr/>
            </a:pPr>
            <a:r>
              <a:rPr lang="en-US" b="1" dirty="0"/>
              <a:t>Human Relations Skills </a:t>
            </a:r>
          </a:p>
          <a:p>
            <a:pPr lvl="1">
              <a:defRPr/>
            </a:pPr>
            <a:r>
              <a:rPr lang="en-US" dirty="0"/>
              <a:t>skills in understanding and getting along with people</a:t>
            </a:r>
          </a:p>
          <a:p>
            <a:pPr>
              <a:defRPr/>
            </a:pPr>
            <a:r>
              <a:rPr lang="en-US" b="1" dirty="0"/>
              <a:t>Conceptual Skills </a:t>
            </a:r>
          </a:p>
          <a:p>
            <a:pPr lvl="1">
              <a:defRPr/>
            </a:pPr>
            <a:r>
              <a:rPr lang="en-US" dirty="0"/>
              <a:t>abilities to think in the abstract, diagnose and analyze different situations, and see beyond the present situation</a:t>
            </a:r>
          </a:p>
          <a:p>
            <a:pPr>
              <a:defRPr/>
            </a:pPr>
            <a:endParaRPr lang="en-US" b="1" dirty="0"/>
          </a:p>
        </p:txBody>
      </p:sp>
    </p:spTree>
    <p:extLst>
      <p:ext uri="{BB962C8B-B14F-4D97-AF65-F5344CB8AC3E}">
        <p14:creationId xmlns:p14="http://schemas.microsoft.com/office/powerpoint/2010/main" val="22919217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Basic Management </a:t>
            </a:r>
            <a:r>
              <a:rPr lang="en-US" sz="3200" i="1" dirty="0" smtClean="0"/>
              <a:t>Skills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Decision-Making Skills </a:t>
            </a:r>
          </a:p>
          <a:p>
            <a:pPr lvl="1">
              <a:defRPr/>
            </a:pPr>
            <a:r>
              <a:rPr lang="en-US" dirty="0"/>
              <a:t>skills in defining problems and selecting the best courses of action</a:t>
            </a:r>
          </a:p>
          <a:p>
            <a:pPr>
              <a:defRPr/>
            </a:pPr>
            <a:r>
              <a:rPr lang="en-US" b="1" dirty="0"/>
              <a:t>Time Management Skills </a:t>
            </a:r>
          </a:p>
          <a:p>
            <a:pPr lvl="1">
              <a:defRPr/>
            </a:pPr>
            <a:r>
              <a:rPr lang="en-US" dirty="0"/>
              <a:t>skills associated with the productive use of time</a:t>
            </a:r>
          </a:p>
          <a:p>
            <a:pPr marL="0" indent="0">
              <a:buNone/>
              <a:defRPr/>
            </a:pPr>
            <a:endParaRPr lang="en-US" b="1" dirty="0"/>
          </a:p>
        </p:txBody>
      </p:sp>
    </p:spTree>
    <p:extLst>
      <p:ext uri="{BB962C8B-B14F-4D97-AF65-F5344CB8AC3E}">
        <p14:creationId xmlns:p14="http://schemas.microsoft.com/office/powerpoint/2010/main" val="37350561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Leading Causes of Wasted Time</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chemeClr val="accent6">
                  <a:lumMod val="75000"/>
                </a:schemeClr>
              </a:buClr>
              <a:buFont typeface="+mj-lt"/>
              <a:buAutoNum type="arabicPeriod"/>
              <a:defRPr/>
            </a:pPr>
            <a:r>
              <a:rPr lang="en-US" dirty="0"/>
              <a:t>Paperwork</a:t>
            </a:r>
          </a:p>
          <a:p>
            <a:pPr marL="514350" indent="-514350">
              <a:buClr>
                <a:schemeClr val="accent6">
                  <a:lumMod val="75000"/>
                </a:schemeClr>
              </a:buClr>
              <a:buFont typeface="+mj-lt"/>
              <a:buAutoNum type="arabicPeriod"/>
              <a:defRPr/>
            </a:pPr>
            <a:r>
              <a:rPr lang="en-US" dirty="0"/>
              <a:t>Telephone calls</a:t>
            </a:r>
          </a:p>
          <a:p>
            <a:pPr marL="514350" indent="-514350">
              <a:buClr>
                <a:schemeClr val="accent6">
                  <a:lumMod val="75000"/>
                </a:schemeClr>
              </a:buClr>
              <a:buFont typeface="+mj-lt"/>
              <a:buAutoNum type="arabicPeriod"/>
              <a:defRPr/>
            </a:pPr>
            <a:r>
              <a:rPr lang="en-US" dirty="0"/>
              <a:t>Meetings</a:t>
            </a:r>
          </a:p>
          <a:p>
            <a:pPr marL="514350" indent="-514350">
              <a:buClr>
                <a:schemeClr val="accent6">
                  <a:lumMod val="75000"/>
                </a:schemeClr>
              </a:buClr>
              <a:buFont typeface="+mj-lt"/>
              <a:buAutoNum type="arabicPeriod"/>
              <a:defRPr/>
            </a:pPr>
            <a:r>
              <a:rPr lang="en-US" dirty="0"/>
              <a:t>E-mail</a:t>
            </a:r>
          </a:p>
          <a:p>
            <a:pPr marL="0" indent="0">
              <a:buNone/>
              <a:defRPr/>
            </a:pPr>
            <a:endParaRPr lang="en-US" b="1" dirty="0"/>
          </a:p>
        </p:txBody>
      </p:sp>
    </p:spTree>
    <p:extLst>
      <p:ext uri="{BB962C8B-B14F-4D97-AF65-F5344CB8AC3E}">
        <p14:creationId xmlns:p14="http://schemas.microsoft.com/office/powerpoint/2010/main" val="4073838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Management Skills for </a:t>
            </a:r>
            <a:r>
              <a:rPr lang="en-US" sz="2800" dirty="0" smtClean="0"/>
              <a:t>the Twenty-First </a:t>
            </a:r>
            <a:r>
              <a:rPr lang="en-US" sz="2800" dirty="0"/>
              <a:t>Century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Global Management Skills</a:t>
            </a:r>
          </a:p>
          <a:p>
            <a:pPr lvl="1">
              <a:defRPr/>
            </a:pPr>
            <a:r>
              <a:rPr lang="en-US" dirty="0"/>
              <a:t>Managers will need to understand foreign markets, cultural differences, and the motives and practices of foreign rivals. </a:t>
            </a:r>
          </a:p>
          <a:p>
            <a:pPr lvl="1">
              <a:defRPr/>
            </a:pPr>
            <a:r>
              <a:rPr lang="en-US" dirty="0"/>
              <a:t>Managers will also need to understand how to collaborate with others around the world on a real-time basis.</a:t>
            </a:r>
          </a:p>
          <a:p>
            <a:pPr>
              <a:defRPr/>
            </a:pPr>
            <a:endParaRPr lang="en-US" b="1" dirty="0"/>
          </a:p>
        </p:txBody>
      </p:sp>
    </p:spTree>
    <p:extLst>
      <p:ext uri="{BB962C8B-B14F-4D97-AF65-F5344CB8AC3E}">
        <p14:creationId xmlns:p14="http://schemas.microsoft.com/office/powerpoint/2010/main" val="1302828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i="1" dirty="0"/>
              <a:t>Management Skills for the Twenty-First </a:t>
            </a:r>
            <a:r>
              <a:rPr lang="en-US" sz="2800" i="1" dirty="0" smtClean="0"/>
              <a:t>Century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Management and Technology Skills</a:t>
            </a:r>
          </a:p>
          <a:p>
            <a:pPr lvl="1">
              <a:defRPr/>
            </a:pPr>
            <a:r>
              <a:rPr lang="en-US" dirty="0"/>
              <a:t>New forms of technology have added to a manager’s ability to process information while simultaneously making it even more important to organize and interpret an ever-increasing wealth of input.</a:t>
            </a:r>
          </a:p>
          <a:p>
            <a:pPr marL="0" indent="0">
              <a:buNone/>
              <a:defRPr/>
            </a:pPr>
            <a:endParaRPr lang="en-US" b="1" dirty="0"/>
          </a:p>
        </p:txBody>
      </p:sp>
    </p:spTree>
    <p:extLst>
      <p:ext uri="{BB962C8B-B14F-4D97-AF65-F5344CB8AC3E}">
        <p14:creationId xmlns:p14="http://schemas.microsoft.com/office/powerpoint/2010/main" val="13994250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b="1" dirty="0"/>
              <a:t>In this </a:t>
            </a:r>
            <a:r>
              <a:rPr lang="en-US" b="1" dirty="0" smtClean="0"/>
              <a:t>chapter we</a:t>
            </a:r>
          </a:p>
          <a:p>
            <a:pPr lvl="1">
              <a:defRPr/>
            </a:pPr>
            <a:r>
              <a:rPr lang="en-US" sz="2400" dirty="0"/>
              <a:t>explore the importance of strategic management and effective goal setting to organizational success. </a:t>
            </a:r>
          </a:p>
          <a:p>
            <a:pPr lvl="1">
              <a:defRPr/>
            </a:pPr>
            <a:r>
              <a:rPr lang="en-US" sz="2400" dirty="0"/>
              <a:t>examine the functions that constitute the management process and identify different types of managers likely to be found in an organization by level and area</a:t>
            </a:r>
          </a:p>
          <a:p>
            <a:pPr lvl="1"/>
            <a:r>
              <a:rPr lang="en-US" sz="2400" dirty="0" smtClean="0"/>
              <a:t>look </a:t>
            </a:r>
            <a:r>
              <a:rPr lang="en-US" sz="2400" dirty="0"/>
              <a:t>at basic management skills </a:t>
            </a:r>
            <a:r>
              <a:rPr lang="en-US" sz="2400" dirty="0" smtClean="0"/>
              <a:t>and roles </a:t>
            </a:r>
            <a:r>
              <a:rPr lang="en-US" sz="2400" dirty="0"/>
              <a:t>and explain the importance of </a:t>
            </a:r>
            <a:r>
              <a:rPr lang="en-US" sz="2400" dirty="0" smtClean="0"/>
              <a:t>corporate culture</a:t>
            </a:r>
            <a:r>
              <a:rPr lang="en-US" sz="2400" dirty="0"/>
              <a:t>.</a:t>
            </a:r>
            <a:endParaRPr lang="en-US" sz="2400" dirty="0" smtClean="0">
              <a:latin typeface="Calibri" pitchFamily="34" charset="0"/>
            </a:endParaRPr>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Strategic Management: Setting Goals and Formulating Strategy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Strategic Management </a:t>
            </a:r>
          </a:p>
          <a:p>
            <a:pPr lvl="1">
              <a:defRPr/>
            </a:pPr>
            <a:r>
              <a:rPr lang="en-US" dirty="0"/>
              <a:t>process of helping an organization maintain an effective alignment with its environment</a:t>
            </a:r>
          </a:p>
          <a:p>
            <a:pPr>
              <a:defRPr/>
            </a:pPr>
            <a:r>
              <a:rPr lang="en-US" b="1" dirty="0"/>
              <a:t>Strategy </a:t>
            </a:r>
          </a:p>
          <a:p>
            <a:pPr lvl="1">
              <a:defRPr/>
            </a:pPr>
            <a:r>
              <a:rPr lang="en-US" dirty="0"/>
              <a:t>broad set of organizational plans for implementing the decisions made for achieving organizational goals</a:t>
            </a:r>
          </a:p>
          <a:p>
            <a:pPr marL="0" indent="0">
              <a:buNone/>
              <a:defRPr/>
            </a:pPr>
            <a:endParaRPr lang="en-US" b="1" dirty="0"/>
          </a:p>
        </p:txBody>
      </p:sp>
    </p:spTree>
    <p:extLst>
      <p:ext uri="{BB962C8B-B14F-4D97-AF65-F5344CB8AC3E}">
        <p14:creationId xmlns:p14="http://schemas.microsoft.com/office/powerpoint/2010/main" val="19357716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Setting Business Goals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Goals</a:t>
            </a:r>
          </a:p>
          <a:p>
            <a:pPr lvl="1">
              <a:defRPr/>
            </a:pPr>
            <a:r>
              <a:rPr lang="en-US" dirty="0"/>
              <a:t>the means by which organizations and their managers measure success or failure at every level</a:t>
            </a:r>
          </a:p>
          <a:p>
            <a:pPr lvl="1">
              <a:defRPr/>
            </a:pPr>
            <a:r>
              <a:rPr lang="en-US" dirty="0"/>
              <a:t>objective that a business hopes and plans to achieve</a:t>
            </a:r>
          </a:p>
          <a:p>
            <a:pPr marL="0" indent="0">
              <a:buNone/>
              <a:defRPr/>
            </a:pPr>
            <a:endParaRPr lang="en-US" b="1" dirty="0"/>
          </a:p>
        </p:txBody>
      </p:sp>
    </p:spTree>
    <p:extLst>
      <p:ext uri="{BB962C8B-B14F-4D97-AF65-F5344CB8AC3E}">
        <p14:creationId xmlns:p14="http://schemas.microsoft.com/office/powerpoint/2010/main" val="8990666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Purposes of Goal Setting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defRPr/>
            </a:pPr>
            <a:r>
              <a:rPr lang="en-US" dirty="0"/>
              <a:t>Provides direction and guidance for managers at all levels </a:t>
            </a:r>
          </a:p>
          <a:p>
            <a:pPr marL="514350" indent="-514350">
              <a:buFont typeface="+mj-lt"/>
              <a:buAutoNum type="arabicPeriod"/>
              <a:defRPr/>
            </a:pPr>
            <a:r>
              <a:rPr lang="en-US" dirty="0"/>
              <a:t>Helps firms allocate resources</a:t>
            </a:r>
          </a:p>
          <a:p>
            <a:pPr marL="514350" indent="-514350">
              <a:buFont typeface="+mj-lt"/>
              <a:buAutoNum type="arabicPeriod"/>
              <a:defRPr/>
            </a:pPr>
            <a:r>
              <a:rPr lang="en-US" dirty="0"/>
              <a:t>Helps to define corporate culture</a:t>
            </a:r>
          </a:p>
          <a:p>
            <a:pPr marL="514350" indent="-514350">
              <a:buFont typeface="+mj-lt"/>
              <a:buAutoNum type="arabicPeriod"/>
              <a:defRPr/>
            </a:pPr>
            <a:r>
              <a:rPr lang="en-US" dirty="0"/>
              <a:t>Helps managers assess performance</a:t>
            </a:r>
          </a:p>
          <a:p>
            <a:pPr>
              <a:defRPr/>
            </a:pPr>
            <a:endParaRPr lang="en-US" b="1" dirty="0"/>
          </a:p>
        </p:txBody>
      </p:sp>
    </p:spTree>
    <p:extLst>
      <p:ext uri="{BB962C8B-B14F-4D97-AF65-F5344CB8AC3E}">
        <p14:creationId xmlns:p14="http://schemas.microsoft.com/office/powerpoint/2010/main" val="10586249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Kinds of Goals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Mission Statement </a:t>
            </a:r>
          </a:p>
          <a:p>
            <a:pPr lvl="1">
              <a:defRPr/>
            </a:pPr>
            <a:r>
              <a:rPr lang="en-US" dirty="0" smtClean="0"/>
              <a:t>organization’s statement of how it will achieve its purpose in the environment in which it conducts its business</a:t>
            </a:r>
          </a:p>
          <a:p>
            <a:pPr>
              <a:defRPr/>
            </a:pPr>
            <a:endParaRPr lang="en-US" b="1" dirty="0"/>
          </a:p>
        </p:txBody>
      </p:sp>
    </p:spTree>
    <p:extLst>
      <p:ext uri="{BB962C8B-B14F-4D97-AF65-F5344CB8AC3E}">
        <p14:creationId xmlns:p14="http://schemas.microsoft.com/office/powerpoint/2010/main" val="36064368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Kinds of </a:t>
            </a:r>
            <a:r>
              <a:rPr lang="en-US" sz="3200" i="1" dirty="0" smtClean="0"/>
              <a:t>Goals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Long-Term Goal </a:t>
            </a:r>
          </a:p>
          <a:p>
            <a:pPr lvl="1">
              <a:defRPr/>
            </a:pPr>
            <a:r>
              <a:rPr lang="en-US" dirty="0"/>
              <a:t>goal set for an extended time, typically five years or more into the future</a:t>
            </a:r>
          </a:p>
          <a:p>
            <a:pPr>
              <a:defRPr/>
            </a:pPr>
            <a:r>
              <a:rPr lang="en-US" b="1" dirty="0"/>
              <a:t>Intermediate Goal </a:t>
            </a:r>
          </a:p>
          <a:p>
            <a:pPr lvl="1">
              <a:defRPr/>
            </a:pPr>
            <a:r>
              <a:rPr lang="en-US" dirty="0"/>
              <a:t>goal set for a period of one to five years into the future</a:t>
            </a:r>
          </a:p>
          <a:p>
            <a:pPr>
              <a:defRPr/>
            </a:pPr>
            <a:r>
              <a:rPr lang="en-US" b="1" dirty="0"/>
              <a:t>Short-Term Goal </a:t>
            </a:r>
          </a:p>
          <a:p>
            <a:pPr lvl="1">
              <a:defRPr/>
            </a:pPr>
            <a:r>
              <a:rPr lang="en-US" dirty="0"/>
              <a:t>goal set for the very near future</a:t>
            </a:r>
          </a:p>
          <a:p>
            <a:pPr>
              <a:defRPr/>
            </a:pPr>
            <a:endParaRPr lang="en-US" b="1" dirty="0"/>
          </a:p>
        </p:txBody>
      </p:sp>
    </p:spTree>
    <p:extLst>
      <p:ext uri="{BB962C8B-B14F-4D97-AF65-F5344CB8AC3E}">
        <p14:creationId xmlns:p14="http://schemas.microsoft.com/office/powerpoint/2010/main" val="6479592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Types of Strategy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Corporate Strategy </a:t>
            </a:r>
          </a:p>
          <a:p>
            <a:pPr lvl="1">
              <a:defRPr/>
            </a:pPr>
            <a:r>
              <a:rPr lang="en-US" dirty="0"/>
              <a:t>strategy for determining the firm’s overall attitude toward growth and the way it will manage its businesses or product lines</a:t>
            </a:r>
          </a:p>
          <a:p>
            <a:pPr>
              <a:defRPr/>
            </a:pPr>
            <a:r>
              <a:rPr lang="en-US" b="1" dirty="0"/>
              <a:t>Business (or Competitive) Strategy</a:t>
            </a:r>
          </a:p>
          <a:p>
            <a:pPr lvl="1">
              <a:defRPr/>
            </a:pPr>
            <a:r>
              <a:rPr lang="en-US" dirty="0"/>
              <a:t>strategy, at the business-unit or product-line level, focusing on improving a firm’s competitive position</a:t>
            </a:r>
          </a:p>
          <a:p>
            <a:pPr marL="0" indent="0">
              <a:buNone/>
              <a:defRPr/>
            </a:pPr>
            <a:endParaRPr lang="en-US" b="1" dirty="0"/>
          </a:p>
        </p:txBody>
      </p:sp>
    </p:spTree>
    <p:extLst>
      <p:ext uri="{BB962C8B-B14F-4D97-AF65-F5344CB8AC3E}">
        <p14:creationId xmlns:p14="http://schemas.microsoft.com/office/powerpoint/2010/main" val="30094751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Types of </a:t>
            </a:r>
            <a:r>
              <a:rPr lang="en-US" sz="3200" i="1" dirty="0" smtClean="0"/>
              <a:t>Strategy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Functional Strategy </a:t>
            </a:r>
          </a:p>
          <a:p>
            <a:pPr lvl="1">
              <a:defRPr/>
            </a:pPr>
            <a:r>
              <a:rPr lang="en-US" dirty="0"/>
              <a:t>strategy by which managers in specific areas decide how best to achieve corporate goals through productivity</a:t>
            </a:r>
          </a:p>
          <a:p>
            <a:pPr>
              <a:defRPr/>
            </a:pPr>
            <a:endParaRPr lang="en-US" b="1" dirty="0"/>
          </a:p>
        </p:txBody>
      </p:sp>
    </p:spTree>
    <p:extLst>
      <p:ext uri="{BB962C8B-B14F-4D97-AF65-F5344CB8AC3E}">
        <p14:creationId xmlns:p14="http://schemas.microsoft.com/office/powerpoint/2010/main" val="280512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Hierarchy of Strategy</a:t>
            </a:r>
            <a:endParaRPr lang="en-US" sz="3200" dirty="0" smtClean="0">
              <a:latin typeface="Calibri"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259913"/>
            <a:ext cx="4648200" cy="4900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10400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Formulating Strategy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1262063" indent="-1262063">
              <a:buFont typeface="Wingdings 3" pitchFamily="18" charset="2"/>
              <a:buNone/>
              <a:defRPr/>
            </a:pPr>
            <a:r>
              <a:rPr lang="en-US" b="1" dirty="0">
                <a:solidFill>
                  <a:schemeClr val="accent6">
                    <a:lumMod val="75000"/>
                  </a:schemeClr>
                </a:solidFill>
              </a:rPr>
              <a:t>Step 1: </a:t>
            </a:r>
            <a:r>
              <a:rPr lang="en-US" dirty="0"/>
              <a:t>Setting Strategic Goals</a:t>
            </a:r>
          </a:p>
          <a:p>
            <a:pPr marL="1262063" indent="-1262063">
              <a:buFont typeface="Wingdings 3" pitchFamily="18" charset="2"/>
              <a:buNone/>
              <a:defRPr/>
            </a:pPr>
            <a:r>
              <a:rPr lang="en-US" b="1" dirty="0">
                <a:solidFill>
                  <a:schemeClr val="accent6">
                    <a:lumMod val="75000"/>
                  </a:schemeClr>
                </a:solidFill>
              </a:rPr>
              <a:t>Step 2: </a:t>
            </a:r>
            <a:r>
              <a:rPr lang="en-US" dirty="0"/>
              <a:t>Analyzing the Organization and the Environment: SWOT Analysis</a:t>
            </a:r>
          </a:p>
          <a:p>
            <a:pPr marL="1262063" indent="-1262063">
              <a:buFont typeface="Wingdings 3" pitchFamily="18" charset="2"/>
              <a:buNone/>
              <a:defRPr/>
            </a:pPr>
            <a:r>
              <a:rPr lang="en-US" b="1" dirty="0">
                <a:solidFill>
                  <a:schemeClr val="accent6">
                    <a:lumMod val="75000"/>
                  </a:schemeClr>
                </a:solidFill>
              </a:rPr>
              <a:t>Step 3: </a:t>
            </a:r>
            <a:r>
              <a:rPr lang="en-US" dirty="0"/>
              <a:t>Matching the Organization and Its Environment</a:t>
            </a:r>
          </a:p>
          <a:p>
            <a:pPr marL="0" indent="0">
              <a:buNone/>
              <a:defRPr/>
            </a:pPr>
            <a:endParaRPr lang="en-US" b="1" dirty="0"/>
          </a:p>
        </p:txBody>
      </p:sp>
    </p:spTree>
    <p:extLst>
      <p:ext uri="{BB962C8B-B14F-4D97-AF65-F5344CB8AC3E}">
        <p14:creationId xmlns:p14="http://schemas.microsoft.com/office/powerpoint/2010/main" val="39012759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Strategy Formulation</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27" y="1466850"/>
            <a:ext cx="9029561" cy="447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10304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Describe </a:t>
            </a:r>
            <a:r>
              <a:rPr lang="en-US" dirty="0"/>
              <a:t>the nature of management and identify the four </a:t>
            </a:r>
            <a:r>
              <a:rPr lang="en-US" dirty="0" smtClean="0"/>
              <a:t>basic functions </a:t>
            </a:r>
            <a:r>
              <a:rPr lang="en-US" dirty="0"/>
              <a:t>that constitute the management process</a:t>
            </a:r>
            <a:r>
              <a:rPr lang="en-US" dirty="0" smtClean="0"/>
              <a:t>.</a:t>
            </a:r>
          </a:p>
          <a:p>
            <a:pPr marL="514350" indent="-514350">
              <a:buFont typeface="+mj-lt"/>
              <a:buAutoNum type="arabicPeriod"/>
            </a:pPr>
            <a:r>
              <a:rPr lang="en-US" b="1" dirty="0"/>
              <a:t>Identify </a:t>
            </a:r>
            <a:r>
              <a:rPr lang="en-US" dirty="0"/>
              <a:t>different types of managers likely to be found in </a:t>
            </a:r>
            <a:r>
              <a:rPr lang="en-US" dirty="0" smtClean="0"/>
              <a:t>an organization </a:t>
            </a:r>
            <a:r>
              <a:rPr lang="en-US" dirty="0"/>
              <a:t>by level and area</a:t>
            </a:r>
            <a:r>
              <a:rPr lang="en-US" dirty="0" smtClean="0"/>
              <a:t>.</a:t>
            </a:r>
          </a:p>
          <a:p>
            <a:pPr marL="514350" indent="-514350">
              <a:buFont typeface="+mj-lt"/>
              <a:buAutoNum type="arabicPeriod"/>
            </a:pPr>
            <a:r>
              <a:rPr lang="en-US" b="1" dirty="0"/>
              <a:t>Describe </a:t>
            </a:r>
            <a:r>
              <a:rPr lang="en-US" dirty="0"/>
              <a:t>the basic roles and skills required of </a:t>
            </a:r>
            <a:r>
              <a:rPr lang="en-US" dirty="0" smtClean="0"/>
              <a:t>managers.</a:t>
            </a:r>
          </a:p>
          <a:p>
            <a:pPr marL="514350" indent="-514350">
              <a:buFont typeface="+mj-lt"/>
              <a:buAutoNum type="arabicPeriod"/>
            </a:pPr>
            <a:r>
              <a:rPr lang="en-US" b="1" dirty="0" smtClean="0"/>
              <a:t>Explain </a:t>
            </a:r>
            <a:r>
              <a:rPr lang="en-US" dirty="0"/>
              <a:t>the importance of strategic m</a:t>
            </a:r>
            <a:r>
              <a:rPr lang="en-US" dirty="0" smtClean="0"/>
              <a:t>anagement </a:t>
            </a:r>
            <a:r>
              <a:rPr lang="en-US" dirty="0"/>
              <a:t>and effective </a:t>
            </a:r>
            <a:r>
              <a:rPr lang="en-US" dirty="0" smtClean="0"/>
              <a:t>goal setting </a:t>
            </a:r>
            <a:r>
              <a:rPr lang="en-US" dirty="0"/>
              <a:t>in organizational success.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Formulating Strategy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SWOT Analysis </a:t>
            </a:r>
          </a:p>
          <a:p>
            <a:pPr lvl="1">
              <a:defRPr/>
            </a:pPr>
            <a:r>
              <a:rPr lang="en-US" dirty="0"/>
              <a:t>identification and analysis of organizational strengths and weaknesses and environmental opportunities and threats as part of strategy formulation</a:t>
            </a:r>
          </a:p>
          <a:p>
            <a:pPr>
              <a:defRPr/>
            </a:pPr>
            <a:endParaRPr lang="en-US" b="1" dirty="0"/>
          </a:p>
        </p:txBody>
      </p:sp>
    </p:spTree>
    <p:extLst>
      <p:ext uri="{BB962C8B-B14F-4D97-AF65-F5344CB8AC3E}">
        <p14:creationId xmlns:p14="http://schemas.microsoft.com/office/powerpoint/2010/main" val="35926521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Formulating Strategy</a:t>
            </a:r>
            <a:endParaRPr lang="en-US" sz="3200" dirty="0" smtClean="0">
              <a:latin typeface="Calibri" pitchFamily="34" charset="0"/>
            </a:endParaRPr>
          </a:p>
        </p:txBody>
      </p:sp>
      <p:sp>
        <p:nvSpPr>
          <p:cNvPr id="158723" name="Rectangle 3"/>
          <p:cNvSpPr>
            <a:spLocks noGrp="1"/>
          </p:cNvSpPr>
          <p:nvPr>
            <p:ph type="body" idx="4294967295"/>
          </p:nvPr>
        </p:nvSpPr>
        <p:spPr>
          <a:xfrm>
            <a:off x="4953000" y="1447800"/>
            <a:ext cx="3733800" cy="4678363"/>
          </a:xfrm>
        </p:spPr>
        <p:txBody>
          <a:bodyPr/>
          <a:lstStyle/>
          <a:p>
            <a:pPr>
              <a:defRPr/>
            </a:pPr>
            <a:r>
              <a:rPr lang="en-US" b="1" dirty="0"/>
              <a:t>Organizational Analysis </a:t>
            </a:r>
          </a:p>
          <a:p>
            <a:pPr lvl="1">
              <a:defRPr/>
            </a:pPr>
            <a:r>
              <a:rPr lang="en-US" dirty="0"/>
              <a:t>process of analyzing a firm’s strengths and weaknesses</a:t>
            </a:r>
          </a:p>
          <a:p>
            <a:pPr>
              <a:defRPr/>
            </a:pPr>
            <a:endParaRPr lang="en-US" b="1" dirty="0"/>
          </a:p>
        </p:txBody>
      </p:sp>
      <p:sp>
        <p:nvSpPr>
          <p:cNvPr id="4" name="Rectangle 3"/>
          <p:cNvSpPr txBox="1">
            <a:spLocks/>
          </p:cNvSpPr>
          <p:nvPr/>
        </p:nvSpPr>
        <p:spPr bwMode="auto">
          <a:xfrm>
            <a:off x="762000" y="1600199"/>
            <a:ext cx="37338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Environmental Analysis </a:t>
            </a:r>
          </a:p>
          <a:p>
            <a:pPr lvl="1">
              <a:defRPr/>
            </a:pPr>
            <a:r>
              <a:rPr lang="en-US" dirty="0"/>
              <a:t>process of scanning the business environment for threats and opportunities</a:t>
            </a:r>
          </a:p>
          <a:p>
            <a:pPr>
              <a:defRPr/>
            </a:pPr>
            <a:endParaRPr lang="en-US" b="1" dirty="0"/>
          </a:p>
        </p:txBody>
      </p:sp>
    </p:spTree>
    <p:extLst>
      <p:ext uri="{BB962C8B-B14F-4D97-AF65-F5344CB8AC3E}">
        <p14:creationId xmlns:p14="http://schemas.microsoft.com/office/powerpoint/2010/main" val="11079480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 Hierarchy of Plans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Strategic Plan </a:t>
            </a:r>
          </a:p>
          <a:p>
            <a:pPr lvl="1">
              <a:defRPr/>
            </a:pPr>
            <a:r>
              <a:rPr lang="en-US" sz="2400" dirty="0"/>
              <a:t>plan reflecting decisions about resource allocations, company priorities, and steps needed to meet strategic goals</a:t>
            </a:r>
          </a:p>
          <a:p>
            <a:pPr>
              <a:defRPr/>
            </a:pPr>
            <a:r>
              <a:rPr lang="en-US" sz="2800" b="1" dirty="0"/>
              <a:t>Tactical Plan </a:t>
            </a:r>
          </a:p>
          <a:p>
            <a:pPr lvl="1">
              <a:defRPr/>
            </a:pPr>
            <a:r>
              <a:rPr lang="en-US" sz="2400" dirty="0"/>
              <a:t>generally short-term plan concerned with implementing specific aspects of a company’s strategic plans</a:t>
            </a:r>
          </a:p>
          <a:p>
            <a:pPr>
              <a:defRPr/>
            </a:pPr>
            <a:r>
              <a:rPr lang="en-US" sz="2800" b="1" dirty="0"/>
              <a:t>Operational Plan </a:t>
            </a:r>
          </a:p>
          <a:p>
            <a:pPr lvl="1">
              <a:defRPr/>
            </a:pPr>
            <a:r>
              <a:rPr lang="en-US" sz="2400" dirty="0"/>
              <a:t>plan setting short- term targets for daily, weekly, or monthly performance</a:t>
            </a:r>
          </a:p>
          <a:p>
            <a:pPr>
              <a:defRPr/>
            </a:pPr>
            <a:endParaRPr lang="en-US" sz="2800" b="1" dirty="0"/>
          </a:p>
        </p:txBody>
      </p:sp>
    </p:spTree>
    <p:extLst>
      <p:ext uri="{BB962C8B-B14F-4D97-AF65-F5344CB8AC3E}">
        <p14:creationId xmlns:p14="http://schemas.microsoft.com/office/powerpoint/2010/main" val="35061392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Contingency Planning and Crisis</a:t>
            </a:r>
            <a:br>
              <a:rPr lang="en-US" sz="2800" dirty="0"/>
            </a:br>
            <a:r>
              <a:rPr lang="en-US" sz="2800" dirty="0"/>
              <a:t>Management</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Contingency Planning </a:t>
            </a:r>
          </a:p>
          <a:p>
            <a:pPr lvl="1">
              <a:defRPr/>
            </a:pPr>
            <a:r>
              <a:rPr lang="en-US" dirty="0"/>
              <a:t>identifying aspects of a business or its environment that might entail changes in strategy</a:t>
            </a:r>
          </a:p>
          <a:p>
            <a:pPr>
              <a:defRPr/>
            </a:pPr>
            <a:r>
              <a:rPr lang="en-US" b="1" dirty="0"/>
              <a:t>Crisis Management </a:t>
            </a:r>
          </a:p>
          <a:p>
            <a:pPr lvl="1">
              <a:defRPr/>
            </a:pPr>
            <a:r>
              <a:rPr lang="en-US" dirty="0"/>
              <a:t>organization’s methods for dealing with emergencies</a:t>
            </a:r>
          </a:p>
          <a:p>
            <a:pPr>
              <a:defRPr/>
            </a:pPr>
            <a:endParaRPr lang="en-US" b="1" dirty="0"/>
          </a:p>
        </p:txBody>
      </p:sp>
    </p:spTree>
    <p:extLst>
      <p:ext uri="{BB962C8B-B14F-4D97-AF65-F5344CB8AC3E}">
        <p14:creationId xmlns:p14="http://schemas.microsoft.com/office/powerpoint/2010/main" val="16066112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Management and </a:t>
            </a:r>
            <a:r>
              <a:rPr lang="en-US" sz="2800" dirty="0" smtClean="0"/>
              <a:t>the Corporate </a:t>
            </a:r>
            <a:r>
              <a:rPr lang="en-US" sz="2800" dirty="0"/>
              <a:t>Culture</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Corporate </a:t>
            </a:r>
            <a:r>
              <a:rPr lang="en-US" altLang="en-US" b="1" dirty="0" smtClean="0"/>
              <a:t>culture</a:t>
            </a:r>
          </a:p>
          <a:p>
            <a:pPr lvl="1">
              <a:buClr>
                <a:srgbClr val="254061"/>
              </a:buClr>
            </a:pPr>
            <a:r>
              <a:rPr lang="en-US" altLang="en-US" dirty="0" smtClean="0"/>
              <a:t>the </a:t>
            </a:r>
            <a:r>
              <a:rPr lang="en-US" altLang="en-US" dirty="0"/>
              <a:t>shared experiences, stories, beliefs, and norms that characterize an </a:t>
            </a:r>
            <a:r>
              <a:rPr lang="en-US" altLang="en-US" dirty="0" smtClean="0"/>
              <a:t>organization</a:t>
            </a:r>
          </a:p>
          <a:p>
            <a:pPr lvl="1">
              <a:buClr>
                <a:srgbClr val="254061"/>
              </a:buClr>
            </a:pPr>
            <a:r>
              <a:rPr lang="en-US" altLang="en-US" dirty="0" smtClean="0"/>
              <a:t>helps </a:t>
            </a:r>
            <a:r>
              <a:rPr lang="en-US" altLang="en-US" dirty="0"/>
              <a:t>define the work and business climate that exists in an organization</a:t>
            </a:r>
          </a:p>
          <a:p>
            <a:pPr>
              <a:defRPr/>
            </a:pPr>
            <a:endParaRPr lang="en-US" b="1" dirty="0"/>
          </a:p>
        </p:txBody>
      </p:sp>
    </p:spTree>
    <p:extLst>
      <p:ext uri="{BB962C8B-B14F-4D97-AF65-F5344CB8AC3E}">
        <p14:creationId xmlns:p14="http://schemas.microsoft.com/office/powerpoint/2010/main" val="27961988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Communicating the Culture and Managing Change</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dirty="0"/>
              <a:t>Managers themselves must have a clear understanding of the culture</a:t>
            </a:r>
          </a:p>
          <a:p>
            <a:pPr>
              <a:buClr>
                <a:srgbClr val="254061"/>
              </a:buClr>
            </a:pPr>
            <a:r>
              <a:rPr lang="en-US" altLang="en-US" dirty="0"/>
              <a:t>Must transmit the culture to others in the organization</a:t>
            </a:r>
          </a:p>
          <a:p>
            <a:pPr>
              <a:buClr>
                <a:srgbClr val="254061"/>
              </a:buClr>
            </a:pPr>
            <a:r>
              <a:rPr lang="en-US" altLang="en-US" dirty="0"/>
              <a:t>Should maintain the culture by rewarding and promoting those who understand it and work toward maintaining it</a:t>
            </a:r>
          </a:p>
          <a:p>
            <a:pPr>
              <a:defRPr/>
            </a:pPr>
            <a:endParaRPr lang="en-US" b="1" dirty="0"/>
          </a:p>
        </p:txBody>
      </p:sp>
    </p:spTree>
    <p:extLst>
      <p:ext uri="{BB962C8B-B14F-4D97-AF65-F5344CB8AC3E}">
        <p14:creationId xmlns:p14="http://schemas.microsoft.com/office/powerpoint/2010/main" val="15583839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Managing Change – Three Stages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chemeClr val="accent6">
                  <a:lumMod val="75000"/>
                </a:schemeClr>
              </a:buClr>
              <a:buFont typeface="+mj-lt"/>
              <a:buAutoNum type="arabicPeriod"/>
              <a:defRPr/>
            </a:pPr>
            <a:r>
              <a:rPr lang="en-US" dirty="0"/>
              <a:t>At the highest level, analysis of the company’s environment highlights extensive change as the most effective response to its problems.</a:t>
            </a:r>
          </a:p>
          <a:p>
            <a:pPr marL="514350" indent="-514350">
              <a:buClr>
                <a:schemeClr val="accent6">
                  <a:lumMod val="75000"/>
                </a:schemeClr>
              </a:buClr>
              <a:buFont typeface="+mj-lt"/>
              <a:buAutoNum type="arabicPeriod"/>
              <a:defRPr/>
            </a:pPr>
            <a:r>
              <a:rPr lang="en-US" dirty="0"/>
              <a:t>Top management begins to formulate a vision of a new company.</a:t>
            </a:r>
          </a:p>
          <a:p>
            <a:pPr marL="514350" indent="-514350">
              <a:buClr>
                <a:schemeClr val="accent6">
                  <a:lumMod val="75000"/>
                </a:schemeClr>
              </a:buClr>
              <a:buFont typeface="+mj-lt"/>
              <a:buAutoNum type="arabicPeriod"/>
              <a:defRPr/>
            </a:pPr>
            <a:r>
              <a:rPr lang="en-US" dirty="0"/>
              <a:t>The firm sets up new systems for appraising and compensating employees who enforce the firm’s new values.</a:t>
            </a:r>
          </a:p>
        </p:txBody>
      </p:sp>
    </p:spTree>
    <p:extLst>
      <p:ext uri="{BB962C8B-B14F-4D97-AF65-F5344CB8AC3E}">
        <p14:creationId xmlns:p14="http://schemas.microsoft.com/office/powerpoint/2010/main" val="41579115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Applying What You’ve Learned</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b="1" dirty="0"/>
              <a:t>Describe </a:t>
            </a:r>
            <a:r>
              <a:rPr lang="en-US" sz="2800" dirty="0"/>
              <a:t>the nature of management and identify the four basic functions that constitute the management process.</a:t>
            </a:r>
          </a:p>
          <a:p>
            <a:pPr marL="514350" indent="-514350">
              <a:buFont typeface="+mj-lt"/>
              <a:buAutoNum type="arabicPeriod"/>
            </a:pPr>
            <a:r>
              <a:rPr lang="en-US" sz="2800" b="1" dirty="0"/>
              <a:t>Identify </a:t>
            </a:r>
            <a:r>
              <a:rPr lang="en-US" sz="2800" dirty="0"/>
              <a:t>different types of managers likely to be found in an organization by level and area.</a:t>
            </a:r>
          </a:p>
          <a:p>
            <a:pPr marL="514350" indent="-514350">
              <a:buFont typeface="+mj-lt"/>
              <a:buAutoNum type="arabicPeriod"/>
            </a:pPr>
            <a:r>
              <a:rPr lang="en-US" sz="2800" b="1" dirty="0"/>
              <a:t>Describe </a:t>
            </a:r>
            <a:r>
              <a:rPr lang="en-US" sz="2800" dirty="0"/>
              <a:t>the basic roles and skills required of managers.</a:t>
            </a:r>
          </a:p>
          <a:p>
            <a:pPr marL="514350" indent="-514350">
              <a:buFont typeface="+mj-lt"/>
              <a:buAutoNum type="arabicPeriod"/>
            </a:pPr>
            <a:r>
              <a:rPr lang="en-US" sz="2800" b="1" dirty="0"/>
              <a:t>Explain </a:t>
            </a:r>
            <a:r>
              <a:rPr lang="en-US" sz="2800" dirty="0"/>
              <a:t>the importance of strategic management and effective goal setting in organizational success.</a:t>
            </a:r>
          </a:p>
        </p:txBody>
      </p:sp>
    </p:spTree>
    <p:extLst>
      <p:ext uri="{BB962C8B-B14F-4D97-AF65-F5344CB8AC3E}">
        <p14:creationId xmlns:p14="http://schemas.microsoft.com/office/powerpoint/2010/main" val="31938206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Applying What You’ve </a:t>
            </a:r>
            <a:r>
              <a:rPr lang="en-US" sz="3200" i="1" dirty="0" smtClean="0"/>
              <a:t>Learned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5"/>
            </a:pPr>
            <a:r>
              <a:rPr lang="en-US" b="1" dirty="0"/>
              <a:t>Discuss </a:t>
            </a:r>
            <a:r>
              <a:rPr lang="en-US" dirty="0"/>
              <a:t>contingency planning and crisis management in today’s business world.</a:t>
            </a:r>
          </a:p>
          <a:p>
            <a:pPr marL="514350" indent="-514350">
              <a:buFont typeface="+mj-lt"/>
              <a:buAutoNum type="arabicPeriod" startAt="5"/>
            </a:pPr>
            <a:r>
              <a:rPr lang="en-US" b="1" dirty="0"/>
              <a:t>Describe </a:t>
            </a:r>
            <a:r>
              <a:rPr lang="en-US" dirty="0"/>
              <a:t>the development and explain the importance of corporate culture.</a:t>
            </a:r>
          </a:p>
        </p:txBody>
      </p:sp>
    </p:spTree>
    <p:extLst>
      <p:ext uri="{BB962C8B-B14F-4D97-AF65-F5344CB8AC3E}">
        <p14:creationId xmlns:p14="http://schemas.microsoft.com/office/powerpoint/2010/main" val="13549833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5"/>
            </a:pPr>
            <a:r>
              <a:rPr lang="en-US" b="1" dirty="0"/>
              <a:t>Discuss </a:t>
            </a:r>
            <a:r>
              <a:rPr lang="en-US" dirty="0"/>
              <a:t>contingency planning and crisis management in </a:t>
            </a:r>
            <a:r>
              <a:rPr lang="en-US" dirty="0" smtClean="0"/>
              <a:t>today’s business world.</a:t>
            </a:r>
          </a:p>
          <a:p>
            <a:pPr marL="514350" indent="-514350">
              <a:buFont typeface="+mj-lt"/>
              <a:buAutoNum type="arabicPeriod" startAt="5"/>
            </a:pPr>
            <a:r>
              <a:rPr lang="en-US" b="1" dirty="0" smtClean="0"/>
              <a:t>Describe </a:t>
            </a:r>
            <a:r>
              <a:rPr lang="en-US" dirty="0"/>
              <a:t>the development and explain the importance of </a:t>
            </a:r>
            <a:r>
              <a:rPr lang="en-US" dirty="0" smtClean="0"/>
              <a:t>corporate culture</a:t>
            </a:r>
            <a:r>
              <a:rPr lang="en-US" dirty="0"/>
              <a:t>.</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Management Process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dirty="0"/>
              <a:t>Management </a:t>
            </a:r>
            <a:endParaRPr lang="en-US" dirty="0" smtClean="0"/>
          </a:p>
          <a:p>
            <a:pPr lvl="1"/>
            <a:r>
              <a:rPr lang="en-US" dirty="0" smtClean="0"/>
              <a:t>process </a:t>
            </a:r>
            <a:r>
              <a:rPr lang="en-US" dirty="0"/>
              <a:t>of </a:t>
            </a:r>
            <a:r>
              <a:rPr lang="en-US" dirty="0" smtClean="0"/>
              <a:t>planning, organizing</a:t>
            </a:r>
            <a:r>
              <a:rPr lang="en-US" dirty="0"/>
              <a:t>, leading, and controlling </a:t>
            </a:r>
            <a:r>
              <a:rPr lang="en-US" dirty="0" smtClean="0"/>
              <a:t>an organization’s </a:t>
            </a:r>
            <a:r>
              <a:rPr lang="en-US" dirty="0"/>
              <a:t>resources to achieve </a:t>
            </a:r>
            <a:r>
              <a:rPr lang="en-US" dirty="0" smtClean="0"/>
              <a:t>its goals</a:t>
            </a:r>
            <a:endParaRPr lang="en-US" b="1" dirty="0"/>
          </a:p>
        </p:txBody>
      </p:sp>
    </p:spTree>
    <p:extLst>
      <p:ext uri="{BB962C8B-B14F-4D97-AF65-F5344CB8AC3E}">
        <p14:creationId xmlns:p14="http://schemas.microsoft.com/office/powerpoint/2010/main" val="2018495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Basic Management Functions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Planning </a:t>
            </a:r>
          </a:p>
          <a:p>
            <a:pPr lvl="1">
              <a:defRPr/>
            </a:pPr>
            <a:r>
              <a:rPr lang="en-US" dirty="0"/>
              <a:t>management process of determining what an organization needs to do and how best to get it done</a:t>
            </a:r>
          </a:p>
          <a:p>
            <a:pPr>
              <a:defRPr/>
            </a:pPr>
            <a:r>
              <a:rPr lang="en-US" b="1" dirty="0"/>
              <a:t>Organizing </a:t>
            </a:r>
          </a:p>
          <a:p>
            <a:pPr lvl="1">
              <a:defRPr/>
            </a:pPr>
            <a:r>
              <a:rPr lang="en-US" dirty="0"/>
              <a:t>management process of determining how best to arrange an organization’s resources and activities into a coherent structure</a:t>
            </a:r>
          </a:p>
          <a:p>
            <a:pPr marL="0" indent="0">
              <a:buNone/>
              <a:defRPr/>
            </a:pPr>
            <a:endParaRPr lang="en-US" b="1" dirty="0"/>
          </a:p>
        </p:txBody>
      </p:sp>
    </p:spTree>
    <p:extLst>
      <p:ext uri="{BB962C8B-B14F-4D97-AF65-F5344CB8AC3E}">
        <p14:creationId xmlns:p14="http://schemas.microsoft.com/office/powerpoint/2010/main" val="1525420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Basic Management </a:t>
            </a:r>
            <a:r>
              <a:rPr lang="en-US" sz="3200" i="1" dirty="0" smtClean="0"/>
              <a:t>Functions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Leading </a:t>
            </a:r>
          </a:p>
          <a:p>
            <a:pPr lvl="1">
              <a:defRPr/>
            </a:pPr>
            <a:r>
              <a:rPr lang="en-US" dirty="0"/>
              <a:t>management process of guiding and motivating employees to meet an organization’s objectives</a:t>
            </a:r>
          </a:p>
          <a:p>
            <a:pPr>
              <a:defRPr/>
            </a:pPr>
            <a:r>
              <a:rPr lang="en-US" b="1" dirty="0"/>
              <a:t>Controlling </a:t>
            </a:r>
          </a:p>
          <a:p>
            <a:pPr lvl="1">
              <a:defRPr/>
            </a:pPr>
            <a:r>
              <a:rPr lang="en-US" dirty="0"/>
              <a:t>management process of monitoring an organization’s performance to ensure that it is meeting its goals</a:t>
            </a:r>
          </a:p>
          <a:p>
            <a:pPr marL="0" indent="0">
              <a:buNone/>
              <a:defRPr/>
            </a:pPr>
            <a:endParaRPr lang="en-US" b="1" dirty="0"/>
          </a:p>
        </p:txBody>
      </p:sp>
    </p:spTree>
    <p:extLst>
      <p:ext uri="{BB962C8B-B14F-4D97-AF65-F5344CB8AC3E}">
        <p14:creationId xmlns:p14="http://schemas.microsoft.com/office/powerpoint/2010/main" val="9658412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9700" y="5924550"/>
            <a:ext cx="266700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Control Process</a:t>
            </a:r>
            <a:endParaRPr lang="en-US" sz="3200" dirty="0" smtClean="0">
              <a:latin typeface="Calibri"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9003" y="1295400"/>
            <a:ext cx="5691460" cy="467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91402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Types of Managers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Top Manager </a:t>
            </a:r>
          </a:p>
          <a:p>
            <a:pPr lvl="1">
              <a:defRPr/>
            </a:pPr>
            <a:r>
              <a:rPr lang="en-US" sz="2700" dirty="0"/>
              <a:t>manager responsible for a firm’s overall performance and effectiveness</a:t>
            </a:r>
          </a:p>
          <a:p>
            <a:pPr>
              <a:defRPr/>
            </a:pPr>
            <a:r>
              <a:rPr lang="en-US" sz="3000" b="1" dirty="0"/>
              <a:t>Middle Manager </a:t>
            </a:r>
          </a:p>
          <a:p>
            <a:pPr lvl="1">
              <a:defRPr/>
            </a:pPr>
            <a:r>
              <a:rPr lang="en-US" sz="2700" dirty="0"/>
              <a:t>manager responsible for implementing the strategies and working toward the goals set by top managers</a:t>
            </a:r>
          </a:p>
          <a:p>
            <a:pPr>
              <a:defRPr/>
            </a:pPr>
            <a:r>
              <a:rPr lang="en-US" sz="3000" b="1" dirty="0"/>
              <a:t>First-Line Manager </a:t>
            </a:r>
          </a:p>
          <a:p>
            <a:pPr lvl="1">
              <a:defRPr/>
            </a:pPr>
            <a:r>
              <a:rPr lang="en-US" sz="2700" dirty="0"/>
              <a:t>manager responsible for supervising the work of employees</a:t>
            </a:r>
          </a:p>
          <a:p>
            <a:pPr marL="0" indent="0">
              <a:buNone/>
              <a:defRPr/>
            </a:pPr>
            <a:endParaRPr lang="en-US" b="1" dirty="0"/>
          </a:p>
        </p:txBody>
      </p:sp>
    </p:spTree>
    <p:extLst>
      <p:ext uri="{BB962C8B-B14F-4D97-AF65-F5344CB8AC3E}">
        <p14:creationId xmlns:p14="http://schemas.microsoft.com/office/powerpoint/2010/main" val="3681700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13724</TotalTime>
  <Words>3437</Words>
  <Application>Microsoft Office PowerPoint</Application>
  <PresentationFormat>On-screen Show (4:3)</PresentationFormat>
  <Paragraphs>267</Paragraphs>
  <Slides>39</Slides>
  <Notes>36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39</vt:i4>
      </vt:variant>
    </vt:vector>
  </HeadingPairs>
  <TitlesOfParts>
    <vt:vector size="47" baseType="lpstr">
      <vt:lpstr>Arial</vt:lpstr>
      <vt:lpstr>Calibri</vt:lpstr>
      <vt:lpstr>HelveticaNeue-Bold</vt:lpstr>
      <vt:lpstr>HelveticaNeueLTStd-Roman</vt:lpstr>
      <vt:lpstr>Wingdings 3</vt:lpstr>
      <vt:lpstr>2_Office Theme</vt:lpstr>
      <vt:lpstr>3_Office Theme</vt:lpstr>
      <vt:lpstr>mgmt12e</vt:lpstr>
      <vt:lpstr>Managing the Business</vt:lpstr>
      <vt:lpstr>Introduction</vt:lpstr>
      <vt:lpstr>PowerPoint Presentation</vt:lpstr>
      <vt:lpstr>PowerPoint Presentation</vt:lpstr>
      <vt:lpstr>The Management Process</vt:lpstr>
      <vt:lpstr>Basic Management Functions</vt:lpstr>
      <vt:lpstr>Basic Management Functions (cont.)</vt:lpstr>
      <vt:lpstr>The Control Process</vt:lpstr>
      <vt:lpstr>Types of Managers</vt:lpstr>
      <vt:lpstr>The Three Levels of Management</vt:lpstr>
      <vt:lpstr>Areas of Management</vt:lpstr>
      <vt:lpstr>Areas of Management (cont.)</vt:lpstr>
      <vt:lpstr>Management Roles and Skills</vt:lpstr>
      <vt:lpstr>Basic Managerial Roles</vt:lpstr>
      <vt:lpstr>Basic Management Skills</vt:lpstr>
      <vt:lpstr>Basic Management Skills (cont.)</vt:lpstr>
      <vt:lpstr>Leading Causes of Wasted Time</vt:lpstr>
      <vt:lpstr>Management Skills for the Twenty-First Century</vt:lpstr>
      <vt:lpstr>Management Skills for the Twenty-First Century (cont.)</vt:lpstr>
      <vt:lpstr>Strategic Management: Setting Goals and Formulating Strategy</vt:lpstr>
      <vt:lpstr>Setting Business Goals</vt:lpstr>
      <vt:lpstr>Purposes of Goal Setting</vt:lpstr>
      <vt:lpstr>Kinds of Goals</vt:lpstr>
      <vt:lpstr>Kinds of Goals (cont.)</vt:lpstr>
      <vt:lpstr>Types of Strategy</vt:lpstr>
      <vt:lpstr>Types of Strategy (cont.)</vt:lpstr>
      <vt:lpstr>Hierarchy of Strategy</vt:lpstr>
      <vt:lpstr>Formulating Strategy</vt:lpstr>
      <vt:lpstr>Strategy Formulation</vt:lpstr>
      <vt:lpstr>Formulating Strategy</vt:lpstr>
      <vt:lpstr>Formulating Strategy</vt:lpstr>
      <vt:lpstr>A Hierarchy of Plans</vt:lpstr>
      <vt:lpstr>Contingency Planning and Crisis Management</vt:lpstr>
      <vt:lpstr>Management and the Corporate Culture</vt:lpstr>
      <vt:lpstr>Communicating the Culture and Managing Change</vt:lpstr>
      <vt:lpstr>Managing Change – Three Stages</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105</cp:revision>
  <dcterms:created xsi:type="dcterms:W3CDTF">2013-10-17T14:20:40Z</dcterms:created>
  <dcterms:modified xsi:type="dcterms:W3CDTF">2014-01-07T05:30:09Z</dcterms:modified>
</cp:coreProperties>
</file>