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44"/>
  </p:notesMasterIdLst>
  <p:sldIdLst>
    <p:sldId id="256" r:id="rId4"/>
    <p:sldId id="262" r:id="rId5"/>
    <p:sldId id="258" r:id="rId6"/>
    <p:sldId id="261" r:id="rId7"/>
    <p:sldId id="263" r:id="rId8"/>
    <p:sldId id="297" r:id="rId9"/>
    <p:sldId id="299" r:id="rId10"/>
    <p:sldId id="328" r:id="rId11"/>
    <p:sldId id="300" r:id="rId12"/>
    <p:sldId id="311" r:id="rId13"/>
    <p:sldId id="310" r:id="rId14"/>
    <p:sldId id="308" r:id="rId15"/>
    <p:sldId id="309" r:id="rId16"/>
    <p:sldId id="307" r:id="rId17"/>
    <p:sldId id="306" r:id="rId18"/>
    <p:sldId id="305" r:id="rId19"/>
    <p:sldId id="304" r:id="rId20"/>
    <p:sldId id="303" r:id="rId21"/>
    <p:sldId id="302" r:id="rId22"/>
    <p:sldId id="320" r:id="rId23"/>
    <p:sldId id="319" r:id="rId24"/>
    <p:sldId id="318" r:id="rId25"/>
    <p:sldId id="317" r:id="rId26"/>
    <p:sldId id="316" r:id="rId27"/>
    <p:sldId id="315" r:id="rId28"/>
    <p:sldId id="301" r:id="rId29"/>
    <p:sldId id="312" r:id="rId30"/>
    <p:sldId id="327" r:id="rId31"/>
    <p:sldId id="326" r:id="rId32"/>
    <p:sldId id="325" r:id="rId33"/>
    <p:sldId id="324" r:id="rId34"/>
    <p:sldId id="323" r:id="rId35"/>
    <p:sldId id="322" r:id="rId36"/>
    <p:sldId id="321" r:id="rId37"/>
    <p:sldId id="314" r:id="rId38"/>
    <p:sldId id="313" r:id="rId39"/>
    <p:sldId id="331" r:id="rId40"/>
    <p:sldId id="330" r:id="rId41"/>
    <p:sldId id="329" r:id="rId42"/>
    <p:sldId id="260" r:id="rId4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0000"/>
    <a:srgbClr val="EAEAEA"/>
    <a:srgbClr val="DA2A00"/>
    <a:srgbClr val="59626F"/>
    <a:srgbClr val="75808F"/>
    <a:srgbClr val="C1C6CD"/>
    <a:srgbClr val="C4EA08"/>
    <a:srgbClr val="BBD905"/>
    <a:srgbClr val="C5E5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809" autoAdjust="0"/>
    <p:restoredTop sz="43002" autoAdjust="0"/>
  </p:normalViewPr>
  <p:slideViewPr>
    <p:cSldViewPr>
      <p:cViewPr varScale="1">
        <p:scale>
          <a:sx n="28" d="100"/>
          <a:sy n="28" d="100"/>
        </p:scale>
        <p:origin x="2166" y="1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44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B47D48-82E9-44D6-9BC2-078484B86E3C}" type="doc">
      <dgm:prSet loTypeId="urn:microsoft.com/office/officeart/2005/8/layout/vList2" loCatId="list" qsTypeId="urn:microsoft.com/office/officeart/2005/8/quickstyle/3d2" qsCatId="3D" csTypeId="urn:microsoft.com/office/officeart/2005/8/colors/colorful1#1" csCatId="colorful"/>
      <dgm:spPr/>
      <dgm:t>
        <a:bodyPr/>
        <a:lstStyle/>
        <a:p>
          <a:endParaRPr lang="en-US"/>
        </a:p>
      </dgm:t>
    </dgm:pt>
    <dgm:pt modelId="{98B77B0E-7E44-47AE-B422-ADCAC45E8E72}">
      <dgm:prSet/>
      <dgm:spPr/>
      <dgm:t>
        <a:bodyPr/>
        <a:lstStyle/>
        <a:p>
          <a:pPr algn="ctr" rtl="0"/>
          <a:r>
            <a:rPr lang="en-US" b="1" dirty="0" smtClean="0">
              <a:effectLst>
                <a:outerShdw blurRad="38100" dist="38100" dir="2700000" algn="tl">
                  <a:srgbClr val="000000">
                    <a:alpha val="43137"/>
                  </a:srgbClr>
                </a:outerShdw>
              </a:effectLst>
            </a:rPr>
            <a:t>Mission</a:t>
          </a:r>
          <a:endParaRPr lang="en-US" b="1" dirty="0">
            <a:effectLst>
              <a:outerShdw blurRad="38100" dist="38100" dir="2700000" algn="tl">
                <a:srgbClr val="000000">
                  <a:alpha val="43137"/>
                </a:srgbClr>
              </a:outerShdw>
            </a:effectLst>
          </a:endParaRPr>
        </a:p>
      </dgm:t>
    </dgm:pt>
    <dgm:pt modelId="{C5321934-D681-4A38-A66F-4FA1AD6F2733}" type="parTrans" cxnId="{6D486B8C-E2DE-4D1A-9E5A-EB3C1DF55973}">
      <dgm:prSet/>
      <dgm:spPr/>
      <dgm:t>
        <a:bodyPr/>
        <a:lstStyle/>
        <a:p>
          <a:endParaRPr lang="en-US"/>
        </a:p>
      </dgm:t>
    </dgm:pt>
    <dgm:pt modelId="{7F2260A5-F37F-42BC-9822-42B19AD5B7C9}" type="sibTrans" cxnId="{6D486B8C-E2DE-4D1A-9E5A-EB3C1DF55973}">
      <dgm:prSet/>
      <dgm:spPr/>
      <dgm:t>
        <a:bodyPr/>
        <a:lstStyle/>
        <a:p>
          <a:endParaRPr lang="en-US"/>
        </a:p>
      </dgm:t>
    </dgm:pt>
    <dgm:pt modelId="{1CA1CF37-2F36-4FF6-B5D9-AD9C99368109}">
      <dgm:prSet/>
      <dgm:spPr/>
      <dgm:t>
        <a:bodyPr/>
        <a:lstStyle/>
        <a:p>
          <a:pPr algn="ctr" rtl="0"/>
          <a:r>
            <a:rPr lang="en-US" b="1" dirty="0" smtClean="0">
              <a:effectLst>
                <a:outerShdw blurRad="38100" dist="38100" dir="2700000" algn="tl">
                  <a:srgbClr val="000000">
                    <a:alpha val="43137"/>
                  </a:srgbClr>
                </a:outerShdw>
              </a:effectLst>
            </a:rPr>
            <a:t>Strategy</a:t>
          </a:r>
          <a:endParaRPr lang="en-US" b="1" dirty="0">
            <a:effectLst>
              <a:outerShdw blurRad="38100" dist="38100" dir="2700000" algn="tl">
                <a:srgbClr val="000000">
                  <a:alpha val="43137"/>
                </a:srgbClr>
              </a:outerShdw>
            </a:effectLst>
          </a:endParaRPr>
        </a:p>
      </dgm:t>
    </dgm:pt>
    <dgm:pt modelId="{CBFDC422-0284-43D8-945C-5EBB8EC852E3}" type="parTrans" cxnId="{64FDEB4A-1EBA-4478-822F-7C5EB020731A}">
      <dgm:prSet/>
      <dgm:spPr/>
      <dgm:t>
        <a:bodyPr/>
        <a:lstStyle/>
        <a:p>
          <a:endParaRPr lang="en-US"/>
        </a:p>
      </dgm:t>
    </dgm:pt>
    <dgm:pt modelId="{FDC27697-A41C-4873-BA1D-A863477886FB}" type="sibTrans" cxnId="{64FDEB4A-1EBA-4478-822F-7C5EB020731A}">
      <dgm:prSet/>
      <dgm:spPr/>
      <dgm:t>
        <a:bodyPr/>
        <a:lstStyle/>
        <a:p>
          <a:endParaRPr lang="en-US"/>
        </a:p>
      </dgm:t>
    </dgm:pt>
    <dgm:pt modelId="{D18DEE19-4378-4572-8CEF-538C03C837BB}">
      <dgm:prSet/>
      <dgm:spPr/>
      <dgm:t>
        <a:bodyPr/>
        <a:lstStyle/>
        <a:p>
          <a:pPr algn="ctr" rtl="0"/>
          <a:r>
            <a:rPr lang="en-US" b="1" dirty="0" smtClean="0">
              <a:effectLst>
                <a:outerShdw blurRad="38100" dist="38100" dir="2700000" algn="tl">
                  <a:srgbClr val="000000">
                    <a:alpha val="43137"/>
                  </a:srgbClr>
                </a:outerShdw>
              </a:effectLst>
            </a:rPr>
            <a:t>Size</a:t>
          </a:r>
          <a:endParaRPr lang="en-US" b="1" dirty="0">
            <a:effectLst>
              <a:outerShdw blurRad="38100" dist="38100" dir="2700000" algn="tl">
                <a:srgbClr val="000000">
                  <a:alpha val="43137"/>
                </a:srgbClr>
              </a:outerShdw>
            </a:effectLst>
          </a:endParaRPr>
        </a:p>
      </dgm:t>
    </dgm:pt>
    <dgm:pt modelId="{2B7DC0D7-4949-479A-BEAC-20E3525F67A2}" type="parTrans" cxnId="{603D2741-3DBE-4A78-9B3F-AA5254B152CB}">
      <dgm:prSet/>
      <dgm:spPr/>
      <dgm:t>
        <a:bodyPr/>
        <a:lstStyle/>
        <a:p>
          <a:endParaRPr lang="en-US"/>
        </a:p>
      </dgm:t>
    </dgm:pt>
    <dgm:pt modelId="{18EAB41F-6D61-4736-857E-85419583EBA1}" type="sibTrans" cxnId="{603D2741-3DBE-4A78-9B3F-AA5254B152CB}">
      <dgm:prSet/>
      <dgm:spPr/>
      <dgm:t>
        <a:bodyPr/>
        <a:lstStyle/>
        <a:p>
          <a:endParaRPr lang="en-US"/>
        </a:p>
      </dgm:t>
    </dgm:pt>
    <dgm:pt modelId="{19836F46-91AC-4A1B-B648-0ECFD18D04C4}">
      <dgm:prSet/>
      <dgm:spPr/>
      <dgm:t>
        <a:bodyPr/>
        <a:lstStyle/>
        <a:p>
          <a:pPr algn="ctr" rtl="0"/>
          <a:r>
            <a:rPr lang="en-US" b="1" dirty="0" smtClean="0">
              <a:effectLst>
                <a:outerShdw blurRad="38100" dist="38100" dir="2700000" algn="tl">
                  <a:srgbClr val="000000">
                    <a:alpha val="43137"/>
                  </a:srgbClr>
                </a:outerShdw>
              </a:effectLst>
            </a:rPr>
            <a:t>Internal environment</a:t>
          </a:r>
          <a:endParaRPr lang="en-US" b="1" dirty="0">
            <a:effectLst>
              <a:outerShdw blurRad="38100" dist="38100" dir="2700000" algn="tl">
                <a:srgbClr val="000000">
                  <a:alpha val="43137"/>
                </a:srgbClr>
              </a:outerShdw>
            </a:effectLst>
          </a:endParaRPr>
        </a:p>
      </dgm:t>
    </dgm:pt>
    <dgm:pt modelId="{578A669D-5FFF-4155-BD0E-6393D19CC726}" type="parTrans" cxnId="{A112625B-4119-473A-92DD-54A742A91DB6}">
      <dgm:prSet/>
      <dgm:spPr/>
      <dgm:t>
        <a:bodyPr/>
        <a:lstStyle/>
        <a:p>
          <a:endParaRPr lang="en-US"/>
        </a:p>
      </dgm:t>
    </dgm:pt>
    <dgm:pt modelId="{4F44A0AA-3AB4-4540-9289-6653D3EA212B}" type="sibTrans" cxnId="{A112625B-4119-473A-92DD-54A742A91DB6}">
      <dgm:prSet/>
      <dgm:spPr/>
      <dgm:t>
        <a:bodyPr/>
        <a:lstStyle/>
        <a:p>
          <a:endParaRPr lang="en-US"/>
        </a:p>
      </dgm:t>
    </dgm:pt>
    <dgm:pt modelId="{881729EA-73CC-4731-892D-1DF8AE133F30}">
      <dgm:prSet/>
      <dgm:spPr/>
      <dgm:t>
        <a:bodyPr/>
        <a:lstStyle/>
        <a:p>
          <a:pPr algn="ctr" rtl="0"/>
          <a:r>
            <a:rPr lang="en-US" b="1" dirty="0" smtClean="0">
              <a:effectLst>
                <a:outerShdw blurRad="38100" dist="38100" dir="2700000" algn="tl">
                  <a:srgbClr val="000000">
                    <a:alpha val="43137"/>
                  </a:srgbClr>
                </a:outerShdw>
              </a:effectLst>
            </a:rPr>
            <a:t>External environment</a:t>
          </a:r>
          <a:endParaRPr lang="en-US" b="1" dirty="0">
            <a:effectLst>
              <a:outerShdw blurRad="38100" dist="38100" dir="2700000" algn="tl">
                <a:srgbClr val="000000">
                  <a:alpha val="43137"/>
                </a:srgbClr>
              </a:outerShdw>
            </a:effectLst>
          </a:endParaRPr>
        </a:p>
      </dgm:t>
    </dgm:pt>
    <dgm:pt modelId="{C9BBDD54-4B2A-41AA-AEF5-0B8289687AD4}" type="parTrans" cxnId="{6615E567-AF6D-4431-A4BF-3DCDCF1D9984}">
      <dgm:prSet/>
      <dgm:spPr/>
      <dgm:t>
        <a:bodyPr/>
        <a:lstStyle/>
        <a:p>
          <a:endParaRPr lang="en-US"/>
        </a:p>
      </dgm:t>
    </dgm:pt>
    <dgm:pt modelId="{0CAB4F86-331E-4ADA-A13A-FA39816B08FD}" type="sibTrans" cxnId="{6615E567-AF6D-4431-A4BF-3DCDCF1D9984}">
      <dgm:prSet/>
      <dgm:spPr/>
      <dgm:t>
        <a:bodyPr/>
        <a:lstStyle/>
        <a:p>
          <a:endParaRPr lang="en-US"/>
        </a:p>
      </dgm:t>
    </dgm:pt>
    <dgm:pt modelId="{A4361C38-0584-4A7A-976E-C523AC316C6F}" type="pres">
      <dgm:prSet presAssocID="{DBB47D48-82E9-44D6-9BC2-078484B86E3C}" presName="linear" presStyleCnt="0">
        <dgm:presLayoutVars>
          <dgm:animLvl val="lvl"/>
          <dgm:resizeHandles val="exact"/>
        </dgm:presLayoutVars>
      </dgm:prSet>
      <dgm:spPr/>
      <dgm:t>
        <a:bodyPr/>
        <a:lstStyle/>
        <a:p>
          <a:endParaRPr lang="en-US"/>
        </a:p>
      </dgm:t>
    </dgm:pt>
    <dgm:pt modelId="{E21582CA-1ABC-4FBE-B3AA-EE7B63C737DB}" type="pres">
      <dgm:prSet presAssocID="{98B77B0E-7E44-47AE-B422-ADCAC45E8E72}" presName="parentText" presStyleLbl="node1" presStyleIdx="0" presStyleCnt="5">
        <dgm:presLayoutVars>
          <dgm:chMax val="0"/>
          <dgm:bulletEnabled val="1"/>
        </dgm:presLayoutVars>
      </dgm:prSet>
      <dgm:spPr/>
      <dgm:t>
        <a:bodyPr/>
        <a:lstStyle/>
        <a:p>
          <a:endParaRPr lang="en-US"/>
        </a:p>
      </dgm:t>
    </dgm:pt>
    <dgm:pt modelId="{A2D912DC-FA00-4742-84CD-5B0407B67849}" type="pres">
      <dgm:prSet presAssocID="{7F2260A5-F37F-42BC-9822-42B19AD5B7C9}" presName="spacer" presStyleCnt="0"/>
      <dgm:spPr/>
    </dgm:pt>
    <dgm:pt modelId="{5EE00EFF-262A-4E2C-AEEB-51CFCF186B05}" type="pres">
      <dgm:prSet presAssocID="{1CA1CF37-2F36-4FF6-B5D9-AD9C99368109}" presName="parentText" presStyleLbl="node1" presStyleIdx="1" presStyleCnt="5">
        <dgm:presLayoutVars>
          <dgm:chMax val="0"/>
          <dgm:bulletEnabled val="1"/>
        </dgm:presLayoutVars>
      </dgm:prSet>
      <dgm:spPr/>
      <dgm:t>
        <a:bodyPr/>
        <a:lstStyle/>
        <a:p>
          <a:endParaRPr lang="en-US"/>
        </a:p>
      </dgm:t>
    </dgm:pt>
    <dgm:pt modelId="{1E656B8F-6640-4637-B8C3-AD3E97C08F36}" type="pres">
      <dgm:prSet presAssocID="{FDC27697-A41C-4873-BA1D-A863477886FB}" presName="spacer" presStyleCnt="0"/>
      <dgm:spPr/>
    </dgm:pt>
    <dgm:pt modelId="{FF086746-BD92-4F74-A148-FABA2FA25F82}" type="pres">
      <dgm:prSet presAssocID="{D18DEE19-4378-4572-8CEF-538C03C837BB}" presName="parentText" presStyleLbl="node1" presStyleIdx="2" presStyleCnt="5">
        <dgm:presLayoutVars>
          <dgm:chMax val="0"/>
          <dgm:bulletEnabled val="1"/>
        </dgm:presLayoutVars>
      </dgm:prSet>
      <dgm:spPr/>
      <dgm:t>
        <a:bodyPr/>
        <a:lstStyle/>
        <a:p>
          <a:endParaRPr lang="en-US"/>
        </a:p>
      </dgm:t>
    </dgm:pt>
    <dgm:pt modelId="{15B02D87-7511-4D06-AAB1-9D9AC39CC064}" type="pres">
      <dgm:prSet presAssocID="{18EAB41F-6D61-4736-857E-85419583EBA1}" presName="spacer" presStyleCnt="0"/>
      <dgm:spPr/>
    </dgm:pt>
    <dgm:pt modelId="{6CB7A62E-C43E-4188-849E-D5B3527ACD67}" type="pres">
      <dgm:prSet presAssocID="{19836F46-91AC-4A1B-B648-0ECFD18D04C4}" presName="parentText" presStyleLbl="node1" presStyleIdx="3" presStyleCnt="5">
        <dgm:presLayoutVars>
          <dgm:chMax val="0"/>
          <dgm:bulletEnabled val="1"/>
        </dgm:presLayoutVars>
      </dgm:prSet>
      <dgm:spPr/>
      <dgm:t>
        <a:bodyPr/>
        <a:lstStyle/>
        <a:p>
          <a:endParaRPr lang="en-US"/>
        </a:p>
      </dgm:t>
    </dgm:pt>
    <dgm:pt modelId="{1FF20352-0DCC-4EFE-AC5A-E8FA35D36A96}" type="pres">
      <dgm:prSet presAssocID="{4F44A0AA-3AB4-4540-9289-6653D3EA212B}" presName="spacer" presStyleCnt="0"/>
      <dgm:spPr/>
    </dgm:pt>
    <dgm:pt modelId="{1D371FCD-FF6B-4F54-B5D8-A8B7FC625B9E}" type="pres">
      <dgm:prSet presAssocID="{881729EA-73CC-4731-892D-1DF8AE133F30}" presName="parentText" presStyleLbl="node1" presStyleIdx="4" presStyleCnt="5">
        <dgm:presLayoutVars>
          <dgm:chMax val="0"/>
          <dgm:bulletEnabled val="1"/>
        </dgm:presLayoutVars>
      </dgm:prSet>
      <dgm:spPr/>
      <dgm:t>
        <a:bodyPr/>
        <a:lstStyle/>
        <a:p>
          <a:endParaRPr lang="en-US"/>
        </a:p>
      </dgm:t>
    </dgm:pt>
  </dgm:ptLst>
  <dgm:cxnLst>
    <dgm:cxn modelId="{4E36622E-8647-4EFC-B650-7388857A9208}" type="presOf" srcId="{98B77B0E-7E44-47AE-B422-ADCAC45E8E72}" destId="{E21582CA-1ABC-4FBE-B3AA-EE7B63C737DB}" srcOrd="0" destOrd="0" presId="urn:microsoft.com/office/officeart/2005/8/layout/vList2"/>
    <dgm:cxn modelId="{A112625B-4119-473A-92DD-54A742A91DB6}" srcId="{DBB47D48-82E9-44D6-9BC2-078484B86E3C}" destId="{19836F46-91AC-4A1B-B648-0ECFD18D04C4}" srcOrd="3" destOrd="0" parTransId="{578A669D-5FFF-4155-BD0E-6393D19CC726}" sibTransId="{4F44A0AA-3AB4-4540-9289-6653D3EA212B}"/>
    <dgm:cxn modelId="{73061407-8C11-430D-87BF-C17194AF04DA}" type="presOf" srcId="{19836F46-91AC-4A1B-B648-0ECFD18D04C4}" destId="{6CB7A62E-C43E-4188-849E-D5B3527ACD67}" srcOrd="0" destOrd="0" presId="urn:microsoft.com/office/officeart/2005/8/layout/vList2"/>
    <dgm:cxn modelId="{B1AD5330-44D3-4EA8-A03D-0E1FF9FD995F}" type="presOf" srcId="{881729EA-73CC-4731-892D-1DF8AE133F30}" destId="{1D371FCD-FF6B-4F54-B5D8-A8B7FC625B9E}" srcOrd="0" destOrd="0" presId="urn:microsoft.com/office/officeart/2005/8/layout/vList2"/>
    <dgm:cxn modelId="{C6BE79E2-F940-469E-B1B3-F32050986E14}" type="presOf" srcId="{D18DEE19-4378-4572-8CEF-538C03C837BB}" destId="{FF086746-BD92-4F74-A148-FABA2FA25F82}" srcOrd="0" destOrd="0" presId="urn:microsoft.com/office/officeart/2005/8/layout/vList2"/>
    <dgm:cxn modelId="{603D2741-3DBE-4A78-9B3F-AA5254B152CB}" srcId="{DBB47D48-82E9-44D6-9BC2-078484B86E3C}" destId="{D18DEE19-4378-4572-8CEF-538C03C837BB}" srcOrd="2" destOrd="0" parTransId="{2B7DC0D7-4949-479A-BEAC-20E3525F67A2}" sibTransId="{18EAB41F-6D61-4736-857E-85419583EBA1}"/>
    <dgm:cxn modelId="{159FAB73-F236-44A8-9452-57B55E7FEDC6}" type="presOf" srcId="{1CA1CF37-2F36-4FF6-B5D9-AD9C99368109}" destId="{5EE00EFF-262A-4E2C-AEEB-51CFCF186B05}" srcOrd="0" destOrd="0" presId="urn:microsoft.com/office/officeart/2005/8/layout/vList2"/>
    <dgm:cxn modelId="{31A44474-65B0-4B16-B6F0-60354FE2F390}" type="presOf" srcId="{DBB47D48-82E9-44D6-9BC2-078484B86E3C}" destId="{A4361C38-0584-4A7A-976E-C523AC316C6F}" srcOrd="0" destOrd="0" presId="urn:microsoft.com/office/officeart/2005/8/layout/vList2"/>
    <dgm:cxn modelId="{6D486B8C-E2DE-4D1A-9E5A-EB3C1DF55973}" srcId="{DBB47D48-82E9-44D6-9BC2-078484B86E3C}" destId="{98B77B0E-7E44-47AE-B422-ADCAC45E8E72}" srcOrd="0" destOrd="0" parTransId="{C5321934-D681-4A38-A66F-4FA1AD6F2733}" sibTransId="{7F2260A5-F37F-42BC-9822-42B19AD5B7C9}"/>
    <dgm:cxn modelId="{64FDEB4A-1EBA-4478-822F-7C5EB020731A}" srcId="{DBB47D48-82E9-44D6-9BC2-078484B86E3C}" destId="{1CA1CF37-2F36-4FF6-B5D9-AD9C99368109}" srcOrd="1" destOrd="0" parTransId="{CBFDC422-0284-43D8-945C-5EBB8EC852E3}" sibTransId="{FDC27697-A41C-4873-BA1D-A863477886FB}"/>
    <dgm:cxn modelId="{6615E567-AF6D-4431-A4BF-3DCDCF1D9984}" srcId="{DBB47D48-82E9-44D6-9BC2-078484B86E3C}" destId="{881729EA-73CC-4731-892D-1DF8AE133F30}" srcOrd="4" destOrd="0" parTransId="{C9BBDD54-4B2A-41AA-AEF5-0B8289687AD4}" sibTransId="{0CAB4F86-331E-4ADA-A13A-FA39816B08FD}"/>
    <dgm:cxn modelId="{B623A17D-4AD5-44D0-B134-540DEEEAF82B}" type="presParOf" srcId="{A4361C38-0584-4A7A-976E-C523AC316C6F}" destId="{E21582CA-1ABC-4FBE-B3AA-EE7B63C737DB}" srcOrd="0" destOrd="0" presId="urn:microsoft.com/office/officeart/2005/8/layout/vList2"/>
    <dgm:cxn modelId="{4709AAAA-4B95-4D9A-895A-7CB4BCABF8F9}" type="presParOf" srcId="{A4361C38-0584-4A7A-976E-C523AC316C6F}" destId="{A2D912DC-FA00-4742-84CD-5B0407B67849}" srcOrd="1" destOrd="0" presId="urn:microsoft.com/office/officeart/2005/8/layout/vList2"/>
    <dgm:cxn modelId="{EBE57DD8-1D00-4F88-AE91-3BACB2A70FD9}" type="presParOf" srcId="{A4361C38-0584-4A7A-976E-C523AC316C6F}" destId="{5EE00EFF-262A-4E2C-AEEB-51CFCF186B05}" srcOrd="2" destOrd="0" presId="urn:microsoft.com/office/officeart/2005/8/layout/vList2"/>
    <dgm:cxn modelId="{2E763E14-8FBB-4DBB-9AA5-D1DB9A2E3BE7}" type="presParOf" srcId="{A4361C38-0584-4A7A-976E-C523AC316C6F}" destId="{1E656B8F-6640-4637-B8C3-AD3E97C08F36}" srcOrd="3" destOrd="0" presId="urn:microsoft.com/office/officeart/2005/8/layout/vList2"/>
    <dgm:cxn modelId="{ECF4E1F6-40D9-412F-8B2C-CE91FC93BCA4}" type="presParOf" srcId="{A4361C38-0584-4A7A-976E-C523AC316C6F}" destId="{FF086746-BD92-4F74-A148-FABA2FA25F82}" srcOrd="4" destOrd="0" presId="urn:microsoft.com/office/officeart/2005/8/layout/vList2"/>
    <dgm:cxn modelId="{D54F24CD-C1C5-4BB1-A7F5-6F8B33424B24}" type="presParOf" srcId="{A4361C38-0584-4A7A-976E-C523AC316C6F}" destId="{15B02D87-7511-4D06-AAB1-9D9AC39CC064}" srcOrd="5" destOrd="0" presId="urn:microsoft.com/office/officeart/2005/8/layout/vList2"/>
    <dgm:cxn modelId="{EF57204E-4C24-4E58-ABA4-4B2E036BC4EA}" type="presParOf" srcId="{A4361C38-0584-4A7A-976E-C523AC316C6F}" destId="{6CB7A62E-C43E-4188-849E-D5B3527ACD67}" srcOrd="6" destOrd="0" presId="urn:microsoft.com/office/officeart/2005/8/layout/vList2"/>
    <dgm:cxn modelId="{AE6C803B-5BF7-43DF-9E6E-4869CF259BB7}" type="presParOf" srcId="{A4361C38-0584-4A7A-976E-C523AC316C6F}" destId="{1FF20352-0DCC-4EFE-AC5A-E8FA35D36A96}" srcOrd="7" destOrd="0" presId="urn:microsoft.com/office/officeart/2005/8/layout/vList2"/>
    <dgm:cxn modelId="{0B604B09-A37D-40A4-BD79-408F9E5DC94D}" type="presParOf" srcId="{A4361C38-0584-4A7A-976E-C523AC316C6F}" destId="{1D371FCD-FF6B-4F54-B5D8-A8B7FC625B9E}"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1582CA-1ABC-4FBE-B3AA-EE7B63C737DB}">
      <dsp:nvSpPr>
        <dsp:cNvPr id="0" name=""/>
        <dsp:cNvSpPr/>
      </dsp:nvSpPr>
      <dsp:spPr>
        <a:xfrm>
          <a:off x="0" y="78141"/>
          <a:ext cx="4876800" cy="79560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b="1" kern="1200" dirty="0" smtClean="0">
              <a:effectLst>
                <a:outerShdw blurRad="38100" dist="38100" dir="2700000" algn="tl">
                  <a:srgbClr val="000000">
                    <a:alpha val="43137"/>
                  </a:srgbClr>
                </a:outerShdw>
              </a:effectLst>
            </a:rPr>
            <a:t>Mission</a:t>
          </a:r>
          <a:endParaRPr lang="en-US" sz="3400" b="1" kern="1200" dirty="0">
            <a:effectLst>
              <a:outerShdw blurRad="38100" dist="38100" dir="2700000" algn="tl">
                <a:srgbClr val="000000">
                  <a:alpha val="43137"/>
                </a:srgbClr>
              </a:outerShdw>
            </a:effectLst>
          </a:endParaRPr>
        </a:p>
      </dsp:txBody>
      <dsp:txXfrm>
        <a:off x="38838" y="116979"/>
        <a:ext cx="4799124" cy="717924"/>
      </dsp:txXfrm>
    </dsp:sp>
    <dsp:sp modelId="{5EE00EFF-262A-4E2C-AEEB-51CFCF186B05}">
      <dsp:nvSpPr>
        <dsp:cNvPr id="0" name=""/>
        <dsp:cNvSpPr/>
      </dsp:nvSpPr>
      <dsp:spPr>
        <a:xfrm>
          <a:off x="0" y="971661"/>
          <a:ext cx="4876800" cy="79560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b="1" kern="1200" dirty="0" smtClean="0">
              <a:effectLst>
                <a:outerShdw blurRad="38100" dist="38100" dir="2700000" algn="tl">
                  <a:srgbClr val="000000">
                    <a:alpha val="43137"/>
                  </a:srgbClr>
                </a:outerShdw>
              </a:effectLst>
            </a:rPr>
            <a:t>Strategy</a:t>
          </a:r>
          <a:endParaRPr lang="en-US" sz="3400" b="1" kern="1200" dirty="0">
            <a:effectLst>
              <a:outerShdw blurRad="38100" dist="38100" dir="2700000" algn="tl">
                <a:srgbClr val="000000">
                  <a:alpha val="43137"/>
                </a:srgbClr>
              </a:outerShdw>
            </a:effectLst>
          </a:endParaRPr>
        </a:p>
      </dsp:txBody>
      <dsp:txXfrm>
        <a:off x="38838" y="1010499"/>
        <a:ext cx="4799124" cy="717924"/>
      </dsp:txXfrm>
    </dsp:sp>
    <dsp:sp modelId="{FF086746-BD92-4F74-A148-FABA2FA25F82}">
      <dsp:nvSpPr>
        <dsp:cNvPr id="0" name=""/>
        <dsp:cNvSpPr/>
      </dsp:nvSpPr>
      <dsp:spPr>
        <a:xfrm>
          <a:off x="0" y="1865181"/>
          <a:ext cx="4876800" cy="79560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b="1" kern="1200" dirty="0" smtClean="0">
              <a:effectLst>
                <a:outerShdw blurRad="38100" dist="38100" dir="2700000" algn="tl">
                  <a:srgbClr val="000000">
                    <a:alpha val="43137"/>
                  </a:srgbClr>
                </a:outerShdw>
              </a:effectLst>
            </a:rPr>
            <a:t>Size</a:t>
          </a:r>
          <a:endParaRPr lang="en-US" sz="3400" b="1" kern="1200" dirty="0">
            <a:effectLst>
              <a:outerShdw blurRad="38100" dist="38100" dir="2700000" algn="tl">
                <a:srgbClr val="000000">
                  <a:alpha val="43137"/>
                </a:srgbClr>
              </a:outerShdw>
            </a:effectLst>
          </a:endParaRPr>
        </a:p>
      </dsp:txBody>
      <dsp:txXfrm>
        <a:off x="38838" y="1904019"/>
        <a:ext cx="4799124" cy="717924"/>
      </dsp:txXfrm>
    </dsp:sp>
    <dsp:sp modelId="{6CB7A62E-C43E-4188-849E-D5B3527ACD67}">
      <dsp:nvSpPr>
        <dsp:cNvPr id="0" name=""/>
        <dsp:cNvSpPr/>
      </dsp:nvSpPr>
      <dsp:spPr>
        <a:xfrm>
          <a:off x="0" y="2758701"/>
          <a:ext cx="4876800" cy="7956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b="1" kern="1200" dirty="0" smtClean="0">
              <a:effectLst>
                <a:outerShdw blurRad="38100" dist="38100" dir="2700000" algn="tl">
                  <a:srgbClr val="000000">
                    <a:alpha val="43137"/>
                  </a:srgbClr>
                </a:outerShdw>
              </a:effectLst>
            </a:rPr>
            <a:t>Internal environment</a:t>
          </a:r>
          <a:endParaRPr lang="en-US" sz="3400" b="1" kern="1200" dirty="0">
            <a:effectLst>
              <a:outerShdw blurRad="38100" dist="38100" dir="2700000" algn="tl">
                <a:srgbClr val="000000">
                  <a:alpha val="43137"/>
                </a:srgbClr>
              </a:outerShdw>
            </a:effectLst>
          </a:endParaRPr>
        </a:p>
      </dsp:txBody>
      <dsp:txXfrm>
        <a:off x="38838" y="2797539"/>
        <a:ext cx="4799124" cy="717924"/>
      </dsp:txXfrm>
    </dsp:sp>
    <dsp:sp modelId="{1D371FCD-FF6B-4F54-B5D8-A8B7FC625B9E}">
      <dsp:nvSpPr>
        <dsp:cNvPr id="0" name=""/>
        <dsp:cNvSpPr/>
      </dsp:nvSpPr>
      <dsp:spPr>
        <a:xfrm>
          <a:off x="0" y="3652221"/>
          <a:ext cx="4876800" cy="79560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b="1" kern="1200" dirty="0" smtClean="0">
              <a:effectLst>
                <a:outerShdw blurRad="38100" dist="38100" dir="2700000" algn="tl">
                  <a:srgbClr val="000000">
                    <a:alpha val="43137"/>
                  </a:srgbClr>
                </a:outerShdw>
              </a:effectLst>
            </a:rPr>
            <a:t>External environment</a:t>
          </a:r>
          <a:endParaRPr lang="en-US" sz="3400" b="1" kern="1200" dirty="0">
            <a:effectLst>
              <a:outerShdw blurRad="38100" dist="38100" dir="2700000" algn="tl">
                <a:srgbClr val="000000">
                  <a:alpha val="43137"/>
                </a:srgbClr>
              </a:outerShdw>
            </a:effectLst>
          </a:endParaRPr>
        </a:p>
      </dsp:txBody>
      <dsp:txXfrm>
        <a:off x="38838" y="3691059"/>
        <a:ext cx="4799124" cy="71792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1/7/2014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a:t>
            </a:fld>
            <a:endParaRPr lang="en-US" dirty="0"/>
          </a:p>
        </p:txBody>
      </p:sp>
    </p:spTree>
    <p:extLst>
      <p:ext uri="{BB962C8B-B14F-4D97-AF65-F5344CB8AC3E}">
        <p14:creationId xmlns:p14="http://schemas.microsoft.com/office/powerpoint/2010/main" val="34152836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The company illustrated in Figure 6.2 uses functional departmentalization at the top level. At the middle level, production is divided along geographic lines. </a:t>
            </a:r>
            <a:r>
              <a:rPr lang="en-US" altLang="en-US" dirty="0" smtClean="0"/>
              <a:t>At </a:t>
            </a:r>
            <a:r>
              <a:rPr lang="en-US" altLang="en-US" dirty="0" smtClean="0"/>
              <a:t>a lower level, marketing is departmentalized by product group.</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third major building block of organizational structure is the establishment of </a:t>
            </a:r>
            <a:r>
              <a:rPr lang="en-US" sz="1200" b="0" i="0" u="none" strike="noStrike" kern="1200" baseline="0" dirty="0" smtClean="0">
                <a:solidFill>
                  <a:schemeClr val="tx1"/>
                </a:solidFill>
                <a:latin typeface="+mn-lt"/>
                <a:ea typeface="+mn-ea"/>
                <a:cs typeface="Arial" charset="0"/>
              </a:rPr>
              <a:t>a decision-making </a:t>
            </a:r>
            <a:r>
              <a:rPr lang="en-US" sz="1200" b="0" i="0" u="none" strike="noStrike" kern="1200" baseline="0" dirty="0" smtClean="0">
                <a:solidFill>
                  <a:schemeClr val="tx1"/>
                </a:solidFill>
                <a:latin typeface="+mn-lt"/>
                <a:ea typeface="+mn-ea"/>
                <a:cs typeface="Arial" charset="0"/>
              </a:rPr>
              <a:t>hierarchy. This is usually done by formalizing reporting relationships.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a centralized organization, most decision making authority is held by upper-level managers.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As a company gets larger and more decisions must be made, the company tends to adopt decentralized organization, in which much decision-making authority is delegated to levels of management at various points below the top.</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Decentralized firms tend to have relatively fewer layers of management, resulting in a flat organizational structure like that of the hypothetical</a:t>
            </a:r>
          </a:p>
          <a:p>
            <a:r>
              <a:rPr lang="en-US" altLang="en-US" dirty="0" smtClean="0"/>
              <a:t>law firm shown in Figure 6.3(a). </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Centralized firms typically require multiple layers of management and thus tall organizational structures, as in the U.S. Army example in Figure 6.3(b).</a:t>
            </a:r>
          </a:p>
          <a:p>
            <a:endParaRPr lang="en-US" alt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As you can see in Figure 6.3, the distribution of authority in an organization also affects the number of people who work for any individual manager. In a flat organizational structure, the number of people directly managed by one supervisor, the manager’s span of control, is usually wide. In tall organizations, span of control tends to be narrower. </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Delegation is the process through which a manager allocates work to subordinates.</a:t>
            </a:r>
          </a:p>
          <a:p>
            <a:r>
              <a:rPr lang="en-US" sz="1200" b="0" i="0" u="none" strike="noStrike" kern="1200" baseline="0" dirty="0" smtClean="0">
                <a:solidFill>
                  <a:schemeClr val="tx1"/>
                </a:solidFill>
                <a:latin typeface="+mn-lt"/>
                <a:ea typeface="+mn-ea"/>
                <a:cs typeface="Arial" charset="0"/>
              </a:rPr>
              <a:t>In general, the delegation process involves:</a:t>
            </a: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Assigning responsibility, the duty to perform an assigned </a:t>
            </a:r>
            <a:r>
              <a:rPr lang="en-US" sz="1200" b="0" i="0" u="none" strike="noStrike" kern="1200" baseline="0" dirty="0" smtClean="0">
                <a:solidFill>
                  <a:schemeClr val="tx1"/>
                </a:solidFill>
                <a:latin typeface="+mn-lt"/>
                <a:ea typeface="+mn-ea"/>
                <a:cs typeface="Arial" charset="0"/>
              </a:rPr>
              <a:t>task.</a:t>
            </a:r>
            <a:endParaRPr lang="en-US" sz="1200" b="0" i="0" u="none" strike="noStrike" kern="1200" baseline="0" dirty="0" smtClean="0">
              <a:solidFill>
                <a:schemeClr val="tx1"/>
              </a:solidFill>
              <a:latin typeface="+mn-lt"/>
              <a:ea typeface="+mn-ea"/>
              <a:cs typeface="Arial" charset="0"/>
            </a:endParaRP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Granting authority, or the power to make the decisions necessary to complete the </a:t>
            </a:r>
            <a:r>
              <a:rPr lang="en-US" sz="1200" b="0" i="0" u="none" strike="noStrike" kern="1200" baseline="0" dirty="0" smtClean="0">
                <a:solidFill>
                  <a:schemeClr val="tx1"/>
                </a:solidFill>
                <a:latin typeface="+mn-lt"/>
                <a:ea typeface="+mn-ea"/>
                <a:cs typeface="Arial" charset="0"/>
              </a:rPr>
              <a:t>task.</a:t>
            </a:r>
            <a:endParaRPr lang="en-US" sz="1200" b="0" i="0" u="none" strike="noStrike" kern="1200" baseline="0" dirty="0" smtClean="0">
              <a:solidFill>
                <a:schemeClr val="tx1"/>
              </a:solidFill>
              <a:latin typeface="+mn-lt"/>
              <a:ea typeface="+mn-ea"/>
              <a:cs typeface="Arial" charset="0"/>
            </a:endParaRP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Creating accountability, the obligation employees have for the successful completion of the </a:t>
            </a:r>
            <a:r>
              <a:rPr lang="en-US" sz="1200" b="0" i="0" u="none" strike="noStrike" kern="1200" baseline="0" dirty="0" smtClean="0">
                <a:solidFill>
                  <a:schemeClr val="tx1"/>
                </a:solidFill>
                <a:latin typeface="+mn-lt"/>
                <a:ea typeface="+mn-ea"/>
                <a:cs typeface="Arial" charset="0"/>
              </a:rPr>
              <a:t>task.</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dirty="0" smtClean="0"/>
              <a:t>Table 6.1 lists some common obstacles that hinder the delegation process, along with strategies for overcoming them.</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type of authority that flows up and down the chain of command is line authority. Most companies rely heavily on line departments linked directly to the production and sales of specific products.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Some companies also rely on staff authority, which is based on special expertise and usually involves advising line managers in areas such as law, accounting, and human resources. A corporate attorney, for example, may advise the marketing department as it prepares a new contract with the firm’s advertising agency, but will not typically make decisions that affect how the </a:t>
            </a:r>
            <a:r>
              <a:rPr lang="en-US" sz="1200" b="0" i="0" u="none" strike="noStrike" kern="1200" baseline="0" dirty="0" smtClean="0">
                <a:solidFill>
                  <a:schemeClr val="tx1"/>
                </a:solidFill>
                <a:latin typeface="+mn-lt"/>
                <a:ea typeface="+mn-ea"/>
                <a:cs typeface="Arial" charset="0"/>
              </a:rPr>
              <a:t>marketing department </a:t>
            </a:r>
            <a:r>
              <a:rPr lang="en-US" sz="1200" b="0" i="0" u="none" strike="noStrike" kern="1200" baseline="0" dirty="0" smtClean="0">
                <a:solidFill>
                  <a:schemeClr val="tx1"/>
                </a:solidFill>
                <a:latin typeface="+mn-lt"/>
                <a:ea typeface="+mn-ea"/>
                <a:cs typeface="Arial" charset="0"/>
              </a:rPr>
              <a:t>does its job. Staff members help line departments make decisions but </a:t>
            </a:r>
            <a:r>
              <a:rPr lang="en-US" sz="1200" b="0" i="0" u="none" strike="noStrike" kern="1200" baseline="0" dirty="0" smtClean="0">
                <a:solidFill>
                  <a:schemeClr val="tx1"/>
                </a:solidFill>
                <a:latin typeface="+mn-lt"/>
                <a:ea typeface="+mn-ea"/>
                <a:cs typeface="Arial" charset="0"/>
              </a:rPr>
              <a:t>do not </a:t>
            </a:r>
            <a:r>
              <a:rPr lang="en-US" sz="1200" b="0" i="0" u="none" strike="noStrike" kern="1200" baseline="0" dirty="0" smtClean="0">
                <a:solidFill>
                  <a:schemeClr val="tx1"/>
                </a:solidFill>
                <a:latin typeface="+mn-lt"/>
                <a:ea typeface="+mn-ea"/>
                <a:cs typeface="Arial" charset="0"/>
              </a:rPr>
              <a:t>usually have the authority to make final decisions.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Recently, more organizations have started to grant </a:t>
            </a:r>
            <a:r>
              <a:rPr lang="en-US" sz="1200" b="0" i="1" u="none" strike="noStrike" kern="1200" baseline="0" dirty="0" smtClean="0">
                <a:solidFill>
                  <a:schemeClr val="tx1"/>
                </a:solidFill>
                <a:latin typeface="+mn-lt"/>
                <a:ea typeface="+mn-ea"/>
                <a:cs typeface="Arial" charset="0"/>
              </a:rPr>
              <a:t>committee and team authority </a:t>
            </a:r>
            <a:r>
              <a:rPr lang="en-US" sz="1200" b="0" i="0" u="none" strike="noStrike" kern="1200" baseline="0" dirty="0" smtClean="0">
                <a:solidFill>
                  <a:schemeClr val="tx1"/>
                </a:solidFill>
                <a:latin typeface="+mn-lt"/>
                <a:ea typeface="+mn-ea"/>
                <a:cs typeface="Arial" charset="0"/>
              </a:rPr>
              <a:t>to groups that play central roles in daily operations. A committee, for example, may consist of top managers from several major areas. If the work of the committee is especially important and if the committee</a:t>
            </a:r>
          </a:p>
          <a:p>
            <a:r>
              <a:rPr lang="en-US" sz="1200" b="0" i="0" u="none" strike="noStrike" kern="1200" baseline="0" dirty="0" smtClean="0">
                <a:solidFill>
                  <a:schemeClr val="tx1"/>
                </a:solidFill>
                <a:latin typeface="+mn-lt"/>
                <a:ea typeface="+mn-ea"/>
                <a:cs typeface="Arial" charset="0"/>
              </a:rPr>
              <a:t>members will be working together for an extended time, the organization may grant it committee and team authority, special authority as a decision-making body beyond the individual authority possessed by each of its members.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At the operating level, many firms today use work teams that are empowered to plan, organize, and perform their work with minimal supervision and often with special authority as well. Most U.S. companies today use teams in at least some areas; some make widespread use of teams throughout every area of their operations.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Typically, the separation between line authority and staff responsibility is clearly delineated and is usually indicated in organization </a:t>
            </a:r>
            <a:r>
              <a:rPr lang="en-US" altLang="en-US" dirty="0" smtClean="0"/>
              <a:t>charts </a:t>
            </a:r>
            <a:r>
              <a:rPr lang="en-US" altLang="en-US" dirty="0" smtClean="0"/>
              <a:t>by solid lines (line authority) and dotted lines (staff responsibility), as shown in Figure 6.4.</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Under a functional structure, relationships between group functions and activities determine authority. Functional structure is used by most small to medium-sized firms, which are usually structured around basic business functions: a marketing department, an operations department, and a finance department. The benefits of this approach include specialization within functional areas and smoother coordination among them.</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dirty="0" smtClean="0"/>
              <a:t>Figure 6.5 illustrates a functional structure.</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divisional structure relies on product departmentalization. Organizations using this approach are typically structured around several product-based divisions that resemble separate businesses in that they produce and market their own products. The head of each division may be a corporate vice-president or, if the organization is large enough, a divisional president. In addition, each division usually has its own identity and operates as a relatively autonomous business under the larger corporate umbrella.</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dirty="0" smtClean="0"/>
              <a:t>Figure 6.6 illustrates a divisional structure.</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Sometimes a matrix structure, a combination of two separate structures, works better than either simpler structure alone. This structure gets its matrix-like appearance, when shown in a diagram, by using one underlying “permanent” organizational structure (say, the divisional structure flowing up-and-down in the diagram), and then </a:t>
            </a:r>
            <a:r>
              <a:rPr lang="en-US" sz="1200" b="0" i="0" u="none" strike="noStrike" kern="1200" baseline="0" dirty="0" smtClean="0">
                <a:solidFill>
                  <a:schemeClr val="tx1"/>
                </a:solidFill>
                <a:latin typeface="+mn-lt"/>
                <a:ea typeface="+mn-ea"/>
                <a:cs typeface="Arial" charset="0"/>
              </a:rPr>
              <a:t>super-imposing </a:t>
            </a:r>
            <a:r>
              <a:rPr lang="en-US" sz="1200" b="0" i="0" u="none" strike="noStrike" kern="1200" baseline="0" dirty="0" smtClean="0">
                <a:solidFill>
                  <a:schemeClr val="tx1"/>
                </a:solidFill>
                <a:latin typeface="+mn-lt"/>
                <a:ea typeface="+mn-ea"/>
                <a:cs typeface="Arial" charset="0"/>
              </a:rPr>
              <a:t>a different organizing framework on top of it (e.g., the functional form flowing side-to-side in the diagram). This highly flexible and readily adaptable structure was pioneered by NASA for use in developing specific space programs.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Figure 6.7 shows how Martha Stewart Living Omni media has created a permanent matrix organization for its lifestyle business</a:t>
            </a:r>
            <a:r>
              <a:rPr lang="en-US" altLang="en-US" dirty="0" smtClean="0"/>
              <a:t>. As </a:t>
            </a:r>
            <a:r>
              <a:rPr lang="en-US" altLang="en-US" dirty="0" smtClean="0"/>
              <a:t>you can see, the company is organized broadly into media and merchandising groups, each of which has specific product and product groups.</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Several different international organizational structures have emerged in response to the need to manufacture, purchase, and sell in global markets.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24429516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dirty="0" smtClean="0"/>
              <a:t>Until a few years ago, General Electric (GE) kept its international business operations as separate divisions, as illustrated in Figure 6.8.</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smtClean="0">
                <a:solidFill>
                  <a:schemeClr val="tx1"/>
                </a:solidFill>
                <a:latin typeface="+mn-lt"/>
                <a:ea typeface="+mn-ea"/>
                <a:cs typeface="Arial" charset="0"/>
              </a:rPr>
              <a:t>Team organization </a:t>
            </a:r>
            <a:r>
              <a:rPr lang="en-US" sz="1200" b="0" i="0" u="none" strike="noStrike" kern="1200" baseline="0" dirty="0" smtClean="0">
                <a:solidFill>
                  <a:schemeClr val="tx1"/>
                </a:solidFill>
                <a:latin typeface="+mn-lt"/>
                <a:ea typeface="+mn-ea"/>
                <a:cs typeface="Arial" charset="0"/>
              </a:rPr>
              <a:t>relies almost exclusively on project type teams, with little or no underlying functional hierarchy. People float from project to project as dictated by their skills and the demands of those projects. As the term suggests, team authority is the underlying foundation of organizations that adopt this organizational structure.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so-called </a:t>
            </a:r>
            <a:r>
              <a:rPr lang="en-US" sz="1200" b="0" i="1" u="none" strike="noStrike" kern="1200" baseline="0" dirty="0" smtClean="0">
                <a:solidFill>
                  <a:schemeClr val="tx1"/>
                </a:solidFill>
                <a:latin typeface="+mn-lt"/>
                <a:ea typeface="+mn-ea"/>
                <a:cs typeface="Arial" charset="0"/>
              </a:rPr>
              <a:t>learning organization </a:t>
            </a:r>
            <a:r>
              <a:rPr lang="en-US" sz="1200" b="0" i="0" u="none" strike="noStrike" kern="1200" baseline="0" dirty="0" smtClean="0">
                <a:solidFill>
                  <a:schemeClr val="tx1"/>
                </a:solidFill>
                <a:latin typeface="+mn-lt"/>
                <a:ea typeface="+mn-ea"/>
                <a:cs typeface="Arial" charset="0"/>
              </a:rPr>
              <a:t>works to integrate continuous improvement with continuous employee learning and development.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Closely related to the team organization is the </a:t>
            </a:r>
            <a:r>
              <a:rPr lang="en-US" sz="1200" b="0" i="1" u="none" strike="noStrike" kern="1200" baseline="0" dirty="0" smtClean="0">
                <a:solidFill>
                  <a:schemeClr val="tx1"/>
                </a:solidFill>
                <a:latin typeface="+mn-lt"/>
                <a:ea typeface="+mn-ea"/>
                <a:cs typeface="Arial" charset="0"/>
              </a:rPr>
              <a:t>virtual organization. </a:t>
            </a:r>
            <a:r>
              <a:rPr lang="en-US" sz="1200" b="0" i="0" u="none" strike="noStrike" kern="1200" baseline="0" dirty="0" smtClean="0">
                <a:solidFill>
                  <a:schemeClr val="tx1"/>
                </a:solidFill>
                <a:latin typeface="+mn-lt"/>
                <a:ea typeface="+mn-ea"/>
                <a:cs typeface="Arial" charset="0"/>
              </a:rPr>
              <a:t>A virtual organization has little or no formal structure. Typically, it has only a handful of permanent employees, a small staff, and a modest administrative facility. As the needs of the organization change, its managers bring in temporary workers, lease facilities, and outsource basic support services to meet the demands of each unique situation. As the situation changes, the temporary workforce changes in parallel, with some people leaving the organization and others entering. Facilities and the subcontracted services also change. In other words, the virtual organization exists only in response to its own </a:t>
            </a:r>
            <a:r>
              <a:rPr lang="en-US" sz="1200" b="0" i="0" u="none" strike="noStrike" kern="1200" baseline="0" dirty="0" smtClean="0">
                <a:solidFill>
                  <a:schemeClr val="tx1"/>
                </a:solidFill>
                <a:latin typeface="+mn-lt"/>
                <a:ea typeface="+mn-ea"/>
                <a:cs typeface="Arial" charset="0"/>
              </a:rPr>
              <a:t>needs.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dirty="0" smtClean="0"/>
              <a:t>Figure 6.9 illustrates a hypothetical virtual organization.</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structure of a company, however, is by no means limited to the </a:t>
            </a:r>
            <a:r>
              <a:rPr lang="en-US" sz="1200" b="0" i="1" u="none" strike="noStrike" kern="1200" baseline="0" dirty="0" smtClean="0">
                <a:solidFill>
                  <a:schemeClr val="tx1"/>
                </a:solidFill>
                <a:latin typeface="+mn-lt"/>
                <a:ea typeface="+mn-ea"/>
                <a:cs typeface="Arial" charset="0"/>
              </a:rPr>
              <a:t>formal organization </a:t>
            </a:r>
            <a:r>
              <a:rPr lang="en-US" sz="1200" b="0" i="0" u="none" strike="noStrike" kern="1200" baseline="0" dirty="0" smtClean="0">
                <a:solidFill>
                  <a:schemeClr val="tx1"/>
                </a:solidFill>
                <a:latin typeface="+mn-lt"/>
                <a:ea typeface="+mn-ea"/>
                <a:cs typeface="Arial" charset="0"/>
              </a:rPr>
              <a:t>as represented by the organization chart and the formal assignment of authority. Frequently, the informal organization, everyday social interactions among employees that transcend formal jobs and job </a:t>
            </a:r>
            <a:r>
              <a:rPr lang="en-US" sz="1200" b="0" i="0" u="none" strike="noStrike" kern="1200" baseline="0" dirty="0" smtClean="0">
                <a:solidFill>
                  <a:schemeClr val="tx1"/>
                </a:solidFill>
                <a:latin typeface="+mn-lt"/>
                <a:ea typeface="+mn-ea"/>
                <a:cs typeface="Arial" charset="0"/>
              </a:rPr>
              <a:t>interviews.</a:t>
            </a:r>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Informal groups </a:t>
            </a:r>
            <a:r>
              <a:rPr lang="en-US" sz="1200" b="0" i="0" u="none" strike="noStrike" kern="1200" baseline="0" dirty="0" smtClean="0">
                <a:solidFill>
                  <a:schemeClr val="tx1"/>
                </a:solidFill>
                <a:latin typeface="+mn-lt"/>
                <a:ea typeface="+mn-ea"/>
                <a:cs typeface="Arial" charset="0"/>
              </a:rPr>
              <a:t>are simply groups of people who decide to interact among themselves. They may be people who work together in a formal sense or who just get together for lunch, during breaks, or after work. They may talk about business, the boss, or </a:t>
            </a:r>
            <a:r>
              <a:rPr lang="en-US" sz="1200" b="0" i="0" u="none" strike="noStrike" kern="1200" baseline="0" dirty="0" smtClean="0">
                <a:solidFill>
                  <a:schemeClr val="tx1"/>
                </a:solidFill>
                <a:latin typeface="+mn-lt"/>
                <a:ea typeface="+mn-ea"/>
                <a:cs typeface="Arial" charset="0"/>
              </a:rPr>
              <a:t>non-work related </a:t>
            </a:r>
            <a:r>
              <a:rPr lang="en-US" sz="1200" b="0" i="0" u="none" strike="noStrike" kern="1200" baseline="0" dirty="0" smtClean="0">
                <a:solidFill>
                  <a:schemeClr val="tx1"/>
                </a:solidFill>
                <a:latin typeface="+mn-lt"/>
                <a:ea typeface="+mn-ea"/>
                <a:cs typeface="Arial" charset="0"/>
              </a:rPr>
              <a:t>topics such as families, movies, or sports. Their impact on the organization may be positive (if they work together to support the organization), negative (if they work together in ways that run counter to the organization’s interests), or irrelevant (if what they do is unrelated to the </a:t>
            </a:r>
            <a:r>
              <a:rPr lang="en-US" sz="1200" b="0" i="0" u="none" strike="noStrike" kern="1200" baseline="0" dirty="0" smtClean="0">
                <a:solidFill>
                  <a:schemeClr val="tx1"/>
                </a:solidFill>
                <a:latin typeface="+mn-lt"/>
                <a:ea typeface="+mn-ea"/>
                <a:cs typeface="Arial" charset="0"/>
              </a:rPr>
              <a:t>organization) relationships</a:t>
            </a:r>
            <a:r>
              <a:rPr lang="en-US" sz="1200" b="0" i="0" u="none" strike="noStrike" kern="1200" baseline="0" dirty="0" smtClean="0">
                <a:solidFill>
                  <a:schemeClr val="tx1"/>
                </a:solidFill>
                <a:latin typeface="+mn-lt"/>
                <a:ea typeface="+mn-ea"/>
                <a:cs typeface="Arial" charset="0"/>
              </a:rPr>
              <a:t>, effectively alters a company’s formal structure.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grapevine is an informal communication network that can permeate an entire organization. Grapevines are found in all organizations except the smallest, but they do not always follow the same patterns as, nor do they necessarily coincide with, formal channels of authority and communication. Research has identified two kinds of </a:t>
            </a:r>
            <a:r>
              <a:rPr lang="en-US" sz="1200" b="0" i="0" u="none" strike="noStrike" kern="1200" baseline="0" dirty="0" smtClean="0">
                <a:solidFill>
                  <a:schemeClr val="tx1"/>
                </a:solidFill>
                <a:latin typeface="+mn-lt"/>
                <a:ea typeface="+mn-ea"/>
                <a:cs typeface="Arial" charset="0"/>
              </a:rPr>
              <a:t>grapevines.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Many firms, including Rubbermaid, </a:t>
            </a:r>
            <a:r>
              <a:rPr lang="en-US" sz="1200" b="0" i="0" u="none" strike="noStrike" kern="1200" baseline="0" dirty="0" err="1" smtClean="0">
                <a:solidFill>
                  <a:schemeClr val="tx1"/>
                </a:solidFill>
                <a:latin typeface="+mn-lt"/>
                <a:ea typeface="+mn-ea"/>
                <a:cs typeface="Arial" charset="0"/>
              </a:rPr>
              <a:t>Dreamworks</a:t>
            </a:r>
            <a:r>
              <a:rPr lang="en-US" sz="1200" b="0" i="0" u="none" strike="noStrike" kern="1200" baseline="0" dirty="0" smtClean="0">
                <a:solidFill>
                  <a:schemeClr val="tx1"/>
                </a:solidFill>
                <a:latin typeface="+mn-lt"/>
                <a:ea typeface="+mn-ea"/>
                <a:cs typeface="Arial" charset="0"/>
              </a:rPr>
              <a:t>, 3M, and Xerox, support </a:t>
            </a:r>
            <a:r>
              <a:rPr lang="en-US" sz="1200" b="0" i="0" u="none" strike="noStrike" kern="1200" baseline="0" dirty="0" err="1" smtClean="0">
                <a:solidFill>
                  <a:schemeClr val="tx1"/>
                </a:solidFill>
                <a:latin typeface="+mn-lt"/>
                <a:ea typeface="+mn-ea"/>
                <a:cs typeface="Arial" charset="0"/>
              </a:rPr>
              <a:t>intrapreneuring</a:t>
            </a:r>
            <a:r>
              <a:rPr lang="en-US" sz="1200" b="0" i="0" u="none" strike="noStrike" kern="1200" baseline="0" dirty="0" smtClean="0">
                <a:solidFill>
                  <a:schemeClr val="tx1"/>
                </a:solidFill>
                <a:latin typeface="+mn-lt"/>
                <a:ea typeface="+mn-ea"/>
                <a:cs typeface="Arial" charset="0"/>
              </a:rPr>
              <a:t>, creating and maintaining the innovation and flexibility of a small-business environment within a large, bureaucratic structure.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We </a:t>
            </a:r>
            <a:r>
              <a:rPr lang="en-US" sz="1200" b="0" i="0" u="none" strike="noStrike" kern="1200" baseline="0" dirty="0" smtClean="0">
                <a:solidFill>
                  <a:schemeClr val="tx1"/>
                </a:solidFill>
                <a:latin typeface="+mn-lt"/>
                <a:ea typeface="+mn-ea"/>
                <a:cs typeface="Arial" charset="0"/>
              </a:rPr>
              <a:t>can define organizational structure as the specification of the jobs to be done within an organization and the ways in which those jobs relate to one another. </a:t>
            </a:r>
            <a:r>
              <a:rPr lang="en-US" sz="1200" b="0" i="0" u="none" strike="noStrike" kern="1200" baseline="0" dirty="0" smtClean="0">
                <a:solidFill>
                  <a:schemeClr val="tx1"/>
                </a:solidFill>
                <a:latin typeface="+mn-lt"/>
                <a:ea typeface="+mn-ea"/>
                <a:cs typeface="Arial" charset="0"/>
              </a:rPr>
              <a:t>Perhaps </a:t>
            </a:r>
            <a:r>
              <a:rPr lang="en-US" sz="1200" b="0" i="0" u="none" strike="noStrike" kern="1200" baseline="0" dirty="0" smtClean="0">
                <a:solidFill>
                  <a:schemeClr val="tx1"/>
                </a:solidFill>
                <a:latin typeface="+mn-lt"/>
                <a:ea typeface="+mn-ea"/>
                <a:cs typeface="Arial" charset="0"/>
              </a:rPr>
              <a:t>the easiest way to understand structure is in terms of an </a:t>
            </a:r>
            <a:r>
              <a:rPr lang="en-US" sz="1200" b="0" i="1" u="none" strike="noStrike" kern="1200" baseline="0" dirty="0" smtClean="0">
                <a:solidFill>
                  <a:schemeClr val="tx1"/>
                </a:solidFill>
                <a:latin typeface="+mn-lt"/>
                <a:ea typeface="+mn-ea"/>
                <a:cs typeface="Arial" charset="0"/>
              </a:rPr>
              <a:t>organization chart</a:t>
            </a:r>
            <a:r>
              <a:rPr lang="en-US" sz="1200" b="0" i="0" u="none" strike="noStrike" kern="1200" baseline="0" dirty="0" smtClean="0">
                <a:solidFill>
                  <a:schemeClr val="tx1"/>
                </a:solidFill>
                <a:latin typeface="+mn-lt"/>
                <a:ea typeface="+mn-ea"/>
                <a:cs typeface="Arial" charset="0"/>
              </a:rPr>
              <a: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Most small businesses prepare an organization chart to clarify structure and to show employees where they fit into a firm’s operations.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chain of command, in turn, refers to </a:t>
            </a:r>
            <a:r>
              <a:rPr lang="en-US" sz="1200" b="0" i="1" u="none" strike="noStrike" kern="1200" baseline="0" dirty="0" smtClean="0">
                <a:solidFill>
                  <a:schemeClr val="tx1"/>
                </a:solidFill>
                <a:latin typeface="+mn-lt"/>
                <a:ea typeface="+mn-ea"/>
                <a:cs typeface="Arial" charset="0"/>
              </a:rPr>
              <a:t>reporting relationships </a:t>
            </a:r>
            <a:r>
              <a:rPr lang="en-US" sz="1200" b="0" i="0" u="none" strike="noStrike" kern="1200" baseline="0" dirty="0" smtClean="0">
                <a:solidFill>
                  <a:schemeClr val="tx1"/>
                </a:solidFill>
                <a:latin typeface="+mn-lt"/>
                <a:ea typeface="+mn-ea"/>
                <a:cs typeface="Arial" charset="0"/>
              </a:rPr>
              <a:t>within the company. In theory, such reporting relationships follow a “chain” from the highest level in the organization to the lowest.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dirty="0" smtClean="0"/>
              <a:t>Figure 6.1 is an organization chart for Contemporary Landscape Services, a small but thriving business in Bryan, Texas. Each box in the chart represents a job.</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Many </a:t>
            </a:r>
            <a:r>
              <a:rPr lang="en-US" altLang="en-US" dirty="0" smtClean="0"/>
              <a:t>factors play a part in determining an organization’s optimal structure. Chief among them are the organization’s </a:t>
            </a:r>
            <a:r>
              <a:rPr lang="en-US" altLang="en-US" i="1" dirty="0" smtClean="0"/>
              <a:t>mission </a:t>
            </a:r>
            <a:r>
              <a:rPr lang="en-US" altLang="en-US" dirty="0" smtClean="0"/>
              <a:t>and </a:t>
            </a:r>
            <a:r>
              <a:rPr lang="en-US" altLang="en-US" i="1" dirty="0" smtClean="0"/>
              <a:t>strategy.</a:t>
            </a:r>
          </a:p>
          <a:p>
            <a:endParaRPr lang="en-US" altLang="en-US" i="1" dirty="0" smtClean="0"/>
          </a:p>
          <a:p>
            <a:r>
              <a:rPr lang="en-US" altLang="en-US" dirty="0" smtClean="0"/>
              <a:t>Size of the company and aspects of the organization’s environment also affect organizational structure. Organizing must be conducted with  an equal awareness of both a firm’s external and internal environments.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process of identifying the specific jobs that need to be done and designating </a:t>
            </a:r>
            <a:r>
              <a:rPr lang="en-US" sz="1200" b="0" i="0" u="none" strike="noStrike" kern="1200" baseline="0" dirty="0" smtClean="0">
                <a:solidFill>
                  <a:schemeClr val="tx1"/>
                </a:solidFill>
                <a:latin typeface="+mn-lt"/>
                <a:ea typeface="+mn-ea"/>
                <a:cs typeface="Arial" charset="0"/>
              </a:rPr>
              <a:t>the people </a:t>
            </a:r>
            <a:r>
              <a:rPr lang="en-US" sz="1200" b="0" i="0" u="none" strike="noStrike" kern="1200" baseline="0" dirty="0" smtClean="0">
                <a:solidFill>
                  <a:schemeClr val="tx1"/>
                </a:solidFill>
                <a:latin typeface="+mn-lt"/>
                <a:ea typeface="+mn-ea"/>
                <a:cs typeface="Arial" charset="0"/>
              </a:rPr>
              <a:t>who will perform them leads to job specialization.</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After jobs are specialized, they must be grouped into logical units, which is the process of departmentalization. Departmentalized companies benefit from this division of activities; control and coordination are narrowed and made easier, and top managers can see more easily how various units are performing.</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6-</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
        <p:nvSpPr>
          <p:cNvPr id="13"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6-</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6-</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6-</a:t>
            </a:r>
            <a:fld id="{D7E078EF-7339-4393-BEC6-515371D96D05}" type="slidenum">
              <a:rPr lang="en-US" sz="1200" b="1">
                <a:solidFill>
                  <a:schemeClr val="bg1"/>
                </a:solidFill>
              </a:rPr>
              <a:pPr eaLnBrk="0" hangingPunct="0">
                <a:spcBef>
                  <a:spcPct val="50000"/>
                </a:spcBef>
              </a:pPr>
              <a:t>‹#›</a:t>
            </a:fld>
            <a:r>
              <a:rPr lang="en-US" sz="1200" b="1" dirty="0">
                <a:solidFill>
                  <a:schemeClr val="bg1"/>
                </a:solidFill>
              </a:rPr>
              <a:t> </a:t>
            </a: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b="1" dirty="0"/>
              <a:t>Organizing the Business</a:t>
            </a:r>
          </a:p>
        </p:txBody>
      </p:sp>
      <p:sp>
        <p:nvSpPr>
          <p:cNvPr id="2" name="TextBox 1"/>
          <p:cNvSpPr txBox="1"/>
          <p:nvPr/>
        </p:nvSpPr>
        <p:spPr>
          <a:xfrm>
            <a:off x="6858000" y="4840069"/>
            <a:ext cx="441146" cy="646331"/>
          </a:xfrm>
          <a:prstGeom prst="rect">
            <a:avLst/>
          </a:prstGeom>
          <a:noFill/>
        </p:spPr>
        <p:txBody>
          <a:bodyPr wrap="none" rtlCol="0">
            <a:spAutoFit/>
          </a:bodyPr>
          <a:lstStyle/>
          <a:p>
            <a:r>
              <a:rPr lang="en-US" sz="3600" b="1" dirty="0">
                <a:solidFill>
                  <a:srgbClr val="CC0000"/>
                </a:solidFill>
              </a:rPr>
              <a:t>6</a:t>
            </a:r>
          </a:p>
        </p:txBody>
      </p:sp>
      <p:sp>
        <p:nvSpPr>
          <p:cNvPr id="4"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Specialization</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Job Specialization </a:t>
            </a:r>
          </a:p>
          <a:p>
            <a:pPr lvl="1">
              <a:defRPr/>
            </a:pPr>
            <a:r>
              <a:rPr lang="en-US" dirty="0"/>
              <a:t>the process of identifying the specific jobs that need to be done and designating the people who will perform them</a:t>
            </a:r>
          </a:p>
          <a:p>
            <a:pPr marL="0" indent="0">
              <a:buNone/>
            </a:pPr>
            <a:endParaRPr lang="en-US" b="1" dirty="0"/>
          </a:p>
        </p:txBody>
      </p:sp>
    </p:spTree>
    <p:extLst>
      <p:ext uri="{BB962C8B-B14F-4D97-AF65-F5344CB8AC3E}">
        <p14:creationId xmlns:p14="http://schemas.microsoft.com/office/powerpoint/2010/main" val="23658790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Departmentalization</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3962400" cy="4906963"/>
          </a:xfrm>
        </p:spPr>
        <p:txBody>
          <a:bodyPr/>
          <a:lstStyle/>
          <a:p>
            <a:pPr>
              <a:buClr>
                <a:srgbClr val="376092"/>
              </a:buClr>
            </a:pPr>
            <a:r>
              <a:rPr lang="en-US" altLang="en-US" sz="2800" b="1" dirty="0"/>
              <a:t>Departmentalization </a:t>
            </a:r>
            <a:endParaRPr lang="en-US" altLang="en-US" sz="2800" b="1" dirty="0" smtClean="0"/>
          </a:p>
          <a:p>
            <a:pPr lvl="1">
              <a:buClr>
                <a:srgbClr val="376092"/>
              </a:buClr>
            </a:pPr>
            <a:r>
              <a:rPr lang="en-US" altLang="en-US" sz="2400" dirty="0" smtClean="0"/>
              <a:t>process </a:t>
            </a:r>
            <a:r>
              <a:rPr lang="en-US" altLang="en-US" sz="2400" dirty="0"/>
              <a:t>of grouping jobs into logical </a:t>
            </a:r>
            <a:r>
              <a:rPr lang="en-US" altLang="en-US" sz="2400" dirty="0" smtClean="0"/>
              <a:t>units</a:t>
            </a:r>
          </a:p>
          <a:p>
            <a:pPr lvl="1">
              <a:buClr>
                <a:srgbClr val="376092"/>
              </a:buClr>
            </a:pPr>
            <a:r>
              <a:rPr lang="en-US" altLang="en-US" sz="2400" dirty="0" smtClean="0"/>
              <a:t>product</a:t>
            </a:r>
            <a:r>
              <a:rPr lang="en-US" altLang="en-US" sz="2400" dirty="0"/>
              <a:t>, process, functional, customer, geographic</a:t>
            </a:r>
          </a:p>
          <a:p>
            <a:endParaRPr lang="en-US" sz="2800" b="1" dirty="0"/>
          </a:p>
        </p:txBody>
      </p:sp>
      <p:sp>
        <p:nvSpPr>
          <p:cNvPr id="4" name="Content Placeholder 5"/>
          <p:cNvSpPr>
            <a:spLocks noGrp="1"/>
          </p:cNvSpPr>
          <p:nvPr/>
        </p:nvSpPr>
        <p:spPr bwMode="auto">
          <a:xfrm>
            <a:off x="4572000" y="1219200"/>
            <a:ext cx="4038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lumMod val="75000"/>
                </a:schemeClr>
              </a:buClr>
              <a:buFont typeface="Wingdings 3" pitchFamily="18" charset="2"/>
              <a:buChar char=""/>
              <a:defRPr sz="30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FF9966"/>
              </a:buClr>
              <a:buFont typeface="Arial" pitchFamily="34" charset="0"/>
              <a:buChar char="└"/>
              <a:defRPr sz="26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a:buClr>
                <a:srgbClr val="376092"/>
              </a:buClr>
              <a:buFont typeface="Arial" charset="0"/>
              <a:buChar char="•"/>
              <a:defRPr/>
            </a:pPr>
            <a:r>
              <a:rPr lang="en-US" sz="2800" b="1" dirty="0"/>
              <a:t>Profit </a:t>
            </a:r>
            <a:r>
              <a:rPr lang="en-US" sz="2800" b="1" dirty="0" smtClean="0"/>
              <a:t>Center</a:t>
            </a:r>
          </a:p>
          <a:p>
            <a:pPr lvl="1">
              <a:buClr>
                <a:srgbClr val="376092"/>
              </a:buClr>
              <a:buFont typeface="Arial" charset="0"/>
              <a:buChar char="–"/>
              <a:defRPr/>
            </a:pPr>
            <a:r>
              <a:rPr lang="en-US" sz="2400" dirty="0"/>
              <a:t>separate company unit responsible for its own costs and profits</a:t>
            </a:r>
          </a:p>
          <a:p>
            <a:pPr lvl="1">
              <a:buClr>
                <a:srgbClr val="376092"/>
              </a:buClr>
              <a:buFont typeface="Arial" charset="0"/>
              <a:buChar char="–"/>
              <a:defRPr/>
            </a:pPr>
            <a:endParaRPr lang="en-US" sz="2400" dirty="0"/>
          </a:p>
        </p:txBody>
      </p:sp>
    </p:spTree>
    <p:extLst>
      <p:ext uri="{BB962C8B-B14F-4D97-AF65-F5344CB8AC3E}">
        <p14:creationId xmlns:p14="http://schemas.microsoft.com/office/powerpoint/2010/main" val="18974591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smtClean="0"/>
              <a:t>Departmentalization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800" b="1" dirty="0"/>
              <a:t>Functional Departmentalization </a:t>
            </a:r>
          </a:p>
          <a:p>
            <a:pPr lvl="1">
              <a:defRPr/>
            </a:pPr>
            <a:r>
              <a:rPr lang="en-US" sz="2400" dirty="0"/>
              <a:t>dividing an organization according to groups’ functions or activities</a:t>
            </a:r>
          </a:p>
          <a:p>
            <a:pPr>
              <a:defRPr/>
            </a:pPr>
            <a:r>
              <a:rPr lang="en-US" sz="2800" b="1" dirty="0"/>
              <a:t>Product Departmentalization </a:t>
            </a:r>
          </a:p>
          <a:p>
            <a:pPr lvl="1">
              <a:defRPr/>
            </a:pPr>
            <a:r>
              <a:rPr lang="en-US" sz="2400" dirty="0"/>
              <a:t>dividing an organization according to specific products or services being </a:t>
            </a:r>
            <a:r>
              <a:rPr lang="en-US" sz="2400" dirty="0" smtClean="0"/>
              <a:t>created</a:t>
            </a:r>
          </a:p>
          <a:p>
            <a:pPr>
              <a:defRPr/>
            </a:pPr>
            <a:r>
              <a:rPr lang="en-US" sz="2800" b="1" dirty="0"/>
              <a:t>Process Departmentalization </a:t>
            </a:r>
          </a:p>
          <a:p>
            <a:pPr lvl="1">
              <a:defRPr/>
            </a:pPr>
            <a:r>
              <a:rPr lang="en-US" sz="2400" dirty="0"/>
              <a:t>dividing an organization according to production processes used to create a good or service</a:t>
            </a:r>
          </a:p>
          <a:p>
            <a:pPr marL="0" indent="0">
              <a:buNone/>
              <a:defRPr/>
            </a:pPr>
            <a:endParaRPr lang="en-US" dirty="0"/>
          </a:p>
          <a:p>
            <a:pPr lvl="1">
              <a:defRPr/>
            </a:pPr>
            <a:endParaRPr lang="en-US" dirty="0"/>
          </a:p>
          <a:p>
            <a:endParaRPr lang="en-US" b="1" dirty="0"/>
          </a:p>
        </p:txBody>
      </p:sp>
    </p:spTree>
    <p:extLst>
      <p:ext uri="{BB962C8B-B14F-4D97-AF65-F5344CB8AC3E}">
        <p14:creationId xmlns:p14="http://schemas.microsoft.com/office/powerpoint/2010/main" val="7270399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sz="2800" b="1" dirty="0"/>
              <a:t>Customer Departmentalization </a:t>
            </a:r>
          </a:p>
          <a:p>
            <a:pPr lvl="1">
              <a:defRPr/>
            </a:pPr>
            <a:r>
              <a:rPr lang="en-US" sz="2400" dirty="0"/>
              <a:t>dividing an organization to offer products and meet needs for identifiable customer </a:t>
            </a:r>
            <a:r>
              <a:rPr lang="en-US" sz="2400" dirty="0" smtClean="0"/>
              <a:t>groups</a:t>
            </a:r>
            <a:endParaRPr lang="en-US" sz="2800" b="1" dirty="0" smtClean="0"/>
          </a:p>
          <a:p>
            <a:pPr>
              <a:defRPr/>
            </a:pPr>
            <a:r>
              <a:rPr lang="en-US" sz="2800" b="1" dirty="0" smtClean="0"/>
              <a:t>Geographic </a:t>
            </a:r>
            <a:r>
              <a:rPr lang="en-US" sz="2800" b="1" dirty="0"/>
              <a:t>Departmentalization </a:t>
            </a:r>
          </a:p>
          <a:p>
            <a:pPr lvl="1">
              <a:defRPr/>
            </a:pPr>
            <a:r>
              <a:rPr lang="en-US" sz="2400" dirty="0"/>
              <a:t>dividing an organization according to the areas of the country or the world served by a </a:t>
            </a:r>
            <a:r>
              <a:rPr lang="en-US" sz="2400" dirty="0" smtClean="0"/>
              <a:t>business</a:t>
            </a:r>
            <a:endParaRPr lang="en-US" sz="2400" dirty="0"/>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Departmentalization (cont.)</a:t>
            </a:r>
            <a:endParaRPr lang="en-US" sz="3200" i="1" dirty="0" smtClean="0">
              <a:latin typeface="Calibri" pitchFamily="34" charset="0"/>
            </a:endParaRPr>
          </a:p>
        </p:txBody>
      </p:sp>
    </p:spTree>
    <p:extLst>
      <p:ext uri="{BB962C8B-B14F-4D97-AF65-F5344CB8AC3E}">
        <p14:creationId xmlns:p14="http://schemas.microsoft.com/office/powerpoint/2010/main" val="13042050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Multiple Forms of Departmentalization</a:t>
            </a:r>
            <a:endParaRPr lang="en-US" sz="3200" dirty="0" smtClean="0">
              <a:latin typeface="Calibri"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738" y="1662113"/>
            <a:ext cx="8772525" cy="3533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60593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2800" dirty="0"/>
              <a:t>Distributing </a:t>
            </a:r>
            <a:r>
              <a:rPr lang="en-US" sz="2800" dirty="0" smtClean="0"/>
              <a:t>Authority: Centralization</a:t>
            </a:r>
            <a:r>
              <a:rPr lang="en-US" sz="2800" dirty="0"/>
              <a:t/>
            </a:r>
            <a:br>
              <a:rPr lang="en-US" sz="2800" dirty="0"/>
            </a:br>
            <a:r>
              <a:rPr lang="en-US" sz="2800" dirty="0"/>
              <a:t>and Decentralization</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defRPr/>
            </a:pPr>
            <a:r>
              <a:rPr lang="en-US" altLang="en-US" sz="2800" b="1" dirty="0"/>
              <a:t>Establishment of a Decision-Making Hierarchy </a:t>
            </a:r>
          </a:p>
          <a:p>
            <a:pPr lvl="1">
              <a:buClr>
                <a:srgbClr val="376092"/>
              </a:buClr>
            </a:pPr>
            <a:r>
              <a:rPr lang="en-US" altLang="en-US" sz="2400" dirty="0"/>
              <a:t>deciding who will be empowered to make which decisions and who will have authority over others</a:t>
            </a:r>
          </a:p>
          <a:p>
            <a:pPr>
              <a:defRPr/>
            </a:pPr>
            <a:r>
              <a:rPr lang="en-US" sz="2800" b="1" dirty="0" smtClean="0"/>
              <a:t>Centralized </a:t>
            </a:r>
            <a:r>
              <a:rPr lang="en-US" sz="2800" b="1" dirty="0"/>
              <a:t>Organization </a:t>
            </a:r>
          </a:p>
          <a:p>
            <a:pPr lvl="1">
              <a:defRPr/>
            </a:pPr>
            <a:r>
              <a:rPr lang="en-US" sz="2400" dirty="0"/>
              <a:t>organization in which most decision-making authority is held by upper-level management</a:t>
            </a:r>
          </a:p>
          <a:p>
            <a:pPr>
              <a:buClr>
                <a:srgbClr val="376092"/>
              </a:buClr>
            </a:pPr>
            <a:r>
              <a:rPr lang="en-US" altLang="en-US" sz="2800" b="1" dirty="0"/>
              <a:t>Decentralized Organization </a:t>
            </a:r>
            <a:endParaRPr lang="en-US" altLang="en-US" sz="2800" b="1" dirty="0" smtClean="0"/>
          </a:p>
          <a:p>
            <a:pPr lvl="1">
              <a:buClr>
                <a:srgbClr val="376092"/>
              </a:buClr>
            </a:pPr>
            <a:r>
              <a:rPr lang="en-US" altLang="en-US" sz="2400" dirty="0" smtClean="0"/>
              <a:t>organization </a:t>
            </a:r>
            <a:r>
              <a:rPr lang="en-US" altLang="en-US" sz="2400" dirty="0"/>
              <a:t>in which a great deal of decision-making authority is delegated to levels of management at points below the top</a:t>
            </a:r>
          </a:p>
          <a:p>
            <a:endParaRPr lang="en-US" sz="2800" b="1" dirty="0"/>
          </a:p>
        </p:txBody>
      </p:sp>
    </p:spTree>
    <p:extLst>
      <p:ext uri="{BB962C8B-B14F-4D97-AF65-F5344CB8AC3E}">
        <p14:creationId xmlns:p14="http://schemas.microsoft.com/office/powerpoint/2010/main" val="7418664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Tall and Flat Organizations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Flat Organizational Structure </a:t>
            </a:r>
          </a:p>
          <a:p>
            <a:pPr lvl="1">
              <a:defRPr/>
            </a:pPr>
            <a:r>
              <a:rPr lang="en-US" dirty="0"/>
              <a:t>characteristic of decentralized companies with relatively few layers of management</a:t>
            </a:r>
          </a:p>
          <a:p>
            <a:endParaRPr lang="en-US" b="1"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010" y="2895600"/>
            <a:ext cx="7937500" cy="33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56122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Tall and Flat </a:t>
            </a:r>
            <a:r>
              <a:rPr lang="en-US" sz="3200" i="1" dirty="0" smtClean="0"/>
              <a:t>Organizations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3200400" cy="4952999"/>
          </a:xfrm>
        </p:spPr>
        <p:txBody>
          <a:bodyPr/>
          <a:lstStyle/>
          <a:p>
            <a:pPr>
              <a:defRPr/>
            </a:pPr>
            <a:r>
              <a:rPr lang="en-US" sz="2800" b="1" dirty="0"/>
              <a:t>Tall Organizational Structure </a:t>
            </a:r>
          </a:p>
          <a:p>
            <a:pPr lvl="1">
              <a:defRPr/>
            </a:pPr>
            <a:r>
              <a:rPr lang="en-US" sz="2400" dirty="0"/>
              <a:t>characteristic of centralized companies with multiple layers of management</a:t>
            </a:r>
          </a:p>
          <a:p>
            <a:endParaRPr lang="en-US" b="1"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1290638"/>
            <a:ext cx="5191125" cy="4652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07856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Span of Control</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dirty="0"/>
              <a:t>The distribution of authority in an organization also affects the number of people who work for any individual manager.</a:t>
            </a:r>
          </a:p>
          <a:p>
            <a:pPr>
              <a:defRPr/>
            </a:pPr>
            <a:r>
              <a:rPr lang="en-US" b="1" dirty="0"/>
              <a:t>Span of Control </a:t>
            </a:r>
          </a:p>
          <a:p>
            <a:pPr lvl="1">
              <a:defRPr/>
            </a:pPr>
            <a:r>
              <a:rPr lang="en-US" dirty="0"/>
              <a:t>number of people supervised by one manager</a:t>
            </a:r>
          </a:p>
          <a:p>
            <a:endParaRPr lang="en-US" b="1" dirty="0"/>
          </a:p>
        </p:txBody>
      </p:sp>
    </p:spTree>
    <p:extLst>
      <p:ext uri="{BB962C8B-B14F-4D97-AF65-F5344CB8AC3E}">
        <p14:creationId xmlns:p14="http://schemas.microsoft.com/office/powerpoint/2010/main" val="16764739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Delegation Process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Delegation </a:t>
            </a:r>
          </a:p>
          <a:p>
            <a:pPr lvl="1">
              <a:defRPr/>
            </a:pPr>
            <a:r>
              <a:rPr lang="en-US" dirty="0"/>
              <a:t>process through which a manager allocates work to subordinates</a:t>
            </a:r>
          </a:p>
          <a:p>
            <a:pPr marL="914400" lvl="1" indent="-514350">
              <a:buClr>
                <a:schemeClr val="accent6">
                  <a:lumMod val="75000"/>
                </a:schemeClr>
              </a:buClr>
              <a:buFont typeface="+mj-lt"/>
              <a:buAutoNum type="arabicPeriod"/>
              <a:defRPr/>
            </a:pPr>
            <a:r>
              <a:rPr lang="en-US" b="1" dirty="0"/>
              <a:t>Assigning responsibility </a:t>
            </a:r>
            <a:r>
              <a:rPr lang="en-US" dirty="0"/>
              <a:t>- the duty to perform an assigned task</a:t>
            </a:r>
          </a:p>
          <a:p>
            <a:pPr marL="914400" lvl="1" indent="-514350">
              <a:buClr>
                <a:schemeClr val="accent6">
                  <a:lumMod val="75000"/>
                </a:schemeClr>
              </a:buClr>
              <a:buFont typeface="+mj-lt"/>
              <a:buAutoNum type="arabicPeriod"/>
              <a:defRPr/>
            </a:pPr>
            <a:r>
              <a:rPr lang="en-US" b="1" dirty="0"/>
              <a:t>Granting authority </a:t>
            </a:r>
            <a:r>
              <a:rPr lang="en-US" dirty="0"/>
              <a:t>- the power to make the decisions necessary to complete the task</a:t>
            </a:r>
          </a:p>
          <a:p>
            <a:pPr marL="914400" lvl="1" indent="-514350">
              <a:buClr>
                <a:schemeClr val="accent6">
                  <a:lumMod val="75000"/>
                </a:schemeClr>
              </a:buClr>
              <a:buFont typeface="+mj-lt"/>
              <a:buAutoNum type="arabicPeriod"/>
              <a:defRPr/>
            </a:pPr>
            <a:r>
              <a:rPr lang="en-US" b="1" dirty="0"/>
              <a:t>Creating accountability </a:t>
            </a:r>
            <a:r>
              <a:rPr lang="en-US" dirty="0"/>
              <a:t>- the obligation employees have for the successful completion of the task</a:t>
            </a:r>
          </a:p>
          <a:p>
            <a:endParaRPr lang="en-US" b="1" dirty="0"/>
          </a:p>
        </p:txBody>
      </p:sp>
    </p:spTree>
    <p:extLst>
      <p:ext uri="{BB962C8B-B14F-4D97-AF65-F5344CB8AC3E}">
        <p14:creationId xmlns:p14="http://schemas.microsoft.com/office/powerpoint/2010/main" val="36050179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p:txBody>
          <a:bodyPr/>
          <a:lstStyle/>
          <a:p>
            <a:r>
              <a:rPr lang="en-US" dirty="0" smtClean="0">
                <a:latin typeface="Calibri" pitchFamily="34" charset="0"/>
              </a:rPr>
              <a:t>Introduction</a:t>
            </a:r>
          </a:p>
        </p:txBody>
      </p:sp>
      <p:sp>
        <p:nvSpPr>
          <p:cNvPr id="158723" name="Rectangle 3"/>
          <p:cNvSpPr>
            <a:spLocks noGrp="1"/>
          </p:cNvSpPr>
          <p:nvPr>
            <p:ph type="body" idx="4294967295"/>
          </p:nvPr>
        </p:nvSpPr>
        <p:spPr>
          <a:xfrm>
            <a:off x="457200" y="1295400"/>
            <a:ext cx="8229600" cy="4830763"/>
          </a:xfrm>
        </p:spPr>
        <p:txBody>
          <a:bodyPr/>
          <a:lstStyle/>
          <a:p>
            <a:pPr>
              <a:defRPr/>
            </a:pPr>
            <a:r>
              <a:rPr lang="en-US" b="1" dirty="0"/>
              <a:t>In this </a:t>
            </a:r>
            <a:r>
              <a:rPr lang="en-US" b="1" dirty="0" smtClean="0"/>
              <a:t>chapter we</a:t>
            </a:r>
          </a:p>
          <a:p>
            <a:pPr lvl="1"/>
            <a:r>
              <a:rPr lang="en-US" dirty="0" smtClean="0"/>
              <a:t>examine </a:t>
            </a:r>
            <a:r>
              <a:rPr lang="en-US" dirty="0"/>
              <a:t>factors that </a:t>
            </a:r>
            <a:r>
              <a:rPr lang="en-US" dirty="0" smtClean="0"/>
              <a:t>influence a </a:t>
            </a:r>
            <a:r>
              <a:rPr lang="en-US" dirty="0"/>
              <a:t>firm’s organizational </a:t>
            </a:r>
            <a:r>
              <a:rPr lang="en-US" dirty="0" smtClean="0"/>
              <a:t>structure</a:t>
            </a:r>
          </a:p>
          <a:p>
            <a:pPr lvl="1"/>
            <a:r>
              <a:rPr lang="en-US" dirty="0"/>
              <a:t>discuss </a:t>
            </a:r>
            <a:r>
              <a:rPr lang="en-US" dirty="0" smtClean="0"/>
              <a:t>the building </a:t>
            </a:r>
            <a:r>
              <a:rPr lang="en-US" dirty="0"/>
              <a:t>blocks of organizational structure as </a:t>
            </a:r>
            <a:r>
              <a:rPr lang="en-US" dirty="0" smtClean="0"/>
              <a:t>well as </a:t>
            </a:r>
            <a:r>
              <a:rPr lang="en-US" dirty="0"/>
              <a:t>the differences between decision making in </a:t>
            </a:r>
            <a:r>
              <a:rPr lang="en-US" dirty="0" smtClean="0"/>
              <a:t>different types </a:t>
            </a:r>
            <a:r>
              <a:rPr lang="en-US" dirty="0"/>
              <a:t>of </a:t>
            </a:r>
            <a:r>
              <a:rPr lang="en-US" dirty="0" smtClean="0"/>
              <a:t>organizations</a:t>
            </a:r>
          </a:p>
          <a:p>
            <a:pPr lvl="1"/>
            <a:r>
              <a:rPr lang="en-US" dirty="0"/>
              <a:t>look at a variety of organizational </a:t>
            </a:r>
            <a:r>
              <a:rPr lang="en-US" dirty="0" smtClean="0"/>
              <a:t>structures</a:t>
            </a:r>
          </a:p>
          <a:p>
            <a:pPr lvl="1"/>
            <a:r>
              <a:rPr lang="en-US" dirty="0" smtClean="0"/>
              <a:t>describe </a:t>
            </a:r>
            <a:r>
              <a:rPr lang="en-US" dirty="0"/>
              <a:t>the most popular new forms of </a:t>
            </a:r>
            <a:r>
              <a:rPr lang="en-US" dirty="0" smtClean="0"/>
              <a:t>organizational design</a:t>
            </a:r>
            <a:endParaRPr lang="en-US" b="1" dirty="0" smtClean="0"/>
          </a:p>
        </p:txBody>
      </p:sp>
    </p:spTree>
    <p:extLst>
      <p:ext uri="{BB962C8B-B14F-4D97-AF65-F5344CB8AC3E}">
        <p14:creationId xmlns:p14="http://schemas.microsoft.com/office/powerpoint/2010/main" val="12584352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Learning to Delegate Effectively</a:t>
            </a:r>
            <a:endParaRPr lang="en-US" sz="3200" dirty="0" smtClean="0">
              <a:latin typeface="Calibri" pitchFamily="34"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536" y="1352549"/>
            <a:ext cx="7893864" cy="48818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098576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Forms of Authority</a:t>
            </a:r>
            <a:endParaRPr lang="en-US" sz="3200" dirty="0" smtClean="0">
              <a:latin typeface="Calibri" pitchFamily="34" charset="0"/>
            </a:endParaRPr>
          </a:p>
        </p:txBody>
      </p:sp>
      <p:sp>
        <p:nvSpPr>
          <p:cNvPr id="158723" name="Rectangle 3"/>
          <p:cNvSpPr>
            <a:spLocks noGrp="1"/>
          </p:cNvSpPr>
          <p:nvPr>
            <p:ph type="body" idx="4294967295"/>
          </p:nvPr>
        </p:nvSpPr>
        <p:spPr>
          <a:xfrm>
            <a:off x="381000" y="1143000"/>
            <a:ext cx="8229600" cy="4906963"/>
          </a:xfrm>
        </p:spPr>
        <p:txBody>
          <a:bodyPr/>
          <a:lstStyle/>
          <a:p>
            <a:pPr>
              <a:defRPr/>
            </a:pPr>
            <a:r>
              <a:rPr lang="en-US" sz="2800" b="1" dirty="0"/>
              <a:t>Line Authority </a:t>
            </a:r>
          </a:p>
          <a:p>
            <a:pPr lvl="1">
              <a:defRPr/>
            </a:pPr>
            <a:r>
              <a:rPr lang="en-US" sz="2400" dirty="0"/>
              <a:t>organizational structure in which authority flows in a direct chain of command from the top of the company to the bottom</a:t>
            </a:r>
          </a:p>
          <a:p>
            <a:pPr>
              <a:defRPr/>
            </a:pPr>
            <a:r>
              <a:rPr lang="en-US" sz="2800" b="1" dirty="0"/>
              <a:t>Staff Authority </a:t>
            </a:r>
          </a:p>
          <a:p>
            <a:pPr lvl="1">
              <a:defRPr/>
            </a:pPr>
            <a:r>
              <a:rPr lang="en-US" sz="2400" dirty="0"/>
              <a:t>authority based on expertise that usually involves counseling and advising line </a:t>
            </a:r>
            <a:r>
              <a:rPr lang="en-US" sz="2400" dirty="0" smtClean="0"/>
              <a:t>managers</a:t>
            </a:r>
          </a:p>
          <a:p>
            <a:pPr>
              <a:defRPr/>
            </a:pPr>
            <a:r>
              <a:rPr lang="en-US" sz="2800" b="1" dirty="0"/>
              <a:t>Staff Members </a:t>
            </a:r>
          </a:p>
          <a:p>
            <a:pPr lvl="1">
              <a:defRPr/>
            </a:pPr>
            <a:r>
              <a:rPr lang="en-US" sz="2400" dirty="0"/>
              <a:t>advisers and </a:t>
            </a:r>
            <a:r>
              <a:rPr lang="en-US" sz="2400" dirty="0" smtClean="0"/>
              <a:t>counselors who </a:t>
            </a:r>
            <a:r>
              <a:rPr lang="en-US" sz="2400" dirty="0"/>
              <a:t>help line departments </a:t>
            </a:r>
            <a:r>
              <a:rPr lang="en-US" sz="2400" dirty="0" smtClean="0"/>
              <a:t>in making </a:t>
            </a:r>
            <a:r>
              <a:rPr lang="en-US" sz="2400" dirty="0"/>
              <a:t>decisions but who do not </a:t>
            </a:r>
            <a:r>
              <a:rPr lang="en-US" sz="2400" dirty="0" smtClean="0"/>
              <a:t>have the </a:t>
            </a:r>
            <a:r>
              <a:rPr lang="en-US" sz="2400" dirty="0"/>
              <a:t>authority to make final decisions</a:t>
            </a:r>
          </a:p>
          <a:p>
            <a:pPr marL="0" indent="0">
              <a:buNone/>
            </a:pPr>
            <a:endParaRPr lang="en-US" sz="2800" b="1" dirty="0"/>
          </a:p>
        </p:txBody>
      </p:sp>
    </p:spTree>
    <p:extLst>
      <p:ext uri="{BB962C8B-B14F-4D97-AF65-F5344CB8AC3E}">
        <p14:creationId xmlns:p14="http://schemas.microsoft.com/office/powerpoint/2010/main" val="15653296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Forms of </a:t>
            </a:r>
            <a:r>
              <a:rPr lang="en-US" sz="3200" i="1" dirty="0" smtClean="0"/>
              <a:t>Authority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Committee and Team Authority </a:t>
            </a:r>
            <a:endParaRPr lang="en-US" altLang="en-US" b="1" dirty="0" smtClean="0"/>
          </a:p>
          <a:p>
            <a:pPr lvl="1">
              <a:buClr>
                <a:srgbClr val="254061"/>
              </a:buClr>
            </a:pPr>
            <a:r>
              <a:rPr lang="en-US" altLang="en-US" dirty="0" smtClean="0"/>
              <a:t>authority </a:t>
            </a:r>
            <a:r>
              <a:rPr lang="en-US" altLang="en-US" dirty="0"/>
              <a:t>granted to committees or teams involved in a firm’s daily operations</a:t>
            </a:r>
          </a:p>
          <a:p>
            <a:pPr>
              <a:buClr>
                <a:srgbClr val="254061"/>
              </a:buClr>
            </a:pPr>
            <a:r>
              <a:rPr lang="en-US" altLang="en-US" b="1" dirty="0"/>
              <a:t>Work Team </a:t>
            </a:r>
            <a:endParaRPr lang="en-US" altLang="en-US" b="1" dirty="0" smtClean="0"/>
          </a:p>
          <a:p>
            <a:pPr lvl="1">
              <a:buClr>
                <a:srgbClr val="254061"/>
              </a:buClr>
            </a:pPr>
            <a:r>
              <a:rPr lang="en-US" altLang="en-US" dirty="0" smtClean="0"/>
              <a:t>groups </a:t>
            </a:r>
            <a:r>
              <a:rPr lang="en-US" altLang="en-US" dirty="0"/>
              <a:t>of operating employees who are empowered to plan and organize their own work and to perform that work with a minimum of supervision</a:t>
            </a:r>
          </a:p>
          <a:p>
            <a:endParaRPr lang="en-US" b="1" dirty="0"/>
          </a:p>
        </p:txBody>
      </p:sp>
    </p:spTree>
    <p:extLst>
      <p:ext uri="{BB962C8B-B14F-4D97-AF65-F5344CB8AC3E}">
        <p14:creationId xmlns:p14="http://schemas.microsoft.com/office/powerpoint/2010/main" val="7188267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Line and Staff Organization</a:t>
            </a:r>
            <a:endParaRPr lang="en-US" sz="3200" dirty="0" smtClean="0">
              <a:latin typeface="Calibri" pitchFamily="34"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151" y="1833563"/>
            <a:ext cx="8666853" cy="3805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31383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Basic Forms of </a:t>
            </a:r>
            <a:r>
              <a:rPr lang="en-US" sz="2800" dirty="0" smtClean="0"/>
              <a:t>Organizational Structure</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Functional Structure </a:t>
            </a:r>
          </a:p>
          <a:p>
            <a:pPr lvl="1">
              <a:defRPr/>
            </a:pPr>
            <a:r>
              <a:rPr lang="en-US" dirty="0"/>
              <a:t>organization structure in which authority is determined by the relationships between group functions and activities</a:t>
            </a:r>
          </a:p>
          <a:p>
            <a:endParaRPr lang="en-US" b="1" dirty="0"/>
          </a:p>
        </p:txBody>
      </p:sp>
    </p:spTree>
    <p:extLst>
      <p:ext uri="{BB962C8B-B14F-4D97-AF65-F5344CB8AC3E}">
        <p14:creationId xmlns:p14="http://schemas.microsoft.com/office/powerpoint/2010/main" val="14959258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Functional Structure </a:t>
            </a:r>
            <a:endParaRPr lang="en-US" sz="3200" dirty="0" smtClean="0">
              <a:latin typeface="Calibri" pitchFamily="34" charset="0"/>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809749"/>
            <a:ext cx="8678731" cy="4197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949032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Basic Forms of </a:t>
            </a:r>
            <a:r>
              <a:rPr lang="en-US" sz="2800" dirty="0" smtClean="0"/>
              <a:t>Organizational Structure</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Divisional Structure </a:t>
            </a:r>
          </a:p>
          <a:p>
            <a:pPr lvl="1">
              <a:defRPr/>
            </a:pPr>
            <a:r>
              <a:rPr lang="en-US" dirty="0"/>
              <a:t>organizational structure in which corporate divisions operate as autonomous businesses under the larger corporate umbrella</a:t>
            </a:r>
          </a:p>
          <a:p>
            <a:pPr marL="0" indent="0">
              <a:buNone/>
            </a:pPr>
            <a:endParaRPr lang="en-US" b="1" dirty="0"/>
          </a:p>
        </p:txBody>
      </p:sp>
    </p:spTree>
    <p:extLst>
      <p:ext uri="{BB962C8B-B14F-4D97-AF65-F5344CB8AC3E}">
        <p14:creationId xmlns:p14="http://schemas.microsoft.com/office/powerpoint/2010/main" val="4546734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Divisional Structure </a:t>
            </a:r>
            <a:endParaRPr lang="en-US" sz="3200" dirty="0" smtClean="0">
              <a:latin typeface="Calibri" pitchFamily="34" charset="0"/>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232" y="1752600"/>
            <a:ext cx="8903368"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9339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Basic Forms of Organizational Structure</a:t>
            </a: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Matrix Structure </a:t>
            </a:r>
            <a:endParaRPr lang="en-US" altLang="en-US" b="1" dirty="0" smtClean="0"/>
          </a:p>
          <a:p>
            <a:pPr lvl="1">
              <a:buClr>
                <a:srgbClr val="254061"/>
              </a:buClr>
            </a:pPr>
            <a:r>
              <a:rPr lang="en-US" altLang="en-US" dirty="0" smtClean="0"/>
              <a:t>organizational </a:t>
            </a:r>
            <a:r>
              <a:rPr lang="en-US" altLang="en-US" dirty="0"/>
              <a:t>structure created by superimposing one form of structure onto another</a:t>
            </a:r>
          </a:p>
          <a:p>
            <a:pPr>
              <a:buClr>
                <a:srgbClr val="254061"/>
              </a:buClr>
            </a:pPr>
            <a:r>
              <a:rPr lang="en-US" altLang="en-US" dirty="0"/>
              <a:t>In some companies, the matrix organization is a temporary measure installed to complete a specific project and affecting only one part of the firm</a:t>
            </a:r>
          </a:p>
          <a:p>
            <a:endParaRPr lang="en-US" b="1" dirty="0"/>
          </a:p>
        </p:txBody>
      </p:sp>
    </p:spTree>
    <p:extLst>
      <p:ext uri="{BB962C8B-B14F-4D97-AF65-F5344CB8AC3E}">
        <p14:creationId xmlns:p14="http://schemas.microsoft.com/office/powerpoint/2010/main" val="1679906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altLang="en-US" sz="3200" dirty="0"/>
              <a:t>Matrix Structure </a:t>
            </a:r>
            <a:endParaRPr lang="en-US" sz="3200" dirty="0" smtClean="0">
              <a:latin typeface="Calibri" pitchFamily="34" charset="0"/>
            </a:endParaRP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219200"/>
            <a:ext cx="4883150" cy="5107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94113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a:pPr>
            <a:r>
              <a:rPr lang="en-US" b="1" dirty="0"/>
              <a:t>Discuss </a:t>
            </a:r>
            <a:r>
              <a:rPr lang="en-US" dirty="0"/>
              <a:t>the factors that influence firm’s organizational </a:t>
            </a:r>
            <a:r>
              <a:rPr lang="en-US" dirty="0" smtClean="0"/>
              <a:t>structure.</a:t>
            </a:r>
          </a:p>
          <a:p>
            <a:pPr marL="514350" indent="-514350">
              <a:buFont typeface="+mj-lt"/>
              <a:buAutoNum type="arabicPeriod"/>
            </a:pPr>
            <a:r>
              <a:rPr lang="en-US" b="1" dirty="0" smtClean="0"/>
              <a:t>Explain </a:t>
            </a:r>
            <a:r>
              <a:rPr lang="en-US" dirty="0"/>
              <a:t>specialization and departmentalization as two of the </a:t>
            </a:r>
            <a:r>
              <a:rPr lang="en-US" dirty="0" smtClean="0"/>
              <a:t>building blocks </a:t>
            </a:r>
            <a:r>
              <a:rPr lang="en-US" dirty="0"/>
              <a:t>of organizational </a:t>
            </a:r>
            <a:r>
              <a:rPr lang="en-US" dirty="0" smtClean="0"/>
              <a:t>structure.</a:t>
            </a:r>
          </a:p>
          <a:p>
            <a:pPr marL="514350" indent="-514350">
              <a:buFont typeface="+mj-lt"/>
              <a:buAutoNum type="arabicPeriod"/>
            </a:pPr>
            <a:r>
              <a:rPr lang="en-US" b="1" dirty="0" smtClean="0"/>
              <a:t>Describe </a:t>
            </a:r>
            <a:r>
              <a:rPr lang="en-US" dirty="0"/>
              <a:t>centralization and decentralization, delegation, </a:t>
            </a:r>
            <a:r>
              <a:rPr lang="en-US" dirty="0" smtClean="0"/>
              <a:t>and authority </a:t>
            </a:r>
            <a:r>
              <a:rPr lang="en-US" dirty="0"/>
              <a:t>as the key ingredients in establishing </a:t>
            </a:r>
            <a:r>
              <a:rPr lang="en-US" dirty="0" smtClean="0"/>
              <a:t>the decision-making hierarchy</a:t>
            </a:r>
            <a:r>
              <a:rPr lang="en-US" dirty="0"/>
              <a: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Basic Forms of </a:t>
            </a:r>
            <a:r>
              <a:rPr lang="en-US" sz="2800" dirty="0" smtClean="0"/>
              <a:t>Organizational Structure</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International Organizational </a:t>
            </a:r>
            <a:r>
              <a:rPr lang="en-US" altLang="en-US" b="1" dirty="0" smtClean="0"/>
              <a:t>Structures</a:t>
            </a:r>
          </a:p>
          <a:p>
            <a:pPr lvl="1">
              <a:buClr>
                <a:srgbClr val="254061"/>
              </a:buClr>
            </a:pPr>
            <a:r>
              <a:rPr lang="en-US" altLang="en-US" dirty="0" smtClean="0"/>
              <a:t>approaches </a:t>
            </a:r>
            <a:r>
              <a:rPr lang="en-US" altLang="en-US" dirty="0"/>
              <a:t>to organizational structure developed in response to the need to manufacture, purchase, and sell in global markets</a:t>
            </a:r>
          </a:p>
          <a:p>
            <a:pPr marL="0" indent="0">
              <a:buNone/>
            </a:pPr>
            <a:endParaRPr lang="en-US" b="1" dirty="0"/>
          </a:p>
        </p:txBody>
      </p:sp>
    </p:spTree>
    <p:extLst>
      <p:ext uri="{BB962C8B-B14F-4D97-AF65-F5344CB8AC3E}">
        <p14:creationId xmlns:p14="http://schemas.microsoft.com/office/powerpoint/2010/main" val="34914958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altLang="en-US" sz="3200" dirty="0"/>
              <a:t>International Organizational </a:t>
            </a:r>
            <a:r>
              <a:rPr lang="en-US" altLang="en-US" sz="3200" dirty="0" smtClean="0"/>
              <a:t>Structure</a:t>
            </a:r>
            <a:endParaRPr lang="en-US" sz="3200" dirty="0" smtClean="0">
              <a:latin typeface="Calibri" pitchFamily="34" charset="0"/>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228" y="1828800"/>
            <a:ext cx="8231372" cy="3976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03041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smtClean="0"/>
              <a:t>Organizational Design for the Twenty-first </a:t>
            </a:r>
            <a:r>
              <a:rPr lang="en-US" sz="2800" dirty="0"/>
              <a:t>Century</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Team organization </a:t>
            </a:r>
          </a:p>
          <a:p>
            <a:pPr lvl="1">
              <a:defRPr/>
            </a:pPr>
            <a:r>
              <a:rPr lang="en-US" dirty="0"/>
              <a:t>relies almost exclusively on project-type teams, with little or no underlying functional </a:t>
            </a:r>
            <a:r>
              <a:rPr lang="en-US" dirty="0" smtClean="0"/>
              <a:t>hierarchy</a:t>
            </a:r>
          </a:p>
          <a:p>
            <a:pPr>
              <a:defRPr/>
            </a:pPr>
            <a:r>
              <a:rPr lang="en-US" b="1" dirty="0"/>
              <a:t>Learning organization </a:t>
            </a:r>
          </a:p>
          <a:p>
            <a:pPr lvl="1">
              <a:defRPr/>
            </a:pPr>
            <a:r>
              <a:rPr lang="en-US" dirty="0"/>
              <a:t>works to facilitate the lifelong learning and personal development of all of its employees while continually transforming itself to respond to changing demands and needs</a:t>
            </a:r>
          </a:p>
          <a:p>
            <a:pPr marL="0" indent="0">
              <a:buNone/>
              <a:defRPr/>
            </a:pPr>
            <a:endParaRPr lang="en-US" dirty="0"/>
          </a:p>
          <a:p>
            <a:endParaRPr lang="en-US" b="1" dirty="0"/>
          </a:p>
        </p:txBody>
      </p:sp>
    </p:spTree>
    <p:extLst>
      <p:ext uri="{BB962C8B-B14F-4D97-AF65-F5344CB8AC3E}">
        <p14:creationId xmlns:p14="http://schemas.microsoft.com/office/powerpoint/2010/main" val="39541517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i="1" dirty="0"/>
              <a:t>Organizational Design for the </a:t>
            </a:r>
            <a:r>
              <a:rPr lang="en-US" sz="2800" i="1" dirty="0" smtClean="0"/>
              <a:t>Twenty-first </a:t>
            </a:r>
            <a:r>
              <a:rPr lang="en-US" sz="2800" i="1" dirty="0" smtClean="0"/>
              <a:t>Century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Virtual organization </a:t>
            </a:r>
          </a:p>
          <a:p>
            <a:pPr lvl="1">
              <a:defRPr/>
            </a:pPr>
            <a:r>
              <a:rPr lang="en-US" dirty="0"/>
              <a:t>has little or no formal structure</a:t>
            </a:r>
          </a:p>
          <a:p>
            <a:pPr lvl="1">
              <a:defRPr/>
            </a:pPr>
            <a:r>
              <a:rPr lang="en-US" dirty="0"/>
              <a:t>has only a handful of permanent employees, a very small staff, and a modest administrative facility.</a:t>
            </a:r>
          </a:p>
          <a:p>
            <a:pPr marL="0" indent="0">
              <a:buNone/>
            </a:pPr>
            <a:endParaRPr lang="en-US" b="1" dirty="0"/>
          </a:p>
        </p:txBody>
      </p:sp>
    </p:spTree>
    <p:extLst>
      <p:ext uri="{BB962C8B-B14F-4D97-AF65-F5344CB8AC3E}">
        <p14:creationId xmlns:p14="http://schemas.microsoft.com/office/powerpoint/2010/main" val="31997386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latin typeface="Calibri" pitchFamily="34" charset="0"/>
              </a:rPr>
              <a:t>The Virtual Organization</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371600"/>
            <a:ext cx="6019800" cy="4778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1552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Informal Organization</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Informal Organization  </a:t>
            </a:r>
            <a:endParaRPr lang="en-US" altLang="en-US" b="1" dirty="0" smtClean="0"/>
          </a:p>
          <a:p>
            <a:pPr lvl="1">
              <a:buClr>
                <a:srgbClr val="254061"/>
              </a:buClr>
            </a:pPr>
            <a:r>
              <a:rPr lang="en-US" altLang="en-US" dirty="0" smtClean="0"/>
              <a:t>network</a:t>
            </a:r>
            <a:r>
              <a:rPr lang="en-US" altLang="en-US" dirty="0"/>
              <a:t>, unrelated to the firm’s formal authority structure, of everyday social interactions among company employees</a:t>
            </a:r>
          </a:p>
          <a:p>
            <a:pPr>
              <a:buClr>
                <a:srgbClr val="254061"/>
              </a:buClr>
            </a:pPr>
            <a:r>
              <a:rPr lang="en-US" altLang="en-US" b="1" dirty="0"/>
              <a:t>Informal groups </a:t>
            </a:r>
            <a:endParaRPr lang="en-US" altLang="en-US" dirty="0" smtClean="0"/>
          </a:p>
          <a:p>
            <a:pPr lvl="1">
              <a:buClr>
                <a:srgbClr val="254061"/>
              </a:buClr>
            </a:pPr>
            <a:r>
              <a:rPr lang="en-US" altLang="en-US" dirty="0" smtClean="0"/>
              <a:t>groups </a:t>
            </a:r>
            <a:r>
              <a:rPr lang="en-US" altLang="en-US" dirty="0"/>
              <a:t>of people who decide to interact among themselves</a:t>
            </a:r>
          </a:p>
          <a:p>
            <a:endParaRPr lang="en-US" b="1" dirty="0"/>
          </a:p>
        </p:txBody>
      </p:sp>
    </p:spTree>
    <p:extLst>
      <p:ext uri="{BB962C8B-B14F-4D97-AF65-F5344CB8AC3E}">
        <p14:creationId xmlns:p14="http://schemas.microsoft.com/office/powerpoint/2010/main" val="9684833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Organizational Grapevine</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Grapevine </a:t>
            </a:r>
          </a:p>
          <a:p>
            <a:pPr lvl="1">
              <a:defRPr/>
            </a:pPr>
            <a:r>
              <a:rPr lang="en-US" dirty="0"/>
              <a:t>informal communication network that runs through an organization</a:t>
            </a:r>
          </a:p>
          <a:p>
            <a:pPr>
              <a:defRPr/>
            </a:pPr>
            <a:r>
              <a:rPr lang="en-US" sz="3000" dirty="0"/>
              <a:t>By maintaining open channels of communication and responding vigorously to inaccurate information, managers can minimize the damage the grapevine can cause.</a:t>
            </a:r>
          </a:p>
          <a:p>
            <a:endParaRPr lang="en-US" b="1" dirty="0"/>
          </a:p>
        </p:txBody>
      </p:sp>
    </p:spTree>
    <p:extLst>
      <p:ext uri="{BB962C8B-B14F-4D97-AF65-F5344CB8AC3E}">
        <p14:creationId xmlns:p14="http://schemas.microsoft.com/office/powerpoint/2010/main" val="18579091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err="1"/>
              <a:t>Intrapreneuring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err="1"/>
              <a:t>Intrapreneuring</a:t>
            </a:r>
            <a:r>
              <a:rPr lang="en-US" b="1" dirty="0"/>
              <a:t> </a:t>
            </a:r>
          </a:p>
          <a:p>
            <a:pPr lvl="1">
              <a:defRPr/>
            </a:pPr>
            <a:r>
              <a:rPr lang="en-US" dirty="0"/>
              <a:t>process of creating and maintaining the innovation and flexibility of a small-business environment within the confines of a large organization</a:t>
            </a:r>
          </a:p>
          <a:p>
            <a:pPr marL="0" indent="0">
              <a:buNone/>
            </a:pPr>
            <a:endParaRPr lang="en-US" b="1" dirty="0"/>
          </a:p>
        </p:txBody>
      </p:sp>
    </p:spTree>
    <p:extLst>
      <p:ext uri="{BB962C8B-B14F-4D97-AF65-F5344CB8AC3E}">
        <p14:creationId xmlns:p14="http://schemas.microsoft.com/office/powerpoint/2010/main" val="17354224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solidFill>
                  <a:srgbClr val="17375E"/>
                </a:solidFill>
              </a:rPr>
              <a:t>Applying What You’ve Learned</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a:pPr>
            <a:r>
              <a:rPr lang="en-US" b="1" dirty="0"/>
              <a:t>Discuss </a:t>
            </a:r>
            <a:r>
              <a:rPr lang="en-US" dirty="0"/>
              <a:t>the factors that influence firm’s organizational structure.</a:t>
            </a:r>
          </a:p>
          <a:p>
            <a:pPr marL="514350" indent="-514350">
              <a:buFont typeface="+mj-lt"/>
              <a:buAutoNum type="arabicPeriod"/>
            </a:pPr>
            <a:r>
              <a:rPr lang="en-US" b="1" dirty="0"/>
              <a:t>Explain </a:t>
            </a:r>
            <a:r>
              <a:rPr lang="en-US" dirty="0"/>
              <a:t>specialization and departmentalization as two of the building blocks of organizational structure.</a:t>
            </a:r>
          </a:p>
          <a:p>
            <a:pPr marL="514350" indent="-514350">
              <a:buFont typeface="+mj-lt"/>
              <a:buAutoNum type="arabicPeriod"/>
            </a:pPr>
            <a:r>
              <a:rPr lang="en-US" b="1" dirty="0"/>
              <a:t>Describe </a:t>
            </a:r>
            <a:r>
              <a:rPr lang="en-US" dirty="0"/>
              <a:t>centralization and decentralization, delegation, and authority as the key ingredients in establishing the decision-making hierarchy.</a:t>
            </a:r>
          </a:p>
          <a:p>
            <a:endParaRPr lang="en-US" b="1" dirty="0"/>
          </a:p>
        </p:txBody>
      </p:sp>
    </p:spTree>
    <p:extLst>
      <p:ext uri="{BB962C8B-B14F-4D97-AF65-F5344CB8AC3E}">
        <p14:creationId xmlns:p14="http://schemas.microsoft.com/office/powerpoint/2010/main" val="428555148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solidFill>
                  <a:srgbClr val="17375E"/>
                </a:solidFill>
              </a:rPr>
              <a:t>Applying What You’ve </a:t>
            </a:r>
            <a:r>
              <a:rPr lang="en-US" sz="3200" i="1" dirty="0" smtClean="0">
                <a:solidFill>
                  <a:srgbClr val="17375E"/>
                </a:solidFill>
              </a:rPr>
              <a:t>Learned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startAt="4"/>
            </a:pPr>
            <a:r>
              <a:rPr lang="en-US" b="1" dirty="0"/>
              <a:t>Explain </a:t>
            </a:r>
            <a:r>
              <a:rPr lang="en-US" dirty="0"/>
              <a:t>the differences among functional, divisional, matrix, and international organizational structures and describe the most popular new forms of organizational design.</a:t>
            </a:r>
          </a:p>
          <a:p>
            <a:pPr marL="514350" indent="-514350">
              <a:buFont typeface="+mj-lt"/>
              <a:buAutoNum type="arabicPeriod" startAt="4"/>
            </a:pPr>
            <a:r>
              <a:rPr lang="en-US" b="1" dirty="0"/>
              <a:t>Describe </a:t>
            </a:r>
            <a:r>
              <a:rPr lang="en-US" dirty="0"/>
              <a:t>the informal organization and discuss </a:t>
            </a:r>
            <a:r>
              <a:rPr lang="en-US" dirty="0" err="1"/>
              <a:t>intrapreneuring</a:t>
            </a:r>
            <a:r>
              <a:rPr lang="en-US" dirty="0"/>
              <a:t>.</a:t>
            </a:r>
          </a:p>
        </p:txBody>
      </p:sp>
    </p:spTree>
    <p:extLst>
      <p:ext uri="{BB962C8B-B14F-4D97-AF65-F5344CB8AC3E}">
        <p14:creationId xmlns:p14="http://schemas.microsoft.com/office/powerpoint/2010/main" val="28175873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startAt="4"/>
            </a:pPr>
            <a:r>
              <a:rPr lang="en-US" b="1" dirty="0"/>
              <a:t>Explain </a:t>
            </a:r>
            <a:r>
              <a:rPr lang="en-US" dirty="0"/>
              <a:t>the differences among functional, divisional, matrix, </a:t>
            </a:r>
            <a:r>
              <a:rPr lang="en-US" dirty="0" smtClean="0"/>
              <a:t>and international </a:t>
            </a:r>
            <a:r>
              <a:rPr lang="en-US" dirty="0"/>
              <a:t>organizational structures and describe the most </a:t>
            </a:r>
            <a:r>
              <a:rPr lang="en-US" dirty="0" smtClean="0"/>
              <a:t>popular new </a:t>
            </a:r>
            <a:r>
              <a:rPr lang="en-US" dirty="0"/>
              <a:t>forms of organizational design</a:t>
            </a:r>
            <a:r>
              <a:rPr lang="en-US" dirty="0" smtClean="0"/>
              <a:t>.</a:t>
            </a:r>
          </a:p>
          <a:p>
            <a:pPr marL="514350" indent="-514350">
              <a:buFont typeface="+mj-lt"/>
              <a:buAutoNum type="arabicPeriod" startAt="4"/>
            </a:pPr>
            <a:r>
              <a:rPr lang="en-US" b="1" dirty="0"/>
              <a:t>Describe </a:t>
            </a:r>
            <a:r>
              <a:rPr lang="en-US" dirty="0"/>
              <a:t>the informal organization and discuss </a:t>
            </a:r>
            <a:r>
              <a:rPr lang="en-US" dirty="0" err="1"/>
              <a:t>intrapreneuring</a:t>
            </a:r>
            <a:r>
              <a:rPr lang="en-US" dirty="0"/>
              <a:t>.</a:t>
            </a:r>
          </a:p>
        </p:txBody>
      </p:sp>
    </p:spTree>
    <p:extLst>
      <p:ext uri="{BB962C8B-B14F-4D97-AF65-F5344CB8AC3E}">
        <p14:creationId xmlns:p14="http://schemas.microsoft.com/office/powerpoint/2010/main" val="19737950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What Is </a:t>
            </a:r>
            <a:r>
              <a:rPr lang="en-US" sz="3200" dirty="0" smtClean="0"/>
              <a:t>Organizational Structure</a:t>
            </a:r>
            <a:r>
              <a:rPr lang="en-US" sz="3200" dirty="0"/>
              <a:t>?</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Organizational Structure </a:t>
            </a:r>
          </a:p>
          <a:p>
            <a:pPr lvl="1">
              <a:defRPr/>
            </a:pPr>
            <a:r>
              <a:rPr lang="en-US" dirty="0"/>
              <a:t>specification of the jobs to be done within an organization and the ways in which they relate to one another</a:t>
            </a:r>
          </a:p>
          <a:p>
            <a:pPr marL="0" indent="0">
              <a:buNone/>
            </a:pPr>
            <a:endParaRPr lang="en-US" b="1" dirty="0"/>
          </a:p>
        </p:txBody>
      </p:sp>
    </p:spTree>
    <p:extLst>
      <p:ext uri="{BB962C8B-B14F-4D97-AF65-F5344CB8AC3E}">
        <p14:creationId xmlns:p14="http://schemas.microsoft.com/office/powerpoint/2010/main" val="20184950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Organization Charts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Organization Chart </a:t>
            </a:r>
          </a:p>
          <a:p>
            <a:pPr lvl="1">
              <a:defRPr/>
            </a:pPr>
            <a:r>
              <a:rPr lang="en-US" dirty="0"/>
              <a:t>diagram depicting a company’s structure and showing employees where they fit into its operations</a:t>
            </a:r>
          </a:p>
          <a:p>
            <a:pPr>
              <a:defRPr/>
            </a:pPr>
            <a:r>
              <a:rPr lang="en-US" b="1" dirty="0"/>
              <a:t>Chain of Command </a:t>
            </a:r>
          </a:p>
          <a:p>
            <a:pPr lvl="1">
              <a:defRPr/>
            </a:pPr>
            <a:r>
              <a:rPr lang="en-US" dirty="0"/>
              <a:t>reporting relationships within a company</a:t>
            </a:r>
          </a:p>
          <a:p>
            <a:pPr marL="0" indent="0">
              <a:buNone/>
            </a:pPr>
            <a:endParaRPr lang="en-US" b="1" dirty="0"/>
          </a:p>
        </p:txBody>
      </p:sp>
    </p:spTree>
    <p:extLst>
      <p:ext uri="{BB962C8B-B14F-4D97-AF65-F5344CB8AC3E}">
        <p14:creationId xmlns:p14="http://schemas.microsoft.com/office/powerpoint/2010/main" val="26751892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Organization Chart</a:t>
            </a:r>
            <a:endParaRPr lang="en-US" sz="3200" dirty="0" smtClean="0">
              <a:latin typeface="Calibri"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994" y="1905000"/>
            <a:ext cx="8893806" cy="3905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80044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Determinants of Organizational Structure</a:t>
            </a:r>
            <a:endParaRPr lang="en-US" sz="3200" dirty="0" smtClean="0">
              <a:latin typeface="Calibri" pitchFamily="34" charset="0"/>
            </a:endParaRPr>
          </a:p>
        </p:txBody>
      </p:sp>
      <p:graphicFrame>
        <p:nvGraphicFramePr>
          <p:cNvPr id="4" name="Content Placeholder 5"/>
          <p:cNvGraphicFramePr>
            <a:graphicFrameLocks noGrp="1"/>
          </p:cNvGraphicFramePr>
          <p:nvPr>
            <p:extLst>
              <p:ext uri="{D42A27DB-BD31-4B8C-83A1-F6EECF244321}">
                <p14:modId xmlns:p14="http://schemas.microsoft.com/office/powerpoint/2010/main" val="3163628386"/>
              </p:ext>
            </p:extLst>
          </p:nvPr>
        </p:nvGraphicFramePr>
        <p:xfrm>
          <a:off x="2133600" y="1417637"/>
          <a:ext cx="48768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863092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The Building </a:t>
            </a:r>
            <a:r>
              <a:rPr lang="en-US" sz="2800" dirty="0" smtClean="0"/>
              <a:t>Blocks of </a:t>
            </a:r>
            <a:r>
              <a:rPr lang="en-US" sz="2800" dirty="0"/>
              <a:t>Organizational Structure</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sz="3600" b="1" dirty="0" smtClean="0"/>
              <a:t>Specialization</a:t>
            </a:r>
          </a:p>
          <a:p>
            <a:pPr lvl="1">
              <a:buClr>
                <a:srgbClr val="254061"/>
              </a:buClr>
            </a:pPr>
            <a:r>
              <a:rPr lang="en-US" altLang="en-US" sz="3200" dirty="0" smtClean="0"/>
              <a:t>determining </a:t>
            </a:r>
            <a:r>
              <a:rPr lang="en-US" altLang="en-US" sz="3200" dirty="0"/>
              <a:t>who will do what</a:t>
            </a:r>
          </a:p>
          <a:p>
            <a:pPr>
              <a:buClr>
                <a:srgbClr val="254061"/>
              </a:buClr>
            </a:pPr>
            <a:r>
              <a:rPr lang="en-US" altLang="en-US" sz="3600" b="1" dirty="0" smtClean="0"/>
              <a:t>Departmentalization</a:t>
            </a:r>
          </a:p>
          <a:p>
            <a:pPr lvl="1">
              <a:buClr>
                <a:srgbClr val="254061"/>
              </a:buClr>
            </a:pPr>
            <a:r>
              <a:rPr lang="en-US" altLang="en-US" sz="3200" dirty="0" smtClean="0"/>
              <a:t>determining </a:t>
            </a:r>
            <a:r>
              <a:rPr lang="en-US" altLang="en-US" sz="3200" dirty="0"/>
              <a:t>how people performing certain tasks can best be grouped together</a:t>
            </a:r>
          </a:p>
          <a:p>
            <a:pPr marL="0" indent="0">
              <a:buNone/>
            </a:pPr>
            <a:endParaRPr lang="en-US" sz="3600" b="1" dirty="0"/>
          </a:p>
        </p:txBody>
      </p:sp>
    </p:spTree>
    <p:extLst>
      <p:ext uri="{BB962C8B-B14F-4D97-AF65-F5344CB8AC3E}">
        <p14:creationId xmlns:p14="http://schemas.microsoft.com/office/powerpoint/2010/main" val="189062084"/>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15109</TotalTime>
  <Words>2790</Words>
  <Application>Microsoft Office PowerPoint</Application>
  <PresentationFormat>On-screen Show (4:3)</PresentationFormat>
  <Paragraphs>231</Paragraphs>
  <Slides>40</Slides>
  <Notes>38</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40</vt:i4>
      </vt:variant>
    </vt:vector>
  </HeadingPairs>
  <TitlesOfParts>
    <vt:vector size="47" baseType="lpstr">
      <vt:lpstr>Arial</vt:lpstr>
      <vt:lpstr>Calibri</vt:lpstr>
      <vt:lpstr>HelveticaNeue-Bold</vt:lpstr>
      <vt:lpstr>HelveticaNeueLTStd-Roman</vt:lpstr>
      <vt:lpstr>2_Office Theme</vt:lpstr>
      <vt:lpstr>3_Office Theme</vt:lpstr>
      <vt:lpstr>mgmt12e</vt:lpstr>
      <vt:lpstr>Organizing the Business</vt:lpstr>
      <vt:lpstr>Introduction</vt:lpstr>
      <vt:lpstr>PowerPoint Presentation</vt:lpstr>
      <vt:lpstr>PowerPoint Presentation</vt:lpstr>
      <vt:lpstr>What Is Organizational Structure?</vt:lpstr>
      <vt:lpstr>Organization Charts</vt:lpstr>
      <vt:lpstr>The Organization Chart</vt:lpstr>
      <vt:lpstr>Determinants of Organizational Structure</vt:lpstr>
      <vt:lpstr>The Building Blocks of Organizational Structure</vt:lpstr>
      <vt:lpstr>Specialization</vt:lpstr>
      <vt:lpstr>Departmentalization</vt:lpstr>
      <vt:lpstr>Departmentalization (cont.)</vt:lpstr>
      <vt:lpstr>PowerPoint Presentation</vt:lpstr>
      <vt:lpstr>Multiple Forms of Departmentalization</vt:lpstr>
      <vt:lpstr>Distributing Authority: Centralization and Decentralization</vt:lpstr>
      <vt:lpstr>Tall and Flat Organizations</vt:lpstr>
      <vt:lpstr>Tall and Flat Organizations (cont.)</vt:lpstr>
      <vt:lpstr>Span of Control</vt:lpstr>
      <vt:lpstr>The Delegation Process</vt:lpstr>
      <vt:lpstr>Learning to Delegate Effectively</vt:lpstr>
      <vt:lpstr>Forms of Authority</vt:lpstr>
      <vt:lpstr>Forms of Authority (cont.)</vt:lpstr>
      <vt:lpstr>Line and Staff Organization</vt:lpstr>
      <vt:lpstr>Basic Forms of Organizational Structure</vt:lpstr>
      <vt:lpstr>Functional Structure </vt:lpstr>
      <vt:lpstr>Basic Forms of Organizational Structure</vt:lpstr>
      <vt:lpstr>Divisional Structure </vt:lpstr>
      <vt:lpstr>Basic Forms of Organizational Structure</vt:lpstr>
      <vt:lpstr>Matrix Structure </vt:lpstr>
      <vt:lpstr>Basic Forms of Organizational Structure</vt:lpstr>
      <vt:lpstr>International Organizational Structure</vt:lpstr>
      <vt:lpstr>Organizational Design for the Twenty-first Century</vt:lpstr>
      <vt:lpstr>Organizational Design for the Twenty-first Century (cont.)</vt:lpstr>
      <vt:lpstr>The Virtual Organization</vt:lpstr>
      <vt:lpstr>Informal Organization</vt:lpstr>
      <vt:lpstr>Organizational Grapevine</vt:lpstr>
      <vt:lpstr>Intrapreneuring</vt:lpstr>
      <vt:lpstr>Applying What You’ve Learned</vt:lpstr>
      <vt:lpstr>Applying What You’ve Learned (cont.)</vt:lpstr>
      <vt:lpstr>PowerPoint Presentation</vt:lpstr>
    </vt:vector>
  </TitlesOfParts>
  <Company>Pearson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Meeta Pendharkar</cp:lastModifiedBy>
  <cp:revision>104</cp:revision>
  <dcterms:created xsi:type="dcterms:W3CDTF">2013-10-17T14:20:40Z</dcterms:created>
  <dcterms:modified xsi:type="dcterms:W3CDTF">2014-01-07T05:51:50Z</dcterms:modified>
</cp:coreProperties>
</file>