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99" r:id="rId1"/>
    <p:sldMasterId id="2147483900" r:id="rId2"/>
    <p:sldMasterId id="2147483923" r:id="rId3"/>
  </p:sldMasterIdLst>
  <p:notesMasterIdLst>
    <p:notesMasterId r:id="rId57"/>
  </p:notesMasterIdLst>
  <p:sldIdLst>
    <p:sldId id="256" r:id="rId4"/>
    <p:sldId id="262" r:id="rId5"/>
    <p:sldId id="258" r:id="rId6"/>
    <p:sldId id="261" r:id="rId7"/>
    <p:sldId id="344" r:id="rId8"/>
    <p:sldId id="297" r:id="rId9"/>
    <p:sldId id="343" r:id="rId10"/>
    <p:sldId id="342" r:id="rId11"/>
    <p:sldId id="341" r:id="rId12"/>
    <p:sldId id="340" r:id="rId13"/>
    <p:sldId id="345" r:id="rId14"/>
    <p:sldId id="339" r:id="rId15"/>
    <p:sldId id="338" r:id="rId16"/>
    <p:sldId id="337" r:id="rId17"/>
    <p:sldId id="346" r:id="rId18"/>
    <p:sldId id="336" r:id="rId19"/>
    <p:sldId id="335" r:id="rId20"/>
    <p:sldId id="334" r:id="rId21"/>
    <p:sldId id="378" r:id="rId22"/>
    <p:sldId id="347" r:id="rId23"/>
    <p:sldId id="333" r:id="rId24"/>
    <p:sldId id="348" r:id="rId25"/>
    <p:sldId id="332" r:id="rId26"/>
    <p:sldId id="331" r:id="rId27"/>
    <p:sldId id="353" r:id="rId28"/>
    <p:sldId id="360" r:id="rId29"/>
    <p:sldId id="352" r:id="rId30"/>
    <p:sldId id="351" r:id="rId31"/>
    <p:sldId id="359" r:id="rId32"/>
    <p:sldId id="358" r:id="rId33"/>
    <p:sldId id="350" r:id="rId34"/>
    <p:sldId id="349" r:id="rId35"/>
    <p:sldId id="357" r:id="rId36"/>
    <p:sldId id="356" r:id="rId37"/>
    <p:sldId id="376" r:id="rId38"/>
    <p:sldId id="361" r:id="rId39"/>
    <p:sldId id="370" r:id="rId40"/>
    <p:sldId id="355" r:id="rId41"/>
    <p:sldId id="354" r:id="rId42"/>
    <p:sldId id="377" r:id="rId43"/>
    <p:sldId id="363" r:id="rId44"/>
    <p:sldId id="362" r:id="rId45"/>
    <p:sldId id="330" r:id="rId46"/>
    <p:sldId id="368" r:id="rId47"/>
    <p:sldId id="367" r:id="rId48"/>
    <p:sldId id="366" r:id="rId49"/>
    <p:sldId id="371" r:id="rId50"/>
    <p:sldId id="365" r:id="rId51"/>
    <p:sldId id="375" r:id="rId52"/>
    <p:sldId id="372" r:id="rId53"/>
    <p:sldId id="329" r:id="rId54"/>
    <p:sldId id="364" r:id="rId55"/>
    <p:sldId id="260" r:id="rId5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0000"/>
    <a:srgbClr val="EAEAEA"/>
    <a:srgbClr val="DA2A00"/>
    <a:srgbClr val="59626F"/>
    <a:srgbClr val="75808F"/>
    <a:srgbClr val="C1C6CD"/>
    <a:srgbClr val="C4EA08"/>
    <a:srgbClr val="BBD905"/>
    <a:srgbClr val="C5E5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282" autoAdjust="0"/>
    <p:restoredTop sz="53550" autoAdjust="0"/>
  </p:normalViewPr>
  <p:slideViewPr>
    <p:cSldViewPr>
      <p:cViewPr varScale="1">
        <p:scale>
          <a:sx n="35" d="100"/>
          <a:sy n="35" d="100"/>
        </p:scale>
        <p:origin x="1938" y="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4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411EE66-6110-4C8D-AD1E-CE3B890AFD5E}" type="datetimeFigureOut">
              <a:rPr lang="en-US"/>
              <a:pPr>
                <a:defRPr/>
              </a:pPr>
              <a:t>1/7/2014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D8F19F0-E737-41DB-90AE-F9C1F395BFDE}" type="slidenum">
              <a:rPr lang="en-US"/>
              <a:pPr>
                <a:defRPr/>
              </a:pPr>
              <a:t>‹#›</a:t>
            </a:fld>
            <a:endParaRPr lang="en-US" dirty="0"/>
          </a:p>
        </p:txBody>
      </p:sp>
    </p:spTree>
    <p:extLst>
      <p:ext uri="{BB962C8B-B14F-4D97-AF65-F5344CB8AC3E}">
        <p14:creationId xmlns:p14="http://schemas.microsoft.com/office/powerpoint/2010/main" val="9865652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Arial" charset="0"/>
      </a:defRPr>
    </a:lvl1pPr>
    <a:lvl2pPr marL="457200" algn="l" rtl="0" fontAlgn="base">
      <a:spcBef>
        <a:spcPct val="30000"/>
      </a:spcBef>
      <a:spcAft>
        <a:spcPct val="0"/>
      </a:spcAft>
      <a:defRPr sz="1200" kern="1200">
        <a:solidFill>
          <a:schemeClr val="tx1"/>
        </a:solidFill>
        <a:latin typeface="+mn-lt"/>
        <a:ea typeface="+mn-ea"/>
        <a:cs typeface="Arial" charset="0"/>
      </a:defRPr>
    </a:lvl2pPr>
    <a:lvl3pPr marL="914400" algn="l" rtl="0" fontAlgn="base">
      <a:spcBef>
        <a:spcPct val="30000"/>
      </a:spcBef>
      <a:spcAft>
        <a:spcPct val="0"/>
      </a:spcAft>
      <a:defRPr sz="1200" kern="1200">
        <a:solidFill>
          <a:schemeClr val="tx1"/>
        </a:solidFill>
        <a:latin typeface="+mn-lt"/>
        <a:ea typeface="+mn-ea"/>
        <a:cs typeface="Arial" charset="0"/>
      </a:defRPr>
    </a:lvl3pPr>
    <a:lvl4pPr marL="1371600" algn="l" rtl="0" fontAlgn="base">
      <a:spcBef>
        <a:spcPct val="30000"/>
      </a:spcBef>
      <a:spcAft>
        <a:spcPct val="0"/>
      </a:spcAft>
      <a:defRPr sz="1200" kern="1200">
        <a:solidFill>
          <a:schemeClr val="tx1"/>
        </a:solidFill>
        <a:latin typeface="+mn-lt"/>
        <a:ea typeface="+mn-ea"/>
        <a:cs typeface="Arial" charset="0"/>
      </a:defRPr>
    </a:lvl4pPr>
    <a:lvl5pPr marL="1828800" algn="l" rtl="0" fontAlgn="base">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2</a:t>
            </a:fld>
            <a:endParaRPr lang="en-US" dirty="0"/>
          </a:p>
        </p:txBody>
      </p:sp>
    </p:spTree>
    <p:extLst>
      <p:ext uri="{BB962C8B-B14F-4D97-AF65-F5344CB8AC3E}">
        <p14:creationId xmlns:p14="http://schemas.microsoft.com/office/powerpoint/2010/main" val="3415283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As Figure 7.3 shows, operations managers draw up plans to transform resources into products. First, they bring together basic resources: knowledge, physical materials, information, equipment, the customer, and human skills. Then, they put them to effective use in a facility where the service is provided or the physical good is produced. As demand for a product increases, operations managers schedule and control work to produce the required amount. Finally, they control costs, </a:t>
            </a:r>
            <a:r>
              <a:rPr lang="en-US" sz="1200" b="0" i="0" u="none" strike="noStrike" kern="1200" baseline="0" dirty="0" smtClean="0">
                <a:solidFill>
                  <a:schemeClr val="tx1"/>
                </a:solidFill>
                <a:latin typeface="+mn-lt"/>
                <a:ea typeface="+mn-ea"/>
                <a:cs typeface="Arial" charset="0"/>
              </a:rPr>
              <a:t>quality levels</a:t>
            </a:r>
            <a:r>
              <a:rPr lang="en-US" sz="1200" b="0" i="0" u="none" strike="noStrike" kern="1200" baseline="0" dirty="0" smtClean="0">
                <a:solidFill>
                  <a:schemeClr val="tx1"/>
                </a:solidFill>
                <a:latin typeface="+mn-lt"/>
                <a:ea typeface="+mn-ea"/>
                <a:cs typeface="Arial" charset="0"/>
              </a:rPr>
              <a:t>, inventory, and facilities and equipment. In some businesses, often in small startup firms such as sole proprietorships, the operations manager is one person. </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11</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There are several obvious differences between service and manufacturing operations. Four aspects of service operations can make service production more complicated than simple goods production: (1) interacting with customers, (2) the intangible and unstorable nature of some services, (3) the customer’s presence in the process, and (4) service quality considerations.</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12</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An operations process is a set of methods and technologies used to produce a good or a service. Banks, for example, use two processes—document shredding and data encryption—to protect confidential information. Automakers use precision painting methods (equipment and materials) to produce a glittering paint finish.</a:t>
            </a:r>
          </a:p>
          <a:p>
            <a:endParaRPr lang="en-US" sz="1200" b="0" i="0" u="none" strike="noStrike" kern="1200" baseline="0" dirty="0" smtClean="0">
              <a:solidFill>
                <a:schemeClr val="tx1"/>
              </a:solidFill>
              <a:latin typeface="+mn-lt"/>
              <a:ea typeface="+mn-ea"/>
              <a:cs typeface="Arial" charset="0"/>
            </a:endParaRPr>
          </a:p>
          <a:p>
            <a:r>
              <a:rPr lang="en-US" sz="1200" b="0" i="0" u="none" strike="noStrike" kern="1200" baseline="0" dirty="0" smtClean="0">
                <a:solidFill>
                  <a:schemeClr val="tx1"/>
                </a:solidFill>
                <a:latin typeface="+mn-lt"/>
                <a:ea typeface="+mn-ea"/>
                <a:cs typeface="Arial" charset="0"/>
              </a:rPr>
              <a:t>Clothing, such as evening gowns, is available either off-the-shelf in department stores or custom-made at a designer or tailor shop. The designer or tailor’s make-to-order operations respond to one-of-a-kind gown requirements, including unique patterns, materials, sizes, and shapes, depending</a:t>
            </a:r>
          </a:p>
          <a:p>
            <a:r>
              <a:rPr lang="en-US" sz="1200" b="0" i="0" u="none" strike="noStrike" kern="1200" baseline="0" dirty="0" smtClean="0">
                <a:solidFill>
                  <a:schemeClr val="tx1"/>
                </a:solidFill>
                <a:latin typeface="+mn-lt"/>
                <a:ea typeface="+mn-ea"/>
                <a:cs typeface="Arial" charset="0"/>
              </a:rPr>
              <a:t>on customers’ characteristics. Make-to-stock operations, in contrast, produce standard gowns in large quantities to be stocked on store shelves or in displays for mass consumption.</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13</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Consider the postal delivery operations at your local U.S. post office. Postal employees gather mail, sort it, and send it on its delivery journey to addressees. This operation is a low-contact system</a:t>
            </a:r>
            <a:r>
              <a:rPr lang="en-US" sz="1200" b="1" i="0" u="none" strike="noStrike" kern="1200" baseline="0" dirty="0" smtClean="0">
                <a:solidFill>
                  <a:schemeClr val="tx1"/>
                </a:solidFill>
                <a:latin typeface="+mn-lt"/>
                <a:ea typeface="+mn-ea"/>
                <a:cs typeface="Arial" charset="0"/>
              </a:rPr>
              <a:t>: </a:t>
            </a:r>
            <a:r>
              <a:rPr lang="en-US" sz="1200" b="0" i="0" u="none" strike="noStrike" kern="1200" baseline="0" dirty="0" smtClean="0">
                <a:solidFill>
                  <a:schemeClr val="tx1"/>
                </a:solidFill>
                <a:latin typeface="+mn-lt"/>
                <a:ea typeface="+mn-ea"/>
                <a:cs typeface="Arial" charset="0"/>
              </a:rPr>
              <a:t>Customers are not in contact with the post office while the service is performed. They receive the service— mail sent and mail received—without setting foot in the processing center.</a:t>
            </a:r>
          </a:p>
          <a:p>
            <a:endParaRPr lang="en-US" sz="1200" b="0" i="0" u="none" strike="noStrike" kern="1200" baseline="0" dirty="0" smtClean="0">
              <a:solidFill>
                <a:schemeClr val="tx1"/>
              </a:solidFill>
              <a:latin typeface="+mn-lt"/>
              <a:ea typeface="+mn-ea"/>
              <a:cs typeface="Arial" charset="0"/>
            </a:endParaRPr>
          </a:p>
          <a:p>
            <a:r>
              <a:rPr lang="en-US" sz="1200" b="1" i="0" u="none" strike="noStrike" kern="1200" baseline="0" dirty="0" smtClean="0">
                <a:solidFill>
                  <a:schemeClr val="tx1"/>
                </a:solidFill>
                <a:latin typeface="+mn-lt"/>
                <a:ea typeface="+mn-ea"/>
                <a:cs typeface="Arial" charset="0"/>
              </a:rPr>
              <a:t>High-Contact Systems </a:t>
            </a:r>
            <a:r>
              <a:rPr lang="en-US" sz="1200" b="0" i="0" u="none" strike="noStrike" kern="1200" baseline="0" dirty="0" smtClean="0">
                <a:solidFill>
                  <a:schemeClr val="tx1"/>
                </a:solidFill>
                <a:latin typeface="+mn-lt"/>
                <a:ea typeface="+mn-ea"/>
                <a:cs typeface="Arial" charset="0"/>
              </a:rPr>
              <a:t>Think about your local public transit system. The service is transportation; when you purchase transportation, you board a bus or train. For example, the Bay Area Rapid Transit (BART) system, which connects San Francisco with outlying suburbs is, like all public transit systems, a high-contact system</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14</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15</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Consider the four firms listed in Table 7.1. Two are in goods production (Toyota and 3M), and two are in services. </a:t>
            </a:r>
          </a:p>
          <a:p>
            <a:endParaRPr lang="en-US" altLang="en-US" dirty="0" smtClean="0"/>
          </a:p>
          <a:p>
            <a:r>
              <a:rPr lang="en-US" altLang="en-US" dirty="0" smtClean="0"/>
              <a:t>These companies have contrasting business strategies and, as we shall see, they have chosen different operations capabilities. </a:t>
            </a:r>
          </a:p>
          <a:p>
            <a:endParaRPr lang="en-US" altLang="en-US" dirty="0" smtClean="0"/>
          </a:p>
          <a:p>
            <a:r>
              <a:rPr lang="en-US" altLang="en-US" dirty="0" smtClean="0"/>
              <a:t>All four firms have been successful, but they’ve taken quite different operations paths to get there. </a:t>
            </a:r>
          </a:p>
          <a:p>
            <a:r>
              <a:rPr lang="en-US" altLang="en-US" dirty="0" smtClean="0"/>
              <a:t>Each company has identified a business strategy that it uses for attracting customers in its industry.</a:t>
            </a:r>
          </a:p>
          <a:p>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16</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The top-priority operations capability (production capability)—the special ability that production does especially well to outperform the competition—is listed for each firm in Table 7.2, along with key operations characteristics for implementing that capability.</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17</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The amount of a product that a company can produce under normal conditions is its capacity</a:t>
            </a:r>
            <a:r>
              <a:rPr lang="en-US" sz="1200" b="1" i="0" u="none" strike="noStrike" kern="1200" baseline="0" dirty="0" smtClean="0">
                <a:solidFill>
                  <a:schemeClr val="tx1"/>
                </a:solidFill>
                <a:latin typeface="+mn-lt"/>
                <a:ea typeface="+mn-ea"/>
                <a:cs typeface="Arial" charset="0"/>
              </a:rPr>
              <a:t>. </a:t>
            </a:r>
            <a:r>
              <a:rPr lang="en-US" sz="1200" b="0" i="0" u="none" strike="noStrike" kern="1200" baseline="0" dirty="0" smtClean="0">
                <a:solidFill>
                  <a:schemeClr val="tx1"/>
                </a:solidFill>
                <a:latin typeface="+mn-lt"/>
                <a:ea typeface="+mn-ea"/>
                <a:cs typeface="Arial" charset="0"/>
              </a:rPr>
              <a:t>A firm’s capacity depends on how many people it employs and the number and size of its </a:t>
            </a:r>
            <a:r>
              <a:rPr lang="en-US" sz="1200" b="0" i="0" u="none" strike="noStrike" kern="1200" baseline="0" dirty="0" smtClean="0">
                <a:solidFill>
                  <a:schemeClr val="tx1"/>
                </a:solidFill>
                <a:latin typeface="+mn-lt"/>
                <a:ea typeface="+mn-ea"/>
                <a:cs typeface="Arial" charset="0"/>
              </a:rPr>
              <a:t>facilities.</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18</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The amount of a product that a company can produce under normal conditions is its capacity</a:t>
            </a:r>
            <a:r>
              <a:rPr lang="en-US" sz="1200" b="1" i="0" u="none" strike="noStrike" kern="1200" baseline="0" dirty="0" smtClean="0">
                <a:solidFill>
                  <a:schemeClr val="tx1"/>
                </a:solidFill>
                <a:latin typeface="+mn-lt"/>
                <a:ea typeface="+mn-ea"/>
                <a:cs typeface="Arial" charset="0"/>
              </a:rPr>
              <a:t>.  </a:t>
            </a:r>
            <a:r>
              <a:rPr lang="en-US" sz="1200" b="0" i="0" u="none" strike="noStrike" kern="1200" baseline="0" dirty="0" smtClean="0">
                <a:solidFill>
                  <a:schemeClr val="tx1"/>
                </a:solidFill>
                <a:latin typeface="+mn-lt"/>
                <a:ea typeface="+mn-ea"/>
                <a:cs typeface="Arial" charset="0"/>
              </a:rPr>
              <a:t>A firm’s capacity depends on how many people it employs and the number and size of its facilities</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19</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Let’s turn now to a discussion of production activities and resources that are considered in every business organization. Like all good managers, we start with planning. Managers from many departments contribute to decisions about operations. As Figure 7.4 shows, however, no matter how many decision makers are involved, the process is a logical sequence of decisions.</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20</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3</a:t>
            </a:fld>
            <a:endParaRPr lang="en-US" dirty="0"/>
          </a:p>
        </p:txBody>
      </p:sp>
    </p:spTree>
    <p:extLst>
      <p:ext uri="{BB962C8B-B14F-4D97-AF65-F5344CB8AC3E}">
        <p14:creationId xmlns:p14="http://schemas.microsoft.com/office/powerpoint/2010/main" val="9536581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In a process layout (also called custom-product layout), which is well suited to </a:t>
            </a:r>
            <a:r>
              <a:rPr lang="en-US" sz="1200" b="0" i="1" u="none" strike="noStrike" kern="1200" baseline="0" dirty="0" smtClean="0">
                <a:solidFill>
                  <a:schemeClr val="tx1"/>
                </a:solidFill>
                <a:latin typeface="+mn-lt"/>
                <a:ea typeface="+mn-ea"/>
                <a:cs typeface="Arial" charset="0"/>
              </a:rPr>
              <a:t>make-to-order shops </a:t>
            </a:r>
            <a:r>
              <a:rPr lang="en-US" sz="1200" b="0" i="0" u="none" strike="noStrike" kern="1200" baseline="0" dirty="0" smtClean="0">
                <a:solidFill>
                  <a:schemeClr val="tx1"/>
                </a:solidFill>
                <a:latin typeface="+mn-lt"/>
                <a:ea typeface="+mn-ea"/>
                <a:cs typeface="Arial" charset="0"/>
              </a:rPr>
              <a:t>(or </a:t>
            </a:r>
            <a:r>
              <a:rPr lang="en-US" sz="1200" b="0" i="1" u="none" strike="noStrike" kern="1200" baseline="0" dirty="0" smtClean="0">
                <a:solidFill>
                  <a:schemeClr val="tx1"/>
                </a:solidFill>
                <a:latin typeface="+mn-lt"/>
                <a:ea typeface="+mn-ea"/>
                <a:cs typeface="Arial" charset="0"/>
              </a:rPr>
              <a:t>job shops</a:t>
            </a:r>
            <a:r>
              <a:rPr lang="en-US" sz="1200" b="0" i="0" u="none" strike="noStrike" kern="1200" baseline="0" dirty="0" smtClean="0">
                <a:solidFill>
                  <a:schemeClr val="tx1"/>
                </a:solidFill>
                <a:latin typeface="+mn-lt"/>
                <a:ea typeface="+mn-ea"/>
                <a:cs typeface="Arial" charset="0"/>
              </a:rPr>
              <a:t>) specializing in custom work, equipment and people are grouped according to function. FedEx Office stores (formerly Kinko’s Copy Centers), for example, use custom-products layouts to accommodate a variety of custom jobs.</a:t>
            </a:r>
          </a:p>
          <a:p>
            <a:endParaRPr lang="en-US" sz="1200" b="0" i="0" u="none" strike="noStrike" kern="1200" baseline="0" dirty="0" smtClean="0">
              <a:solidFill>
                <a:schemeClr val="tx1"/>
              </a:solidFill>
              <a:latin typeface="+mn-lt"/>
              <a:ea typeface="+mn-ea"/>
              <a:cs typeface="Arial" charset="0"/>
            </a:endParaRPr>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21</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mn-ea"/>
                <a:cs typeface="Arial" charset="0"/>
              </a:rPr>
              <a:t>A product layout (also called a same-steps layout or assembly line layout) is set up to provide one type of service or make one type of product in a fixed sequence of production steps. All units go through the same set of steps.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22</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Figure 7.5 shows the process layout of a service provider—a medical clinic. The path taken through the facility reflects the unique treatments for one patient’s visit</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23</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Figure 7.6 shows a product layout at a service provider—an automatic car wash.</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24</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Figure 7.7 is a goods-producer assembling parts needed to make storm windows.</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25</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Consider, for example, the traditional checkout method at hotels. The process flowchart in Figure 7.8 shows five stages of customer activities.</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26</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27</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Scheduling of operation occurs at different levels. First, a top-level master operations schedule shows which services or products will be produced and when, in upcoming time periods.</a:t>
            </a:r>
          </a:p>
          <a:p>
            <a:endParaRPr lang="en-US" sz="1200" b="0" i="0" u="none" strike="noStrike" kern="1200" baseline="0" dirty="0" smtClean="0">
              <a:solidFill>
                <a:schemeClr val="tx1"/>
              </a:solidFill>
              <a:latin typeface="+mn-lt"/>
              <a:ea typeface="+mn-ea"/>
              <a:cs typeface="Arial" charset="0"/>
            </a:endParaRPr>
          </a:p>
          <a:p>
            <a:r>
              <a:rPr lang="en-US" sz="1200" b="0" i="0" u="none" strike="noStrike" kern="1200" baseline="0" dirty="0" smtClean="0">
                <a:solidFill>
                  <a:schemeClr val="tx1"/>
                </a:solidFill>
                <a:latin typeface="+mn-lt"/>
                <a:ea typeface="+mn-ea"/>
                <a:cs typeface="Arial" charset="0"/>
              </a:rPr>
              <a:t>Although the master production schedule is the backbone for overall scheduling, additional information comes from detailed schedules, schedules showing daily work assignments with start and stop times for assigned jobs at each work station.</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28</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29</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30</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4</a:t>
            </a:fld>
            <a:endParaRPr lang="en-US" dirty="0"/>
          </a:p>
        </p:txBody>
      </p:sp>
    </p:spTree>
    <p:extLst>
      <p:ext uri="{BB962C8B-B14F-4D97-AF65-F5344CB8AC3E}">
        <p14:creationId xmlns:p14="http://schemas.microsoft.com/office/powerpoint/2010/main" val="24429516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Scheduling is useful for employee staffing in service companies, too, including restaurants, hotels, and transportation and landscaping companies. Staff schedules, in general, specify assigned working times in upcoming days.  </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31</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A Gantt chart breaks down large projects into steps to be performed and specifies the time required to perform each one. </a:t>
            </a:r>
          </a:p>
          <a:p>
            <a:r>
              <a:rPr lang="en-US" altLang="en-US" dirty="0" smtClean="0"/>
              <a:t>The project manager lists all activities needed to complete the work, estimates the time required for each step, </a:t>
            </a:r>
            <a:r>
              <a:rPr lang="en-US" altLang="en-US" dirty="0" smtClean="0"/>
              <a:t>records </a:t>
            </a:r>
            <a:r>
              <a:rPr lang="en-US" altLang="en-US" dirty="0" smtClean="0"/>
              <a:t>the progress on the chart, and checks the progress against the time scale on the chart to keep the project moving on schedule.</a:t>
            </a:r>
          </a:p>
          <a:p>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32</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Figure 7.11 shows a Gantt chart for the renovation of a college classroom. It shows progress to date and schedules for remaining work and that some steps can be performed at the same time (e.g., step D can be performed during the same time as steps C and E), but others cannot (e.g., step A must be completed before any of the others can begin). Step E is behind schedule; it should have been completed before the current date.</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33</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Figure 7.12 shows a PERT chart for renovating the college classroom. The project’s nine activities </a:t>
            </a:r>
            <a:r>
              <a:rPr lang="en-US" altLang="en-US" dirty="0" smtClean="0"/>
              <a:t>and </a:t>
            </a:r>
            <a:r>
              <a:rPr lang="en-US" altLang="en-US" dirty="0" smtClean="0"/>
              <a:t>the times required to complete them are identified. Each activity is represented by an arrow. </a:t>
            </a:r>
            <a:r>
              <a:rPr lang="en-US" altLang="en-US" dirty="0" smtClean="0"/>
              <a:t>The </a:t>
            </a:r>
            <a:r>
              <a:rPr lang="en-US" altLang="en-US" dirty="0" smtClean="0"/>
              <a:t>arrows are positioned to show the required sequence for performing the activities.</a:t>
            </a:r>
          </a:p>
          <a:p>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34</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Most of us have difficulty keeping track of personal items now and then—clothes, books, cell phones, and so on. Imagine keeping track of thousands, or even millions, of things at any one time. That’s the challenge in materials management, the process by which managers plan, organize, and control the flow of materials from sources of supply through distribution of finished goods. For manufacturing firms, typical materials costs make up 50 to 75 percent of total product costs.</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35</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Supplier selection is the process of finding and choosing suppliers of services and materials. This step includes evaluating potential suppliers, negotiating terms of service, and maintaining positive buyer–seller relationships.</a:t>
            </a:r>
          </a:p>
          <a:p>
            <a:endParaRPr lang="en-US" sz="1200" b="0" i="0" u="none" strike="noStrike" kern="1200" baseline="0" dirty="0" smtClean="0">
              <a:solidFill>
                <a:schemeClr val="tx1"/>
              </a:solidFill>
              <a:latin typeface="+mn-lt"/>
              <a:ea typeface="+mn-ea"/>
              <a:cs typeface="Arial" charset="0"/>
            </a:endParaRPr>
          </a:p>
          <a:p>
            <a:r>
              <a:rPr lang="en-US" sz="1200" b="0" i="0" u="none" strike="noStrike" kern="1200" baseline="0" dirty="0" smtClean="0">
                <a:solidFill>
                  <a:schemeClr val="tx1"/>
                </a:solidFill>
                <a:latin typeface="+mn-lt"/>
                <a:ea typeface="+mn-ea"/>
                <a:cs typeface="Arial" charset="0"/>
              </a:rPr>
              <a:t>Purchasing is the acquisition of all the raw materials and services that a company needs to produce its products. Most large firms have purchasing departments to buy proper services and materials in the amounts needed.</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36</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Transportation is the means of transporting resources to the producer and finished goods to customers.</a:t>
            </a:r>
          </a:p>
          <a:p>
            <a:endParaRPr lang="en-US" sz="1200" b="0" i="0" u="none" strike="noStrike" kern="1200" baseline="0" dirty="0" smtClean="0">
              <a:solidFill>
                <a:schemeClr val="tx1"/>
              </a:solidFill>
              <a:latin typeface="+mn-lt"/>
              <a:ea typeface="+mn-ea"/>
              <a:cs typeface="Arial" charset="0"/>
            </a:endParaRPr>
          </a:p>
          <a:p>
            <a:r>
              <a:rPr lang="en-US" sz="1200" b="0" i="0" u="none" strike="noStrike" kern="1200" baseline="0" dirty="0" smtClean="0">
                <a:solidFill>
                  <a:schemeClr val="tx1"/>
                </a:solidFill>
                <a:latin typeface="+mn-lt"/>
                <a:ea typeface="+mn-ea"/>
                <a:cs typeface="Arial" charset="0"/>
              </a:rPr>
              <a:t>Warehousing is the storage of both incoming materials for production and finished goods for distribution to customers.</a:t>
            </a:r>
          </a:p>
          <a:p>
            <a:endParaRPr lang="en-US" sz="1200" b="0" i="0" u="none" strike="noStrike" kern="1200" baseline="0" dirty="0" smtClean="0">
              <a:solidFill>
                <a:schemeClr val="tx1"/>
              </a:solidFill>
              <a:latin typeface="+mn-lt"/>
              <a:ea typeface="+mn-ea"/>
              <a:cs typeface="Arial" charset="0"/>
            </a:endParaRPr>
          </a:p>
          <a:p>
            <a:r>
              <a:rPr lang="en-US" sz="1200" b="0" i="0" u="none" strike="noStrike" kern="1200" baseline="0" dirty="0" smtClean="0">
                <a:solidFill>
                  <a:schemeClr val="tx1"/>
                </a:solidFill>
                <a:latin typeface="+mn-lt"/>
                <a:ea typeface="+mn-ea"/>
                <a:cs typeface="Arial" charset="0"/>
              </a:rPr>
              <a:t>Inventory control includes the receiving, storing, handling, and counting of all raw materials, partly finished goods, and finished goods. It ensures that enough materials inventories are available to meet production schedules, while at the same time avoiding expensive excess inventories.</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37</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Managers must take timing into consideration when managing materials, as well. Pioneered by Toyota, lean production systems are designed for smooth production flows that avoid inefficiencies, eliminate unnecessary inventories, and continuously improve production processes.</a:t>
            </a:r>
          </a:p>
          <a:p>
            <a:endParaRPr lang="en-US" sz="1200" b="0" i="0" u="none" strike="noStrike" kern="1200" baseline="0" dirty="0" smtClean="0">
              <a:solidFill>
                <a:schemeClr val="tx1"/>
              </a:solidFill>
              <a:latin typeface="+mn-lt"/>
              <a:ea typeface="+mn-ea"/>
              <a:cs typeface="Arial" charset="0"/>
            </a:endParaRPr>
          </a:p>
          <a:p>
            <a:r>
              <a:rPr lang="en-US" sz="1200" b="0" i="0" u="none" strike="noStrike" kern="1200" baseline="0" dirty="0" smtClean="0">
                <a:solidFill>
                  <a:schemeClr val="tx1"/>
                </a:solidFill>
                <a:latin typeface="+mn-lt"/>
                <a:ea typeface="+mn-ea"/>
                <a:cs typeface="Arial" charset="0"/>
              </a:rPr>
              <a:t>Just-in-time (JIT) production, a type of lean system, brings together all needed materials at the precise moment they are required for each production stage, not before, thus creating fast and efficient responses to customer orders. All resources flow continuously—from arrival as raw materials to final assembly and shipment of finished products.</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38</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39</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Quality control is taking action to ensure that operations produce goods or services that meet specific quality standards. Consider, for example, service operations in which customer satisfaction depends largely on the employees who provide the service. By monitoring services, managers and other employees can detect mistakes and make corrections.</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40</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5</a:t>
            </a:fld>
            <a:endParaRPr lang="en-US" dirty="0"/>
          </a:p>
        </p:txBody>
      </p:sp>
    </p:spTree>
    <p:extLst>
      <p:ext uri="{BB962C8B-B14F-4D97-AF65-F5344CB8AC3E}">
        <p14:creationId xmlns:p14="http://schemas.microsoft.com/office/powerpoint/2010/main" val="24429516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It’s no secret that </a:t>
            </a:r>
            <a:r>
              <a:rPr lang="en-US" sz="1200" b="0" i="1" u="none" strike="noStrike" kern="1200" baseline="0" dirty="0" smtClean="0">
                <a:solidFill>
                  <a:schemeClr val="tx1"/>
                </a:solidFill>
                <a:latin typeface="+mn-lt"/>
                <a:ea typeface="+mn-ea"/>
                <a:cs typeface="Arial" charset="0"/>
              </a:rPr>
              <a:t>quality </a:t>
            </a:r>
            <a:r>
              <a:rPr lang="en-US" sz="1200" b="0" i="0" u="none" strike="noStrike" kern="1200" baseline="0" dirty="0" smtClean="0">
                <a:solidFill>
                  <a:schemeClr val="tx1"/>
                </a:solidFill>
                <a:latin typeface="+mn-lt"/>
                <a:ea typeface="+mn-ea"/>
                <a:cs typeface="Arial" charset="0"/>
              </a:rPr>
              <a:t>and </a:t>
            </a:r>
            <a:r>
              <a:rPr lang="en-US" sz="1200" b="0" i="1" u="none" strike="noStrike" kern="1200" baseline="0" dirty="0" smtClean="0">
                <a:solidFill>
                  <a:schemeClr val="tx1"/>
                </a:solidFill>
                <a:latin typeface="+mn-lt"/>
                <a:ea typeface="+mn-ea"/>
                <a:cs typeface="Arial" charset="0"/>
              </a:rPr>
              <a:t>productivity </a:t>
            </a:r>
            <a:r>
              <a:rPr lang="en-US" sz="1200" b="0" i="0" u="none" strike="noStrike" kern="1200" baseline="0" dirty="0" smtClean="0">
                <a:solidFill>
                  <a:schemeClr val="tx1"/>
                </a:solidFill>
                <a:latin typeface="+mn-lt"/>
                <a:ea typeface="+mn-ea"/>
                <a:cs typeface="Arial" charset="0"/>
              </a:rPr>
              <a:t>are watchwords in today’s competitive environment. Companies are not only measuring productivity and insisting on improvements; they also are requiring that quality brings greater satisfaction to customers, improves sales, and boosts profits.</a:t>
            </a:r>
          </a:p>
          <a:p>
            <a:r>
              <a:rPr lang="en-US" sz="1200" b="0" i="0" u="none" strike="noStrike" kern="1200" baseline="0" dirty="0" smtClean="0">
                <a:solidFill>
                  <a:schemeClr val="tx1"/>
                </a:solidFill>
                <a:latin typeface="+mn-lt"/>
                <a:ea typeface="+mn-ea"/>
                <a:cs typeface="Arial" charset="0"/>
              </a:rPr>
              <a:t>Productivity is a measure of economic performance: It compares how much we produce with the resources we use to produce it. The formula is fairly simple. The more services and goods we can produce while using fewer resources, the more productivity grows and the more everyone—the economy, businesses, and workers— benefits.</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41</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Total quality management (TQM) includes all the activities necessary for getting high-quality goods and services into the marketplace. TQM begins with leadership and a desire for continuously improving both processes and products. It must consider all aspects of a business, including customers, suppliers, and employees. To marshal the interests of all these stakeholders, TQM first evaluates the costs of poor quality. TQM then identifies the sources causing unsatisfactory quality, assigns responsibility for corrections, and ensures that those who are responsible take steps for</a:t>
            </a:r>
          </a:p>
          <a:p>
            <a:r>
              <a:rPr lang="en-US" sz="1200" b="0" i="0" u="none" strike="noStrike" kern="1200" baseline="0" dirty="0" smtClean="0">
                <a:solidFill>
                  <a:schemeClr val="tx1"/>
                </a:solidFill>
                <a:latin typeface="+mn-lt"/>
                <a:ea typeface="+mn-ea"/>
                <a:cs typeface="Arial" charset="0"/>
              </a:rPr>
              <a:t>improving quality.</a:t>
            </a:r>
          </a:p>
          <a:p>
            <a:endParaRPr lang="en-US" sz="1200" b="0" i="0" u="none" strike="noStrike" kern="1200" baseline="0" dirty="0" smtClean="0">
              <a:solidFill>
                <a:schemeClr val="tx1"/>
              </a:solidFill>
              <a:latin typeface="+mn-lt"/>
              <a:ea typeface="+mn-ea"/>
              <a:cs typeface="Arial" charset="0"/>
            </a:endParaRPr>
          </a:p>
          <a:p>
            <a:r>
              <a:rPr lang="en-US" sz="1200" b="0" i="0" u="none" strike="noStrike" kern="1200" baseline="0" dirty="0" smtClean="0">
                <a:solidFill>
                  <a:schemeClr val="tx1"/>
                </a:solidFill>
                <a:latin typeface="+mn-lt"/>
                <a:ea typeface="+mn-ea"/>
                <a:cs typeface="Arial" charset="0"/>
              </a:rPr>
              <a:t>The backbone of TQM, however, and its biggest challenge, is motivating all employees and the company’s suppliers to achieve quality goals. Leaders of the quality movement use various methods and resources to foster a quality focus, such as training, verbal encouragement, teamwork, and tying compensation to work quality. When those efforts succeed, employees and suppliers will ultimately accept quality ownership, the idea that quality belongs to each person who creates it while performing a job.</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42</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Hundreds of tools have proven useful for quality improvement, ranging from statistical analysis of product data, to satisfaction surveys of customers, to competitive product analysis, a process by which a company analyzes a competitor’s products to identify desirable improvements.</a:t>
            </a:r>
          </a:p>
          <a:p>
            <a:endParaRPr lang="en-US" sz="1200" b="0" i="0" u="none" strike="noStrike" kern="1200" baseline="0" dirty="0" smtClean="0">
              <a:solidFill>
                <a:schemeClr val="tx1"/>
              </a:solidFill>
              <a:latin typeface="+mn-lt"/>
              <a:ea typeface="+mn-ea"/>
              <a:cs typeface="Arial" charset="0"/>
            </a:endParaRPr>
          </a:p>
          <a:p>
            <a:r>
              <a:rPr lang="en-US" sz="1200" b="0" i="0" u="none" strike="noStrike" kern="1200" baseline="0" dirty="0" smtClean="0">
                <a:solidFill>
                  <a:schemeClr val="tx1"/>
                </a:solidFill>
                <a:latin typeface="+mn-lt"/>
                <a:ea typeface="+mn-ea"/>
                <a:cs typeface="Arial" charset="0"/>
              </a:rPr>
              <a:t>Value-added analysis refers to the evaluation of all work activities, materials flows, and paperwork to determine the value that they add for customers. It often reveals wasteful or unnecessary activities that can be eliminated without jeopardizing customer service.</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43</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Companies throughout the world have adopted quality improvement teams, which are patterned after the successful Japanese concept of </a:t>
            </a:r>
            <a:r>
              <a:rPr lang="en-US" sz="1200" b="0" i="1" u="none" strike="noStrike" kern="1200" baseline="0" dirty="0" smtClean="0">
                <a:solidFill>
                  <a:schemeClr val="tx1"/>
                </a:solidFill>
                <a:latin typeface="+mn-lt"/>
                <a:ea typeface="+mn-ea"/>
                <a:cs typeface="Arial" charset="0"/>
              </a:rPr>
              <a:t>quality circles</a:t>
            </a:r>
            <a:r>
              <a:rPr lang="en-US" sz="1200" b="0" i="0" u="none" strike="noStrike" kern="1200" baseline="0" dirty="0" smtClean="0">
                <a:solidFill>
                  <a:schemeClr val="tx1"/>
                </a:solidFill>
                <a:latin typeface="+mn-lt"/>
                <a:ea typeface="+mn-ea"/>
                <a:cs typeface="Arial" charset="0"/>
              </a:rPr>
              <a:t>, collaborative groups of employees from various work areas who meet regularly to define, analyze, and solve common production problems. The teams’ goal is to improve both their own work methods and the products they make. Quality improvement teams organize their own work, select leaders, and address problems in the workplace.</a:t>
            </a:r>
          </a:p>
          <a:p>
            <a:endParaRPr lang="en-US" sz="1200" b="0" i="0" u="none" strike="noStrike" kern="1200" baseline="0" dirty="0" smtClean="0">
              <a:solidFill>
                <a:schemeClr val="tx1"/>
              </a:solidFill>
              <a:latin typeface="+mn-lt"/>
              <a:ea typeface="+mn-ea"/>
              <a:cs typeface="Arial" charset="0"/>
            </a:endParaRPr>
          </a:p>
          <a:p>
            <a:r>
              <a:rPr lang="en-US" sz="1200" b="1" i="0" u="none" strike="noStrike" kern="1200" baseline="0" dirty="0" smtClean="0">
                <a:solidFill>
                  <a:schemeClr val="tx1"/>
                </a:solidFill>
                <a:latin typeface="+mn-lt"/>
                <a:ea typeface="+mn-ea"/>
                <a:cs typeface="Arial" charset="0"/>
              </a:rPr>
              <a:t>ISO 9000 </a:t>
            </a:r>
            <a:r>
              <a:rPr lang="en-US" sz="1200" b="0" i="0" u="none" strike="noStrike" kern="1200" baseline="0" dirty="0" smtClean="0">
                <a:solidFill>
                  <a:schemeClr val="tx1"/>
                </a:solidFill>
                <a:latin typeface="+mn-lt"/>
                <a:ea typeface="+mn-ea"/>
                <a:cs typeface="Arial" charset="0"/>
              </a:rPr>
              <a:t>ISO 9000 is a certification program attesting that a factory, a laboratory, or an office has met the rigorous quality management requirements set by the International Organization for Standardization (ISO). Today, more than 160 countries have adopted ISO 9000 as a national standard. Nearly 1 million certificates have been issued to organizations worldwide meeting the ISO standards.</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44</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The ISO 14000 program certifies improvements in environmental performance by requiring a firm to develop an </a:t>
            </a:r>
            <a:r>
              <a:rPr lang="en-US" sz="1200" b="0" i="1" u="none" strike="noStrike" kern="1200" baseline="0" dirty="0" smtClean="0">
                <a:solidFill>
                  <a:schemeClr val="tx1"/>
                </a:solidFill>
                <a:latin typeface="+mn-lt"/>
                <a:ea typeface="+mn-ea"/>
                <a:cs typeface="Arial" charset="0"/>
              </a:rPr>
              <a:t>environmental management system</a:t>
            </a:r>
            <a:r>
              <a:rPr lang="en-US" sz="1200" b="0" i="0" u="none" strike="noStrike" kern="1200" baseline="0" dirty="0" smtClean="0">
                <a:solidFill>
                  <a:schemeClr val="tx1"/>
                </a:solidFill>
                <a:latin typeface="+mn-lt"/>
                <a:ea typeface="+mn-ea"/>
                <a:cs typeface="Arial" charset="0"/>
              </a:rPr>
              <a:t>: a plan documenting how the company has acted to improve its performance in using resources (such as raw materials) and in managing pollution. A company must not only identify hazardous wastes that it expects to create, but it must also stipulate</a:t>
            </a:r>
          </a:p>
          <a:p>
            <a:r>
              <a:rPr lang="en-US" sz="1200" b="0" i="0" u="none" strike="noStrike" kern="1200" baseline="0" dirty="0" smtClean="0">
                <a:solidFill>
                  <a:schemeClr val="tx1"/>
                </a:solidFill>
                <a:latin typeface="+mn-lt"/>
                <a:ea typeface="+mn-ea"/>
                <a:cs typeface="Arial" charset="0"/>
              </a:rPr>
              <a:t>plans for treatment and disposal.</a:t>
            </a:r>
          </a:p>
          <a:p>
            <a:endParaRPr lang="en-US" sz="1200" b="0" i="0" u="none" strike="noStrike" kern="1200" baseline="0" dirty="0" smtClean="0">
              <a:solidFill>
                <a:schemeClr val="tx1"/>
              </a:solidFill>
              <a:latin typeface="+mn-lt"/>
              <a:ea typeface="+mn-ea"/>
              <a:cs typeface="Arial" charset="0"/>
            </a:endParaRPr>
          </a:p>
          <a:p>
            <a:r>
              <a:rPr lang="en-US" sz="1200" b="0" i="0" u="none" strike="noStrike" kern="1200" baseline="0" dirty="0" smtClean="0">
                <a:solidFill>
                  <a:schemeClr val="tx1"/>
                </a:solidFill>
                <a:latin typeface="+mn-lt"/>
                <a:ea typeface="+mn-ea"/>
                <a:cs typeface="Arial" charset="0"/>
              </a:rPr>
              <a:t>Business process reengineering focuses on improving a business process—rethinking each of its steps by starting from scratch. </a:t>
            </a:r>
            <a:r>
              <a:rPr lang="en-US" sz="1200" b="0" i="1" u="none" strike="noStrike" kern="1200" baseline="0" dirty="0" smtClean="0">
                <a:solidFill>
                  <a:schemeClr val="tx1"/>
                </a:solidFill>
                <a:latin typeface="+mn-lt"/>
                <a:ea typeface="+mn-ea"/>
                <a:cs typeface="Arial" charset="0"/>
              </a:rPr>
              <a:t>Reengineering </a:t>
            </a:r>
            <a:r>
              <a:rPr lang="en-US" sz="1200" b="0" i="0" u="none" strike="noStrike" kern="1200" baseline="0" dirty="0" smtClean="0">
                <a:solidFill>
                  <a:schemeClr val="tx1"/>
                </a:solidFill>
                <a:latin typeface="+mn-lt"/>
                <a:ea typeface="+mn-ea"/>
                <a:cs typeface="Arial" charset="0"/>
              </a:rPr>
              <a:t>is the fundamental rethinking and radical redesign of business processes to achieve </a:t>
            </a:r>
            <a:r>
              <a:rPr lang="en-US" sz="1200" b="0" i="0" u="none" strike="noStrike" kern="1200" baseline="0" dirty="0" smtClean="0">
                <a:solidFill>
                  <a:schemeClr val="tx1"/>
                </a:solidFill>
                <a:latin typeface="+mn-lt"/>
                <a:ea typeface="+mn-ea"/>
                <a:cs typeface="Arial" charset="0"/>
              </a:rPr>
              <a:t>dramatic improvements </a:t>
            </a:r>
            <a:r>
              <a:rPr lang="en-US" sz="1200" b="0" i="0" u="none" strike="noStrike" kern="1200" baseline="0" dirty="0" smtClean="0">
                <a:solidFill>
                  <a:schemeClr val="tx1"/>
                </a:solidFill>
                <a:latin typeface="+mn-lt"/>
                <a:ea typeface="+mn-ea"/>
                <a:cs typeface="Arial" charset="0"/>
              </a:rPr>
              <a:t>as measured by cost, quality, service, and  speed.</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45</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The term </a:t>
            </a:r>
            <a:r>
              <a:rPr lang="en-US" sz="1200" b="0" i="1" u="none" strike="noStrike" kern="1200" baseline="0" dirty="0" smtClean="0">
                <a:solidFill>
                  <a:schemeClr val="tx1"/>
                </a:solidFill>
                <a:latin typeface="+mn-lt"/>
                <a:ea typeface="+mn-ea"/>
                <a:cs typeface="Arial" charset="0"/>
              </a:rPr>
              <a:t>supply chain </a:t>
            </a:r>
            <a:r>
              <a:rPr lang="en-US" sz="1200" b="0" i="0" u="none" strike="noStrike" kern="1200" baseline="0" dirty="0" smtClean="0">
                <a:solidFill>
                  <a:schemeClr val="tx1"/>
                </a:solidFill>
                <a:latin typeface="+mn-lt"/>
                <a:ea typeface="+mn-ea"/>
                <a:cs typeface="Arial" charset="0"/>
              </a:rPr>
              <a:t>refers to the group of companies and stream of activities that work together to create a product. A supply chain (or value chain) for any product is the flow of information, materials, and services that starts with raw-materials suppliers and continues adding value through other stages in the network of firms until the product reaches the end customer.</a:t>
            </a:r>
          </a:p>
          <a:p>
            <a:endParaRPr lang="en-US" sz="1200" b="0" i="0" u="none" strike="noStrike" kern="1200" baseline="0" dirty="0" smtClean="0">
              <a:solidFill>
                <a:schemeClr val="tx1"/>
              </a:solidFill>
              <a:latin typeface="+mn-lt"/>
              <a:ea typeface="+mn-ea"/>
              <a:cs typeface="Arial" charset="0"/>
            </a:endParaRPr>
          </a:p>
          <a:p>
            <a:r>
              <a:rPr lang="en-US" sz="1200" b="0" i="0" u="none" strike="noStrike" kern="1200" baseline="0" dirty="0" smtClean="0">
                <a:solidFill>
                  <a:schemeClr val="tx1"/>
                </a:solidFill>
                <a:latin typeface="+mn-lt"/>
                <a:ea typeface="+mn-ea"/>
                <a:cs typeface="Arial" charset="0"/>
              </a:rPr>
              <a:t>Supply chain management (SCM) looks at the chain as a whole to improve the overall flow through a system composed of companies working together. Because customers ultimately get better value,  supply chain management gains competitive advantage for each of the chain’s members.</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46</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Figure 7.13 shows the chain of activities for supplying baked goods to consumers. Each stage adds value for the final customer.</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47</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Outsourcing is the strategy of paying suppliers and distributors to perform certain business processes or to provide needed materials or services. The decision to outsource expands supply chains. The movement of manufacturing and service operations from the United States to countries such as China, Mexico, and India has reduced U.S. employment in traditional jobs. It has also created new operations jobs for SCM.</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48</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49</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50</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The term operations (or production) refers to all the activities involved in making products—goods and services—for </a:t>
            </a:r>
            <a:r>
              <a:rPr lang="en-US" sz="1200" b="0" i="0" u="none" strike="noStrike" kern="1200" baseline="0" dirty="0" smtClean="0">
                <a:solidFill>
                  <a:schemeClr val="tx1"/>
                </a:solidFill>
                <a:latin typeface="+mn-lt"/>
                <a:ea typeface="+mn-ea"/>
                <a:cs typeface="Arial" charset="0"/>
              </a:rPr>
              <a:t>customers.</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6</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51</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52</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Service operations (or service production) </a:t>
            </a:r>
            <a:r>
              <a:rPr lang="en-US" sz="1200" b="0" i="0" u="none" strike="noStrike" kern="1200" baseline="0" dirty="0" smtClean="0">
                <a:solidFill>
                  <a:schemeClr val="tx1"/>
                </a:solidFill>
                <a:latin typeface="+mn-lt"/>
                <a:ea typeface="+mn-ea"/>
                <a:cs typeface="Arial" charset="0"/>
              </a:rPr>
              <a:t>companies </a:t>
            </a:r>
            <a:r>
              <a:rPr lang="en-US" sz="1200" b="0" i="0" u="none" strike="noStrike" kern="1200" baseline="0" dirty="0" smtClean="0">
                <a:solidFill>
                  <a:schemeClr val="tx1"/>
                </a:solidFill>
                <a:latin typeface="+mn-lt"/>
                <a:ea typeface="+mn-ea"/>
                <a:cs typeface="Arial" charset="0"/>
              </a:rPr>
              <a:t>provide intangible and tangible service products, such as entertainment, transportation, education, and </a:t>
            </a:r>
            <a:r>
              <a:rPr lang="en-US" sz="1200" b="0" i="0" u="none" strike="noStrike" kern="1200" baseline="0" dirty="0" smtClean="0">
                <a:solidFill>
                  <a:schemeClr val="tx1"/>
                </a:solidFill>
                <a:latin typeface="+mn-lt"/>
                <a:ea typeface="+mn-ea"/>
                <a:cs typeface="Arial" charset="0"/>
              </a:rPr>
              <a:t>communications. </a:t>
            </a:r>
            <a:r>
              <a:rPr lang="en-US" sz="1200" b="0" i="0" u="none" strike="noStrike" kern="1200" baseline="0" dirty="0" smtClean="0">
                <a:solidFill>
                  <a:schemeClr val="tx1"/>
                </a:solidFill>
                <a:latin typeface="+mn-lt"/>
                <a:ea typeface="+mn-ea"/>
                <a:cs typeface="Arial" charset="0"/>
              </a:rPr>
              <a:t>Firms that make only tangible products—radios, cell phones, buses, textbooks—are engaged in activities for goods operations (or goods production).</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7</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Arial" charset="0"/>
              </a:rPr>
              <a:t>Both goods and service industries are important, but as you can see from Figure 7.1, employment has risen significantly in the service sector and has leveled off at just 11 to 12 percent in goods-producing industries for years 2003 through 2012. Much of this growth comes from e-commerce, business services, health care, amusement and recreation, and education.</a:t>
            </a:r>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8</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mn-ea"/>
                <a:cs typeface="Arial" charset="0"/>
              </a:rPr>
              <a:t>By 2011, the service sector’s growth generated about 68 percent of private-sector national income. As Figure 7.2 shows, the service sector’s greater percentage of GDP has hovered above 65 percent in recent years. At the same time, the smaller 11 percent of the workforce in goods-producing jobs produced 32 percent of national income.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9</a:t>
            </a:fld>
            <a:endParaRPr lang="en-US" dirty="0"/>
          </a:p>
        </p:txBody>
      </p:sp>
    </p:spTree>
    <p:extLst>
      <p:ext uri="{BB962C8B-B14F-4D97-AF65-F5344CB8AC3E}">
        <p14:creationId xmlns:p14="http://schemas.microsoft.com/office/powerpoint/2010/main" val="3439858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 Production makes products available: By converting raw materials and human skills into finished goods and services,  production creates </a:t>
            </a:r>
            <a:r>
              <a:rPr lang="en-US" altLang="en-US" i="1" dirty="0" smtClean="0"/>
              <a:t>form utility</a:t>
            </a:r>
            <a:r>
              <a:rPr lang="en-US" altLang="en-US" dirty="0" smtClean="0"/>
              <a:t>, as when Regal Cinemas combines building materials, theater seats, and projection </a:t>
            </a:r>
            <a:r>
              <a:rPr lang="en-US" altLang="en-US" dirty="0" smtClean="0"/>
              <a:t>equipment to </a:t>
            </a:r>
            <a:r>
              <a:rPr lang="en-US" altLang="en-US" dirty="0" smtClean="0"/>
              <a:t>create entertainment.</a:t>
            </a:r>
          </a:p>
          <a:p>
            <a:r>
              <a:rPr lang="en-US" altLang="en-US" dirty="0" smtClean="0"/>
              <a:t>• When a theater offers midday, afternoon, and evening shows seven days a week, it creates </a:t>
            </a:r>
            <a:r>
              <a:rPr lang="en-US" altLang="en-US" i="1" dirty="0" smtClean="0"/>
              <a:t>time utility</a:t>
            </a:r>
            <a:r>
              <a:rPr lang="en-US" altLang="en-US" dirty="0" smtClean="0"/>
              <a:t>;  that is, it adds customer value by making products available when consumers want them.</a:t>
            </a:r>
          </a:p>
          <a:p>
            <a:r>
              <a:rPr lang="en-US" altLang="en-US" dirty="0" smtClean="0"/>
              <a:t>• When a theater offers a choice of 15 movies, all under one roof at a popular location, it creates </a:t>
            </a:r>
            <a:r>
              <a:rPr lang="en-US" altLang="en-US" i="1" dirty="0" smtClean="0"/>
              <a:t>place utility</a:t>
            </a:r>
            <a:r>
              <a:rPr lang="en-US" altLang="en-US" dirty="0" smtClean="0"/>
              <a:t>:  it makes products available where they are convenient for consumers.</a:t>
            </a:r>
          </a:p>
          <a:p>
            <a:endParaRPr lang="en-US" dirty="0"/>
          </a:p>
        </p:txBody>
      </p:sp>
      <p:sp>
        <p:nvSpPr>
          <p:cNvPr id="4" name="Slide Number Placeholder 3"/>
          <p:cNvSpPr>
            <a:spLocks noGrp="1"/>
          </p:cNvSpPr>
          <p:nvPr>
            <p:ph type="sldNum" sz="quarter" idx="10"/>
          </p:nvPr>
        </p:nvSpPr>
        <p:spPr/>
        <p:txBody>
          <a:bodyPr/>
          <a:lstStyle/>
          <a:p>
            <a:pPr>
              <a:defRPr/>
            </a:pPr>
            <a:fld id="{ED8F19F0-E737-41DB-90AE-F9C1F395BFDE}" type="slidenum">
              <a:rPr lang="en-US" smtClean="0"/>
              <a:pPr>
                <a:defRPr/>
              </a:pPr>
              <a:t>10</a:t>
            </a:fld>
            <a:endParaRPr lang="en-US" dirty="0"/>
          </a:p>
        </p:txBody>
      </p:sp>
    </p:spTree>
    <p:extLst>
      <p:ext uri="{BB962C8B-B14F-4D97-AF65-F5344CB8AC3E}">
        <p14:creationId xmlns:p14="http://schemas.microsoft.com/office/powerpoint/2010/main" val="3439858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8609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48609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103441" name="Rectangle 17"/>
          <p:cNvSpPr>
            <a:spLocks noChangeArrowheads="1"/>
          </p:cNvSpPr>
          <p:nvPr/>
        </p:nvSpPr>
        <p:spPr bwMode="auto">
          <a:xfrm>
            <a:off x="698500" y="1003300"/>
            <a:ext cx="2590800" cy="3505200"/>
          </a:xfrm>
          <a:prstGeom prst="rect">
            <a:avLst/>
          </a:prstGeom>
          <a:solidFill>
            <a:srgbClr val="C4EA08"/>
          </a:solidFill>
          <a:ln w="9525">
            <a:noFill/>
            <a:miter lim="800000"/>
            <a:headEnd/>
            <a:tailEnd/>
          </a:ln>
          <a:effectLst/>
        </p:spPr>
        <p:txBody>
          <a:bodyPr wrap="none" anchor="ctr"/>
          <a:lstStyle/>
          <a:p>
            <a:endParaRPr lang="en-US" dirty="0"/>
          </a:p>
        </p:txBody>
      </p:sp>
      <p:sp>
        <p:nvSpPr>
          <p:cNvPr id="7"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8" name="Rectangle 7"/>
          <p:cNvSpPr>
            <a:spLocks noChangeArrowheads="1"/>
          </p:cNvSpPr>
          <p:nvPr/>
        </p:nvSpPr>
        <p:spPr bwMode="auto">
          <a:xfrm>
            <a:off x="0" y="6324600"/>
            <a:ext cx="9144000" cy="533400"/>
          </a:xfrm>
          <a:prstGeom prst="rect">
            <a:avLst/>
          </a:prstGeom>
          <a:solidFill>
            <a:srgbClr val="FF3300"/>
          </a:solidFill>
          <a:ln w="25400" algn="ctr">
            <a:noFill/>
            <a:miter lim="800000"/>
            <a:headEnd/>
            <a:tailEnd/>
          </a:ln>
        </p:spPr>
        <p:txBody>
          <a:bodyPr anchor="ctr"/>
          <a:lstStyle/>
          <a:p>
            <a:pPr algn="ctr">
              <a:defRPr/>
            </a:pPr>
            <a:endParaRPr lang="en-US" dirty="0">
              <a:solidFill>
                <a:schemeClr val="accent1"/>
              </a:solidFill>
              <a:latin typeface="Calibri" pitchFamily="64" charset="0"/>
            </a:endParaRPr>
          </a:p>
        </p:txBody>
      </p:sp>
      <p:sp>
        <p:nvSpPr>
          <p:cNvPr id="14"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pPr>
            <a:r>
              <a:rPr lang="en-US" sz="1200" b="1" dirty="0" smtClean="0">
                <a:solidFill>
                  <a:schemeClr val="bg1"/>
                </a:solidFill>
              </a:rPr>
              <a:t>7-</a:t>
            </a:r>
            <a:fld id="{F112BA74-E848-4C21-A5F3-5A68CC463A31}" type="slidenum">
              <a:rPr lang="en-US" sz="1200" b="1" smtClean="0">
                <a:solidFill>
                  <a:schemeClr val="bg1"/>
                </a:solidFill>
              </a:rPr>
              <a:pPr eaLnBrk="0" hangingPunct="0">
                <a:spcBef>
                  <a:spcPct val="50000"/>
                </a:spcBef>
              </a:pPr>
              <a:t>‹#›</a:t>
            </a:fld>
            <a:r>
              <a:rPr lang="en-US" sz="1200" b="1" dirty="0" smtClean="0">
                <a:solidFill>
                  <a:schemeClr val="bg1"/>
                </a:solidFill>
              </a:rPr>
              <a:t> </a:t>
            </a:r>
            <a:endParaRPr lang="en-US" sz="1200" b="1" dirty="0">
              <a:solidFill>
                <a:schemeClr val="bg1"/>
              </a:solidFill>
            </a:endParaRPr>
          </a:p>
        </p:txBody>
      </p:sp>
      <p:sp>
        <p:nvSpPr>
          <p:cNvPr id="103430" name="Title Placeholder 1"/>
          <p:cNvSpPr>
            <a:spLocks noGrp="1"/>
          </p:cNvSpPr>
          <p:nvPr>
            <p:ph type="ctrTitle"/>
          </p:nvPr>
        </p:nvSpPr>
        <p:spPr>
          <a:xfrm>
            <a:off x="4724400" y="1882775"/>
            <a:ext cx="3505200" cy="1470025"/>
          </a:xfrm>
        </p:spPr>
        <p:txBody>
          <a:bodyPr/>
          <a:lstStyle>
            <a:lvl1pPr algn="l">
              <a:defRPr sz="3600" smtClean="0">
                <a:solidFill>
                  <a:schemeClr val="tx1"/>
                </a:solidFill>
                <a:latin typeface="HelveticaNeueLTStd-Roman" charset="0"/>
              </a:defRPr>
            </a:lvl1pPr>
          </a:lstStyle>
          <a:p>
            <a:r>
              <a:rPr lang="en-US" smtClean="0"/>
              <a:t>Chapter title</a:t>
            </a:r>
          </a:p>
        </p:txBody>
      </p:sp>
      <p:sp>
        <p:nvSpPr>
          <p:cNvPr id="103435" name="Text Box 11"/>
          <p:cNvSpPr txBox="1">
            <a:spLocks noChangeArrowheads="1"/>
          </p:cNvSpPr>
          <p:nvPr/>
        </p:nvSpPr>
        <p:spPr bwMode="auto">
          <a:xfrm>
            <a:off x="4953000" y="4724400"/>
            <a:ext cx="1997075" cy="366713"/>
          </a:xfrm>
          <a:prstGeom prst="rect">
            <a:avLst/>
          </a:prstGeom>
          <a:noFill/>
          <a:ln w="9525">
            <a:noFill/>
            <a:miter lim="800000"/>
            <a:headEnd/>
            <a:tailEnd/>
          </a:ln>
          <a:effectLst/>
        </p:spPr>
        <p:txBody>
          <a:bodyPr>
            <a:spAutoFit/>
          </a:bodyPr>
          <a:lstStyle/>
          <a:p>
            <a:endParaRPr lang="en-US" dirty="0"/>
          </a:p>
        </p:txBody>
      </p:sp>
      <p:pic>
        <p:nvPicPr>
          <p:cNvPr id="103437" name="Picture 13"/>
          <p:cNvPicPr>
            <a:picLocks noChangeAspect="1" noChangeArrowheads="1"/>
          </p:cNvPicPr>
          <p:nvPr/>
        </p:nvPicPr>
        <p:blipFill>
          <a:blip r:embed="rId2"/>
          <a:srcRect/>
          <a:stretch>
            <a:fillRect/>
          </a:stretch>
        </p:blipFill>
        <p:spPr bwMode="auto">
          <a:xfrm>
            <a:off x="4800600" y="4876800"/>
            <a:ext cx="1676400" cy="646113"/>
          </a:xfrm>
          <a:prstGeom prst="rect">
            <a:avLst/>
          </a:prstGeom>
          <a:noFill/>
          <a:ln w="9525">
            <a:noFill/>
            <a:miter lim="800000"/>
            <a:headEnd/>
            <a:tailEnd/>
          </a:ln>
          <a:effectLst/>
        </p:spPr>
      </p:pic>
      <p:sp>
        <p:nvSpPr>
          <p:cNvPr id="103439" name="Text Box 15"/>
          <p:cNvSpPr txBox="1">
            <a:spLocks noChangeArrowheads="1"/>
          </p:cNvSpPr>
          <p:nvPr/>
        </p:nvSpPr>
        <p:spPr bwMode="auto">
          <a:xfrm>
            <a:off x="6434138" y="4876800"/>
            <a:ext cx="423862" cy="609600"/>
          </a:xfrm>
          <a:prstGeom prst="rect">
            <a:avLst/>
          </a:prstGeom>
          <a:noFill/>
          <a:ln w="9525">
            <a:noFill/>
            <a:miter lim="800000"/>
            <a:headEnd/>
            <a:tailEnd/>
          </a:ln>
          <a:effectLst/>
        </p:spPr>
        <p:txBody>
          <a:bodyPr wrap="none">
            <a:spAutoFit/>
          </a:bodyPr>
          <a:lstStyle/>
          <a:p>
            <a:r>
              <a:rPr lang="en-US" sz="3400" b="1" dirty="0">
                <a:solidFill>
                  <a:srgbClr val="DA2A00"/>
                </a:solidFill>
                <a:latin typeface="HelveticaNeue-Bold" charset="0"/>
              </a:rPr>
              <a:t>#</a:t>
            </a:r>
          </a:p>
        </p:txBody>
      </p:sp>
      <p:pic>
        <p:nvPicPr>
          <p:cNvPr id="103440" name="Picture 16" descr="Ebert10e"/>
          <p:cNvPicPr>
            <a:picLocks noChangeAspect="1" noChangeArrowheads="1"/>
          </p:cNvPicPr>
          <p:nvPr/>
        </p:nvPicPr>
        <p:blipFill>
          <a:blip r:embed="rId3"/>
          <a:srcRect/>
          <a:stretch>
            <a:fillRect/>
          </a:stretch>
        </p:blipFill>
        <p:spPr bwMode="auto">
          <a:xfrm>
            <a:off x="762000" y="1066800"/>
            <a:ext cx="2474913" cy="3390900"/>
          </a:xfrm>
          <a:prstGeom prst="rect">
            <a:avLst/>
          </a:prstGeom>
          <a:noFill/>
        </p:spPr>
      </p:pic>
      <p:sp>
        <p:nvSpPr>
          <p:cNvPr id="13" name="Text Box 8"/>
          <p:cNvSpPr txBox="1">
            <a:spLocks noChangeArrowheads="1"/>
          </p:cNvSpPr>
          <p:nvPr userDrawn="1"/>
        </p:nvSpPr>
        <p:spPr bwMode="auto">
          <a:xfrm>
            <a:off x="2209800" y="6477000"/>
            <a:ext cx="4648200" cy="274638"/>
          </a:xfrm>
          <a:prstGeom prst="rect">
            <a:avLst/>
          </a:prstGeom>
          <a:noFill/>
          <a:ln w="9525">
            <a:noFill/>
            <a:miter lim="800000"/>
            <a:headEnd/>
            <a:tailEnd/>
          </a:ln>
          <a:effectLst/>
        </p:spPr>
        <p:txBody>
          <a:bodyPr anchor="ctr">
            <a:spAutoFit/>
          </a:bodyPr>
          <a:lstStyle/>
          <a:p>
            <a:pPr algn="ctr"/>
            <a:r>
              <a:rPr lang="en-US" sz="1200" b="1" dirty="0">
                <a:solidFill>
                  <a:schemeClr val="bg1"/>
                </a:solidFill>
                <a:latin typeface="Calibri" pitchFamily="34" charset="0"/>
              </a:rPr>
              <a:t>Copyright © 2015 Pearson Education, Inc. </a:t>
            </a:r>
          </a:p>
        </p:txBody>
      </p:sp>
    </p:spTree>
  </p:cSld>
  <p:clrMapOvr>
    <a:masterClrMapping/>
  </p:clrMapOvr>
  <p:transition/>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5" name="Rectangle 7"/>
          <p:cNvSpPr>
            <a:spLocks noChangeArrowheads="1"/>
          </p:cNvSpPr>
          <p:nvPr/>
        </p:nvSpPr>
        <p:spPr bwMode="auto">
          <a:xfrm>
            <a:off x="0" y="6324600"/>
            <a:ext cx="9144000" cy="533400"/>
          </a:xfrm>
          <a:prstGeom prst="rect">
            <a:avLst/>
          </a:prstGeom>
          <a:solidFill>
            <a:srgbClr val="FF3300"/>
          </a:solidFill>
          <a:ln w="25400" algn="ctr">
            <a:noFill/>
            <a:miter lim="800000"/>
            <a:headEnd/>
            <a:tailEnd/>
          </a:ln>
        </p:spPr>
        <p:txBody>
          <a:bodyPr anchor="ctr"/>
          <a:lstStyle/>
          <a:p>
            <a:pPr algn="ctr">
              <a:defRPr/>
            </a:pPr>
            <a:endParaRPr lang="en-US" dirty="0">
              <a:solidFill>
                <a:schemeClr val="accent1"/>
              </a:solidFill>
              <a:latin typeface="Calibri" pitchFamily="64" charset="0"/>
            </a:endParaRPr>
          </a:p>
        </p:txBody>
      </p:sp>
      <p:sp>
        <p:nvSpPr>
          <p:cNvPr id="7"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pPr>
            <a:r>
              <a:rPr lang="en-US" sz="1200" b="1" dirty="0" smtClean="0">
                <a:solidFill>
                  <a:schemeClr val="bg1"/>
                </a:solidFill>
              </a:rPr>
              <a:t>7-</a:t>
            </a:r>
            <a:fld id="{48257C89-6AEC-40D5-A273-5C3EE42E32CE}" type="slidenum">
              <a:rPr lang="en-US" sz="1200" b="1" smtClean="0">
                <a:solidFill>
                  <a:schemeClr val="bg1"/>
                </a:solidFill>
              </a:rPr>
              <a:pPr eaLnBrk="0" hangingPunct="0">
                <a:spcBef>
                  <a:spcPct val="50000"/>
                </a:spcBef>
              </a:pPr>
              <a:t>‹#›</a:t>
            </a:fld>
            <a:r>
              <a:rPr lang="en-US" sz="1200" b="1" dirty="0" smtClean="0">
                <a:solidFill>
                  <a:schemeClr val="bg1"/>
                </a:solidFill>
              </a:rPr>
              <a:t> </a:t>
            </a:r>
            <a:endParaRPr lang="en-US" sz="1200" b="1" dirty="0">
              <a:solidFill>
                <a:schemeClr val="bg1"/>
              </a:solidFill>
            </a:endParaRPr>
          </a:p>
        </p:txBody>
      </p:sp>
      <p:pic>
        <p:nvPicPr>
          <p:cNvPr id="8" name="Picture 13"/>
          <p:cNvPicPr>
            <a:picLocks noChangeAspect="1" noChangeArrowheads="1"/>
          </p:cNvPicPr>
          <p:nvPr/>
        </p:nvPicPr>
        <p:blipFill>
          <a:blip r:embed="rId2"/>
          <a:srcRect/>
          <a:stretch>
            <a:fillRect/>
          </a:stretch>
        </p:blipFill>
        <p:spPr bwMode="auto">
          <a:xfrm>
            <a:off x="457200" y="990600"/>
            <a:ext cx="8229600" cy="166688"/>
          </a:xfrm>
          <a:prstGeom prst="rect">
            <a:avLst/>
          </a:prstGeom>
          <a:noFill/>
          <a:ln w="9525">
            <a:noFill/>
            <a:miter lim="800000"/>
            <a:headEnd/>
            <a:tailEnd/>
          </a:ln>
          <a:effec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Box 8"/>
          <p:cNvSpPr txBox="1">
            <a:spLocks noChangeArrowheads="1"/>
          </p:cNvSpPr>
          <p:nvPr userDrawn="1"/>
        </p:nvSpPr>
        <p:spPr bwMode="auto">
          <a:xfrm>
            <a:off x="2209800" y="6477000"/>
            <a:ext cx="4648200" cy="274638"/>
          </a:xfrm>
          <a:prstGeom prst="rect">
            <a:avLst/>
          </a:prstGeom>
          <a:noFill/>
          <a:ln w="9525">
            <a:noFill/>
            <a:miter lim="800000"/>
            <a:headEnd/>
            <a:tailEnd/>
          </a:ln>
          <a:effectLst/>
        </p:spPr>
        <p:txBody>
          <a:bodyPr anchor="ctr">
            <a:spAutoFit/>
          </a:bodyPr>
          <a:lstStyle/>
          <a:p>
            <a:pPr algn="ctr"/>
            <a:r>
              <a:rPr lang="en-US" sz="1200" b="1" dirty="0">
                <a:solidFill>
                  <a:schemeClr val="bg1"/>
                </a:solidFill>
                <a:latin typeface="Calibri" pitchFamily="34" charset="0"/>
              </a:rPr>
              <a:t>Copyright © 2015 Pearson Education, Inc.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828800" y="1905000"/>
            <a:ext cx="3238500" cy="323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905000"/>
            <a:ext cx="3238500" cy="323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8" name="Rectangle 7"/>
          <p:cNvSpPr>
            <a:spLocks noChangeArrowheads="1"/>
          </p:cNvSpPr>
          <p:nvPr/>
        </p:nvSpPr>
        <p:spPr bwMode="auto">
          <a:xfrm>
            <a:off x="0" y="6324600"/>
            <a:ext cx="9144000" cy="533400"/>
          </a:xfrm>
          <a:prstGeom prst="rect">
            <a:avLst/>
          </a:prstGeom>
          <a:solidFill>
            <a:srgbClr val="FF3300"/>
          </a:solidFill>
          <a:ln w="25400" algn="ctr">
            <a:noFill/>
            <a:miter lim="800000"/>
            <a:headEnd/>
            <a:tailEnd/>
          </a:ln>
        </p:spPr>
        <p:txBody>
          <a:bodyPr anchor="ctr"/>
          <a:lstStyle/>
          <a:p>
            <a:pPr algn="ctr">
              <a:defRPr/>
            </a:pPr>
            <a:endParaRPr lang="en-US" dirty="0">
              <a:solidFill>
                <a:schemeClr val="accent1"/>
              </a:solidFill>
              <a:latin typeface="Calibri" pitchFamily="64" charset="0"/>
            </a:endParaRPr>
          </a:p>
        </p:txBody>
      </p:sp>
      <p:sp>
        <p:nvSpPr>
          <p:cNvPr id="12"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p>
            <a:pPr algn="ctr"/>
            <a:r>
              <a:rPr lang="en-US" sz="1200" b="1" dirty="0">
                <a:solidFill>
                  <a:schemeClr val="bg1"/>
                </a:solidFill>
                <a:latin typeface="Calibri" pitchFamily="34" charset="0"/>
              </a:rPr>
              <a:t>Copyright © 2015 Pearson Education, Inc. </a:t>
            </a:r>
          </a:p>
        </p:txBody>
      </p:sp>
      <p:sp>
        <p:nvSpPr>
          <p:cNvPr id="14"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pPr>
            <a:r>
              <a:rPr lang="en-US" sz="1200" b="1" dirty="0" smtClean="0">
                <a:solidFill>
                  <a:schemeClr val="bg1"/>
                </a:solidFill>
              </a:rPr>
              <a:t>7-</a:t>
            </a:r>
            <a:fld id="{798D4DF3-6BDD-4856-A5D6-701D61F83AAB}" type="slidenum">
              <a:rPr lang="en-US" sz="1200" b="1" smtClean="0">
                <a:solidFill>
                  <a:schemeClr val="bg1"/>
                </a:solidFill>
              </a:rPr>
              <a:pPr eaLnBrk="0" hangingPunct="0">
                <a:spcBef>
                  <a:spcPct val="50000"/>
                </a:spcBef>
              </a:pPr>
              <a:t>‹#›</a:t>
            </a:fld>
            <a:r>
              <a:rPr lang="en-US" sz="1200" b="1" dirty="0" smtClean="0">
                <a:solidFill>
                  <a:schemeClr val="bg1"/>
                </a:solidFill>
              </a:rPr>
              <a:t> </a:t>
            </a:r>
            <a:endParaRPr lang="en-US" sz="1200" b="1" dirty="0">
              <a:solidFill>
                <a:schemeClr val="bg1"/>
              </a:solidFill>
            </a:endParaRPr>
          </a:p>
        </p:txBody>
      </p:sp>
      <p:sp>
        <p:nvSpPr>
          <p:cNvPr id="108551" name="Text Placeholder 2"/>
          <p:cNvSpPr>
            <a:spLocks noGrp="1"/>
          </p:cNvSpPr>
          <p:nvPr>
            <p:ph type="body" idx="1"/>
          </p:nvPr>
        </p:nvSpPr>
        <p:spPr bwMode="auto">
          <a:xfrm>
            <a:off x="1828800" y="1905000"/>
            <a:ext cx="6629400" cy="3230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08563" name="Rectangle 19"/>
          <p:cNvSpPr>
            <a:spLocks noChangeArrowheads="1"/>
          </p:cNvSpPr>
          <p:nvPr/>
        </p:nvSpPr>
        <p:spPr bwMode="auto">
          <a:xfrm>
            <a:off x="0" y="0"/>
            <a:ext cx="533400" cy="6324600"/>
          </a:xfrm>
          <a:prstGeom prst="rect">
            <a:avLst/>
          </a:prstGeom>
          <a:solidFill>
            <a:srgbClr val="C1C6CD"/>
          </a:solidFill>
          <a:ln w="9525">
            <a:noFill/>
            <a:miter lim="800000"/>
            <a:headEnd/>
            <a:tailEnd/>
          </a:ln>
          <a:effectLst/>
        </p:spPr>
        <p:txBody>
          <a:bodyPr wrap="none" anchor="ctr"/>
          <a:lstStyle/>
          <a:p>
            <a:endParaRPr lang="en-US" dirty="0"/>
          </a:p>
        </p:txBody>
      </p:sp>
      <p:pic>
        <p:nvPicPr>
          <p:cNvPr id="108564" name="Picture 20"/>
          <p:cNvPicPr>
            <a:picLocks noChangeAspect="1" noChangeArrowheads="1"/>
          </p:cNvPicPr>
          <p:nvPr/>
        </p:nvPicPr>
        <p:blipFill>
          <a:blip r:embed="rId13"/>
          <a:srcRect/>
          <a:stretch>
            <a:fillRect/>
          </a:stretch>
        </p:blipFill>
        <p:spPr bwMode="auto">
          <a:xfrm>
            <a:off x="609600" y="228600"/>
            <a:ext cx="8458200" cy="866775"/>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2800" i="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i="1">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i="1">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i="1">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i="1">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i="1">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i="1">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i="1">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8" name="Rectangle 7"/>
          <p:cNvSpPr>
            <a:spLocks noChangeArrowheads="1"/>
          </p:cNvSpPr>
          <p:nvPr/>
        </p:nvSpPr>
        <p:spPr bwMode="auto">
          <a:xfrm>
            <a:off x="0" y="6324600"/>
            <a:ext cx="9144000" cy="533400"/>
          </a:xfrm>
          <a:prstGeom prst="rect">
            <a:avLst/>
          </a:prstGeom>
          <a:solidFill>
            <a:srgbClr val="FF3300"/>
          </a:solidFill>
          <a:ln w="25400" algn="ctr">
            <a:noFill/>
            <a:miter lim="800000"/>
            <a:headEnd/>
            <a:tailEnd/>
          </a:ln>
        </p:spPr>
        <p:txBody>
          <a:bodyPr anchor="ctr"/>
          <a:lstStyle/>
          <a:p>
            <a:pPr algn="ctr">
              <a:defRPr/>
            </a:pPr>
            <a:endParaRPr lang="en-US" dirty="0">
              <a:solidFill>
                <a:schemeClr val="accent1"/>
              </a:solidFill>
              <a:latin typeface="Calibri" pitchFamily="64" charset="0"/>
            </a:endParaRPr>
          </a:p>
        </p:txBody>
      </p:sp>
      <p:sp>
        <p:nvSpPr>
          <p:cNvPr id="14"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pPr>
            <a:r>
              <a:rPr lang="en-US" sz="1200" b="1" dirty="0" smtClean="0">
                <a:solidFill>
                  <a:schemeClr val="bg1"/>
                </a:solidFill>
              </a:rPr>
              <a:t>7-</a:t>
            </a:r>
            <a:fld id="{D7E078EF-7339-4393-BEC6-515371D96D05}" type="slidenum">
              <a:rPr lang="en-US" sz="1200" b="1">
                <a:solidFill>
                  <a:schemeClr val="bg1"/>
                </a:solidFill>
              </a:rPr>
              <a:pPr eaLnBrk="0" hangingPunct="0">
                <a:spcBef>
                  <a:spcPct val="50000"/>
                </a:spcBef>
              </a:pPr>
              <a:t>‹#›</a:t>
            </a:fld>
            <a:r>
              <a:rPr lang="en-US" sz="1200" b="1" dirty="0">
                <a:solidFill>
                  <a:schemeClr val="bg1"/>
                </a:solidFill>
              </a:rPr>
              <a:t> </a:t>
            </a:r>
          </a:p>
        </p:txBody>
      </p:sp>
      <p:pic>
        <p:nvPicPr>
          <p:cNvPr id="112652" name="Picture 12" descr="disclaimer"/>
          <p:cNvPicPr>
            <a:picLocks noChangeAspect="1" noChangeArrowheads="1"/>
          </p:cNvPicPr>
          <p:nvPr/>
        </p:nvPicPr>
        <p:blipFill>
          <a:blip r:embed="rId13"/>
          <a:srcRect/>
          <a:stretch>
            <a:fillRect/>
          </a:stretch>
        </p:blipFill>
        <p:spPr bwMode="auto">
          <a:xfrm>
            <a:off x="381000" y="1600200"/>
            <a:ext cx="7924800" cy="2403475"/>
          </a:xfrm>
          <a:prstGeom prst="rect">
            <a:avLst/>
          </a:prstGeom>
          <a:noFill/>
        </p:spPr>
      </p:pic>
      <p:sp>
        <p:nvSpPr>
          <p:cNvPr id="9" name="Text Box 8"/>
          <p:cNvSpPr txBox="1">
            <a:spLocks noChangeArrowheads="1"/>
          </p:cNvSpPr>
          <p:nvPr userDrawn="1"/>
        </p:nvSpPr>
        <p:spPr bwMode="auto">
          <a:xfrm>
            <a:off x="2209800" y="6477000"/>
            <a:ext cx="4648200" cy="274638"/>
          </a:xfrm>
          <a:prstGeom prst="rect">
            <a:avLst/>
          </a:prstGeom>
          <a:noFill/>
          <a:ln w="9525">
            <a:noFill/>
            <a:miter lim="800000"/>
            <a:headEnd/>
            <a:tailEnd/>
          </a:ln>
          <a:effectLst/>
        </p:spPr>
        <p:txBody>
          <a:bodyPr anchor="ctr">
            <a:spAutoFit/>
          </a:bodyPr>
          <a:lstStyle/>
          <a:p>
            <a:pPr algn="ctr"/>
            <a:r>
              <a:rPr lang="en-US" sz="1200" b="1" dirty="0">
                <a:solidFill>
                  <a:schemeClr val="bg1"/>
                </a:solidFill>
                <a:latin typeface="Calibri" pitchFamily="34" charset="0"/>
              </a:rPr>
              <a:t>Copyright © 2015 Pearson Education, Inc. </a:t>
            </a:r>
          </a:p>
        </p:txBody>
      </p:sp>
    </p:spTree>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2800" i="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i="1">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i="1">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i="1">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i="1">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i="1">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i="1">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i="1">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7" name="Title Placeholder 1"/>
          <p:cNvSpPr>
            <a:spLocks noGrp="1"/>
          </p:cNvSpPr>
          <p:nvPr>
            <p:ph type="title"/>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98" r:id="rId1"/>
    <p:sldLayoutId id="2147483924" r:id="rId2"/>
  </p:sldLayoutIdLst>
  <p:hf sldNum="0" hdr="0" dt="0"/>
  <p:txStyles>
    <p:titleStyle>
      <a:lvl1pPr algn="ctr" rtl="0" eaLnBrk="0" fontAlgn="base" hangingPunct="0">
        <a:spcBef>
          <a:spcPct val="0"/>
        </a:spcBef>
        <a:spcAft>
          <a:spcPct val="0"/>
        </a:spcAft>
        <a:defRPr sz="4400" kern="1200">
          <a:solidFill>
            <a:srgbClr val="59626F"/>
          </a:solidFill>
          <a:latin typeface="+mj-lt"/>
          <a:ea typeface="+mj-ea"/>
          <a:cs typeface="+mj-cs"/>
        </a:defRPr>
      </a:lvl1pPr>
      <a:lvl2pPr algn="ctr" rtl="0" eaLnBrk="0" fontAlgn="base" hangingPunct="0">
        <a:spcBef>
          <a:spcPct val="0"/>
        </a:spcBef>
        <a:spcAft>
          <a:spcPct val="0"/>
        </a:spcAft>
        <a:defRPr sz="4400">
          <a:solidFill>
            <a:srgbClr val="59626F"/>
          </a:solidFill>
          <a:latin typeface="Calibri" pitchFamily="34" charset="0"/>
        </a:defRPr>
      </a:lvl2pPr>
      <a:lvl3pPr algn="ctr" rtl="0" eaLnBrk="0" fontAlgn="base" hangingPunct="0">
        <a:spcBef>
          <a:spcPct val="0"/>
        </a:spcBef>
        <a:spcAft>
          <a:spcPct val="0"/>
        </a:spcAft>
        <a:defRPr sz="4400">
          <a:solidFill>
            <a:srgbClr val="59626F"/>
          </a:solidFill>
          <a:latin typeface="Calibri" pitchFamily="34" charset="0"/>
        </a:defRPr>
      </a:lvl3pPr>
      <a:lvl4pPr algn="ctr" rtl="0" eaLnBrk="0" fontAlgn="base" hangingPunct="0">
        <a:spcBef>
          <a:spcPct val="0"/>
        </a:spcBef>
        <a:spcAft>
          <a:spcPct val="0"/>
        </a:spcAft>
        <a:defRPr sz="4400">
          <a:solidFill>
            <a:srgbClr val="59626F"/>
          </a:solidFill>
          <a:latin typeface="Calibri" pitchFamily="34" charset="0"/>
        </a:defRPr>
      </a:lvl4pPr>
      <a:lvl5pPr algn="ctr" rtl="0" eaLnBrk="0" fontAlgn="base" hangingPunct="0">
        <a:spcBef>
          <a:spcPct val="0"/>
        </a:spcBef>
        <a:spcAft>
          <a:spcPct val="0"/>
        </a:spcAft>
        <a:defRPr sz="4400">
          <a:solidFill>
            <a:srgbClr val="59626F"/>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p:cNvSpPr>
          <p:nvPr>
            <p:ph type="ctrTitle"/>
          </p:nvPr>
        </p:nvSpPr>
        <p:spPr>
          <a:xfrm>
            <a:off x="4648200" y="1524000"/>
            <a:ext cx="3810000" cy="2689225"/>
          </a:xfrm>
        </p:spPr>
        <p:txBody>
          <a:bodyPr/>
          <a:lstStyle/>
          <a:p>
            <a:r>
              <a:rPr lang="en-US" sz="4000" dirty="0"/>
              <a:t>Operations Management and Quality</a:t>
            </a:r>
            <a:br>
              <a:rPr lang="en-US" sz="4000" dirty="0"/>
            </a:br>
            <a:r>
              <a:rPr lang="en-US" sz="4000" dirty="0"/>
              <a:t>for Producing Goods and Service</a:t>
            </a:r>
          </a:p>
        </p:txBody>
      </p:sp>
      <p:sp>
        <p:nvSpPr>
          <p:cNvPr id="2" name="TextBox 1"/>
          <p:cNvSpPr txBox="1"/>
          <p:nvPr/>
        </p:nvSpPr>
        <p:spPr>
          <a:xfrm>
            <a:off x="6858000" y="4840069"/>
            <a:ext cx="441146" cy="646331"/>
          </a:xfrm>
          <a:prstGeom prst="rect">
            <a:avLst/>
          </a:prstGeom>
          <a:noFill/>
        </p:spPr>
        <p:txBody>
          <a:bodyPr wrap="none" rtlCol="0">
            <a:spAutoFit/>
          </a:bodyPr>
          <a:lstStyle/>
          <a:p>
            <a:r>
              <a:rPr lang="en-US" sz="3600" b="1" dirty="0" smtClean="0">
                <a:solidFill>
                  <a:srgbClr val="CC0000"/>
                </a:solidFill>
              </a:rPr>
              <a:t>7</a:t>
            </a:r>
            <a:endParaRPr lang="en-US" sz="3600" b="1" dirty="0">
              <a:solidFill>
                <a:srgbClr val="CC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a:t>Creating Value </a:t>
            </a:r>
            <a:r>
              <a:rPr lang="en-US" sz="3200" dirty="0" smtClean="0"/>
              <a:t>Through Operations</a:t>
            </a:r>
            <a:endParaRPr lang="en-US" sz="3200" dirty="0" smtClean="0">
              <a:latin typeface="Calibri" pitchFamily="34" charset="0"/>
            </a:endParaRPr>
          </a:p>
        </p:txBody>
      </p:sp>
      <p:sp>
        <p:nvSpPr>
          <p:cNvPr id="158723" name="Rectangle 3"/>
          <p:cNvSpPr>
            <a:spLocks noGrp="1"/>
          </p:cNvSpPr>
          <p:nvPr>
            <p:ph type="body" idx="4294967295"/>
          </p:nvPr>
        </p:nvSpPr>
        <p:spPr>
          <a:xfrm>
            <a:off x="457200" y="1219200"/>
            <a:ext cx="8229600" cy="4906963"/>
          </a:xfrm>
        </p:spPr>
        <p:txBody>
          <a:bodyPr/>
          <a:lstStyle/>
          <a:p>
            <a:pPr>
              <a:defRPr/>
            </a:pPr>
            <a:r>
              <a:rPr lang="en-US" sz="2800" b="1" dirty="0"/>
              <a:t>Utility </a:t>
            </a:r>
          </a:p>
          <a:p>
            <a:pPr lvl="1">
              <a:defRPr/>
            </a:pPr>
            <a:r>
              <a:rPr lang="en-US" sz="2400" dirty="0"/>
              <a:t>product’s ability to satisfy a human want or </a:t>
            </a:r>
            <a:r>
              <a:rPr lang="en-US" sz="2400" dirty="0" smtClean="0"/>
              <a:t>need</a:t>
            </a:r>
          </a:p>
          <a:p>
            <a:pPr>
              <a:buClr>
                <a:srgbClr val="254061"/>
              </a:buClr>
            </a:pPr>
            <a:r>
              <a:rPr lang="en-US" altLang="en-US" sz="2800" b="1" dirty="0" smtClean="0"/>
              <a:t>Operations (Production) Management</a:t>
            </a:r>
          </a:p>
          <a:p>
            <a:pPr lvl="1">
              <a:buClr>
                <a:srgbClr val="254061"/>
              </a:buClr>
            </a:pPr>
            <a:r>
              <a:rPr lang="en-US" altLang="en-US" sz="2400" dirty="0" smtClean="0"/>
              <a:t>systematic </a:t>
            </a:r>
            <a:r>
              <a:rPr lang="en-US" altLang="en-US" sz="2400" dirty="0"/>
              <a:t>direction and control of the activities that transform resources into finished products that create value for and provide benefits to customers</a:t>
            </a:r>
          </a:p>
          <a:p>
            <a:pPr>
              <a:buClr>
                <a:srgbClr val="254061"/>
              </a:buClr>
            </a:pPr>
            <a:r>
              <a:rPr lang="en-US" altLang="en-US" sz="2800" b="1" dirty="0"/>
              <a:t>Operations (Production) </a:t>
            </a:r>
            <a:r>
              <a:rPr lang="en-US" altLang="en-US" sz="2800" b="1" dirty="0" smtClean="0"/>
              <a:t>Managers</a:t>
            </a:r>
          </a:p>
          <a:p>
            <a:pPr lvl="1">
              <a:buClr>
                <a:srgbClr val="254061"/>
              </a:buClr>
            </a:pPr>
            <a:r>
              <a:rPr lang="en-US" altLang="en-US" sz="2400" dirty="0" smtClean="0"/>
              <a:t>managers </a:t>
            </a:r>
            <a:r>
              <a:rPr lang="en-US" altLang="en-US" sz="2400" dirty="0"/>
              <a:t>responsible for ensuring that operations activities create value and provide benefits to customers</a:t>
            </a:r>
          </a:p>
          <a:p>
            <a:pPr>
              <a:defRPr/>
            </a:pPr>
            <a:endParaRPr lang="en-US" sz="2800" dirty="0"/>
          </a:p>
          <a:p>
            <a:pPr marL="0" indent="0">
              <a:buNone/>
            </a:pPr>
            <a:endParaRPr lang="en-US" sz="2800" b="1" dirty="0"/>
          </a:p>
        </p:txBody>
      </p:sp>
    </p:spTree>
    <p:extLst>
      <p:ext uri="{BB962C8B-B14F-4D97-AF65-F5344CB8AC3E}">
        <p14:creationId xmlns:p14="http://schemas.microsoft.com/office/powerpoint/2010/main" val="391163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a:t>The Resource Transformation Process</a:t>
            </a:r>
            <a:endParaRPr lang="en-US" sz="3200" dirty="0" smtClean="0">
              <a:latin typeface="Calibri" pitchFamily="34" charset="0"/>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383861" cy="3967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08302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a:t>Differences between Service and Goods Manufacturing Operations</a:t>
            </a:r>
            <a:endParaRPr lang="en-US" sz="3200" dirty="0" smtClean="0">
              <a:latin typeface="Calibri" pitchFamily="34" charset="0"/>
            </a:endParaRPr>
          </a:p>
        </p:txBody>
      </p:sp>
      <p:grpSp>
        <p:nvGrpSpPr>
          <p:cNvPr id="4" name="Group 3"/>
          <p:cNvGrpSpPr/>
          <p:nvPr/>
        </p:nvGrpSpPr>
        <p:grpSpPr>
          <a:xfrm>
            <a:off x="457200" y="2017170"/>
            <a:ext cx="8229600" cy="647595"/>
            <a:chOff x="0" y="851151"/>
            <a:chExt cx="8229600" cy="647595"/>
          </a:xfrm>
          <a:scene3d>
            <a:camera prst="orthographicFront"/>
            <a:lightRig rig="threePt" dir="t">
              <a:rot lat="0" lon="0" rev="7500000"/>
            </a:lightRig>
          </a:scene3d>
        </p:grpSpPr>
        <p:sp>
          <p:nvSpPr>
            <p:cNvPr id="14" name="Rounded Rectangle 13"/>
            <p:cNvSpPr/>
            <p:nvPr/>
          </p:nvSpPr>
          <p:spPr>
            <a:xfrm>
              <a:off x="0" y="851151"/>
              <a:ext cx="8229600" cy="647595"/>
            </a:xfrm>
            <a:prstGeom prst="roundRect">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5" name="Rounded Rectangle 4"/>
            <p:cNvSpPr/>
            <p:nvPr/>
          </p:nvSpPr>
          <p:spPr>
            <a:xfrm>
              <a:off x="31613" y="882764"/>
              <a:ext cx="8166374" cy="58436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kern="1200" dirty="0" smtClean="0">
                  <a:effectLst>
                    <a:outerShdw blurRad="38100" dist="38100" dir="2700000" algn="tl">
                      <a:srgbClr val="000000">
                        <a:alpha val="43137"/>
                      </a:srgbClr>
                    </a:outerShdw>
                  </a:effectLst>
                </a:rPr>
                <a:t>Interacting with customers</a:t>
              </a:r>
              <a:endParaRPr lang="en-US" sz="2700" b="1" kern="1200" dirty="0">
                <a:effectLst>
                  <a:outerShdw blurRad="38100" dist="38100" dir="2700000" algn="tl">
                    <a:srgbClr val="000000">
                      <a:alpha val="43137"/>
                    </a:srgbClr>
                  </a:outerShdw>
                </a:effectLst>
              </a:endParaRPr>
            </a:p>
          </p:txBody>
        </p:sp>
      </p:grpSp>
      <p:grpSp>
        <p:nvGrpSpPr>
          <p:cNvPr id="5" name="Group 4"/>
          <p:cNvGrpSpPr/>
          <p:nvPr/>
        </p:nvGrpSpPr>
        <p:grpSpPr>
          <a:xfrm>
            <a:off x="457200" y="2742525"/>
            <a:ext cx="8229600" cy="647595"/>
            <a:chOff x="0" y="1576506"/>
            <a:chExt cx="8229600" cy="647595"/>
          </a:xfrm>
          <a:scene3d>
            <a:camera prst="orthographicFront"/>
            <a:lightRig rig="threePt" dir="t">
              <a:rot lat="0" lon="0" rev="7500000"/>
            </a:lightRig>
          </a:scene3d>
        </p:grpSpPr>
        <p:sp>
          <p:nvSpPr>
            <p:cNvPr id="12" name="Rounded Rectangle 11"/>
            <p:cNvSpPr/>
            <p:nvPr/>
          </p:nvSpPr>
          <p:spPr>
            <a:xfrm>
              <a:off x="0" y="1576506"/>
              <a:ext cx="8229600" cy="647595"/>
            </a:xfrm>
            <a:prstGeom prst="roundRect">
              <a:avLst/>
            </a:prstGeom>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3" name="Rounded Rectangle 6"/>
            <p:cNvSpPr/>
            <p:nvPr/>
          </p:nvSpPr>
          <p:spPr>
            <a:xfrm>
              <a:off x="31613" y="1608119"/>
              <a:ext cx="8166374" cy="58436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kern="1200" dirty="0" smtClean="0">
                  <a:effectLst>
                    <a:outerShdw blurRad="38100" dist="38100" dir="2700000" algn="tl">
                      <a:srgbClr val="000000">
                        <a:alpha val="43137"/>
                      </a:srgbClr>
                    </a:outerShdw>
                  </a:effectLst>
                </a:rPr>
                <a:t>The intangible and unstorable nature of some services</a:t>
              </a:r>
              <a:endParaRPr lang="en-US" sz="2700" b="1" kern="1200" dirty="0">
                <a:effectLst>
                  <a:outerShdw blurRad="38100" dist="38100" dir="2700000" algn="tl">
                    <a:srgbClr val="000000">
                      <a:alpha val="43137"/>
                    </a:srgbClr>
                  </a:outerShdw>
                </a:effectLst>
              </a:endParaRPr>
            </a:p>
          </p:txBody>
        </p:sp>
      </p:grpSp>
      <p:grpSp>
        <p:nvGrpSpPr>
          <p:cNvPr id="6" name="Group 5"/>
          <p:cNvGrpSpPr/>
          <p:nvPr/>
        </p:nvGrpSpPr>
        <p:grpSpPr>
          <a:xfrm>
            <a:off x="457200" y="3467880"/>
            <a:ext cx="8229600" cy="647595"/>
            <a:chOff x="0" y="2301861"/>
            <a:chExt cx="8229600" cy="647595"/>
          </a:xfrm>
          <a:scene3d>
            <a:camera prst="orthographicFront"/>
            <a:lightRig rig="threePt" dir="t">
              <a:rot lat="0" lon="0" rev="7500000"/>
            </a:lightRig>
          </a:scene3d>
        </p:grpSpPr>
        <p:sp>
          <p:nvSpPr>
            <p:cNvPr id="10" name="Rounded Rectangle 9"/>
            <p:cNvSpPr/>
            <p:nvPr/>
          </p:nvSpPr>
          <p:spPr>
            <a:xfrm>
              <a:off x="0" y="2301861"/>
              <a:ext cx="8229600" cy="647595"/>
            </a:xfrm>
            <a:prstGeom prst="roundRect">
              <a:avLst/>
            </a:prstGeom>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1" name="Rounded Rectangle 8"/>
            <p:cNvSpPr/>
            <p:nvPr/>
          </p:nvSpPr>
          <p:spPr>
            <a:xfrm>
              <a:off x="31613" y="2333474"/>
              <a:ext cx="8166374" cy="58436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kern="1200" dirty="0" smtClean="0">
                  <a:effectLst>
                    <a:outerShdw blurRad="38100" dist="38100" dir="2700000" algn="tl">
                      <a:srgbClr val="000000">
                        <a:alpha val="43137"/>
                      </a:srgbClr>
                    </a:outerShdw>
                  </a:effectLst>
                </a:rPr>
                <a:t>The customer’s presence in the process</a:t>
              </a:r>
              <a:endParaRPr lang="en-US" sz="2700" b="1" kern="1200" dirty="0">
                <a:effectLst>
                  <a:outerShdw blurRad="38100" dist="38100" dir="2700000" algn="tl">
                    <a:srgbClr val="000000">
                      <a:alpha val="43137"/>
                    </a:srgbClr>
                  </a:outerShdw>
                </a:effectLst>
              </a:endParaRPr>
            </a:p>
          </p:txBody>
        </p:sp>
      </p:grpSp>
      <p:grpSp>
        <p:nvGrpSpPr>
          <p:cNvPr id="7" name="Group 6"/>
          <p:cNvGrpSpPr/>
          <p:nvPr/>
        </p:nvGrpSpPr>
        <p:grpSpPr>
          <a:xfrm>
            <a:off x="457200" y="4193235"/>
            <a:ext cx="8229600" cy="647595"/>
            <a:chOff x="0" y="3027216"/>
            <a:chExt cx="8229600" cy="647595"/>
          </a:xfrm>
          <a:scene3d>
            <a:camera prst="orthographicFront"/>
            <a:lightRig rig="threePt" dir="t">
              <a:rot lat="0" lon="0" rev="7500000"/>
            </a:lightRig>
          </a:scene3d>
        </p:grpSpPr>
        <p:sp>
          <p:nvSpPr>
            <p:cNvPr id="8" name="Rounded Rectangle 7"/>
            <p:cNvSpPr/>
            <p:nvPr/>
          </p:nvSpPr>
          <p:spPr>
            <a:xfrm>
              <a:off x="0" y="3027216"/>
              <a:ext cx="8229600" cy="647595"/>
            </a:xfrm>
            <a:prstGeom prst="roundRect">
              <a:avLst/>
            </a:prstGeom>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9" name="Rounded Rectangle 10"/>
            <p:cNvSpPr/>
            <p:nvPr/>
          </p:nvSpPr>
          <p:spPr>
            <a:xfrm>
              <a:off x="31613" y="3058829"/>
              <a:ext cx="8166374" cy="58436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kern="1200" dirty="0" smtClean="0">
                  <a:effectLst>
                    <a:outerShdw blurRad="38100" dist="38100" dir="2700000" algn="tl">
                      <a:srgbClr val="000000">
                        <a:alpha val="43137"/>
                      </a:srgbClr>
                    </a:outerShdw>
                  </a:effectLst>
                </a:rPr>
                <a:t>Service quality considerations</a:t>
              </a:r>
              <a:endParaRPr lang="en-US" sz="2700" b="1" kern="1200"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530782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a:t>Operations Processes</a:t>
            </a:r>
            <a:endParaRPr lang="en-US" sz="3200" dirty="0" smtClean="0">
              <a:latin typeface="Calibri" pitchFamily="34" charset="0"/>
            </a:endParaRPr>
          </a:p>
        </p:txBody>
      </p:sp>
      <p:sp>
        <p:nvSpPr>
          <p:cNvPr id="158723" name="Rectangle 3"/>
          <p:cNvSpPr>
            <a:spLocks noGrp="1"/>
          </p:cNvSpPr>
          <p:nvPr>
            <p:ph type="body" idx="4294967295"/>
          </p:nvPr>
        </p:nvSpPr>
        <p:spPr>
          <a:xfrm>
            <a:off x="457200" y="1219200"/>
            <a:ext cx="8229600" cy="4906963"/>
          </a:xfrm>
        </p:spPr>
        <p:txBody>
          <a:bodyPr/>
          <a:lstStyle/>
          <a:p>
            <a:pPr>
              <a:defRPr/>
            </a:pPr>
            <a:r>
              <a:rPr lang="en-US" b="1" dirty="0"/>
              <a:t>Operations Process </a:t>
            </a:r>
          </a:p>
          <a:p>
            <a:pPr lvl="1">
              <a:defRPr/>
            </a:pPr>
            <a:r>
              <a:rPr lang="en-US" dirty="0"/>
              <a:t>set of methods and technologies used to produce a good or a service</a:t>
            </a:r>
          </a:p>
          <a:p>
            <a:pPr>
              <a:defRPr/>
            </a:pPr>
            <a:r>
              <a:rPr lang="en-US" b="1" dirty="0"/>
              <a:t>Make-to-Order Operations </a:t>
            </a:r>
          </a:p>
          <a:p>
            <a:pPr lvl="1">
              <a:defRPr/>
            </a:pPr>
            <a:r>
              <a:rPr lang="en-US" dirty="0"/>
              <a:t>activities for one-of-a-kind or custom-made production</a:t>
            </a:r>
          </a:p>
          <a:p>
            <a:pPr>
              <a:defRPr/>
            </a:pPr>
            <a:r>
              <a:rPr lang="en-US" b="1" dirty="0"/>
              <a:t>Make-to-Stock Operations </a:t>
            </a:r>
          </a:p>
          <a:p>
            <a:pPr lvl="1">
              <a:defRPr/>
            </a:pPr>
            <a:r>
              <a:rPr lang="en-US" dirty="0"/>
              <a:t>activities for producing standardized products for mass consumption</a:t>
            </a:r>
          </a:p>
          <a:p>
            <a:pPr marL="0" indent="0">
              <a:buNone/>
            </a:pPr>
            <a:endParaRPr lang="en-US" b="1" dirty="0"/>
          </a:p>
        </p:txBody>
      </p:sp>
    </p:spTree>
    <p:extLst>
      <p:ext uri="{BB962C8B-B14F-4D97-AF65-F5344CB8AC3E}">
        <p14:creationId xmlns:p14="http://schemas.microsoft.com/office/powerpoint/2010/main" val="11471250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0"/>
            <a:ext cx="8229600" cy="1143000"/>
          </a:xfrm>
        </p:spPr>
        <p:txBody>
          <a:bodyPr/>
          <a:lstStyle/>
          <a:p>
            <a:r>
              <a:rPr lang="en-US" sz="3200" dirty="0"/>
              <a:t>Service Production Processes: Extent of Customer Contact</a:t>
            </a:r>
            <a:endParaRPr lang="en-US" sz="3200" dirty="0" smtClean="0">
              <a:latin typeface="Calibri" pitchFamily="34" charset="0"/>
            </a:endParaRPr>
          </a:p>
        </p:txBody>
      </p:sp>
      <p:sp>
        <p:nvSpPr>
          <p:cNvPr id="158723" name="Rectangle 3"/>
          <p:cNvSpPr>
            <a:spLocks noGrp="1"/>
          </p:cNvSpPr>
          <p:nvPr>
            <p:ph type="body" idx="4294967295"/>
          </p:nvPr>
        </p:nvSpPr>
        <p:spPr>
          <a:xfrm>
            <a:off x="457200" y="1219200"/>
            <a:ext cx="8229600" cy="4906963"/>
          </a:xfrm>
        </p:spPr>
        <p:txBody>
          <a:bodyPr/>
          <a:lstStyle/>
          <a:p>
            <a:pPr>
              <a:defRPr/>
            </a:pPr>
            <a:r>
              <a:rPr lang="en-US" b="1" dirty="0"/>
              <a:t>Low-Contact System </a:t>
            </a:r>
          </a:p>
          <a:p>
            <a:pPr lvl="1">
              <a:defRPr/>
            </a:pPr>
            <a:r>
              <a:rPr lang="en-US" dirty="0"/>
              <a:t>level of customer contact in which the customer need not be part of the system to receive the service</a:t>
            </a:r>
          </a:p>
          <a:p>
            <a:pPr>
              <a:defRPr/>
            </a:pPr>
            <a:r>
              <a:rPr lang="en-US" b="1" dirty="0"/>
              <a:t>High-Contact System </a:t>
            </a:r>
          </a:p>
          <a:p>
            <a:pPr lvl="1">
              <a:defRPr/>
            </a:pPr>
            <a:r>
              <a:rPr lang="en-US" dirty="0"/>
              <a:t>level of customer contact in which the customer is part of the system during service delivery</a:t>
            </a:r>
          </a:p>
          <a:p>
            <a:pPr marL="0" indent="0">
              <a:buNone/>
            </a:pPr>
            <a:endParaRPr lang="en-US" b="1" dirty="0"/>
          </a:p>
        </p:txBody>
      </p:sp>
    </p:spTree>
    <p:extLst>
      <p:ext uri="{BB962C8B-B14F-4D97-AF65-F5344CB8AC3E}">
        <p14:creationId xmlns:p14="http://schemas.microsoft.com/office/powerpoint/2010/main" val="3415603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0"/>
            <a:ext cx="8229600" cy="1143000"/>
          </a:xfrm>
        </p:spPr>
        <p:txBody>
          <a:bodyPr/>
          <a:lstStyle/>
          <a:p>
            <a:r>
              <a:rPr lang="en-US" sz="2800" dirty="0"/>
              <a:t>Business Strategy </a:t>
            </a:r>
            <a:r>
              <a:rPr lang="en-US" sz="2800" dirty="0" smtClean="0"/>
              <a:t>Determines</a:t>
            </a:r>
            <a:br>
              <a:rPr lang="en-US" sz="2800" dirty="0" smtClean="0"/>
            </a:br>
            <a:r>
              <a:rPr lang="en-US" sz="2800" dirty="0" smtClean="0"/>
              <a:t> Operations Capabilities</a:t>
            </a:r>
            <a:endParaRPr lang="en-US" sz="2800" dirty="0" smtClean="0">
              <a:latin typeface="Calibri" pitchFamily="34" charset="0"/>
            </a:endParaRPr>
          </a:p>
        </p:txBody>
      </p:sp>
      <p:sp>
        <p:nvSpPr>
          <p:cNvPr id="158723" name="Rectangle 3"/>
          <p:cNvSpPr>
            <a:spLocks noGrp="1"/>
          </p:cNvSpPr>
          <p:nvPr>
            <p:ph type="body" idx="4294967295"/>
          </p:nvPr>
        </p:nvSpPr>
        <p:spPr>
          <a:xfrm>
            <a:off x="457200" y="1219200"/>
            <a:ext cx="8229600" cy="4906963"/>
          </a:xfrm>
        </p:spPr>
        <p:txBody>
          <a:bodyPr/>
          <a:lstStyle/>
          <a:p>
            <a:pPr>
              <a:buClr>
                <a:srgbClr val="254061"/>
              </a:buClr>
            </a:pPr>
            <a:r>
              <a:rPr lang="en-US" altLang="en-US" b="1" dirty="0"/>
              <a:t>Operations Capability (Production Capability)</a:t>
            </a:r>
          </a:p>
          <a:p>
            <a:pPr lvl="1">
              <a:buFont typeface="Arial" charset="0"/>
              <a:buChar char="└"/>
            </a:pPr>
            <a:r>
              <a:rPr lang="en-US" altLang="en-US" dirty="0"/>
              <a:t>special ability that production does especially well to outperform the competition</a:t>
            </a:r>
          </a:p>
          <a:p>
            <a:pPr lvl="1">
              <a:buNone/>
            </a:pPr>
            <a:endParaRPr lang="en-US" altLang="en-US" dirty="0"/>
          </a:p>
          <a:p>
            <a:pPr>
              <a:buClr>
                <a:srgbClr val="254061"/>
              </a:buClr>
            </a:pPr>
            <a:r>
              <a:rPr lang="en-US" altLang="en-US" dirty="0"/>
              <a:t>Excellent firms learn, over time, how to achieve more than just one competence</a:t>
            </a:r>
          </a:p>
          <a:p>
            <a:pPr marL="0" indent="0">
              <a:buNone/>
            </a:pPr>
            <a:endParaRPr lang="en-US" b="1" dirty="0"/>
          </a:p>
        </p:txBody>
      </p:sp>
    </p:spTree>
    <p:extLst>
      <p:ext uri="{BB962C8B-B14F-4D97-AF65-F5344CB8AC3E}">
        <p14:creationId xmlns:p14="http://schemas.microsoft.com/office/powerpoint/2010/main" val="279677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0"/>
            <a:ext cx="8229600" cy="1143000"/>
          </a:xfrm>
        </p:spPr>
        <p:txBody>
          <a:bodyPr/>
          <a:lstStyle/>
          <a:p>
            <a:r>
              <a:rPr lang="en-US" sz="3200" dirty="0"/>
              <a:t>Business Strategies That Win Customers for Four Companies</a:t>
            </a:r>
            <a:endParaRPr lang="en-US" sz="3200" dirty="0" smtClean="0">
              <a:latin typeface="Calibri" pitchFamily="34" charset="0"/>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507" y="1447800"/>
            <a:ext cx="8365493" cy="4714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02829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2800" dirty="0"/>
              <a:t>Operations Capabilities and</a:t>
            </a:r>
            <a:br>
              <a:rPr lang="en-US" sz="2800" dirty="0"/>
            </a:br>
            <a:r>
              <a:rPr lang="en-US" sz="2800" dirty="0"/>
              <a:t>Characteristics for Four Companies</a:t>
            </a:r>
            <a:endParaRPr lang="en-US" sz="2800" dirty="0" smtClean="0">
              <a:latin typeface="Calibri" pitchFamily="34" charset="0"/>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219200"/>
            <a:ext cx="5173929"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23082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a:t>Operations Planning</a:t>
            </a:r>
            <a:endParaRPr lang="en-US" sz="3200" dirty="0" smtClean="0">
              <a:latin typeface="Calibri" pitchFamily="34" charset="0"/>
            </a:endParaRPr>
          </a:p>
        </p:txBody>
      </p:sp>
      <p:sp>
        <p:nvSpPr>
          <p:cNvPr id="158723" name="Rectangle 3"/>
          <p:cNvSpPr>
            <a:spLocks noGrp="1"/>
          </p:cNvSpPr>
          <p:nvPr>
            <p:ph type="body" idx="4294967295"/>
          </p:nvPr>
        </p:nvSpPr>
        <p:spPr>
          <a:xfrm>
            <a:off x="457200" y="1219200"/>
            <a:ext cx="8229600" cy="4906963"/>
          </a:xfrm>
        </p:spPr>
        <p:txBody>
          <a:bodyPr/>
          <a:lstStyle/>
          <a:p>
            <a:pPr>
              <a:buClr>
                <a:srgbClr val="254061"/>
              </a:buClr>
            </a:pPr>
            <a:r>
              <a:rPr lang="en-US" altLang="en-US" b="1" dirty="0"/>
              <a:t>Capacity </a:t>
            </a:r>
            <a:r>
              <a:rPr lang="en-US" altLang="en-US" b="1" dirty="0" smtClean="0"/>
              <a:t>Planning</a:t>
            </a:r>
          </a:p>
          <a:p>
            <a:pPr lvl="1">
              <a:buClr>
                <a:srgbClr val="254061"/>
              </a:buClr>
            </a:pPr>
            <a:r>
              <a:rPr lang="en-US" altLang="en-US" dirty="0" smtClean="0"/>
              <a:t>determining </a:t>
            </a:r>
            <a:r>
              <a:rPr lang="en-US" altLang="en-US" dirty="0"/>
              <a:t>the amount of a product that a company can produce under normal conditions</a:t>
            </a:r>
          </a:p>
          <a:p>
            <a:pPr>
              <a:buClr>
                <a:srgbClr val="254061"/>
              </a:buClr>
            </a:pPr>
            <a:r>
              <a:rPr lang="en-US" altLang="en-US" b="1" dirty="0"/>
              <a:t>Location </a:t>
            </a:r>
            <a:r>
              <a:rPr lang="en-US" altLang="en-US" b="1" dirty="0" smtClean="0"/>
              <a:t>Planning</a:t>
            </a:r>
          </a:p>
          <a:p>
            <a:pPr lvl="1">
              <a:buClr>
                <a:srgbClr val="254061"/>
              </a:buClr>
            </a:pPr>
            <a:r>
              <a:rPr lang="en-US" altLang="en-US" dirty="0" smtClean="0"/>
              <a:t>determining </a:t>
            </a:r>
            <a:r>
              <a:rPr lang="en-US" altLang="en-US" dirty="0"/>
              <a:t>where production will happen based on costs and flexibility</a:t>
            </a:r>
          </a:p>
          <a:p>
            <a:pPr>
              <a:buClr>
                <a:srgbClr val="254061"/>
              </a:buClr>
            </a:pPr>
            <a:r>
              <a:rPr lang="en-US" altLang="en-US" b="1" dirty="0"/>
              <a:t>Layout </a:t>
            </a:r>
            <a:r>
              <a:rPr lang="en-US" altLang="en-US" b="1" dirty="0" smtClean="0"/>
              <a:t>Planning</a:t>
            </a:r>
          </a:p>
          <a:p>
            <a:pPr lvl="1">
              <a:buClr>
                <a:srgbClr val="254061"/>
              </a:buClr>
            </a:pPr>
            <a:r>
              <a:rPr lang="en-US" altLang="en-US" dirty="0" smtClean="0"/>
              <a:t>planning </a:t>
            </a:r>
            <a:r>
              <a:rPr lang="en-US" altLang="en-US" dirty="0"/>
              <a:t>for the layout of machinery, equipment, and supplies</a:t>
            </a:r>
          </a:p>
          <a:p>
            <a:pPr marL="0" indent="0">
              <a:buNone/>
            </a:pPr>
            <a:endParaRPr lang="en-US" b="1" dirty="0"/>
          </a:p>
        </p:txBody>
      </p:sp>
    </p:spTree>
    <p:extLst>
      <p:ext uri="{BB962C8B-B14F-4D97-AF65-F5344CB8AC3E}">
        <p14:creationId xmlns:p14="http://schemas.microsoft.com/office/powerpoint/2010/main" val="17745656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i="1" dirty="0"/>
              <a:t>Operations </a:t>
            </a:r>
            <a:r>
              <a:rPr lang="en-US" sz="3200" i="1" dirty="0" smtClean="0"/>
              <a:t>Planning (cont.)</a:t>
            </a:r>
            <a:endParaRPr lang="en-US" sz="3200" i="1" dirty="0" smtClean="0">
              <a:latin typeface="Calibri" pitchFamily="34" charset="0"/>
            </a:endParaRPr>
          </a:p>
        </p:txBody>
      </p:sp>
      <p:sp>
        <p:nvSpPr>
          <p:cNvPr id="158723" name="Rectangle 3"/>
          <p:cNvSpPr>
            <a:spLocks noGrp="1"/>
          </p:cNvSpPr>
          <p:nvPr>
            <p:ph type="body" idx="4294967295"/>
          </p:nvPr>
        </p:nvSpPr>
        <p:spPr>
          <a:xfrm>
            <a:off x="457200" y="1219200"/>
            <a:ext cx="8229600" cy="4906963"/>
          </a:xfrm>
        </p:spPr>
        <p:txBody>
          <a:bodyPr/>
          <a:lstStyle/>
          <a:p>
            <a:pPr>
              <a:buClr>
                <a:srgbClr val="254061"/>
              </a:buClr>
            </a:pPr>
            <a:r>
              <a:rPr lang="en-US" b="1" dirty="0"/>
              <a:t>Capacity </a:t>
            </a:r>
          </a:p>
          <a:p>
            <a:pPr lvl="1">
              <a:buClr>
                <a:srgbClr val="254061"/>
              </a:buClr>
            </a:pPr>
            <a:r>
              <a:rPr lang="en-US" dirty="0"/>
              <a:t>amount of a product that a company can produce under normal conditions</a:t>
            </a:r>
            <a:endParaRPr lang="en-US" altLang="en-US" dirty="0"/>
          </a:p>
          <a:p>
            <a:pPr>
              <a:buClr>
                <a:srgbClr val="254061"/>
              </a:buClr>
            </a:pPr>
            <a:r>
              <a:rPr lang="en-US" altLang="en-US" b="1" dirty="0" smtClean="0"/>
              <a:t>Capacity Planning</a:t>
            </a:r>
          </a:p>
          <a:p>
            <a:pPr lvl="1">
              <a:buClr>
                <a:srgbClr val="254061"/>
              </a:buClr>
            </a:pPr>
            <a:r>
              <a:rPr lang="en-US" altLang="en-US" dirty="0" smtClean="0"/>
              <a:t>determining </a:t>
            </a:r>
            <a:r>
              <a:rPr lang="en-US" altLang="en-US" dirty="0"/>
              <a:t>the amount of a product that a company can produce under normal conditions</a:t>
            </a:r>
          </a:p>
          <a:p>
            <a:pPr marL="0" indent="0">
              <a:buNone/>
            </a:pPr>
            <a:endParaRPr lang="en-US" b="1" dirty="0"/>
          </a:p>
        </p:txBody>
      </p:sp>
    </p:spTree>
    <p:extLst>
      <p:ext uri="{BB962C8B-B14F-4D97-AF65-F5344CB8AC3E}">
        <p14:creationId xmlns:p14="http://schemas.microsoft.com/office/powerpoint/2010/main" val="7656813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p:txBody>
          <a:bodyPr/>
          <a:lstStyle/>
          <a:p>
            <a:r>
              <a:rPr lang="en-US" dirty="0" smtClean="0">
                <a:latin typeface="Calibri" pitchFamily="34" charset="0"/>
              </a:rPr>
              <a:t>Introduction</a:t>
            </a:r>
          </a:p>
        </p:txBody>
      </p:sp>
      <p:sp>
        <p:nvSpPr>
          <p:cNvPr id="158723" name="Rectangle 3"/>
          <p:cNvSpPr>
            <a:spLocks noGrp="1"/>
          </p:cNvSpPr>
          <p:nvPr>
            <p:ph type="body" idx="4294967295"/>
          </p:nvPr>
        </p:nvSpPr>
        <p:spPr>
          <a:xfrm>
            <a:off x="457200" y="1295400"/>
            <a:ext cx="8229600" cy="4830763"/>
          </a:xfrm>
        </p:spPr>
        <p:txBody>
          <a:bodyPr/>
          <a:lstStyle/>
          <a:p>
            <a:pPr>
              <a:defRPr/>
            </a:pPr>
            <a:r>
              <a:rPr lang="en-US" b="1" dirty="0"/>
              <a:t>In this </a:t>
            </a:r>
            <a:r>
              <a:rPr lang="en-US" b="1" dirty="0" smtClean="0"/>
              <a:t>chapter we</a:t>
            </a:r>
          </a:p>
          <a:p>
            <a:pPr lvl="1"/>
            <a:r>
              <a:rPr lang="en-US" dirty="0" smtClean="0"/>
              <a:t>explore </a:t>
            </a:r>
            <a:r>
              <a:rPr lang="en-US" dirty="0"/>
              <a:t>the </a:t>
            </a:r>
            <a:r>
              <a:rPr lang="en-US" dirty="0" smtClean="0"/>
              <a:t>numerous ways </a:t>
            </a:r>
            <a:r>
              <a:rPr lang="en-US" dirty="0"/>
              <a:t>companies align their operations </a:t>
            </a:r>
            <a:r>
              <a:rPr lang="en-US" dirty="0" smtClean="0"/>
              <a:t>processes with </a:t>
            </a:r>
            <a:r>
              <a:rPr lang="en-US" dirty="0"/>
              <a:t>their business </a:t>
            </a:r>
            <a:r>
              <a:rPr lang="en-US" dirty="0" smtClean="0"/>
              <a:t>plans</a:t>
            </a:r>
          </a:p>
          <a:p>
            <a:pPr lvl="1"/>
            <a:r>
              <a:rPr lang="en-US" dirty="0" smtClean="0"/>
              <a:t>discuss how these </a:t>
            </a:r>
            <a:r>
              <a:rPr lang="en-US" dirty="0"/>
              <a:t>decisions contribute to a firm’s </a:t>
            </a:r>
            <a:r>
              <a:rPr lang="en-US" dirty="0" smtClean="0"/>
              <a:t>ability to </a:t>
            </a:r>
            <a:r>
              <a:rPr lang="en-US" dirty="0"/>
              <a:t>create a high-quality </a:t>
            </a:r>
            <a:r>
              <a:rPr lang="en-US" dirty="0" smtClean="0"/>
              <a:t>product</a:t>
            </a:r>
          </a:p>
          <a:p>
            <a:pPr lvl="1"/>
            <a:r>
              <a:rPr lang="en-US" dirty="0" smtClean="0"/>
              <a:t>discuss the </a:t>
            </a:r>
            <a:r>
              <a:rPr lang="en-US" dirty="0"/>
              <a:t>many steps </a:t>
            </a:r>
            <a:r>
              <a:rPr lang="en-US" dirty="0" smtClean="0"/>
              <a:t>it takes </a:t>
            </a:r>
            <a:r>
              <a:rPr lang="en-US" dirty="0"/>
              <a:t>to bring high-quality goods </a:t>
            </a:r>
            <a:r>
              <a:rPr lang="en-US" dirty="0" smtClean="0"/>
              <a:t>and services </a:t>
            </a:r>
            <a:r>
              <a:rPr lang="en-US" dirty="0"/>
              <a:t>to market </a:t>
            </a:r>
            <a:endParaRPr lang="en-US" dirty="0" smtClean="0"/>
          </a:p>
          <a:p>
            <a:endParaRPr lang="en-US" b="1" dirty="0" smtClean="0"/>
          </a:p>
        </p:txBody>
      </p:sp>
    </p:spTree>
    <p:extLst>
      <p:ext uri="{BB962C8B-B14F-4D97-AF65-F5344CB8AC3E}">
        <p14:creationId xmlns:p14="http://schemas.microsoft.com/office/powerpoint/2010/main" val="12584352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a:t>Operations Planning and Control</a:t>
            </a:r>
            <a:endParaRPr lang="en-US" sz="3200" dirty="0" smtClean="0">
              <a:latin typeface="Calibri" pitchFamily="34" charset="0"/>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4575" y="1352550"/>
            <a:ext cx="4514850"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81228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a:t>Layout Planning</a:t>
            </a:r>
            <a:endParaRPr lang="en-US" sz="3200" dirty="0" smtClean="0">
              <a:latin typeface="Calibri" pitchFamily="34" charset="0"/>
            </a:endParaRPr>
          </a:p>
        </p:txBody>
      </p:sp>
      <p:sp>
        <p:nvSpPr>
          <p:cNvPr id="158723" name="Rectangle 3"/>
          <p:cNvSpPr>
            <a:spLocks noGrp="1"/>
          </p:cNvSpPr>
          <p:nvPr>
            <p:ph type="body" idx="4294967295"/>
          </p:nvPr>
        </p:nvSpPr>
        <p:spPr>
          <a:xfrm>
            <a:off x="457200" y="1219200"/>
            <a:ext cx="8229600" cy="4906963"/>
          </a:xfrm>
        </p:spPr>
        <p:txBody>
          <a:bodyPr/>
          <a:lstStyle/>
          <a:p>
            <a:pPr>
              <a:buClr>
                <a:srgbClr val="254061"/>
              </a:buClr>
            </a:pPr>
            <a:r>
              <a:rPr lang="en-US" b="1" dirty="0"/>
              <a:t>Process Layout (Custom-Product Layout) </a:t>
            </a:r>
          </a:p>
          <a:p>
            <a:pPr lvl="1"/>
            <a:r>
              <a:rPr lang="en-US" dirty="0" smtClean="0"/>
              <a:t>physical </a:t>
            </a:r>
            <a:r>
              <a:rPr lang="en-US" dirty="0"/>
              <a:t>arrangement </a:t>
            </a:r>
            <a:r>
              <a:rPr lang="en-US" dirty="0" smtClean="0"/>
              <a:t>of production activities </a:t>
            </a:r>
            <a:r>
              <a:rPr lang="en-US" dirty="0"/>
              <a:t>that </a:t>
            </a:r>
            <a:r>
              <a:rPr lang="en-US" dirty="0" smtClean="0"/>
              <a:t>groups equipment and </a:t>
            </a:r>
            <a:r>
              <a:rPr lang="en-US" dirty="0"/>
              <a:t>people according </a:t>
            </a:r>
            <a:r>
              <a:rPr lang="en-US" dirty="0" smtClean="0"/>
              <a:t>to function</a:t>
            </a:r>
            <a:endParaRPr lang="en-US" dirty="0"/>
          </a:p>
          <a:p>
            <a:pPr>
              <a:buClr>
                <a:srgbClr val="254061"/>
              </a:buClr>
            </a:pPr>
            <a:r>
              <a:rPr lang="en-US" b="1" dirty="0"/>
              <a:t>Product Layout (Same-Steps Layout) </a:t>
            </a:r>
          </a:p>
          <a:p>
            <a:pPr lvl="1"/>
            <a:r>
              <a:rPr lang="en-US" dirty="0" smtClean="0"/>
              <a:t>physical </a:t>
            </a:r>
            <a:r>
              <a:rPr lang="en-US" dirty="0"/>
              <a:t>arrangement </a:t>
            </a:r>
            <a:r>
              <a:rPr lang="en-US" dirty="0" smtClean="0"/>
              <a:t>of production</a:t>
            </a:r>
            <a:r>
              <a:rPr lang="en-US" dirty="0"/>
              <a:t> </a:t>
            </a:r>
            <a:r>
              <a:rPr lang="en-US" dirty="0" smtClean="0"/>
              <a:t>steps </a:t>
            </a:r>
            <a:r>
              <a:rPr lang="en-US" dirty="0"/>
              <a:t>designed to make </a:t>
            </a:r>
            <a:r>
              <a:rPr lang="en-US" dirty="0" smtClean="0"/>
              <a:t>one type </a:t>
            </a:r>
            <a:r>
              <a:rPr lang="en-US" dirty="0"/>
              <a:t>of </a:t>
            </a:r>
            <a:r>
              <a:rPr lang="en-US" dirty="0" smtClean="0"/>
              <a:t> product </a:t>
            </a:r>
            <a:r>
              <a:rPr lang="en-US" dirty="0"/>
              <a:t>in a fixed sequence </a:t>
            </a:r>
            <a:r>
              <a:rPr lang="en-US" dirty="0" smtClean="0"/>
              <a:t>of activities </a:t>
            </a:r>
            <a:r>
              <a:rPr lang="en-US" dirty="0"/>
              <a:t>according to its </a:t>
            </a:r>
            <a:r>
              <a:rPr lang="en-US" dirty="0" smtClean="0"/>
              <a:t>production requirements</a:t>
            </a:r>
          </a:p>
          <a:p>
            <a:pPr marL="0" indent="0">
              <a:buNone/>
            </a:pPr>
            <a:endParaRPr lang="en-US" sz="3600" dirty="0"/>
          </a:p>
        </p:txBody>
      </p:sp>
    </p:spTree>
    <p:extLst>
      <p:ext uri="{BB962C8B-B14F-4D97-AF65-F5344CB8AC3E}">
        <p14:creationId xmlns:p14="http://schemas.microsoft.com/office/powerpoint/2010/main" val="33869370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i="1" dirty="0"/>
              <a:t>Layout </a:t>
            </a:r>
            <a:r>
              <a:rPr lang="en-US" sz="3200" i="1" dirty="0" smtClean="0"/>
              <a:t>Planning (cont.)</a:t>
            </a:r>
            <a:endParaRPr lang="en-US" sz="3200" i="1" dirty="0" smtClean="0">
              <a:latin typeface="Calibri" pitchFamily="34" charset="0"/>
            </a:endParaRPr>
          </a:p>
        </p:txBody>
      </p:sp>
      <p:sp>
        <p:nvSpPr>
          <p:cNvPr id="158723" name="Rectangle 3"/>
          <p:cNvSpPr>
            <a:spLocks noGrp="1"/>
          </p:cNvSpPr>
          <p:nvPr>
            <p:ph type="body" idx="4294967295"/>
          </p:nvPr>
        </p:nvSpPr>
        <p:spPr>
          <a:xfrm>
            <a:off x="457200" y="1219200"/>
            <a:ext cx="8229600" cy="4906963"/>
          </a:xfrm>
        </p:spPr>
        <p:txBody>
          <a:bodyPr/>
          <a:lstStyle/>
          <a:p>
            <a:pPr>
              <a:buClr>
                <a:srgbClr val="254061"/>
              </a:buClr>
            </a:pPr>
            <a:r>
              <a:rPr lang="en-US" b="1" dirty="0"/>
              <a:t>Assembly Line Layout </a:t>
            </a:r>
          </a:p>
          <a:p>
            <a:pPr lvl="1"/>
            <a:r>
              <a:rPr lang="en-US" dirty="0"/>
              <a:t>a same-steps layout in which a product moves step by step through a plant on conveyor belts or other equipment until it is </a:t>
            </a:r>
            <a:r>
              <a:rPr lang="en-US" dirty="0" smtClean="0"/>
              <a:t>completed</a:t>
            </a:r>
          </a:p>
          <a:p>
            <a:pPr>
              <a:buClr>
                <a:srgbClr val="254061"/>
              </a:buClr>
            </a:pPr>
            <a:r>
              <a:rPr lang="en-US" b="1" dirty="0"/>
              <a:t>Fixed-Position Layout </a:t>
            </a:r>
          </a:p>
          <a:p>
            <a:pPr lvl="1"/>
            <a:r>
              <a:rPr lang="en-US" dirty="0"/>
              <a:t>labor, </a:t>
            </a:r>
            <a:r>
              <a:rPr lang="en-US" dirty="0" smtClean="0"/>
              <a:t>equipment, materials</a:t>
            </a:r>
            <a:r>
              <a:rPr lang="en-US" dirty="0"/>
              <a:t>, and other resources are brought to the geographic location where all production work is done</a:t>
            </a:r>
          </a:p>
          <a:p>
            <a:pPr marL="0" indent="0">
              <a:buNone/>
            </a:pPr>
            <a:endParaRPr lang="en-US" sz="3600" b="1" dirty="0"/>
          </a:p>
        </p:txBody>
      </p:sp>
    </p:spTree>
    <p:extLst>
      <p:ext uri="{BB962C8B-B14F-4D97-AF65-F5344CB8AC3E}">
        <p14:creationId xmlns:p14="http://schemas.microsoft.com/office/powerpoint/2010/main" val="16833982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a:t>Process Layout for a Service Provider</a:t>
            </a:r>
            <a:endParaRPr lang="en-US" sz="3200" dirty="0" smtClean="0">
              <a:latin typeface="Calibri" pitchFamily="34" charset="0"/>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404938"/>
            <a:ext cx="5114925" cy="4830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26348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a:t>Product Layout for a Service</a:t>
            </a:r>
            <a:endParaRPr lang="en-US" sz="3200" dirty="0" smtClean="0">
              <a:latin typeface="Calibri" pitchFamily="34" charset="0"/>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0200"/>
            <a:ext cx="8199718" cy="4126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73977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a:t>Product Layout for Goods Production</a:t>
            </a:r>
            <a:endParaRPr lang="en-US" sz="3200" dirty="0" smtClean="0">
              <a:latin typeface="Calibri" pitchFamily="34" charset="0"/>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757" y="1371600"/>
            <a:ext cx="7264843" cy="464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35369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a:t>Flowchart of Traditional Guest Checkout</a:t>
            </a:r>
            <a:endParaRPr lang="en-US" sz="3200" dirty="0" smtClean="0">
              <a:latin typeface="Calibri" pitchFamily="34" charset="0"/>
            </a:endParaRP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75" y="1219200"/>
            <a:ext cx="5800725" cy="497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53010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a:t>Quality Planning</a:t>
            </a:r>
            <a:endParaRPr lang="en-US" sz="3200" dirty="0" smtClean="0">
              <a:latin typeface="Calibri" pitchFamily="34" charset="0"/>
            </a:endParaRPr>
          </a:p>
        </p:txBody>
      </p:sp>
      <p:sp>
        <p:nvSpPr>
          <p:cNvPr id="158723" name="Rectangle 3"/>
          <p:cNvSpPr>
            <a:spLocks noGrp="1"/>
          </p:cNvSpPr>
          <p:nvPr>
            <p:ph type="body" idx="4294967295"/>
          </p:nvPr>
        </p:nvSpPr>
        <p:spPr>
          <a:xfrm>
            <a:off x="457200" y="1219200"/>
            <a:ext cx="8229600" cy="4906963"/>
          </a:xfrm>
        </p:spPr>
        <p:txBody>
          <a:bodyPr/>
          <a:lstStyle/>
          <a:p>
            <a:pPr>
              <a:defRPr/>
            </a:pPr>
            <a:r>
              <a:rPr lang="en-US" sz="3000" b="1" dirty="0"/>
              <a:t>Quality</a:t>
            </a:r>
            <a:r>
              <a:rPr lang="en-US" dirty="0"/>
              <a:t> </a:t>
            </a:r>
          </a:p>
          <a:p>
            <a:pPr lvl="1">
              <a:defRPr/>
            </a:pPr>
            <a:r>
              <a:rPr lang="en-US" sz="2600" dirty="0"/>
              <a:t>combination of “characteristics of a product or service that bear on its ability to satisfy stated or implied needs”</a:t>
            </a:r>
          </a:p>
          <a:p>
            <a:pPr>
              <a:defRPr/>
            </a:pPr>
            <a:r>
              <a:rPr lang="en-US" sz="3000" b="1" dirty="0"/>
              <a:t>Performance</a:t>
            </a:r>
            <a:r>
              <a:rPr lang="en-US" dirty="0"/>
              <a:t> </a:t>
            </a:r>
          </a:p>
          <a:p>
            <a:pPr lvl="1">
              <a:defRPr/>
            </a:pPr>
            <a:r>
              <a:rPr lang="en-US" sz="2600" dirty="0"/>
              <a:t>dimension of quality that refers to how well a product does what it is supposed to do</a:t>
            </a:r>
          </a:p>
          <a:p>
            <a:pPr>
              <a:defRPr/>
            </a:pPr>
            <a:r>
              <a:rPr lang="en-US" sz="3000" b="1" dirty="0"/>
              <a:t>Consistency</a:t>
            </a:r>
            <a:r>
              <a:rPr lang="en-US" dirty="0"/>
              <a:t> </a:t>
            </a:r>
          </a:p>
          <a:p>
            <a:pPr lvl="1">
              <a:defRPr/>
            </a:pPr>
            <a:r>
              <a:rPr lang="en-US" sz="2600" dirty="0"/>
              <a:t>dimension of quality that refers to sameness of product quality from unit to unit</a:t>
            </a:r>
            <a:endParaRPr lang="en-US" b="1" dirty="0"/>
          </a:p>
        </p:txBody>
      </p:sp>
    </p:spTree>
    <p:extLst>
      <p:ext uri="{BB962C8B-B14F-4D97-AF65-F5344CB8AC3E}">
        <p14:creationId xmlns:p14="http://schemas.microsoft.com/office/powerpoint/2010/main" val="41770656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a:t>Operations Scheduling</a:t>
            </a:r>
            <a:endParaRPr lang="en-US" sz="3200" dirty="0" smtClean="0">
              <a:latin typeface="Calibri" pitchFamily="34" charset="0"/>
            </a:endParaRPr>
          </a:p>
        </p:txBody>
      </p:sp>
      <p:sp>
        <p:nvSpPr>
          <p:cNvPr id="158723" name="Rectangle 3"/>
          <p:cNvSpPr>
            <a:spLocks noGrp="1"/>
          </p:cNvSpPr>
          <p:nvPr>
            <p:ph type="body" idx="4294967295"/>
          </p:nvPr>
        </p:nvSpPr>
        <p:spPr>
          <a:xfrm>
            <a:off x="457200" y="1219200"/>
            <a:ext cx="8229600" cy="4906963"/>
          </a:xfrm>
        </p:spPr>
        <p:txBody>
          <a:bodyPr/>
          <a:lstStyle/>
          <a:p>
            <a:pPr>
              <a:defRPr/>
            </a:pPr>
            <a:r>
              <a:rPr lang="en-US" b="1" dirty="0"/>
              <a:t>Master schedule</a:t>
            </a:r>
          </a:p>
          <a:p>
            <a:pPr lvl="1">
              <a:defRPr/>
            </a:pPr>
            <a:r>
              <a:rPr lang="en-US" dirty="0"/>
              <a:t>“the game plan” for upcoming production </a:t>
            </a:r>
          </a:p>
          <a:p>
            <a:pPr>
              <a:defRPr/>
            </a:pPr>
            <a:r>
              <a:rPr lang="en-US" b="1" dirty="0"/>
              <a:t>Detailed schedules </a:t>
            </a:r>
          </a:p>
          <a:p>
            <a:pPr lvl="1">
              <a:defRPr/>
            </a:pPr>
            <a:r>
              <a:rPr lang="en-US" dirty="0"/>
              <a:t>show day-to-day activities that will occur in production </a:t>
            </a:r>
          </a:p>
          <a:p>
            <a:pPr marL="0" indent="0">
              <a:buNone/>
            </a:pPr>
            <a:endParaRPr lang="en-US" b="1" dirty="0"/>
          </a:p>
        </p:txBody>
      </p:sp>
    </p:spTree>
    <p:extLst>
      <p:ext uri="{BB962C8B-B14F-4D97-AF65-F5344CB8AC3E}">
        <p14:creationId xmlns:p14="http://schemas.microsoft.com/office/powerpoint/2010/main" val="38398641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2800" dirty="0"/>
              <a:t>Example of Partial Master Operations Schedule</a:t>
            </a:r>
            <a:endParaRPr lang="en-US" sz="2800" dirty="0" smtClean="0">
              <a:latin typeface="Calibri" pitchFamily="34" charset="0"/>
            </a:endParaRP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52600"/>
            <a:ext cx="8957487" cy="3405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3159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7" name="Rectangle 11"/>
          <p:cNvSpPr>
            <a:spLocks noGrp="1"/>
          </p:cNvSpPr>
          <p:nvPr>
            <p:ph type="body" idx="1"/>
          </p:nvPr>
        </p:nvSpPr>
        <p:spPr>
          <a:xfrm>
            <a:off x="990600" y="1219200"/>
            <a:ext cx="7696200" cy="4724400"/>
          </a:xfrm>
        </p:spPr>
        <p:txBody>
          <a:bodyPr/>
          <a:lstStyle/>
          <a:p>
            <a:pPr marL="514350" indent="-514350">
              <a:buFont typeface="+mj-lt"/>
              <a:buAutoNum type="arabicPeriod"/>
            </a:pPr>
            <a:r>
              <a:rPr lang="en-US" b="1" dirty="0"/>
              <a:t>Explain </a:t>
            </a:r>
            <a:r>
              <a:rPr lang="en-US" dirty="0"/>
              <a:t>the meaning of the term production or operations </a:t>
            </a:r>
            <a:r>
              <a:rPr lang="en-US" dirty="0" smtClean="0"/>
              <a:t>and describe </a:t>
            </a:r>
            <a:r>
              <a:rPr lang="en-US" dirty="0"/>
              <a:t>the three kinds of utility that operations processes provide </a:t>
            </a:r>
            <a:r>
              <a:rPr lang="en-US" dirty="0" smtClean="0"/>
              <a:t>for adding </a:t>
            </a:r>
            <a:r>
              <a:rPr lang="en-US" dirty="0"/>
              <a:t>customer </a:t>
            </a:r>
            <a:r>
              <a:rPr lang="en-US" dirty="0" smtClean="0"/>
              <a:t>value.</a:t>
            </a:r>
          </a:p>
          <a:p>
            <a:pPr marL="514350" indent="-514350">
              <a:buFont typeface="+mj-lt"/>
              <a:buAutoNum type="arabicPeriod"/>
            </a:pPr>
            <a:r>
              <a:rPr lang="en-US" b="1" dirty="0" smtClean="0"/>
              <a:t>Identify </a:t>
            </a:r>
            <a:r>
              <a:rPr lang="en-US" dirty="0"/>
              <a:t>the characteristics that distinguish service operations </a:t>
            </a:r>
            <a:r>
              <a:rPr lang="en-US" dirty="0" smtClean="0"/>
              <a:t>from goods production.</a:t>
            </a:r>
          </a:p>
          <a:p>
            <a:pPr marL="514350" indent="-514350">
              <a:buFont typeface="+mj-lt"/>
              <a:buAutoNum type="arabicPeriod"/>
            </a:pPr>
            <a:r>
              <a:rPr lang="en-US" b="1" i="0" dirty="0" smtClean="0"/>
              <a:t>Explain </a:t>
            </a:r>
            <a:r>
              <a:rPr lang="en-US" i="0" dirty="0"/>
              <a:t>how companies with different business strategies are </a:t>
            </a:r>
            <a:r>
              <a:rPr lang="en-US" i="0" dirty="0" smtClean="0"/>
              <a:t>best served </a:t>
            </a:r>
            <a:r>
              <a:rPr lang="en-US" i="0" dirty="0"/>
              <a:t>by having different operations capabilities.</a:t>
            </a:r>
            <a:endParaRPr lang="en-US"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2800" dirty="0"/>
              <a:t>Food Retailer’s Partial Operations Schedule</a:t>
            </a:r>
            <a:endParaRPr lang="en-US" sz="2800" dirty="0" smtClean="0">
              <a:latin typeface="Calibri" pitchFamily="34" charset="0"/>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71600"/>
            <a:ext cx="7019925"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01707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a:t>Operations Scheduling</a:t>
            </a:r>
            <a:endParaRPr lang="en-US" sz="3200" dirty="0" smtClean="0">
              <a:latin typeface="Calibri" pitchFamily="34" charset="0"/>
            </a:endParaRPr>
          </a:p>
        </p:txBody>
      </p:sp>
      <p:sp>
        <p:nvSpPr>
          <p:cNvPr id="158723" name="Rectangle 3"/>
          <p:cNvSpPr>
            <a:spLocks noGrp="1"/>
          </p:cNvSpPr>
          <p:nvPr>
            <p:ph type="body" idx="4294967295"/>
          </p:nvPr>
        </p:nvSpPr>
        <p:spPr>
          <a:xfrm>
            <a:off x="457200" y="1219200"/>
            <a:ext cx="8229600" cy="4906963"/>
          </a:xfrm>
        </p:spPr>
        <p:txBody>
          <a:bodyPr/>
          <a:lstStyle/>
          <a:p>
            <a:pPr>
              <a:defRPr/>
            </a:pPr>
            <a:r>
              <a:rPr lang="en-US" b="1" dirty="0"/>
              <a:t>Staff schedules </a:t>
            </a:r>
          </a:p>
          <a:p>
            <a:pPr lvl="1">
              <a:defRPr/>
            </a:pPr>
            <a:r>
              <a:rPr lang="en-US" dirty="0"/>
              <a:t>identify who and how many employees will be working, and when</a:t>
            </a:r>
          </a:p>
          <a:p>
            <a:pPr>
              <a:buClr>
                <a:srgbClr val="376092"/>
              </a:buClr>
            </a:pPr>
            <a:r>
              <a:rPr lang="en-US" altLang="en-US" b="1" dirty="0"/>
              <a:t>Project schedules </a:t>
            </a:r>
          </a:p>
          <a:p>
            <a:pPr lvl="1">
              <a:buClr>
                <a:srgbClr val="376092"/>
              </a:buClr>
            </a:pPr>
            <a:r>
              <a:rPr lang="en-US" altLang="en-US" dirty="0"/>
              <a:t>provide coordination for completing large-scale projects</a:t>
            </a:r>
          </a:p>
          <a:p>
            <a:pPr marL="0" indent="0">
              <a:buNone/>
            </a:pPr>
            <a:endParaRPr lang="en-US" b="1" dirty="0"/>
          </a:p>
        </p:txBody>
      </p:sp>
    </p:spTree>
    <p:extLst>
      <p:ext uri="{BB962C8B-B14F-4D97-AF65-F5344CB8AC3E}">
        <p14:creationId xmlns:p14="http://schemas.microsoft.com/office/powerpoint/2010/main" val="23790661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a:t>Project Scheduling</a:t>
            </a:r>
            <a:endParaRPr lang="en-US" sz="3200" dirty="0" smtClean="0">
              <a:latin typeface="Calibri" pitchFamily="34" charset="0"/>
            </a:endParaRPr>
          </a:p>
        </p:txBody>
      </p:sp>
      <p:sp>
        <p:nvSpPr>
          <p:cNvPr id="158723" name="Rectangle 3"/>
          <p:cNvSpPr>
            <a:spLocks noGrp="1"/>
          </p:cNvSpPr>
          <p:nvPr>
            <p:ph type="body" idx="4294967295"/>
          </p:nvPr>
        </p:nvSpPr>
        <p:spPr>
          <a:xfrm>
            <a:off x="457200" y="1219200"/>
            <a:ext cx="8229600" cy="4906963"/>
          </a:xfrm>
        </p:spPr>
        <p:txBody>
          <a:bodyPr/>
          <a:lstStyle/>
          <a:p>
            <a:pPr>
              <a:defRPr/>
            </a:pPr>
            <a:r>
              <a:rPr lang="en-US" b="1" dirty="0"/>
              <a:t>Gantt Chart </a:t>
            </a:r>
          </a:p>
          <a:p>
            <a:pPr lvl="1">
              <a:defRPr/>
            </a:pPr>
            <a:r>
              <a:rPr lang="en-US" dirty="0"/>
              <a:t>production schedule that breaks down large projects into steps to be performed and specifies the time required to perform each step</a:t>
            </a:r>
          </a:p>
          <a:p>
            <a:pPr>
              <a:defRPr/>
            </a:pPr>
            <a:r>
              <a:rPr lang="en-US" b="1" dirty="0"/>
              <a:t>Pert Chart </a:t>
            </a:r>
          </a:p>
          <a:p>
            <a:pPr lvl="1">
              <a:defRPr/>
            </a:pPr>
            <a:r>
              <a:rPr lang="en-US" dirty="0"/>
              <a:t>production schedule specifying the sequence of activities, time requirements, and critical path for performing the steps in a project</a:t>
            </a:r>
          </a:p>
          <a:p>
            <a:pPr marL="0" indent="0">
              <a:buNone/>
            </a:pPr>
            <a:endParaRPr lang="en-US" b="1" dirty="0"/>
          </a:p>
        </p:txBody>
      </p:sp>
    </p:spTree>
    <p:extLst>
      <p:ext uri="{BB962C8B-B14F-4D97-AF65-F5344CB8AC3E}">
        <p14:creationId xmlns:p14="http://schemas.microsoft.com/office/powerpoint/2010/main" val="8928466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a:t>Gantt Chart</a:t>
            </a:r>
            <a:endParaRPr lang="en-US" sz="3200" dirty="0" smtClean="0">
              <a:latin typeface="Calibri" pitchFamily="34" charset="0"/>
            </a:endParaRP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168" y="1295400"/>
            <a:ext cx="6099632" cy="483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77425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a:t>PERT Chart</a:t>
            </a:r>
            <a:endParaRPr lang="en-US" sz="3200" dirty="0" smtClean="0">
              <a:latin typeface="Calibri" pitchFamily="34" charset="0"/>
            </a:endParaRP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316" y="1486858"/>
            <a:ext cx="8106284" cy="4304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62077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381000" y="0"/>
            <a:ext cx="8229600" cy="1143000"/>
          </a:xfrm>
        </p:spPr>
        <p:txBody>
          <a:bodyPr/>
          <a:lstStyle/>
          <a:p>
            <a:r>
              <a:rPr lang="en-US" sz="3200" dirty="0" smtClean="0"/>
              <a:t>Materials Management</a:t>
            </a:r>
            <a:endParaRPr lang="en-US" sz="3200" dirty="0" smtClean="0">
              <a:latin typeface="Calibri" pitchFamily="34" charset="0"/>
            </a:endParaRPr>
          </a:p>
        </p:txBody>
      </p:sp>
      <p:sp>
        <p:nvSpPr>
          <p:cNvPr id="158723" name="Rectangle 3"/>
          <p:cNvSpPr>
            <a:spLocks noGrp="1"/>
          </p:cNvSpPr>
          <p:nvPr>
            <p:ph type="body" idx="4294967295"/>
          </p:nvPr>
        </p:nvSpPr>
        <p:spPr>
          <a:xfrm>
            <a:off x="457200" y="1219200"/>
            <a:ext cx="8229600" cy="4906963"/>
          </a:xfrm>
        </p:spPr>
        <p:txBody>
          <a:bodyPr/>
          <a:lstStyle/>
          <a:p>
            <a:pPr>
              <a:buClr>
                <a:srgbClr val="254061"/>
              </a:buClr>
            </a:pPr>
            <a:r>
              <a:rPr lang="en-US" altLang="en-US" b="1" dirty="0"/>
              <a:t>Materials </a:t>
            </a:r>
            <a:r>
              <a:rPr lang="en-US" altLang="en-US" b="1" dirty="0" smtClean="0"/>
              <a:t>management</a:t>
            </a:r>
          </a:p>
          <a:p>
            <a:pPr lvl="1">
              <a:buClr>
                <a:srgbClr val="254061"/>
              </a:buClr>
            </a:pPr>
            <a:r>
              <a:rPr lang="en-US" altLang="en-US" dirty="0" smtClean="0"/>
              <a:t>the </a:t>
            </a:r>
            <a:r>
              <a:rPr lang="en-US" altLang="en-US" dirty="0"/>
              <a:t>process by which managers plan, organize, and control the flow of materials from sources of supply through distribution of finished goods</a:t>
            </a:r>
          </a:p>
          <a:p>
            <a:pPr marL="0" indent="0">
              <a:buNone/>
            </a:pPr>
            <a:endParaRPr lang="en-US" dirty="0"/>
          </a:p>
        </p:txBody>
      </p:sp>
    </p:spTree>
    <p:extLst>
      <p:ext uri="{BB962C8B-B14F-4D97-AF65-F5344CB8AC3E}">
        <p14:creationId xmlns:p14="http://schemas.microsoft.com/office/powerpoint/2010/main" val="20146159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0"/>
            <a:ext cx="8229600" cy="1143000"/>
          </a:xfrm>
        </p:spPr>
        <p:txBody>
          <a:bodyPr/>
          <a:lstStyle/>
          <a:p>
            <a:r>
              <a:rPr lang="en-US" sz="2800" dirty="0"/>
              <a:t>Materials Management Activities for </a:t>
            </a:r>
            <a:r>
              <a:rPr lang="en-US" sz="2800" dirty="0" smtClean="0"/>
              <a:t/>
            </a:r>
            <a:br>
              <a:rPr lang="en-US" sz="2800" dirty="0" smtClean="0"/>
            </a:br>
            <a:r>
              <a:rPr lang="en-US" sz="2800" dirty="0" smtClean="0"/>
              <a:t>Physical Goods</a:t>
            </a:r>
            <a:endParaRPr lang="en-US" sz="2800" dirty="0" smtClean="0">
              <a:latin typeface="Calibri" pitchFamily="34" charset="0"/>
            </a:endParaRPr>
          </a:p>
        </p:txBody>
      </p:sp>
      <p:sp>
        <p:nvSpPr>
          <p:cNvPr id="158723" name="Rectangle 3"/>
          <p:cNvSpPr>
            <a:spLocks noGrp="1"/>
          </p:cNvSpPr>
          <p:nvPr>
            <p:ph type="body" idx="4294967295"/>
          </p:nvPr>
        </p:nvSpPr>
        <p:spPr>
          <a:xfrm>
            <a:off x="457200" y="1219200"/>
            <a:ext cx="8229600" cy="4906963"/>
          </a:xfrm>
        </p:spPr>
        <p:txBody>
          <a:bodyPr/>
          <a:lstStyle/>
          <a:p>
            <a:r>
              <a:rPr lang="en-US" b="1" dirty="0"/>
              <a:t>Supplier Selection </a:t>
            </a:r>
            <a:endParaRPr lang="en-US" b="1" dirty="0" smtClean="0"/>
          </a:p>
          <a:p>
            <a:pPr lvl="1"/>
            <a:r>
              <a:rPr lang="en-US" i="1" dirty="0" smtClean="0"/>
              <a:t>process of finding and </a:t>
            </a:r>
            <a:r>
              <a:rPr lang="en-US" i="1" dirty="0"/>
              <a:t>choosing suppliers </a:t>
            </a:r>
            <a:r>
              <a:rPr lang="en-US" i="1" dirty="0" smtClean="0"/>
              <a:t>from whom </a:t>
            </a:r>
            <a:r>
              <a:rPr lang="en-US" i="1" dirty="0"/>
              <a:t>to </a:t>
            </a:r>
            <a:r>
              <a:rPr lang="en-US" i="1" dirty="0" smtClean="0"/>
              <a:t>buy </a:t>
            </a:r>
          </a:p>
          <a:p>
            <a:r>
              <a:rPr lang="en-US" b="1" dirty="0" smtClean="0"/>
              <a:t>Purchasing </a:t>
            </a:r>
          </a:p>
          <a:p>
            <a:pPr lvl="1"/>
            <a:r>
              <a:rPr lang="en-US" i="1" dirty="0" smtClean="0"/>
              <a:t>acquisition </a:t>
            </a:r>
            <a:r>
              <a:rPr lang="en-US" i="1" dirty="0"/>
              <a:t>of the </a:t>
            </a:r>
            <a:r>
              <a:rPr lang="en-US" i="1" dirty="0" smtClean="0"/>
              <a:t>materials and </a:t>
            </a:r>
            <a:r>
              <a:rPr lang="en-US" i="1" dirty="0"/>
              <a:t>services that a firm needs </a:t>
            </a:r>
            <a:r>
              <a:rPr lang="en-US" i="1" dirty="0" smtClean="0"/>
              <a:t>to produce </a:t>
            </a:r>
            <a:r>
              <a:rPr lang="en-US" i="1" dirty="0"/>
              <a:t>its </a:t>
            </a:r>
            <a:r>
              <a:rPr lang="en-US" i="1" dirty="0" smtClean="0"/>
              <a:t>products</a:t>
            </a:r>
            <a:endParaRPr lang="en-US" i="1" dirty="0"/>
          </a:p>
        </p:txBody>
      </p:sp>
    </p:spTree>
    <p:extLst>
      <p:ext uri="{BB962C8B-B14F-4D97-AF65-F5344CB8AC3E}">
        <p14:creationId xmlns:p14="http://schemas.microsoft.com/office/powerpoint/2010/main" val="14301974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i="1" dirty="0"/>
              <a:t>Materials Management Activities for </a:t>
            </a:r>
            <a:br>
              <a:rPr lang="en-US" sz="3200" i="1" dirty="0"/>
            </a:br>
            <a:r>
              <a:rPr lang="en-US" sz="3200" i="1" dirty="0"/>
              <a:t>Physical </a:t>
            </a:r>
            <a:r>
              <a:rPr lang="en-US" sz="3200" i="1" dirty="0" smtClean="0"/>
              <a:t>Goods (cont.)</a:t>
            </a:r>
            <a:endParaRPr lang="en-US" sz="3200" i="1" dirty="0" smtClean="0">
              <a:latin typeface="Calibri" pitchFamily="34" charset="0"/>
            </a:endParaRPr>
          </a:p>
        </p:txBody>
      </p:sp>
      <p:sp>
        <p:nvSpPr>
          <p:cNvPr id="158723" name="Rectangle 3"/>
          <p:cNvSpPr>
            <a:spLocks noGrp="1"/>
          </p:cNvSpPr>
          <p:nvPr>
            <p:ph type="body" idx="4294967295"/>
          </p:nvPr>
        </p:nvSpPr>
        <p:spPr>
          <a:xfrm>
            <a:off x="457200" y="1219200"/>
            <a:ext cx="8229600" cy="4906963"/>
          </a:xfrm>
        </p:spPr>
        <p:txBody>
          <a:bodyPr/>
          <a:lstStyle/>
          <a:p>
            <a:r>
              <a:rPr lang="en-US" sz="2800" b="1" dirty="0"/>
              <a:t>Transportation</a:t>
            </a:r>
            <a:r>
              <a:rPr lang="en-US" sz="2800" dirty="0"/>
              <a:t> </a:t>
            </a:r>
          </a:p>
          <a:p>
            <a:pPr lvl="1"/>
            <a:r>
              <a:rPr lang="en-US" sz="2400" dirty="0"/>
              <a:t>activities in transporting resources to the producer and  finished goods to customers</a:t>
            </a:r>
          </a:p>
          <a:p>
            <a:r>
              <a:rPr lang="en-US" sz="2800" b="1" dirty="0"/>
              <a:t>Warehousing </a:t>
            </a:r>
            <a:endParaRPr lang="en-US" sz="2800" b="1" dirty="0" smtClean="0"/>
          </a:p>
          <a:p>
            <a:pPr lvl="1"/>
            <a:r>
              <a:rPr lang="en-US" sz="2400" dirty="0" smtClean="0"/>
              <a:t>storage </a:t>
            </a:r>
            <a:r>
              <a:rPr lang="en-US" sz="2400" dirty="0"/>
              <a:t>of </a:t>
            </a:r>
            <a:r>
              <a:rPr lang="en-US" sz="2400" dirty="0" smtClean="0"/>
              <a:t>incoming materials </a:t>
            </a:r>
            <a:r>
              <a:rPr lang="en-US" sz="2400" dirty="0"/>
              <a:t>for production and </a:t>
            </a:r>
            <a:r>
              <a:rPr lang="en-US" sz="2400" dirty="0" smtClean="0"/>
              <a:t>finished goods </a:t>
            </a:r>
            <a:r>
              <a:rPr lang="en-US" sz="2400" dirty="0"/>
              <a:t>for distribution to customers</a:t>
            </a:r>
          </a:p>
          <a:p>
            <a:r>
              <a:rPr lang="en-US" sz="2800" b="1" dirty="0"/>
              <a:t>Inventory Control </a:t>
            </a:r>
            <a:endParaRPr lang="en-US" sz="2800" b="1" dirty="0" smtClean="0"/>
          </a:p>
          <a:p>
            <a:pPr lvl="1"/>
            <a:r>
              <a:rPr lang="en-US" sz="2400" dirty="0" smtClean="0"/>
              <a:t>process </a:t>
            </a:r>
            <a:r>
              <a:rPr lang="en-US" sz="2400" dirty="0"/>
              <a:t>of </a:t>
            </a:r>
            <a:r>
              <a:rPr lang="en-US" sz="2400" dirty="0" smtClean="0"/>
              <a:t>receiving, storing</a:t>
            </a:r>
            <a:r>
              <a:rPr lang="en-US" sz="2400" dirty="0"/>
              <a:t>, handling, and counting </a:t>
            </a:r>
            <a:r>
              <a:rPr lang="en-US" sz="2400" dirty="0" smtClean="0"/>
              <a:t>of all </a:t>
            </a:r>
            <a:r>
              <a:rPr lang="en-US" sz="2400" dirty="0"/>
              <a:t>raw materials, partly finished </a:t>
            </a:r>
            <a:r>
              <a:rPr lang="en-US" sz="2400" dirty="0" smtClean="0"/>
              <a:t>goods, and </a:t>
            </a:r>
            <a:r>
              <a:rPr lang="en-US" sz="2400" dirty="0"/>
              <a:t>finished goods</a:t>
            </a:r>
            <a:endParaRPr lang="en-US" sz="2400" b="1" dirty="0"/>
          </a:p>
          <a:p>
            <a:endParaRPr lang="en-US" sz="2800" b="1" dirty="0"/>
          </a:p>
        </p:txBody>
      </p:sp>
    </p:spTree>
    <p:extLst>
      <p:ext uri="{BB962C8B-B14F-4D97-AF65-F5344CB8AC3E}">
        <p14:creationId xmlns:p14="http://schemas.microsoft.com/office/powerpoint/2010/main" val="12114249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a:t>Materials Management</a:t>
            </a:r>
            <a:endParaRPr lang="en-US" sz="3200" dirty="0" smtClean="0">
              <a:latin typeface="Calibri" pitchFamily="34" charset="0"/>
            </a:endParaRPr>
          </a:p>
        </p:txBody>
      </p:sp>
      <p:sp>
        <p:nvSpPr>
          <p:cNvPr id="158723" name="Rectangle 3"/>
          <p:cNvSpPr>
            <a:spLocks noGrp="1"/>
          </p:cNvSpPr>
          <p:nvPr>
            <p:ph type="body" idx="4294967295"/>
          </p:nvPr>
        </p:nvSpPr>
        <p:spPr>
          <a:xfrm>
            <a:off x="457200" y="1219200"/>
            <a:ext cx="8229600" cy="4906963"/>
          </a:xfrm>
        </p:spPr>
        <p:txBody>
          <a:bodyPr/>
          <a:lstStyle/>
          <a:p>
            <a:pPr>
              <a:defRPr/>
            </a:pPr>
            <a:r>
              <a:rPr lang="en-US" b="1" dirty="0"/>
              <a:t>Lean Production System </a:t>
            </a:r>
          </a:p>
          <a:p>
            <a:pPr lvl="1">
              <a:defRPr/>
            </a:pPr>
            <a:r>
              <a:rPr lang="en-US" dirty="0"/>
              <a:t>production system designed for smooth production flows that avoid inefficiencies, eliminate unnecessary inventories, and continuously improve production processes</a:t>
            </a:r>
          </a:p>
          <a:p>
            <a:pPr>
              <a:defRPr/>
            </a:pPr>
            <a:r>
              <a:rPr lang="en-US" b="1" dirty="0"/>
              <a:t>Just-in-Time (JIT) Production </a:t>
            </a:r>
          </a:p>
          <a:p>
            <a:pPr lvl="1">
              <a:defRPr/>
            </a:pPr>
            <a:r>
              <a:rPr lang="en-US" dirty="0"/>
              <a:t>type of lean production system that brings together all materials at the precise time they are required at each production stage</a:t>
            </a:r>
          </a:p>
          <a:p>
            <a:pPr marL="0" indent="0">
              <a:buNone/>
            </a:pPr>
            <a:endParaRPr lang="en-US" b="1" dirty="0"/>
          </a:p>
        </p:txBody>
      </p:sp>
    </p:spTree>
    <p:extLst>
      <p:ext uri="{BB962C8B-B14F-4D97-AF65-F5344CB8AC3E}">
        <p14:creationId xmlns:p14="http://schemas.microsoft.com/office/powerpoint/2010/main" val="32646159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381000" y="0"/>
            <a:ext cx="8229600" cy="1143000"/>
          </a:xfrm>
        </p:spPr>
        <p:txBody>
          <a:bodyPr/>
          <a:lstStyle/>
          <a:p>
            <a:r>
              <a:rPr lang="en-US" sz="3200" dirty="0"/>
              <a:t>Operations Control</a:t>
            </a:r>
            <a:endParaRPr lang="en-US" sz="3200" dirty="0" smtClean="0">
              <a:latin typeface="Calibri" pitchFamily="34" charset="0"/>
            </a:endParaRPr>
          </a:p>
        </p:txBody>
      </p:sp>
      <p:sp>
        <p:nvSpPr>
          <p:cNvPr id="158723" name="Rectangle 3"/>
          <p:cNvSpPr>
            <a:spLocks noGrp="1"/>
          </p:cNvSpPr>
          <p:nvPr>
            <p:ph type="body" idx="4294967295"/>
          </p:nvPr>
        </p:nvSpPr>
        <p:spPr>
          <a:xfrm>
            <a:off x="457200" y="1219200"/>
            <a:ext cx="8229600" cy="4906963"/>
          </a:xfrm>
        </p:spPr>
        <p:txBody>
          <a:bodyPr/>
          <a:lstStyle/>
          <a:p>
            <a:r>
              <a:rPr lang="en-US" b="1" dirty="0"/>
              <a:t>Operations </a:t>
            </a:r>
            <a:r>
              <a:rPr lang="en-US" b="1" dirty="0" smtClean="0"/>
              <a:t>Control</a:t>
            </a:r>
          </a:p>
          <a:p>
            <a:pPr lvl="1"/>
            <a:r>
              <a:rPr lang="en-US" dirty="0"/>
              <a:t>process of monitoring production performance by comparing results with plans and taking corrective action when needed</a:t>
            </a:r>
          </a:p>
          <a:p>
            <a:r>
              <a:rPr lang="en-US" b="1" dirty="0"/>
              <a:t>Follow-Up </a:t>
            </a:r>
            <a:endParaRPr lang="en-US" b="1" dirty="0" smtClean="0"/>
          </a:p>
          <a:p>
            <a:pPr lvl="1"/>
            <a:r>
              <a:rPr lang="en-US" dirty="0"/>
              <a:t>operations control activity for ensuring that production decisions are being implemented</a:t>
            </a:r>
          </a:p>
        </p:txBody>
      </p:sp>
    </p:spTree>
    <p:extLst>
      <p:ext uri="{BB962C8B-B14F-4D97-AF65-F5344CB8AC3E}">
        <p14:creationId xmlns:p14="http://schemas.microsoft.com/office/powerpoint/2010/main" val="1596812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7" name="Rectangle 11"/>
          <p:cNvSpPr>
            <a:spLocks noGrp="1"/>
          </p:cNvSpPr>
          <p:nvPr>
            <p:ph type="body" idx="1"/>
          </p:nvPr>
        </p:nvSpPr>
        <p:spPr>
          <a:xfrm>
            <a:off x="990600" y="1219200"/>
            <a:ext cx="7696200" cy="4724400"/>
          </a:xfrm>
        </p:spPr>
        <p:txBody>
          <a:bodyPr/>
          <a:lstStyle/>
          <a:p>
            <a:pPr marL="514350" indent="-514350">
              <a:buFont typeface="+mj-lt"/>
              <a:buAutoNum type="arabicPeriod" startAt="4"/>
            </a:pPr>
            <a:r>
              <a:rPr lang="en-US" b="1" dirty="0"/>
              <a:t>Identify </a:t>
            </a:r>
            <a:r>
              <a:rPr lang="en-US" dirty="0"/>
              <a:t>the major factors that are considered in operations </a:t>
            </a:r>
            <a:r>
              <a:rPr lang="en-US" dirty="0" smtClean="0"/>
              <a:t>planning.</a:t>
            </a:r>
          </a:p>
          <a:p>
            <a:pPr marL="514350" indent="-514350">
              <a:buFont typeface="+mj-lt"/>
              <a:buAutoNum type="arabicPeriod" startAt="4"/>
            </a:pPr>
            <a:r>
              <a:rPr lang="en-US" b="1" dirty="0" smtClean="0"/>
              <a:t>Discuss </a:t>
            </a:r>
            <a:r>
              <a:rPr lang="en-US" dirty="0"/>
              <a:t>the information contained in four kinds of </a:t>
            </a:r>
            <a:r>
              <a:rPr lang="en-US" dirty="0" smtClean="0"/>
              <a:t>operations schedules—the </a:t>
            </a:r>
            <a:r>
              <a:rPr lang="en-US" dirty="0"/>
              <a:t>master operations schedule, detailed schedule, </a:t>
            </a:r>
            <a:r>
              <a:rPr lang="en-US" dirty="0" smtClean="0"/>
              <a:t>staff schedule</a:t>
            </a:r>
            <a:r>
              <a:rPr lang="en-US" dirty="0"/>
              <a:t>, and project schedule</a:t>
            </a:r>
            <a:r>
              <a:rPr lang="en-US" dirty="0" smtClean="0"/>
              <a:t>.</a:t>
            </a:r>
          </a:p>
          <a:p>
            <a:pPr marL="514350" indent="-514350">
              <a:buFont typeface="+mj-lt"/>
              <a:buAutoNum type="arabicPeriod" startAt="4"/>
            </a:pPr>
            <a:r>
              <a:rPr lang="en-US" b="1" dirty="0"/>
              <a:t>Discuss </a:t>
            </a:r>
            <a:r>
              <a:rPr lang="en-US" dirty="0"/>
              <a:t>the two key activities required for operations control.</a:t>
            </a:r>
          </a:p>
        </p:txBody>
      </p:sp>
    </p:spTree>
    <p:extLst>
      <p:ext uri="{BB962C8B-B14F-4D97-AF65-F5344CB8AC3E}">
        <p14:creationId xmlns:p14="http://schemas.microsoft.com/office/powerpoint/2010/main" val="19737950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a:t>Quality Control</a:t>
            </a:r>
            <a:endParaRPr lang="en-US" sz="3200" dirty="0" smtClean="0">
              <a:latin typeface="Calibri" pitchFamily="34" charset="0"/>
            </a:endParaRPr>
          </a:p>
        </p:txBody>
      </p:sp>
      <p:sp>
        <p:nvSpPr>
          <p:cNvPr id="158723" name="Rectangle 3"/>
          <p:cNvSpPr>
            <a:spLocks noGrp="1"/>
          </p:cNvSpPr>
          <p:nvPr>
            <p:ph type="body" idx="4294967295"/>
          </p:nvPr>
        </p:nvSpPr>
        <p:spPr>
          <a:xfrm>
            <a:off x="457200" y="1219200"/>
            <a:ext cx="8229600" cy="4906963"/>
          </a:xfrm>
        </p:spPr>
        <p:txBody>
          <a:bodyPr/>
          <a:lstStyle/>
          <a:p>
            <a:r>
              <a:rPr lang="en-US" b="1" dirty="0"/>
              <a:t>Quality Control </a:t>
            </a:r>
            <a:endParaRPr lang="en-US" b="1" dirty="0" smtClean="0"/>
          </a:p>
          <a:p>
            <a:pPr lvl="1"/>
            <a:r>
              <a:rPr lang="en-US" dirty="0" smtClean="0"/>
              <a:t>action </a:t>
            </a:r>
            <a:r>
              <a:rPr lang="en-US" dirty="0"/>
              <a:t>of </a:t>
            </a:r>
            <a:r>
              <a:rPr lang="en-US" dirty="0" smtClean="0"/>
              <a:t>ensuring	that </a:t>
            </a:r>
            <a:r>
              <a:rPr lang="en-US" dirty="0"/>
              <a:t>operations produce products </a:t>
            </a:r>
            <a:r>
              <a:rPr lang="en-US" dirty="0" smtClean="0"/>
              <a:t>that meet </a:t>
            </a:r>
            <a:r>
              <a:rPr lang="en-US" dirty="0"/>
              <a:t>specific quality standards</a:t>
            </a:r>
            <a:endParaRPr lang="en-US" b="1" dirty="0"/>
          </a:p>
        </p:txBody>
      </p:sp>
    </p:spTree>
    <p:extLst>
      <p:ext uri="{BB962C8B-B14F-4D97-AF65-F5344CB8AC3E}">
        <p14:creationId xmlns:p14="http://schemas.microsoft.com/office/powerpoint/2010/main" val="42166546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a:t>The Quality-Productivity Connection</a:t>
            </a:r>
          </a:p>
        </p:txBody>
      </p:sp>
      <p:sp>
        <p:nvSpPr>
          <p:cNvPr id="158723" name="Rectangle 3"/>
          <p:cNvSpPr>
            <a:spLocks noGrp="1"/>
          </p:cNvSpPr>
          <p:nvPr>
            <p:ph type="body" idx="4294967295"/>
          </p:nvPr>
        </p:nvSpPr>
        <p:spPr>
          <a:xfrm>
            <a:off x="457200" y="1219200"/>
            <a:ext cx="8229600" cy="4906963"/>
          </a:xfrm>
        </p:spPr>
        <p:txBody>
          <a:bodyPr/>
          <a:lstStyle/>
          <a:p>
            <a:r>
              <a:rPr lang="en-US" b="1" dirty="0" smtClean="0"/>
              <a:t>Productivity </a:t>
            </a:r>
          </a:p>
          <a:p>
            <a:pPr lvl="1"/>
            <a:r>
              <a:rPr lang="en-US" dirty="0" smtClean="0"/>
              <a:t>the </a:t>
            </a:r>
            <a:r>
              <a:rPr lang="en-US" dirty="0"/>
              <a:t>amount of </a:t>
            </a:r>
            <a:r>
              <a:rPr lang="en-US" dirty="0" smtClean="0"/>
              <a:t>output produced </a:t>
            </a:r>
            <a:r>
              <a:rPr lang="en-US" dirty="0"/>
              <a:t>compared with the amount </a:t>
            </a:r>
            <a:r>
              <a:rPr lang="en-US" dirty="0" smtClean="0"/>
              <a:t>of resources </a:t>
            </a:r>
            <a:r>
              <a:rPr lang="en-US" dirty="0"/>
              <a:t>used to produce that output</a:t>
            </a:r>
            <a:endParaRPr lang="en-US" b="1" dirty="0"/>
          </a:p>
        </p:txBody>
      </p:sp>
    </p:spTree>
    <p:extLst>
      <p:ext uri="{BB962C8B-B14F-4D97-AF65-F5344CB8AC3E}">
        <p14:creationId xmlns:p14="http://schemas.microsoft.com/office/powerpoint/2010/main" val="26741066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a:t>Managing for Quality</a:t>
            </a:r>
            <a:endParaRPr lang="en-US" sz="3200" dirty="0" smtClean="0">
              <a:latin typeface="Calibri" pitchFamily="34" charset="0"/>
            </a:endParaRPr>
          </a:p>
        </p:txBody>
      </p:sp>
      <p:sp>
        <p:nvSpPr>
          <p:cNvPr id="158723" name="Rectangle 3"/>
          <p:cNvSpPr>
            <a:spLocks noGrp="1"/>
          </p:cNvSpPr>
          <p:nvPr>
            <p:ph type="body" idx="4294967295"/>
          </p:nvPr>
        </p:nvSpPr>
        <p:spPr>
          <a:xfrm>
            <a:off x="457200" y="1219200"/>
            <a:ext cx="8229600" cy="4906963"/>
          </a:xfrm>
        </p:spPr>
        <p:txBody>
          <a:bodyPr/>
          <a:lstStyle/>
          <a:p>
            <a:r>
              <a:rPr lang="en-US" b="1" dirty="0"/>
              <a:t>Total Quality Management (</a:t>
            </a:r>
            <a:r>
              <a:rPr lang="en-US" b="1" dirty="0" smtClean="0"/>
              <a:t>TQM)</a:t>
            </a:r>
          </a:p>
          <a:p>
            <a:pPr lvl="1"/>
            <a:r>
              <a:rPr lang="en-US" dirty="0" smtClean="0"/>
              <a:t>all </a:t>
            </a:r>
            <a:r>
              <a:rPr lang="en-US" dirty="0"/>
              <a:t>activities involved in getting </a:t>
            </a:r>
            <a:r>
              <a:rPr lang="en-US" dirty="0" smtClean="0"/>
              <a:t>high quality goods </a:t>
            </a:r>
            <a:r>
              <a:rPr lang="en-US" dirty="0"/>
              <a:t>and services into </a:t>
            </a:r>
            <a:r>
              <a:rPr lang="en-US" dirty="0" smtClean="0"/>
              <a:t>the marketplace</a:t>
            </a:r>
          </a:p>
          <a:p>
            <a:r>
              <a:rPr lang="en-US" b="1" dirty="0"/>
              <a:t>Quality Ownership </a:t>
            </a:r>
            <a:endParaRPr lang="en-US" b="1" dirty="0" smtClean="0"/>
          </a:p>
          <a:p>
            <a:pPr lvl="1"/>
            <a:r>
              <a:rPr lang="en-US" dirty="0" smtClean="0"/>
              <a:t>principle </a:t>
            </a:r>
            <a:r>
              <a:rPr lang="en-US" dirty="0"/>
              <a:t>of </a:t>
            </a:r>
            <a:r>
              <a:rPr lang="en-US" dirty="0" smtClean="0"/>
              <a:t>total quality </a:t>
            </a:r>
            <a:r>
              <a:rPr lang="en-US" dirty="0"/>
              <a:t>management that holds </a:t>
            </a:r>
            <a:r>
              <a:rPr lang="en-US" dirty="0" smtClean="0"/>
              <a:t>that quality </a:t>
            </a:r>
            <a:r>
              <a:rPr lang="en-US" dirty="0"/>
              <a:t>belongs to each person </a:t>
            </a:r>
            <a:r>
              <a:rPr lang="en-US" dirty="0" smtClean="0"/>
              <a:t>who creates </a:t>
            </a:r>
            <a:r>
              <a:rPr lang="en-US" dirty="0"/>
              <a:t>it while performing a job</a:t>
            </a:r>
          </a:p>
        </p:txBody>
      </p:sp>
    </p:spTree>
    <p:extLst>
      <p:ext uri="{BB962C8B-B14F-4D97-AF65-F5344CB8AC3E}">
        <p14:creationId xmlns:p14="http://schemas.microsoft.com/office/powerpoint/2010/main" val="14488391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a:t>Tools for Total Quality Management</a:t>
            </a:r>
            <a:endParaRPr lang="en-US" sz="3200" dirty="0" smtClean="0">
              <a:latin typeface="Calibri" pitchFamily="34" charset="0"/>
            </a:endParaRPr>
          </a:p>
        </p:txBody>
      </p:sp>
      <p:sp>
        <p:nvSpPr>
          <p:cNvPr id="158723" name="Rectangle 3"/>
          <p:cNvSpPr>
            <a:spLocks noGrp="1"/>
          </p:cNvSpPr>
          <p:nvPr>
            <p:ph type="body" idx="4294967295"/>
          </p:nvPr>
        </p:nvSpPr>
        <p:spPr>
          <a:xfrm>
            <a:off x="457200" y="1219200"/>
            <a:ext cx="8229600" cy="4906963"/>
          </a:xfrm>
        </p:spPr>
        <p:txBody>
          <a:bodyPr/>
          <a:lstStyle/>
          <a:p>
            <a:pPr>
              <a:defRPr/>
            </a:pPr>
            <a:r>
              <a:rPr lang="en-US" b="1" dirty="0"/>
              <a:t>Competitive Product Analysis </a:t>
            </a:r>
          </a:p>
          <a:p>
            <a:pPr lvl="1">
              <a:defRPr/>
            </a:pPr>
            <a:r>
              <a:rPr lang="en-US" dirty="0"/>
              <a:t>process by which a company analyzes a competitor’s products to identify desirable improvements</a:t>
            </a:r>
          </a:p>
          <a:p>
            <a:pPr>
              <a:defRPr/>
            </a:pPr>
            <a:r>
              <a:rPr lang="en-US" b="1" dirty="0"/>
              <a:t>Value-Added Analysis </a:t>
            </a:r>
          </a:p>
          <a:p>
            <a:pPr lvl="1">
              <a:defRPr/>
            </a:pPr>
            <a:r>
              <a:rPr lang="en-US" dirty="0"/>
              <a:t>process of evaluating all work activities, materials flows, and paperwork to determine the value that they add for customers</a:t>
            </a:r>
          </a:p>
          <a:p>
            <a:pPr marL="0" indent="0">
              <a:buNone/>
            </a:pPr>
            <a:endParaRPr lang="en-US" b="1" dirty="0"/>
          </a:p>
        </p:txBody>
      </p:sp>
    </p:spTree>
    <p:extLst>
      <p:ext uri="{BB962C8B-B14F-4D97-AF65-F5344CB8AC3E}">
        <p14:creationId xmlns:p14="http://schemas.microsoft.com/office/powerpoint/2010/main" val="42855514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i="1" dirty="0"/>
              <a:t>Tools for Total Quality </a:t>
            </a:r>
            <a:r>
              <a:rPr lang="en-US" sz="3200" i="1" dirty="0" smtClean="0"/>
              <a:t>Management (cont.)</a:t>
            </a:r>
            <a:endParaRPr lang="en-US" sz="3200" i="1" dirty="0" smtClean="0">
              <a:latin typeface="Calibri" pitchFamily="34" charset="0"/>
            </a:endParaRPr>
          </a:p>
        </p:txBody>
      </p:sp>
      <p:sp>
        <p:nvSpPr>
          <p:cNvPr id="158723" name="Rectangle 3"/>
          <p:cNvSpPr>
            <a:spLocks noGrp="1"/>
          </p:cNvSpPr>
          <p:nvPr>
            <p:ph type="body" idx="4294967295"/>
          </p:nvPr>
        </p:nvSpPr>
        <p:spPr>
          <a:xfrm>
            <a:off x="457200" y="1219200"/>
            <a:ext cx="8229600" cy="4906963"/>
          </a:xfrm>
        </p:spPr>
        <p:txBody>
          <a:bodyPr/>
          <a:lstStyle/>
          <a:p>
            <a:pPr>
              <a:defRPr/>
            </a:pPr>
            <a:r>
              <a:rPr lang="en-US" b="1" dirty="0"/>
              <a:t>Quality Improvement Team </a:t>
            </a:r>
          </a:p>
          <a:p>
            <a:pPr lvl="1">
              <a:defRPr/>
            </a:pPr>
            <a:r>
              <a:rPr lang="en-US" dirty="0"/>
              <a:t>TQM tool in which collaborative groups of employees from various work areas work together to improve quality by solving common shared production problems</a:t>
            </a:r>
          </a:p>
          <a:p>
            <a:pPr>
              <a:defRPr/>
            </a:pPr>
            <a:r>
              <a:rPr lang="en-US" b="1" dirty="0"/>
              <a:t>ISO 9000 </a:t>
            </a:r>
          </a:p>
          <a:p>
            <a:pPr lvl="1">
              <a:defRPr/>
            </a:pPr>
            <a:r>
              <a:rPr lang="en-US" dirty="0"/>
              <a:t>program certifying that a factory, laboratory, or office has met the quality management standards set by the International Organization for Standardization</a:t>
            </a:r>
          </a:p>
          <a:p>
            <a:endParaRPr lang="en-US" b="1" dirty="0"/>
          </a:p>
        </p:txBody>
      </p:sp>
    </p:spTree>
    <p:extLst>
      <p:ext uri="{BB962C8B-B14F-4D97-AF65-F5344CB8AC3E}">
        <p14:creationId xmlns:p14="http://schemas.microsoft.com/office/powerpoint/2010/main" val="38912886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3"/>
          <p:cNvSpPr>
            <a:spLocks noGrp="1"/>
          </p:cNvSpPr>
          <p:nvPr>
            <p:ph type="body" idx="4294967295"/>
          </p:nvPr>
        </p:nvSpPr>
        <p:spPr>
          <a:xfrm>
            <a:off x="457200" y="1219200"/>
            <a:ext cx="8229600" cy="4906963"/>
          </a:xfrm>
        </p:spPr>
        <p:txBody>
          <a:bodyPr/>
          <a:lstStyle/>
          <a:p>
            <a:pPr>
              <a:buClr>
                <a:srgbClr val="254061"/>
              </a:buClr>
            </a:pPr>
            <a:r>
              <a:rPr lang="en-US" altLang="en-US" b="1" dirty="0"/>
              <a:t>ISO 14000 </a:t>
            </a:r>
            <a:endParaRPr lang="en-US" altLang="en-US" b="1" dirty="0" smtClean="0"/>
          </a:p>
          <a:p>
            <a:pPr lvl="1">
              <a:buClr>
                <a:srgbClr val="254061"/>
              </a:buClr>
            </a:pPr>
            <a:r>
              <a:rPr lang="en-US" altLang="en-US" dirty="0" smtClean="0"/>
              <a:t>certification </a:t>
            </a:r>
            <a:r>
              <a:rPr lang="en-US" altLang="en-US" dirty="0"/>
              <a:t>program attesting to the fact that a factory, laboratory, or office has improved its environmental performance</a:t>
            </a:r>
          </a:p>
          <a:p>
            <a:pPr>
              <a:buClr>
                <a:srgbClr val="254061"/>
              </a:buClr>
            </a:pPr>
            <a:r>
              <a:rPr lang="en-US" altLang="en-US" b="1" dirty="0"/>
              <a:t>Business Process Reengineering </a:t>
            </a:r>
            <a:endParaRPr lang="en-US" altLang="en-US" b="1" dirty="0" smtClean="0"/>
          </a:p>
          <a:p>
            <a:pPr lvl="1">
              <a:buClr>
                <a:srgbClr val="254061"/>
              </a:buClr>
            </a:pPr>
            <a:r>
              <a:rPr lang="en-US" altLang="en-US" dirty="0" smtClean="0"/>
              <a:t>rethinking </a:t>
            </a:r>
            <a:r>
              <a:rPr lang="en-US" altLang="en-US" dirty="0"/>
              <a:t>and radical redesign of business processes to improve performance, quality, and productivity</a:t>
            </a:r>
          </a:p>
          <a:p>
            <a:endParaRPr lang="en-US" b="1" dirty="0"/>
          </a:p>
        </p:txBody>
      </p:sp>
      <p:sp>
        <p:nvSpPr>
          <p:cNvPr id="4" name="Rectangle 2"/>
          <p:cNvSpPr txBox="1">
            <a:spLocks noChangeArrowheads="1"/>
          </p:cNvSpPr>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59626F"/>
                </a:solidFill>
                <a:latin typeface="+mj-lt"/>
                <a:ea typeface="+mj-ea"/>
                <a:cs typeface="+mj-cs"/>
              </a:defRPr>
            </a:lvl1pPr>
            <a:lvl2pPr algn="ctr" rtl="0" eaLnBrk="0" fontAlgn="base" hangingPunct="0">
              <a:spcBef>
                <a:spcPct val="0"/>
              </a:spcBef>
              <a:spcAft>
                <a:spcPct val="0"/>
              </a:spcAft>
              <a:defRPr sz="4400">
                <a:solidFill>
                  <a:srgbClr val="59626F"/>
                </a:solidFill>
                <a:latin typeface="Calibri" pitchFamily="34" charset="0"/>
              </a:defRPr>
            </a:lvl2pPr>
            <a:lvl3pPr algn="ctr" rtl="0" eaLnBrk="0" fontAlgn="base" hangingPunct="0">
              <a:spcBef>
                <a:spcPct val="0"/>
              </a:spcBef>
              <a:spcAft>
                <a:spcPct val="0"/>
              </a:spcAft>
              <a:defRPr sz="4400">
                <a:solidFill>
                  <a:srgbClr val="59626F"/>
                </a:solidFill>
                <a:latin typeface="Calibri" pitchFamily="34" charset="0"/>
              </a:defRPr>
            </a:lvl3pPr>
            <a:lvl4pPr algn="ctr" rtl="0" eaLnBrk="0" fontAlgn="base" hangingPunct="0">
              <a:spcBef>
                <a:spcPct val="0"/>
              </a:spcBef>
              <a:spcAft>
                <a:spcPct val="0"/>
              </a:spcAft>
              <a:defRPr sz="4400">
                <a:solidFill>
                  <a:srgbClr val="59626F"/>
                </a:solidFill>
                <a:latin typeface="Calibri" pitchFamily="34" charset="0"/>
              </a:defRPr>
            </a:lvl4pPr>
            <a:lvl5pPr algn="ctr" rtl="0" eaLnBrk="0" fontAlgn="base" hangingPunct="0">
              <a:spcBef>
                <a:spcPct val="0"/>
              </a:spcBef>
              <a:spcAft>
                <a:spcPct val="0"/>
              </a:spcAft>
              <a:defRPr sz="4400">
                <a:solidFill>
                  <a:srgbClr val="59626F"/>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i="1" smtClean="0"/>
              <a:t>Tools for Total Quality Management (cont.)</a:t>
            </a:r>
            <a:endParaRPr lang="en-US" sz="3200" i="1" dirty="0" smtClean="0">
              <a:latin typeface="Calibri" pitchFamily="34" charset="0"/>
            </a:endParaRPr>
          </a:p>
        </p:txBody>
      </p:sp>
    </p:spTree>
    <p:extLst>
      <p:ext uri="{BB962C8B-B14F-4D97-AF65-F5344CB8AC3E}">
        <p14:creationId xmlns:p14="http://schemas.microsoft.com/office/powerpoint/2010/main" val="29759481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a:t>Adding Value </a:t>
            </a:r>
            <a:r>
              <a:rPr lang="en-US" sz="3200" dirty="0" smtClean="0"/>
              <a:t>Through Supply </a:t>
            </a:r>
            <a:r>
              <a:rPr lang="en-US" sz="3200" dirty="0"/>
              <a:t>Chains</a:t>
            </a:r>
            <a:endParaRPr lang="en-US" sz="3200" dirty="0" smtClean="0">
              <a:latin typeface="Calibri" pitchFamily="34" charset="0"/>
            </a:endParaRPr>
          </a:p>
        </p:txBody>
      </p:sp>
      <p:sp>
        <p:nvSpPr>
          <p:cNvPr id="158723" name="Rectangle 3"/>
          <p:cNvSpPr>
            <a:spLocks noGrp="1"/>
          </p:cNvSpPr>
          <p:nvPr>
            <p:ph type="body" idx="4294967295"/>
          </p:nvPr>
        </p:nvSpPr>
        <p:spPr>
          <a:xfrm>
            <a:off x="457200" y="1219200"/>
            <a:ext cx="8229600" cy="4906963"/>
          </a:xfrm>
        </p:spPr>
        <p:txBody>
          <a:bodyPr/>
          <a:lstStyle/>
          <a:p>
            <a:pPr>
              <a:defRPr/>
            </a:pPr>
            <a:r>
              <a:rPr lang="en-US" b="1" dirty="0"/>
              <a:t>Supply Chain (Value Chain) </a:t>
            </a:r>
          </a:p>
          <a:p>
            <a:pPr lvl="1"/>
            <a:r>
              <a:rPr lang="en-US" dirty="0"/>
              <a:t>flow of information, materials, and services that starts with raw-materials suppliers and continues adding value through other stages in the network of firms until the product reaches the end </a:t>
            </a:r>
            <a:r>
              <a:rPr lang="en-US" dirty="0" smtClean="0"/>
              <a:t>customer </a:t>
            </a:r>
          </a:p>
          <a:p>
            <a:pPr>
              <a:defRPr/>
            </a:pPr>
            <a:r>
              <a:rPr lang="en-US" b="1" dirty="0"/>
              <a:t>Supply Chain Management (SCM)</a:t>
            </a:r>
          </a:p>
          <a:p>
            <a:pPr lvl="1"/>
            <a:r>
              <a:rPr lang="en-US" dirty="0"/>
              <a:t>principle of looking at the supply chain as a whole to improve the overall flow through the system</a:t>
            </a:r>
          </a:p>
          <a:p>
            <a:pPr lvl="1">
              <a:defRPr/>
            </a:pPr>
            <a:endParaRPr lang="en-US" sz="3600" dirty="0" smtClean="0"/>
          </a:p>
          <a:p>
            <a:endParaRPr lang="en-US" b="1" dirty="0"/>
          </a:p>
        </p:txBody>
      </p:sp>
    </p:spTree>
    <p:extLst>
      <p:ext uri="{BB962C8B-B14F-4D97-AF65-F5344CB8AC3E}">
        <p14:creationId xmlns:p14="http://schemas.microsoft.com/office/powerpoint/2010/main" val="8641897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smtClean="0">
                <a:solidFill>
                  <a:srgbClr val="17375E"/>
                </a:solidFill>
              </a:rPr>
              <a:t>Supply Chain</a:t>
            </a:r>
            <a:endParaRPr lang="en-US" sz="3200" dirty="0" smtClean="0">
              <a:latin typeface="Calibri" pitchFamily="34" charset="0"/>
            </a:endParaRP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95" y="1905000"/>
            <a:ext cx="8441055"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14545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a:t>Outsourcing and Global Supply Chains</a:t>
            </a:r>
            <a:endParaRPr lang="en-US" sz="3200" dirty="0" smtClean="0">
              <a:latin typeface="Calibri" pitchFamily="34" charset="0"/>
            </a:endParaRPr>
          </a:p>
        </p:txBody>
      </p:sp>
      <p:sp>
        <p:nvSpPr>
          <p:cNvPr id="158723" name="Rectangle 3"/>
          <p:cNvSpPr>
            <a:spLocks noGrp="1"/>
          </p:cNvSpPr>
          <p:nvPr>
            <p:ph type="body" idx="4294967295"/>
          </p:nvPr>
        </p:nvSpPr>
        <p:spPr>
          <a:xfrm>
            <a:off x="457200" y="1219200"/>
            <a:ext cx="8229600" cy="4906963"/>
          </a:xfrm>
        </p:spPr>
        <p:txBody>
          <a:bodyPr/>
          <a:lstStyle/>
          <a:p>
            <a:r>
              <a:rPr lang="en-US" b="1" dirty="0"/>
              <a:t>Outsourcing </a:t>
            </a:r>
            <a:endParaRPr lang="en-US" b="1" dirty="0" smtClean="0"/>
          </a:p>
          <a:p>
            <a:pPr lvl="1"/>
            <a:r>
              <a:rPr lang="en-US" dirty="0" smtClean="0"/>
              <a:t>replacing internal processes by </a:t>
            </a:r>
            <a:r>
              <a:rPr lang="en-US" dirty="0"/>
              <a:t>paying suppliers </a:t>
            </a:r>
            <a:r>
              <a:rPr lang="en-US" dirty="0" smtClean="0"/>
              <a:t>and distributors </a:t>
            </a:r>
            <a:r>
              <a:rPr lang="en-US" dirty="0"/>
              <a:t>to perform business </a:t>
            </a:r>
            <a:r>
              <a:rPr lang="en-US" dirty="0" smtClean="0"/>
              <a:t>processes or </a:t>
            </a:r>
            <a:r>
              <a:rPr lang="en-US" dirty="0"/>
              <a:t>to provide needed </a:t>
            </a:r>
            <a:r>
              <a:rPr lang="en-US" dirty="0" smtClean="0"/>
              <a:t>materials or services</a:t>
            </a:r>
          </a:p>
          <a:p>
            <a:endParaRPr lang="en-US" b="1" dirty="0"/>
          </a:p>
        </p:txBody>
      </p:sp>
    </p:spTree>
    <p:extLst>
      <p:ext uri="{BB962C8B-B14F-4D97-AF65-F5344CB8AC3E}">
        <p14:creationId xmlns:p14="http://schemas.microsoft.com/office/powerpoint/2010/main" val="37019743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a:solidFill>
                  <a:srgbClr val="17375E"/>
                </a:solidFill>
              </a:rPr>
              <a:t>Applying What You’ve Learned</a:t>
            </a:r>
            <a:endParaRPr lang="en-US" sz="3200" dirty="0" smtClean="0">
              <a:latin typeface="Calibri" pitchFamily="34" charset="0"/>
            </a:endParaRPr>
          </a:p>
        </p:txBody>
      </p:sp>
      <p:sp>
        <p:nvSpPr>
          <p:cNvPr id="158723" name="Rectangle 3"/>
          <p:cNvSpPr>
            <a:spLocks noGrp="1"/>
          </p:cNvSpPr>
          <p:nvPr>
            <p:ph type="body" idx="4294967295"/>
          </p:nvPr>
        </p:nvSpPr>
        <p:spPr>
          <a:xfrm>
            <a:off x="457200" y="1219200"/>
            <a:ext cx="8229600" cy="4906963"/>
          </a:xfrm>
        </p:spPr>
        <p:txBody>
          <a:bodyPr/>
          <a:lstStyle/>
          <a:p>
            <a:pPr marL="514350" indent="-514350">
              <a:buFont typeface="+mj-lt"/>
              <a:buAutoNum type="arabicPeriod"/>
            </a:pPr>
            <a:r>
              <a:rPr lang="en-US" sz="2800" b="1" dirty="0"/>
              <a:t>Explain </a:t>
            </a:r>
            <a:r>
              <a:rPr lang="en-US" sz="2800" dirty="0"/>
              <a:t>the meaning of the term production or operations and describe the three kinds of utility that operations processes provide for adding customer value.</a:t>
            </a:r>
          </a:p>
          <a:p>
            <a:pPr marL="514350" indent="-514350">
              <a:buFont typeface="+mj-lt"/>
              <a:buAutoNum type="arabicPeriod"/>
            </a:pPr>
            <a:r>
              <a:rPr lang="en-US" sz="2800" b="1" dirty="0"/>
              <a:t>Identify </a:t>
            </a:r>
            <a:r>
              <a:rPr lang="en-US" sz="2800" dirty="0"/>
              <a:t>the characteristics that distinguish service operations from goods production.</a:t>
            </a:r>
          </a:p>
          <a:p>
            <a:pPr marL="514350" indent="-514350">
              <a:buFont typeface="+mj-lt"/>
              <a:buAutoNum type="arabicPeriod"/>
            </a:pPr>
            <a:r>
              <a:rPr lang="en-US" sz="2800" b="1" dirty="0"/>
              <a:t>Explain </a:t>
            </a:r>
            <a:r>
              <a:rPr lang="en-US" sz="2800" dirty="0"/>
              <a:t>how companies with different business strategies are best served by having different operations capabilities.</a:t>
            </a:r>
            <a:endParaRPr lang="en-US" sz="2800" b="1" dirty="0"/>
          </a:p>
          <a:p>
            <a:endParaRPr lang="en-US" sz="2800" b="1" dirty="0"/>
          </a:p>
        </p:txBody>
      </p:sp>
    </p:spTree>
    <p:extLst>
      <p:ext uri="{BB962C8B-B14F-4D97-AF65-F5344CB8AC3E}">
        <p14:creationId xmlns:p14="http://schemas.microsoft.com/office/powerpoint/2010/main" val="2952951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7" name="Rectangle 11"/>
          <p:cNvSpPr>
            <a:spLocks noGrp="1"/>
          </p:cNvSpPr>
          <p:nvPr>
            <p:ph type="body" idx="1"/>
          </p:nvPr>
        </p:nvSpPr>
        <p:spPr>
          <a:xfrm>
            <a:off x="990600" y="1219200"/>
            <a:ext cx="7696200" cy="4724400"/>
          </a:xfrm>
        </p:spPr>
        <p:txBody>
          <a:bodyPr/>
          <a:lstStyle/>
          <a:p>
            <a:pPr marL="514350" indent="-514350">
              <a:buFont typeface="+mj-lt"/>
              <a:buAutoNum type="arabicPeriod" startAt="7"/>
            </a:pPr>
            <a:r>
              <a:rPr lang="en-US" b="1" dirty="0"/>
              <a:t>Identify </a:t>
            </a:r>
            <a:r>
              <a:rPr lang="en-US" dirty="0"/>
              <a:t>the activities and underlying objectives involved in </a:t>
            </a:r>
            <a:r>
              <a:rPr lang="en-US" dirty="0" smtClean="0"/>
              <a:t>total quality management.</a:t>
            </a:r>
          </a:p>
          <a:p>
            <a:pPr marL="514350" indent="-514350">
              <a:buFont typeface="+mj-lt"/>
              <a:buAutoNum type="arabicPeriod" startAt="7"/>
            </a:pPr>
            <a:r>
              <a:rPr lang="en-US" b="1" dirty="0" smtClean="0"/>
              <a:t>Explain </a:t>
            </a:r>
            <a:r>
              <a:rPr lang="en-US" dirty="0"/>
              <a:t>how a supply chain strategy differs from traditional </a:t>
            </a:r>
            <a:r>
              <a:rPr lang="en-US" dirty="0" smtClean="0"/>
              <a:t>strategies for </a:t>
            </a:r>
            <a:r>
              <a:rPr lang="en-US" dirty="0"/>
              <a:t>coordinating operations among firms.</a:t>
            </a:r>
          </a:p>
        </p:txBody>
      </p:sp>
    </p:spTree>
    <p:extLst>
      <p:ext uri="{BB962C8B-B14F-4D97-AF65-F5344CB8AC3E}">
        <p14:creationId xmlns:p14="http://schemas.microsoft.com/office/powerpoint/2010/main" val="15028829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i="1" dirty="0">
                <a:solidFill>
                  <a:srgbClr val="17375E"/>
                </a:solidFill>
              </a:rPr>
              <a:t>Applying What You’ve </a:t>
            </a:r>
            <a:r>
              <a:rPr lang="en-US" sz="3200" i="1" dirty="0" smtClean="0">
                <a:solidFill>
                  <a:srgbClr val="17375E"/>
                </a:solidFill>
              </a:rPr>
              <a:t>Learned (cont</a:t>
            </a:r>
            <a:r>
              <a:rPr lang="en-US" sz="3200" i="1" dirty="0" smtClean="0">
                <a:solidFill>
                  <a:srgbClr val="17375E"/>
                </a:solidFill>
              </a:rPr>
              <a:t>.)</a:t>
            </a:r>
            <a:endParaRPr lang="en-US" sz="3200" i="1" dirty="0" smtClean="0">
              <a:latin typeface="Calibri" pitchFamily="34" charset="0"/>
            </a:endParaRPr>
          </a:p>
        </p:txBody>
      </p:sp>
      <p:sp>
        <p:nvSpPr>
          <p:cNvPr id="158723" name="Rectangle 3"/>
          <p:cNvSpPr>
            <a:spLocks noGrp="1"/>
          </p:cNvSpPr>
          <p:nvPr>
            <p:ph type="body" idx="4294967295"/>
          </p:nvPr>
        </p:nvSpPr>
        <p:spPr>
          <a:xfrm>
            <a:off x="457200" y="1219200"/>
            <a:ext cx="8229600" cy="4906963"/>
          </a:xfrm>
        </p:spPr>
        <p:txBody>
          <a:bodyPr/>
          <a:lstStyle/>
          <a:p>
            <a:pPr marL="514350" indent="-514350">
              <a:buFont typeface="+mj-lt"/>
              <a:buAutoNum type="arabicPeriod" startAt="4"/>
            </a:pPr>
            <a:r>
              <a:rPr lang="en-US" b="1" dirty="0"/>
              <a:t>Identify </a:t>
            </a:r>
            <a:r>
              <a:rPr lang="en-US" dirty="0"/>
              <a:t>the major factors that are considered in operations planning.</a:t>
            </a:r>
          </a:p>
          <a:p>
            <a:pPr marL="514350" indent="-514350">
              <a:buFont typeface="+mj-lt"/>
              <a:buAutoNum type="arabicPeriod" startAt="4"/>
            </a:pPr>
            <a:r>
              <a:rPr lang="en-US" b="1" dirty="0"/>
              <a:t>Discuss </a:t>
            </a:r>
            <a:r>
              <a:rPr lang="en-US" dirty="0"/>
              <a:t>the information contained in four kinds of operations schedules—the master operations schedule, detailed schedule, staff schedule, and project schedule.</a:t>
            </a:r>
          </a:p>
          <a:p>
            <a:pPr marL="514350" indent="-514350">
              <a:buFont typeface="+mj-lt"/>
              <a:buAutoNum type="arabicPeriod" startAt="4"/>
            </a:pPr>
            <a:r>
              <a:rPr lang="en-US" b="1" dirty="0"/>
              <a:t>Discuss </a:t>
            </a:r>
            <a:r>
              <a:rPr lang="en-US" dirty="0"/>
              <a:t>the two key activities required for operations control.</a:t>
            </a:r>
          </a:p>
          <a:p>
            <a:endParaRPr lang="en-US" b="1" dirty="0"/>
          </a:p>
        </p:txBody>
      </p:sp>
    </p:spTree>
    <p:extLst>
      <p:ext uri="{BB962C8B-B14F-4D97-AF65-F5344CB8AC3E}">
        <p14:creationId xmlns:p14="http://schemas.microsoft.com/office/powerpoint/2010/main" val="16062977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3"/>
          <p:cNvSpPr>
            <a:spLocks noGrp="1"/>
          </p:cNvSpPr>
          <p:nvPr>
            <p:ph type="body" idx="4294967295"/>
          </p:nvPr>
        </p:nvSpPr>
        <p:spPr>
          <a:xfrm>
            <a:off x="457200" y="1219200"/>
            <a:ext cx="8229600" cy="4906963"/>
          </a:xfrm>
        </p:spPr>
        <p:txBody>
          <a:bodyPr/>
          <a:lstStyle/>
          <a:p>
            <a:pPr marL="514350" indent="-514350">
              <a:buFont typeface="+mj-lt"/>
              <a:buAutoNum type="arabicPeriod" startAt="4"/>
            </a:pPr>
            <a:r>
              <a:rPr lang="en-US" b="1" dirty="0"/>
              <a:t>Explain </a:t>
            </a:r>
            <a:r>
              <a:rPr lang="en-US" dirty="0"/>
              <a:t>the differences among functional, divisional, matrix, and international organizational structures and describe the most popular new forms of organizational design.</a:t>
            </a:r>
          </a:p>
          <a:p>
            <a:pPr marL="514350" indent="-514350">
              <a:buFont typeface="+mj-lt"/>
              <a:buAutoNum type="arabicPeriod" startAt="4"/>
            </a:pPr>
            <a:r>
              <a:rPr lang="en-US" b="1" dirty="0"/>
              <a:t>Describe </a:t>
            </a:r>
            <a:r>
              <a:rPr lang="en-US" dirty="0"/>
              <a:t>the informal organization and discuss </a:t>
            </a:r>
            <a:r>
              <a:rPr lang="en-US" dirty="0" err="1"/>
              <a:t>intrapreneuring</a:t>
            </a:r>
            <a:r>
              <a:rPr lang="en-US" dirty="0"/>
              <a:t>.</a:t>
            </a:r>
          </a:p>
        </p:txBody>
      </p:sp>
      <p:sp>
        <p:nvSpPr>
          <p:cNvPr id="4" name="Rectangle 2"/>
          <p:cNvSpPr txBox="1">
            <a:spLocks noChangeArrowheads="1"/>
          </p:cNvSpPr>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59626F"/>
                </a:solidFill>
                <a:latin typeface="+mj-lt"/>
                <a:ea typeface="+mj-ea"/>
                <a:cs typeface="+mj-cs"/>
              </a:defRPr>
            </a:lvl1pPr>
            <a:lvl2pPr algn="ctr" rtl="0" eaLnBrk="0" fontAlgn="base" hangingPunct="0">
              <a:spcBef>
                <a:spcPct val="0"/>
              </a:spcBef>
              <a:spcAft>
                <a:spcPct val="0"/>
              </a:spcAft>
              <a:defRPr sz="4400">
                <a:solidFill>
                  <a:srgbClr val="59626F"/>
                </a:solidFill>
                <a:latin typeface="Calibri" pitchFamily="34" charset="0"/>
              </a:defRPr>
            </a:lvl2pPr>
            <a:lvl3pPr algn="ctr" rtl="0" eaLnBrk="0" fontAlgn="base" hangingPunct="0">
              <a:spcBef>
                <a:spcPct val="0"/>
              </a:spcBef>
              <a:spcAft>
                <a:spcPct val="0"/>
              </a:spcAft>
              <a:defRPr sz="4400">
                <a:solidFill>
                  <a:srgbClr val="59626F"/>
                </a:solidFill>
                <a:latin typeface="Calibri" pitchFamily="34" charset="0"/>
              </a:defRPr>
            </a:lvl3pPr>
            <a:lvl4pPr algn="ctr" rtl="0" eaLnBrk="0" fontAlgn="base" hangingPunct="0">
              <a:spcBef>
                <a:spcPct val="0"/>
              </a:spcBef>
              <a:spcAft>
                <a:spcPct val="0"/>
              </a:spcAft>
              <a:defRPr sz="4400">
                <a:solidFill>
                  <a:srgbClr val="59626F"/>
                </a:solidFill>
                <a:latin typeface="Calibri" pitchFamily="34" charset="0"/>
              </a:defRPr>
            </a:lvl4pPr>
            <a:lvl5pPr algn="ctr" rtl="0" eaLnBrk="0" fontAlgn="base" hangingPunct="0">
              <a:spcBef>
                <a:spcPct val="0"/>
              </a:spcBef>
              <a:spcAft>
                <a:spcPct val="0"/>
              </a:spcAft>
              <a:defRPr sz="4400">
                <a:solidFill>
                  <a:srgbClr val="59626F"/>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i="1" smtClean="0">
                <a:solidFill>
                  <a:srgbClr val="17375E"/>
                </a:solidFill>
              </a:rPr>
              <a:t>Applying What You’ve Learned (cont.)</a:t>
            </a:r>
            <a:endParaRPr lang="en-US" sz="3200" i="1" dirty="0" smtClean="0">
              <a:latin typeface="Calibri" pitchFamily="34" charset="0"/>
            </a:endParaRPr>
          </a:p>
        </p:txBody>
      </p:sp>
    </p:spTree>
    <p:extLst>
      <p:ext uri="{BB962C8B-B14F-4D97-AF65-F5344CB8AC3E}">
        <p14:creationId xmlns:p14="http://schemas.microsoft.com/office/powerpoint/2010/main" val="28175873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a:solidFill>
                  <a:srgbClr val="17375E"/>
                </a:solidFill>
              </a:rPr>
              <a:t>Applying What You’ve Learned</a:t>
            </a:r>
            <a:endParaRPr lang="en-US" sz="3200" dirty="0" smtClean="0">
              <a:latin typeface="Calibri" pitchFamily="34" charset="0"/>
            </a:endParaRPr>
          </a:p>
        </p:txBody>
      </p:sp>
      <p:sp>
        <p:nvSpPr>
          <p:cNvPr id="158723" name="Rectangle 3"/>
          <p:cNvSpPr>
            <a:spLocks noGrp="1"/>
          </p:cNvSpPr>
          <p:nvPr>
            <p:ph type="body" idx="4294967295"/>
          </p:nvPr>
        </p:nvSpPr>
        <p:spPr>
          <a:xfrm>
            <a:off x="457200" y="1219200"/>
            <a:ext cx="8229600" cy="4906963"/>
          </a:xfrm>
        </p:spPr>
        <p:txBody>
          <a:bodyPr/>
          <a:lstStyle/>
          <a:p>
            <a:pPr marL="514350" indent="-514350">
              <a:buFont typeface="+mj-lt"/>
              <a:buAutoNum type="arabicPeriod" startAt="7"/>
            </a:pPr>
            <a:r>
              <a:rPr lang="en-US" b="1" dirty="0"/>
              <a:t>Identify </a:t>
            </a:r>
            <a:r>
              <a:rPr lang="en-US" dirty="0"/>
              <a:t>the activities and underlying objectives involved in total quality management.</a:t>
            </a:r>
          </a:p>
          <a:p>
            <a:pPr marL="514350" indent="-514350">
              <a:buFont typeface="+mj-lt"/>
              <a:buAutoNum type="arabicPeriod" startAt="7"/>
            </a:pPr>
            <a:r>
              <a:rPr lang="en-US" b="1" dirty="0"/>
              <a:t>Explain </a:t>
            </a:r>
            <a:r>
              <a:rPr lang="en-US" dirty="0"/>
              <a:t>how a supply chain strategy differs from traditional strategies for coordinating operations among firms.</a:t>
            </a:r>
          </a:p>
          <a:p>
            <a:endParaRPr lang="en-US" b="1" dirty="0"/>
          </a:p>
        </p:txBody>
      </p:sp>
    </p:spTree>
    <p:extLst>
      <p:ext uri="{BB962C8B-B14F-4D97-AF65-F5344CB8AC3E}">
        <p14:creationId xmlns:p14="http://schemas.microsoft.com/office/powerpoint/2010/main" val="9777728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a:t>What Does </a:t>
            </a:r>
            <a:r>
              <a:rPr lang="en-US" sz="3200" dirty="0" smtClean="0"/>
              <a:t>Operations Mean </a:t>
            </a:r>
            <a:r>
              <a:rPr lang="en-US" sz="3200" dirty="0"/>
              <a:t>Today?</a:t>
            </a:r>
            <a:endParaRPr lang="en-US" sz="3200" dirty="0" smtClean="0">
              <a:latin typeface="Calibri" pitchFamily="34" charset="0"/>
            </a:endParaRPr>
          </a:p>
        </p:txBody>
      </p:sp>
      <p:sp>
        <p:nvSpPr>
          <p:cNvPr id="158723" name="Rectangle 3"/>
          <p:cNvSpPr>
            <a:spLocks noGrp="1"/>
          </p:cNvSpPr>
          <p:nvPr>
            <p:ph type="body" idx="4294967295"/>
          </p:nvPr>
        </p:nvSpPr>
        <p:spPr>
          <a:xfrm>
            <a:off x="457200" y="1219200"/>
            <a:ext cx="8229600" cy="4906963"/>
          </a:xfrm>
        </p:spPr>
        <p:txBody>
          <a:bodyPr/>
          <a:lstStyle/>
          <a:p>
            <a:pPr>
              <a:buClr>
                <a:srgbClr val="254061"/>
              </a:buClr>
            </a:pPr>
            <a:r>
              <a:rPr lang="en-US" altLang="en-US" b="1" dirty="0"/>
              <a:t>Operations (Production) </a:t>
            </a:r>
            <a:endParaRPr lang="en-US" altLang="en-US" b="1" dirty="0" smtClean="0"/>
          </a:p>
          <a:p>
            <a:pPr lvl="1">
              <a:buClr>
                <a:srgbClr val="254061"/>
              </a:buClr>
            </a:pPr>
            <a:r>
              <a:rPr lang="en-US" altLang="en-US" dirty="0" smtClean="0"/>
              <a:t>activities </a:t>
            </a:r>
            <a:r>
              <a:rPr lang="en-US" altLang="en-US" dirty="0"/>
              <a:t>involved in making products — goods and services — for customers</a:t>
            </a:r>
          </a:p>
          <a:p>
            <a:endParaRPr lang="en-US" b="1" dirty="0"/>
          </a:p>
        </p:txBody>
      </p:sp>
    </p:spTree>
    <p:extLst>
      <p:ext uri="{BB962C8B-B14F-4D97-AF65-F5344CB8AC3E}">
        <p14:creationId xmlns:p14="http://schemas.microsoft.com/office/powerpoint/2010/main" val="2675189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3"/>
          <p:cNvSpPr>
            <a:spLocks noGrp="1"/>
          </p:cNvSpPr>
          <p:nvPr>
            <p:ph type="body" idx="4294967295"/>
          </p:nvPr>
        </p:nvSpPr>
        <p:spPr>
          <a:xfrm>
            <a:off x="457200" y="1219200"/>
            <a:ext cx="8229600" cy="4906963"/>
          </a:xfrm>
        </p:spPr>
        <p:txBody>
          <a:bodyPr/>
          <a:lstStyle/>
          <a:p>
            <a:pPr>
              <a:buClr>
                <a:srgbClr val="376092"/>
              </a:buClr>
            </a:pPr>
            <a:r>
              <a:rPr lang="en-US" altLang="en-US" b="1" dirty="0"/>
              <a:t>Service Operations (Service </a:t>
            </a:r>
            <a:r>
              <a:rPr lang="en-US" altLang="en-US" b="1" dirty="0" smtClean="0"/>
              <a:t>Production)</a:t>
            </a:r>
          </a:p>
          <a:p>
            <a:pPr lvl="1">
              <a:buClr>
                <a:srgbClr val="376092"/>
              </a:buClr>
            </a:pPr>
            <a:r>
              <a:rPr lang="en-US" altLang="en-US" dirty="0" smtClean="0"/>
              <a:t>activities </a:t>
            </a:r>
            <a:r>
              <a:rPr lang="en-US" altLang="en-US" dirty="0"/>
              <a:t>producing intangible and tangible products, such as entertainment, transportation, and </a:t>
            </a:r>
            <a:r>
              <a:rPr lang="en-US" altLang="en-US" dirty="0" smtClean="0"/>
              <a:t>education</a:t>
            </a:r>
          </a:p>
          <a:p>
            <a:pPr>
              <a:buClr>
                <a:srgbClr val="376092"/>
              </a:buClr>
            </a:pPr>
            <a:r>
              <a:rPr lang="en-US" altLang="en-US" b="1" dirty="0"/>
              <a:t>Goods Operations (Goods </a:t>
            </a:r>
            <a:r>
              <a:rPr lang="en-US" altLang="en-US" b="1" dirty="0" smtClean="0"/>
              <a:t>Production)</a:t>
            </a:r>
          </a:p>
          <a:p>
            <a:pPr lvl="1">
              <a:buClr>
                <a:srgbClr val="376092"/>
              </a:buClr>
            </a:pPr>
            <a:r>
              <a:rPr lang="en-US" altLang="en-US" dirty="0" smtClean="0"/>
              <a:t>activities </a:t>
            </a:r>
            <a:r>
              <a:rPr lang="en-US" altLang="en-US" dirty="0"/>
              <a:t>producing tangible products, such as radios, newspapers, buses, and textbooks</a:t>
            </a:r>
          </a:p>
          <a:p>
            <a:pPr marL="0" indent="0">
              <a:buNone/>
            </a:pPr>
            <a:endParaRPr lang="en-US" b="1" dirty="0"/>
          </a:p>
        </p:txBody>
      </p:sp>
    </p:spTree>
    <p:extLst>
      <p:ext uri="{BB962C8B-B14F-4D97-AF65-F5344CB8AC3E}">
        <p14:creationId xmlns:p14="http://schemas.microsoft.com/office/powerpoint/2010/main" val="2583810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a:t>Growth in the </a:t>
            </a:r>
            <a:r>
              <a:rPr lang="en-US" sz="3200" dirty="0" smtClean="0"/>
              <a:t>Services and </a:t>
            </a:r>
            <a:r>
              <a:rPr lang="en-US" sz="3200" dirty="0"/>
              <a:t>Goods Sectors</a:t>
            </a:r>
            <a:endParaRPr lang="en-US" sz="3200" dirty="0" smtClean="0">
              <a:latin typeface="Calibri" pitchFamily="34" charset="0"/>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466" y="1481138"/>
            <a:ext cx="7945934" cy="438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810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457200" y="76200"/>
            <a:ext cx="8229600" cy="1143000"/>
          </a:xfrm>
        </p:spPr>
        <p:txBody>
          <a:bodyPr/>
          <a:lstStyle/>
          <a:p>
            <a:r>
              <a:rPr lang="en-US" sz="3200" dirty="0" smtClean="0">
                <a:latin typeface="Calibri" pitchFamily="34" charset="0"/>
              </a:rPr>
              <a:t>GDP from Goods and Services</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1" y="1304924"/>
            <a:ext cx="5614988" cy="4939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2650203"/>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gmt12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gmt12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15555</TotalTime>
  <Words>4324</Words>
  <Application>Microsoft Office PowerPoint</Application>
  <PresentationFormat>On-screen Show (4:3)</PresentationFormat>
  <Paragraphs>308</Paragraphs>
  <Slides>53</Slides>
  <Notes>51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53</vt:i4>
      </vt:variant>
    </vt:vector>
  </HeadingPairs>
  <TitlesOfParts>
    <vt:vector size="60" baseType="lpstr">
      <vt:lpstr>Arial</vt:lpstr>
      <vt:lpstr>Calibri</vt:lpstr>
      <vt:lpstr>HelveticaNeue-Bold</vt:lpstr>
      <vt:lpstr>HelveticaNeueLTStd-Roman</vt:lpstr>
      <vt:lpstr>2_Office Theme</vt:lpstr>
      <vt:lpstr>3_Office Theme</vt:lpstr>
      <vt:lpstr>mgmt12e</vt:lpstr>
      <vt:lpstr>Operations Management and Quality for Producing Goods and Service</vt:lpstr>
      <vt:lpstr>Introduction</vt:lpstr>
      <vt:lpstr>PowerPoint Presentation</vt:lpstr>
      <vt:lpstr>PowerPoint Presentation</vt:lpstr>
      <vt:lpstr>PowerPoint Presentation</vt:lpstr>
      <vt:lpstr>What Does Operations Mean Today?</vt:lpstr>
      <vt:lpstr>PowerPoint Presentation</vt:lpstr>
      <vt:lpstr>Growth in the Services and Goods Sectors</vt:lpstr>
      <vt:lpstr>GDP from Goods and Services</vt:lpstr>
      <vt:lpstr>Creating Value Through Operations</vt:lpstr>
      <vt:lpstr>The Resource Transformation Process</vt:lpstr>
      <vt:lpstr>Differences between Service and Goods Manufacturing Operations</vt:lpstr>
      <vt:lpstr>Operations Processes</vt:lpstr>
      <vt:lpstr>Service Production Processes: Extent of Customer Contact</vt:lpstr>
      <vt:lpstr>Business Strategy Determines  Operations Capabilities</vt:lpstr>
      <vt:lpstr>Business Strategies That Win Customers for Four Companies</vt:lpstr>
      <vt:lpstr>Operations Capabilities and Characteristics for Four Companies</vt:lpstr>
      <vt:lpstr>Operations Planning</vt:lpstr>
      <vt:lpstr>Operations Planning (cont.)</vt:lpstr>
      <vt:lpstr>Operations Planning and Control</vt:lpstr>
      <vt:lpstr>Layout Planning</vt:lpstr>
      <vt:lpstr>Layout Planning (cont.)</vt:lpstr>
      <vt:lpstr>Process Layout for a Service Provider</vt:lpstr>
      <vt:lpstr>Product Layout for a Service</vt:lpstr>
      <vt:lpstr>Product Layout for Goods Production</vt:lpstr>
      <vt:lpstr>Flowchart of Traditional Guest Checkout</vt:lpstr>
      <vt:lpstr>Quality Planning</vt:lpstr>
      <vt:lpstr>Operations Scheduling</vt:lpstr>
      <vt:lpstr>Example of Partial Master Operations Schedule</vt:lpstr>
      <vt:lpstr>Food Retailer’s Partial Operations Schedule</vt:lpstr>
      <vt:lpstr>Operations Scheduling</vt:lpstr>
      <vt:lpstr>Project Scheduling</vt:lpstr>
      <vt:lpstr>Gantt Chart</vt:lpstr>
      <vt:lpstr>PERT Chart</vt:lpstr>
      <vt:lpstr>Materials Management</vt:lpstr>
      <vt:lpstr>Materials Management Activities for  Physical Goods</vt:lpstr>
      <vt:lpstr>Materials Management Activities for  Physical Goods (cont.)</vt:lpstr>
      <vt:lpstr>Materials Management</vt:lpstr>
      <vt:lpstr>Operations Control</vt:lpstr>
      <vt:lpstr>Quality Control</vt:lpstr>
      <vt:lpstr>The Quality-Productivity Connection</vt:lpstr>
      <vt:lpstr>Managing for Quality</vt:lpstr>
      <vt:lpstr>Tools for Total Quality Management</vt:lpstr>
      <vt:lpstr>Tools for Total Quality Management (cont.)</vt:lpstr>
      <vt:lpstr>PowerPoint Presentation</vt:lpstr>
      <vt:lpstr>Adding Value Through Supply Chains</vt:lpstr>
      <vt:lpstr>Supply Chain</vt:lpstr>
      <vt:lpstr>Outsourcing and Global Supply Chains</vt:lpstr>
      <vt:lpstr>Applying What You’ve Learned</vt:lpstr>
      <vt:lpstr>Applying What You’ve Learned (cont.)</vt:lpstr>
      <vt:lpstr>PowerPoint Presentation</vt:lpstr>
      <vt:lpstr>Applying What You’ve Learned</vt:lpstr>
      <vt:lpstr>PowerPoint Presentation</vt:lpstr>
    </vt:vector>
  </TitlesOfParts>
  <Company>Pearson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UFERNCL</dc:creator>
  <cp:lastModifiedBy>Meeta Pendharkar</cp:lastModifiedBy>
  <cp:revision>112</cp:revision>
  <dcterms:created xsi:type="dcterms:W3CDTF">2013-10-17T14:20:40Z</dcterms:created>
  <dcterms:modified xsi:type="dcterms:W3CDTF">2014-01-07T06:06:40Z</dcterms:modified>
</cp:coreProperties>
</file>