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7"/>
  </p:notesMasterIdLst>
  <p:sldIdLst>
    <p:sldId id="256" r:id="rId4"/>
    <p:sldId id="262" r:id="rId5"/>
    <p:sldId id="258" r:id="rId6"/>
    <p:sldId id="261" r:id="rId7"/>
    <p:sldId id="297" r:id="rId8"/>
    <p:sldId id="376" r:id="rId9"/>
    <p:sldId id="375" r:id="rId10"/>
    <p:sldId id="374" r:id="rId11"/>
    <p:sldId id="373" r:id="rId12"/>
    <p:sldId id="372" r:id="rId13"/>
    <p:sldId id="371" r:id="rId14"/>
    <p:sldId id="370" r:id="rId15"/>
    <p:sldId id="369" r:id="rId16"/>
    <p:sldId id="368" r:id="rId17"/>
    <p:sldId id="398" r:id="rId18"/>
    <p:sldId id="399" r:id="rId19"/>
    <p:sldId id="400" r:id="rId20"/>
    <p:sldId id="401" r:id="rId21"/>
    <p:sldId id="367" r:id="rId22"/>
    <p:sldId id="366" r:id="rId23"/>
    <p:sldId id="385" r:id="rId24"/>
    <p:sldId id="384" r:id="rId25"/>
    <p:sldId id="383" r:id="rId26"/>
    <p:sldId id="386" r:id="rId27"/>
    <p:sldId id="382" r:id="rId28"/>
    <p:sldId id="381" r:id="rId29"/>
    <p:sldId id="380" r:id="rId30"/>
    <p:sldId id="387" r:id="rId31"/>
    <p:sldId id="394" r:id="rId32"/>
    <p:sldId id="393" r:id="rId33"/>
    <p:sldId id="392" r:id="rId34"/>
    <p:sldId id="391" r:id="rId35"/>
    <p:sldId id="390" r:id="rId36"/>
    <p:sldId id="379" r:id="rId37"/>
    <p:sldId id="378" r:id="rId38"/>
    <p:sldId id="388" r:id="rId39"/>
    <p:sldId id="397" r:id="rId40"/>
    <p:sldId id="377" r:id="rId41"/>
    <p:sldId id="396" r:id="rId42"/>
    <p:sldId id="395" r:id="rId43"/>
    <p:sldId id="389" r:id="rId44"/>
    <p:sldId id="365" r:id="rId45"/>
    <p:sldId id="260"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63742" autoAdjust="0"/>
  </p:normalViewPr>
  <p:slideViewPr>
    <p:cSldViewPr>
      <p:cViewPr varScale="1">
        <p:scale>
          <a:sx n="42" d="100"/>
          <a:sy n="42" d="100"/>
        </p:scale>
        <p:origin x="1758" y="30"/>
      </p:cViewPr>
      <p:guideLst>
        <p:guide orient="horz" pos="2160"/>
        <p:guide pos="2880"/>
      </p:guideLst>
    </p:cSldViewPr>
  </p:slid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386086-00E9-4033-9A69-2853542D4B99}" type="doc">
      <dgm:prSet loTypeId="urn:microsoft.com/office/officeart/2005/8/layout/default#1" loCatId="list" qsTypeId="urn:microsoft.com/office/officeart/2005/8/quickstyle/3d2" qsCatId="3D" csTypeId="urn:microsoft.com/office/officeart/2005/8/colors/colorful1#1" csCatId="colorful"/>
      <dgm:spPr/>
      <dgm:t>
        <a:bodyPr/>
        <a:lstStyle/>
        <a:p>
          <a:endParaRPr lang="en-US"/>
        </a:p>
      </dgm:t>
    </dgm:pt>
    <dgm:pt modelId="{79FE0AED-53A7-416E-BC11-2D02D7B349EB}">
      <dgm:prSet/>
      <dgm:spPr/>
      <dgm:t>
        <a:bodyPr/>
        <a:lstStyle/>
        <a:p>
          <a:pPr rtl="0"/>
          <a:r>
            <a:rPr lang="en-US" b="1" dirty="0" smtClean="0">
              <a:effectLst>
                <a:outerShdw blurRad="38100" dist="38100" dir="2700000" algn="tl">
                  <a:srgbClr val="000000">
                    <a:alpha val="43137"/>
                  </a:srgbClr>
                </a:outerShdw>
              </a:effectLst>
            </a:rPr>
            <a:t>Absenteeism</a:t>
          </a:r>
          <a:endParaRPr lang="en-US" b="1" dirty="0">
            <a:effectLst>
              <a:outerShdw blurRad="38100" dist="38100" dir="2700000" algn="tl">
                <a:srgbClr val="000000">
                  <a:alpha val="43137"/>
                </a:srgbClr>
              </a:outerShdw>
            </a:effectLst>
          </a:endParaRPr>
        </a:p>
      </dgm:t>
    </dgm:pt>
    <dgm:pt modelId="{80EFB454-E67C-485D-90F5-75A4B31CA2A9}" type="parTrans" cxnId="{83C4CC82-7831-4263-BE0A-584F1B405041}">
      <dgm:prSet/>
      <dgm:spPr/>
      <dgm:t>
        <a:bodyPr/>
        <a:lstStyle/>
        <a:p>
          <a:endParaRPr lang="en-US"/>
        </a:p>
      </dgm:t>
    </dgm:pt>
    <dgm:pt modelId="{737AFC3C-7B1C-42ED-A70D-BF785350C751}" type="sibTrans" cxnId="{83C4CC82-7831-4263-BE0A-584F1B405041}">
      <dgm:prSet/>
      <dgm:spPr/>
      <dgm:t>
        <a:bodyPr/>
        <a:lstStyle/>
        <a:p>
          <a:endParaRPr lang="en-US"/>
        </a:p>
      </dgm:t>
    </dgm:pt>
    <dgm:pt modelId="{79F1116E-3BFE-4FB8-BB3D-9EF86A911966}">
      <dgm:prSet/>
      <dgm:spPr/>
      <dgm:t>
        <a:bodyPr/>
        <a:lstStyle/>
        <a:p>
          <a:pPr rtl="0"/>
          <a:r>
            <a:rPr lang="en-US" b="1" dirty="0" smtClean="0">
              <a:effectLst>
                <a:outerShdw blurRad="38100" dist="38100" dir="2700000" algn="tl">
                  <a:srgbClr val="000000">
                    <a:alpha val="43137"/>
                  </a:srgbClr>
                </a:outerShdw>
              </a:effectLst>
            </a:rPr>
            <a:t>Turnover</a:t>
          </a:r>
          <a:endParaRPr lang="en-US" b="1" dirty="0">
            <a:effectLst>
              <a:outerShdw blurRad="38100" dist="38100" dir="2700000" algn="tl">
                <a:srgbClr val="000000">
                  <a:alpha val="43137"/>
                </a:srgbClr>
              </a:outerShdw>
            </a:effectLst>
          </a:endParaRPr>
        </a:p>
      </dgm:t>
    </dgm:pt>
    <dgm:pt modelId="{48491483-359B-4FF9-BA12-5D68E65BFF11}" type="parTrans" cxnId="{A4ECE792-83FE-417E-A061-92689B999F26}">
      <dgm:prSet/>
      <dgm:spPr/>
      <dgm:t>
        <a:bodyPr/>
        <a:lstStyle/>
        <a:p>
          <a:endParaRPr lang="en-US"/>
        </a:p>
      </dgm:t>
    </dgm:pt>
    <dgm:pt modelId="{C72D294B-A763-4634-85C9-562D53899323}" type="sibTrans" cxnId="{A4ECE792-83FE-417E-A061-92689B999F26}">
      <dgm:prSet/>
      <dgm:spPr/>
      <dgm:t>
        <a:bodyPr/>
        <a:lstStyle/>
        <a:p>
          <a:endParaRPr lang="en-US"/>
        </a:p>
      </dgm:t>
    </dgm:pt>
    <dgm:pt modelId="{4FD35CEC-5A89-45ED-AD16-19F85A77074B}">
      <dgm:prSet/>
      <dgm:spPr/>
      <dgm:t>
        <a:bodyPr/>
        <a:lstStyle/>
        <a:p>
          <a:pPr rtl="0"/>
          <a:r>
            <a:rPr lang="en-US" b="1" dirty="0" smtClean="0">
              <a:effectLst>
                <a:outerShdw blurRad="38100" dist="38100" dir="2700000" algn="tl">
                  <a:srgbClr val="000000">
                    <a:alpha val="43137"/>
                  </a:srgbClr>
                </a:outerShdw>
              </a:effectLst>
            </a:rPr>
            <a:t>Theft</a:t>
          </a:r>
          <a:endParaRPr lang="en-US" b="1" dirty="0">
            <a:effectLst>
              <a:outerShdw blurRad="38100" dist="38100" dir="2700000" algn="tl">
                <a:srgbClr val="000000">
                  <a:alpha val="43137"/>
                </a:srgbClr>
              </a:outerShdw>
            </a:effectLst>
          </a:endParaRPr>
        </a:p>
      </dgm:t>
    </dgm:pt>
    <dgm:pt modelId="{0B5337A4-6362-4100-BB71-1333D6ECF4F2}" type="parTrans" cxnId="{1B595240-C34F-4B4B-81D7-2DDC28237F48}">
      <dgm:prSet/>
      <dgm:spPr/>
      <dgm:t>
        <a:bodyPr/>
        <a:lstStyle/>
        <a:p>
          <a:endParaRPr lang="en-US"/>
        </a:p>
      </dgm:t>
    </dgm:pt>
    <dgm:pt modelId="{F749FBDC-C2A6-4FA4-AA96-94A7D89941EE}" type="sibTrans" cxnId="{1B595240-C34F-4B4B-81D7-2DDC28237F48}">
      <dgm:prSet/>
      <dgm:spPr/>
      <dgm:t>
        <a:bodyPr/>
        <a:lstStyle/>
        <a:p>
          <a:endParaRPr lang="en-US"/>
        </a:p>
      </dgm:t>
    </dgm:pt>
    <dgm:pt modelId="{2C831EB0-E4B5-4942-BC9D-BAC6A55AD546}">
      <dgm:prSet/>
      <dgm:spPr/>
      <dgm:t>
        <a:bodyPr/>
        <a:lstStyle/>
        <a:p>
          <a:pPr rtl="0"/>
          <a:r>
            <a:rPr lang="en-US" b="1" dirty="0" smtClean="0">
              <a:effectLst>
                <a:outerShdw blurRad="38100" dist="38100" dir="2700000" algn="tl">
                  <a:srgbClr val="000000">
                    <a:alpha val="43137"/>
                  </a:srgbClr>
                </a:outerShdw>
              </a:effectLst>
            </a:rPr>
            <a:t>Sabotage</a:t>
          </a:r>
          <a:endParaRPr lang="en-US" b="1" dirty="0">
            <a:effectLst>
              <a:outerShdw blurRad="38100" dist="38100" dir="2700000" algn="tl">
                <a:srgbClr val="000000">
                  <a:alpha val="43137"/>
                </a:srgbClr>
              </a:outerShdw>
            </a:effectLst>
          </a:endParaRPr>
        </a:p>
      </dgm:t>
    </dgm:pt>
    <dgm:pt modelId="{40D3443C-1D35-48BC-B3D8-E309A1774585}" type="parTrans" cxnId="{FF1769E5-EBE1-4060-AADE-0A61A52E5963}">
      <dgm:prSet/>
      <dgm:spPr/>
      <dgm:t>
        <a:bodyPr/>
        <a:lstStyle/>
        <a:p>
          <a:endParaRPr lang="en-US"/>
        </a:p>
      </dgm:t>
    </dgm:pt>
    <dgm:pt modelId="{5DB24ABB-BAB9-4B31-91BF-7ED46EF44C5E}" type="sibTrans" cxnId="{FF1769E5-EBE1-4060-AADE-0A61A52E5963}">
      <dgm:prSet/>
      <dgm:spPr/>
      <dgm:t>
        <a:bodyPr/>
        <a:lstStyle/>
        <a:p>
          <a:endParaRPr lang="en-US"/>
        </a:p>
      </dgm:t>
    </dgm:pt>
    <dgm:pt modelId="{DDBBCACB-01AC-41BE-AE2E-ADFB07328AD5}">
      <dgm:prSet/>
      <dgm:spPr/>
      <dgm:t>
        <a:bodyPr/>
        <a:lstStyle/>
        <a:p>
          <a:pPr rtl="0"/>
          <a:r>
            <a:rPr lang="en-US" b="1" dirty="0" smtClean="0">
              <a:effectLst>
                <a:outerShdw blurRad="38100" dist="38100" dir="2700000" algn="tl">
                  <a:srgbClr val="000000">
                    <a:alpha val="43137"/>
                  </a:srgbClr>
                </a:outerShdw>
              </a:effectLst>
            </a:rPr>
            <a:t>Sexual harassment</a:t>
          </a:r>
          <a:endParaRPr lang="en-US" b="1" dirty="0">
            <a:effectLst>
              <a:outerShdw blurRad="38100" dist="38100" dir="2700000" algn="tl">
                <a:srgbClr val="000000">
                  <a:alpha val="43137"/>
                </a:srgbClr>
              </a:outerShdw>
            </a:effectLst>
          </a:endParaRPr>
        </a:p>
      </dgm:t>
    </dgm:pt>
    <dgm:pt modelId="{60EE2E1A-126B-429F-9650-F63644CF7982}" type="parTrans" cxnId="{868A5776-7758-4960-9AD1-8DFA484E90B0}">
      <dgm:prSet/>
      <dgm:spPr/>
      <dgm:t>
        <a:bodyPr/>
        <a:lstStyle/>
        <a:p>
          <a:endParaRPr lang="en-US"/>
        </a:p>
      </dgm:t>
    </dgm:pt>
    <dgm:pt modelId="{AF5D551C-AD35-46A1-BDB1-1AA4B700AB35}" type="sibTrans" cxnId="{868A5776-7758-4960-9AD1-8DFA484E90B0}">
      <dgm:prSet/>
      <dgm:spPr/>
      <dgm:t>
        <a:bodyPr/>
        <a:lstStyle/>
        <a:p>
          <a:endParaRPr lang="en-US"/>
        </a:p>
      </dgm:t>
    </dgm:pt>
    <dgm:pt modelId="{1CED4738-1895-41C7-8F03-9DE6B4C3A0C7}">
      <dgm:prSet/>
      <dgm:spPr/>
      <dgm:t>
        <a:bodyPr/>
        <a:lstStyle/>
        <a:p>
          <a:pPr rtl="0"/>
          <a:r>
            <a:rPr lang="en-US" b="1" dirty="0" smtClean="0">
              <a:effectLst>
                <a:outerShdw blurRad="38100" dist="38100" dir="2700000" algn="tl">
                  <a:srgbClr val="000000">
                    <a:alpha val="43137"/>
                  </a:srgbClr>
                </a:outerShdw>
              </a:effectLst>
            </a:rPr>
            <a:t>Workplace violence</a:t>
          </a:r>
          <a:endParaRPr lang="en-US" b="1" dirty="0">
            <a:effectLst>
              <a:outerShdw blurRad="38100" dist="38100" dir="2700000" algn="tl">
                <a:srgbClr val="000000">
                  <a:alpha val="43137"/>
                </a:srgbClr>
              </a:outerShdw>
            </a:effectLst>
          </a:endParaRPr>
        </a:p>
      </dgm:t>
    </dgm:pt>
    <dgm:pt modelId="{23060A80-823E-459D-BE8F-929912B38B3F}" type="parTrans" cxnId="{0BCC7351-E050-4FEE-B447-2E206FB62B70}">
      <dgm:prSet/>
      <dgm:spPr/>
      <dgm:t>
        <a:bodyPr/>
        <a:lstStyle/>
        <a:p>
          <a:endParaRPr lang="en-US"/>
        </a:p>
      </dgm:t>
    </dgm:pt>
    <dgm:pt modelId="{154D323A-8214-477C-A621-28D2EBE7075C}" type="sibTrans" cxnId="{0BCC7351-E050-4FEE-B447-2E206FB62B70}">
      <dgm:prSet/>
      <dgm:spPr/>
      <dgm:t>
        <a:bodyPr/>
        <a:lstStyle/>
        <a:p>
          <a:endParaRPr lang="en-US"/>
        </a:p>
      </dgm:t>
    </dgm:pt>
    <dgm:pt modelId="{1FE8DD9D-4C85-4C65-A0FA-79833B779DEA}" type="pres">
      <dgm:prSet presAssocID="{EE386086-00E9-4033-9A69-2853542D4B99}" presName="diagram" presStyleCnt="0">
        <dgm:presLayoutVars>
          <dgm:dir/>
          <dgm:resizeHandles val="exact"/>
        </dgm:presLayoutVars>
      </dgm:prSet>
      <dgm:spPr/>
      <dgm:t>
        <a:bodyPr/>
        <a:lstStyle/>
        <a:p>
          <a:endParaRPr lang="en-US"/>
        </a:p>
      </dgm:t>
    </dgm:pt>
    <dgm:pt modelId="{17641712-13C9-49BB-9A7B-88EB8F565CF9}" type="pres">
      <dgm:prSet presAssocID="{79FE0AED-53A7-416E-BC11-2D02D7B349EB}" presName="node" presStyleLbl="node1" presStyleIdx="0" presStyleCnt="6">
        <dgm:presLayoutVars>
          <dgm:bulletEnabled val="1"/>
        </dgm:presLayoutVars>
      </dgm:prSet>
      <dgm:spPr/>
      <dgm:t>
        <a:bodyPr/>
        <a:lstStyle/>
        <a:p>
          <a:endParaRPr lang="en-US"/>
        </a:p>
      </dgm:t>
    </dgm:pt>
    <dgm:pt modelId="{0F17AC99-6222-4DC8-984D-8D368099F7E7}" type="pres">
      <dgm:prSet presAssocID="{737AFC3C-7B1C-42ED-A70D-BF785350C751}" presName="sibTrans" presStyleCnt="0"/>
      <dgm:spPr/>
    </dgm:pt>
    <dgm:pt modelId="{E96F6551-CF88-4BF3-B484-911045CDB717}" type="pres">
      <dgm:prSet presAssocID="{79F1116E-3BFE-4FB8-BB3D-9EF86A911966}" presName="node" presStyleLbl="node1" presStyleIdx="1" presStyleCnt="6">
        <dgm:presLayoutVars>
          <dgm:bulletEnabled val="1"/>
        </dgm:presLayoutVars>
      </dgm:prSet>
      <dgm:spPr/>
      <dgm:t>
        <a:bodyPr/>
        <a:lstStyle/>
        <a:p>
          <a:endParaRPr lang="en-US"/>
        </a:p>
      </dgm:t>
    </dgm:pt>
    <dgm:pt modelId="{68EEBAA0-A998-4CD5-8172-DBE16DAA7FF5}" type="pres">
      <dgm:prSet presAssocID="{C72D294B-A763-4634-85C9-562D53899323}" presName="sibTrans" presStyleCnt="0"/>
      <dgm:spPr/>
    </dgm:pt>
    <dgm:pt modelId="{59105C92-004B-4CE9-BE00-8054D5301B64}" type="pres">
      <dgm:prSet presAssocID="{4FD35CEC-5A89-45ED-AD16-19F85A77074B}" presName="node" presStyleLbl="node1" presStyleIdx="2" presStyleCnt="6">
        <dgm:presLayoutVars>
          <dgm:bulletEnabled val="1"/>
        </dgm:presLayoutVars>
      </dgm:prSet>
      <dgm:spPr/>
      <dgm:t>
        <a:bodyPr/>
        <a:lstStyle/>
        <a:p>
          <a:endParaRPr lang="en-US"/>
        </a:p>
      </dgm:t>
    </dgm:pt>
    <dgm:pt modelId="{371631B6-3198-4944-9252-5F6BF045F3AE}" type="pres">
      <dgm:prSet presAssocID="{F749FBDC-C2A6-4FA4-AA96-94A7D89941EE}" presName="sibTrans" presStyleCnt="0"/>
      <dgm:spPr/>
    </dgm:pt>
    <dgm:pt modelId="{4C98B68A-2D3D-472B-A6F6-CD79E78D5401}" type="pres">
      <dgm:prSet presAssocID="{2C831EB0-E4B5-4942-BC9D-BAC6A55AD546}" presName="node" presStyleLbl="node1" presStyleIdx="3" presStyleCnt="6">
        <dgm:presLayoutVars>
          <dgm:bulletEnabled val="1"/>
        </dgm:presLayoutVars>
      </dgm:prSet>
      <dgm:spPr/>
      <dgm:t>
        <a:bodyPr/>
        <a:lstStyle/>
        <a:p>
          <a:endParaRPr lang="en-US"/>
        </a:p>
      </dgm:t>
    </dgm:pt>
    <dgm:pt modelId="{4CD9A9AA-0F21-4052-97C1-3469676B4726}" type="pres">
      <dgm:prSet presAssocID="{5DB24ABB-BAB9-4B31-91BF-7ED46EF44C5E}" presName="sibTrans" presStyleCnt="0"/>
      <dgm:spPr/>
    </dgm:pt>
    <dgm:pt modelId="{21222C2A-6AD4-47D6-B2CC-06615692476E}" type="pres">
      <dgm:prSet presAssocID="{DDBBCACB-01AC-41BE-AE2E-ADFB07328AD5}" presName="node" presStyleLbl="node1" presStyleIdx="4" presStyleCnt="6">
        <dgm:presLayoutVars>
          <dgm:bulletEnabled val="1"/>
        </dgm:presLayoutVars>
      </dgm:prSet>
      <dgm:spPr/>
      <dgm:t>
        <a:bodyPr/>
        <a:lstStyle/>
        <a:p>
          <a:endParaRPr lang="en-US"/>
        </a:p>
      </dgm:t>
    </dgm:pt>
    <dgm:pt modelId="{55E4D263-1832-407B-AE31-2F01EEEE1C48}" type="pres">
      <dgm:prSet presAssocID="{AF5D551C-AD35-46A1-BDB1-1AA4B700AB35}" presName="sibTrans" presStyleCnt="0"/>
      <dgm:spPr/>
    </dgm:pt>
    <dgm:pt modelId="{6926135A-F09F-458C-89D2-8EAE57628ECC}" type="pres">
      <dgm:prSet presAssocID="{1CED4738-1895-41C7-8F03-9DE6B4C3A0C7}" presName="node" presStyleLbl="node1" presStyleIdx="5" presStyleCnt="6">
        <dgm:presLayoutVars>
          <dgm:bulletEnabled val="1"/>
        </dgm:presLayoutVars>
      </dgm:prSet>
      <dgm:spPr/>
      <dgm:t>
        <a:bodyPr/>
        <a:lstStyle/>
        <a:p>
          <a:endParaRPr lang="en-US"/>
        </a:p>
      </dgm:t>
    </dgm:pt>
  </dgm:ptLst>
  <dgm:cxnLst>
    <dgm:cxn modelId="{BC1DBF5E-B92F-447E-8EC3-5801752325A3}" type="presOf" srcId="{79F1116E-3BFE-4FB8-BB3D-9EF86A911966}" destId="{E96F6551-CF88-4BF3-B484-911045CDB717}" srcOrd="0" destOrd="0" presId="urn:microsoft.com/office/officeart/2005/8/layout/default#1"/>
    <dgm:cxn modelId="{A4ECE792-83FE-417E-A061-92689B999F26}" srcId="{EE386086-00E9-4033-9A69-2853542D4B99}" destId="{79F1116E-3BFE-4FB8-BB3D-9EF86A911966}" srcOrd="1" destOrd="0" parTransId="{48491483-359B-4FF9-BA12-5D68E65BFF11}" sibTransId="{C72D294B-A763-4634-85C9-562D53899323}"/>
    <dgm:cxn modelId="{FF1769E5-EBE1-4060-AADE-0A61A52E5963}" srcId="{EE386086-00E9-4033-9A69-2853542D4B99}" destId="{2C831EB0-E4B5-4942-BC9D-BAC6A55AD546}" srcOrd="3" destOrd="0" parTransId="{40D3443C-1D35-48BC-B3D8-E309A1774585}" sibTransId="{5DB24ABB-BAB9-4B31-91BF-7ED46EF44C5E}"/>
    <dgm:cxn modelId="{52D52C7B-569A-4411-94F4-41D271EE5109}" type="presOf" srcId="{1CED4738-1895-41C7-8F03-9DE6B4C3A0C7}" destId="{6926135A-F09F-458C-89D2-8EAE57628ECC}" srcOrd="0" destOrd="0" presId="urn:microsoft.com/office/officeart/2005/8/layout/default#1"/>
    <dgm:cxn modelId="{83C4CC82-7831-4263-BE0A-584F1B405041}" srcId="{EE386086-00E9-4033-9A69-2853542D4B99}" destId="{79FE0AED-53A7-416E-BC11-2D02D7B349EB}" srcOrd="0" destOrd="0" parTransId="{80EFB454-E67C-485D-90F5-75A4B31CA2A9}" sibTransId="{737AFC3C-7B1C-42ED-A70D-BF785350C751}"/>
    <dgm:cxn modelId="{1ADEAFCE-CB9E-4B24-85FD-9FC14945468F}" type="presOf" srcId="{2C831EB0-E4B5-4942-BC9D-BAC6A55AD546}" destId="{4C98B68A-2D3D-472B-A6F6-CD79E78D5401}" srcOrd="0" destOrd="0" presId="urn:microsoft.com/office/officeart/2005/8/layout/default#1"/>
    <dgm:cxn modelId="{0BCC7351-E050-4FEE-B447-2E206FB62B70}" srcId="{EE386086-00E9-4033-9A69-2853542D4B99}" destId="{1CED4738-1895-41C7-8F03-9DE6B4C3A0C7}" srcOrd="5" destOrd="0" parTransId="{23060A80-823E-459D-BE8F-929912B38B3F}" sibTransId="{154D323A-8214-477C-A621-28D2EBE7075C}"/>
    <dgm:cxn modelId="{2459DCDE-AA04-4FD7-BCCD-B0DFA84A1173}" type="presOf" srcId="{EE386086-00E9-4033-9A69-2853542D4B99}" destId="{1FE8DD9D-4C85-4C65-A0FA-79833B779DEA}" srcOrd="0" destOrd="0" presId="urn:microsoft.com/office/officeart/2005/8/layout/default#1"/>
    <dgm:cxn modelId="{868A5776-7758-4960-9AD1-8DFA484E90B0}" srcId="{EE386086-00E9-4033-9A69-2853542D4B99}" destId="{DDBBCACB-01AC-41BE-AE2E-ADFB07328AD5}" srcOrd="4" destOrd="0" parTransId="{60EE2E1A-126B-429F-9650-F63644CF7982}" sibTransId="{AF5D551C-AD35-46A1-BDB1-1AA4B700AB35}"/>
    <dgm:cxn modelId="{DC45CB74-1A43-4C66-801D-474F0CAEECAC}" type="presOf" srcId="{79FE0AED-53A7-416E-BC11-2D02D7B349EB}" destId="{17641712-13C9-49BB-9A7B-88EB8F565CF9}" srcOrd="0" destOrd="0" presId="urn:microsoft.com/office/officeart/2005/8/layout/default#1"/>
    <dgm:cxn modelId="{C7F26C66-AE2A-4AFC-9033-802198BB6582}" type="presOf" srcId="{4FD35CEC-5A89-45ED-AD16-19F85A77074B}" destId="{59105C92-004B-4CE9-BE00-8054D5301B64}" srcOrd="0" destOrd="0" presId="urn:microsoft.com/office/officeart/2005/8/layout/default#1"/>
    <dgm:cxn modelId="{1B595240-C34F-4B4B-81D7-2DDC28237F48}" srcId="{EE386086-00E9-4033-9A69-2853542D4B99}" destId="{4FD35CEC-5A89-45ED-AD16-19F85A77074B}" srcOrd="2" destOrd="0" parTransId="{0B5337A4-6362-4100-BB71-1333D6ECF4F2}" sibTransId="{F749FBDC-C2A6-4FA4-AA96-94A7D89941EE}"/>
    <dgm:cxn modelId="{0071E050-ED4A-4CC9-A92E-A1AD7E59D3F7}" type="presOf" srcId="{DDBBCACB-01AC-41BE-AE2E-ADFB07328AD5}" destId="{21222C2A-6AD4-47D6-B2CC-06615692476E}" srcOrd="0" destOrd="0" presId="urn:microsoft.com/office/officeart/2005/8/layout/default#1"/>
    <dgm:cxn modelId="{578BFBF0-1672-494C-B055-CBC278C2E489}" type="presParOf" srcId="{1FE8DD9D-4C85-4C65-A0FA-79833B779DEA}" destId="{17641712-13C9-49BB-9A7B-88EB8F565CF9}" srcOrd="0" destOrd="0" presId="urn:microsoft.com/office/officeart/2005/8/layout/default#1"/>
    <dgm:cxn modelId="{39A0CB33-973C-4AA3-8DE2-D20AC4004A65}" type="presParOf" srcId="{1FE8DD9D-4C85-4C65-A0FA-79833B779DEA}" destId="{0F17AC99-6222-4DC8-984D-8D368099F7E7}" srcOrd="1" destOrd="0" presId="urn:microsoft.com/office/officeart/2005/8/layout/default#1"/>
    <dgm:cxn modelId="{A683C367-A7E7-4D09-ACF1-0E904C760D0A}" type="presParOf" srcId="{1FE8DD9D-4C85-4C65-A0FA-79833B779DEA}" destId="{E96F6551-CF88-4BF3-B484-911045CDB717}" srcOrd="2" destOrd="0" presId="urn:microsoft.com/office/officeart/2005/8/layout/default#1"/>
    <dgm:cxn modelId="{456B8294-AA83-4E4E-B7F3-AC0493EC9B57}" type="presParOf" srcId="{1FE8DD9D-4C85-4C65-A0FA-79833B779DEA}" destId="{68EEBAA0-A998-4CD5-8172-DBE16DAA7FF5}" srcOrd="3" destOrd="0" presId="urn:microsoft.com/office/officeart/2005/8/layout/default#1"/>
    <dgm:cxn modelId="{0009128D-050E-4AAF-8471-37C278AB9270}" type="presParOf" srcId="{1FE8DD9D-4C85-4C65-A0FA-79833B779DEA}" destId="{59105C92-004B-4CE9-BE00-8054D5301B64}" srcOrd="4" destOrd="0" presId="urn:microsoft.com/office/officeart/2005/8/layout/default#1"/>
    <dgm:cxn modelId="{19B4A212-8AE8-4924-A8C2-7340AD1BBC88}" type="presParOf" srcId="{1FE8DD9D-4C85-4C65-A0FA-79833B779DEA}" destId="{371631B6-3198-4944-9252-5F6BF045F3AE}" srcOrd="5" destOrd="0" presId="urn:microsoft.com/office/officeart/2005/8/layout/default#1"/>
    <dgm:cxn modelId="{E81AE1A6-37F5-4820-8962-CCF37A5ADC1D}" type="presParOf" srcId="{1FE8DD9D-4C85-4C65-A0FA-79833B779DEA}" destId="{4C98B68A-2D3D-472B-A6F6-CD79E78D5401}" srcOrd="6" destOrd="0" presId="urn:microsoft.com/office/officeart/2005/8/layout/default#1"/>
    <dgm:cxn modelId="{8C995131-A814-4459-8D13-B2B23C9535CE}" type="presParOf" srcId="{1FE8DD9D-4C85-4C65-A0FA-79833B779DEA}" destId="{4CD9A9AA-0F21-4052-97C1-3469676B4726}" srcOrd="7" destOrd="0" presId="urn:microsoft.com/office/officeart/2005/8/layout/default#1"/>
    <dgm:cxn modelId="{2C76919A-C6EC-4747-A10C-78AC7DBD2F89}" type="presParOf" srcId="{1FE8DD9D-4C85-4C65-A0FA-79833B779DEA}" destId="{21222C2A-6AD4-47D6-B2CC-06615692476E}" srcOrd="8" destOrd="0" presId="urn:microsoft.com/office/officeart/2005/8/layout/default#1"/>
    <dgm:cxn modelId="{47642724-1AA9-4D07-A1AC-C1BFABA2CF4A}" type="presParOf" srcId="{1FE8DD9D-4C85-4C65-A0FA-79833B779DEA}" destId="{55E4D263-1832-407B-AE31-2F01EEEE1C48}" srcOrd="9" destOrd="0" presId="urn:microsoft.com/office/officeart/2005/8/layout/default#1"/>
    <dgm:cxn modelId="{62F2C8E6-E78B-47E5-8582-3B89352D1154}" type="presParOf" srcId="{1FE8DD9D-4C85-4C65-A0FA-79833B779DEA}" destId="{6926135A-F09F-458C-89D2-8EAE57628ECC}"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41712-13C9-49BB-9A7B-88EB8F565CF9}">
      <dsp:nvSpPr>
        <dsp:cNvPr id="0" name=""/>
        <dsp:cNvSpPr/>
      </dsp:nvSpPr>
      <dsp:spPr>
        <a:xfrm>
          <a:off x="0" y="385365"/>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Absenteeism</a:t>
          </a:r>
          <a:endParaRPr lang="en-US" sz="2100" b="1" kern="1200" dirty="0">
            <a:effectLst>
              <a:outerShdw blurRad="38100" dist="38100" dir="2700000" algn="tl">
                <a:srgbClr val="000000">
                  <a:alpha val="43137"/>
                </a:srgbClr>
              </a:outerShdw>
            </a:effectLst>
          </a:endParaRPr>
        </a:p>
      </dsp:txBody>
      <dsp:txXfrm>
        <a:off x="0" y="385365"/>
        <a:ext cx="1833562" cy="1100137"/>
      </dsp:txXfrm>
    </dsp:sp>
    <dsp:sp modelId="{E96F6551-CF88-4BF3-B484-911045CDB717}">
      <dsp:nvSpPr>
        <dsp:cNvPr id="0" name=""/>
        <dsp:cNvSpPr/>
      </dsp:nvSpPr>
      <dsp:spPr>
        <a:xfrm>
          <a:off x="2016918" y="385365"/>
          <a:ext cx="1833562" cy="1100137"/>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Turnover</a:t>
          </a:r>
          <a:endParaRPr lang="en-US" sz="2100" b="1" kern="1200" dirty="0">
            <a:effectLst>
              <a:outerShdw blurRad="38100" dist="38100" dir="2700000" algn="tl">
                <a:srgbClr val="000000">
                  <a:alpha val="43137"/>
                </a:srgbClr>
              </a:outerShdw>
            </a:effectLst>
          </a:endParaRPr>
        </a:p>
      </dsp:txBody>
      <dsp:txXfrm>
        <a:off x="2016918" y="385365"/>
        <a:ext cx="1833562" cy="1100137"/>
      </dsp:txXfrm>
    </dsp:sp>
    <dsp:sp modelId="{59105C92-004B-4CE9-BE00-8054D5301B64}">
      <dsp:nvSpPr>
        <dsp:cNvPr id="0" name=""/>
        <dsp:cNvSpPr/>
      </dsp:nvSpPr>
      <dsp:spPr>
        <a:xfrm>
          <a:off x="4033837" y="385365"/>
          <a:ext cx="1833562" cy="1100137"/>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Theft</a:t>
          </a:r>
          <a:endParaRPr lang="en-US" sz="2100" b="1" kern="1200" dirty="0">
            <a:effectLst>
              <a:outerShdw blurRad="38100" dist="38100" dir="2700000" algn="tl">
                <a:srgbClr val="000000">
                  <a:alpha val="43137"/>
                </a:srgbClr>
              </a:outerShdw>
            </a:effectLst>
          </a:endParaRPr>
        </a:p>
      </dsp:txBody>
      <dsp:txXfrm>
        <a:off x="4033837" y="385365"/>
        <a:ext cx="1833562" cy="1100137"/>
      </dsp:txXfrm>
    </dsp:sp>
    <dsp:sp modelId="{4C98B68A-2D3D-472B-A6F6-CD79E78D5401}">
      <dsp:nvSpPr>
        <dsp:cNvPr id="0" name=""/>
        <dsp:cNvSpPr/>
      </dsp:nvSpPr>
      <dsp:spPr>
        <a:xfrm>
          <a:off x="0" y="1668859"/>
          <a:ext cx="1833562" cy="1100137"/>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Sabotage</a:t>
          </a:r>
          <a:endParaRPr lang="en-US" sz="2100" b="1" kern="1200" dirty="0">
            <a:effectLst>
              <a:outerShdw blurRad="38100" dist="38100" dir="2700000" algn="tl">
                <a:srgbClr val="000000">
                  <a:alpha val="43137"/>
                </a:srgbClr>
              </a:outerShdw>
            </a:effectLst>
          </a:endParaRPr>
        </a:p>
      </dsp:txBody>
      <dsp:txXfrm>
        <a:off x="0" y="1668859"/>
        <a:ext cx="1833562" cy="1100137"/>
      </dsp:txXfrm>
    </dsp:sp>
    <dsp:sp modelId="{21222C2A-6AD4-47D6-B2CC-06615692476E}">
      <dsp:nvSpPr>
        <dsp:cNvPr id="0" name=""/>
        <dsp:cNvSpPr/>
      </dsp:nvSpPr>
      <dsp:spPr>
        <a:xfrm>
          <a:off x="2016918" y="1668859"/>
          <a:ext cx="1833562" cy="1100137"/>
        </a:xfrm>
        <a:prstGeom prst="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Sexual harassment</a:t>
          </a:r>
          <a:endParaRPr lang="en-US" sz="2100" b="1" kern="1200" dirty="0">
            <a:effectLst>
              <a:outerShdw blurRad="38100" dist="38100" dir="2700000" algn="tl">
                <a:srgbClr val="000000">
                  <a:alpha val="43137"/>
                </a:srgbClr>
              </a:outerShdw>
            </a:effectLst>
          </a:endParaRPr>
        </a:p>
      </dsp:txBody>
      <dsp:txXfrm>
        <a:off x="2016918" y="1668859"/>
        <a:ext cx="1833562" cy="1100137"/>
      </dsp:txXfrm>
    </dsp:sp>
    <dsp:sp modelId="{6926135A-F09F-458C-89D2-8EAE57628ECC}">
      <dsp:nvSpPr>
        <dsp:cNvPr id="0" name=""/>
        <dsp:cNvSpPr/>
      </dsp:nvSpPr>
      <dsp:spPr>
        <a:xfrm>
          <a:off x="4033837" y="1668859"/>
          <a:ext cx="1833562" cy="110013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2100" b="1" kern="1200" dirty="0" smtClean="0">
              <a:effectLst>
                <a:outerShdw blurRad="38100" dist="38100" dir="2700000" algn="tl">
                  <a:srgbClr val="000000">
                    <a:alpha val="43137"/>
                  </a:srgbClr>
                </a:outerShdw>
              </a:effectLst>
            </a:rPr>
            <a:t>Workplace violence</a:t>
          </a:r>
          <a:endParaRPr lang="en-US" sz="2100" b="1" kern="1200" dirty="0">
            <a:effectLst>
              <a:outerShdw blurRad="38100" dist="38100" dir="2700000" algn="tl">
                <a:srgbClr val="000000">
                  <a:alpha val="43137"/>
                </a:srgbClr>
              </a:outerShdw>
            </a:effectLst>
          </a:endParaRPr>
        </a:p>
      </dsp:txBody>
      <dsp:txXfrm>
        <a:off x="4033837" y="1668859"/>
        <a:ext cx="1833562" cy="11001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Extraversion </a:t>
            </a:r>
            <a:r>
              <a:rPr lang="en-US" sz="1200" b="0" i="0" u="none" strike="noStrike" kern="1200" baseline="0" dirty="0" smtClean="0">
                <a:solidFill>
                  <a:schemeClr val="tx1"/>
                </a:solidFill>
                <a:latin typeface="+mn-lt"/>
                <a:ea typeface="+mn-ea"/>
                <a:cs typeface="Arial" charset="0"/>
              </a:rPr>
              <a:t>refers to a person’s comfort level with relationships. </a:t>
            </a:r>
            <a:r>
              <a:rPr lang="en-US" sz="1200" b="0" i="1" u="none" strike="noStrike" kern="1200" baseline="0" dirty="0" smtClean="0">
                <a:solidFill>
                  <a:schemeClr val="tx1"/>
                </a:solidFill>
                <a:latin typeface="+mn-lt"/>
                <a:ea typeface="+mn-ea"/>
                <a:cs typeface="Arial" charset="0"/>
              </a:rPr>
              <a:t>Extroverts  </a:t>
            </a:r>
            <a:r>
              <a:rPr lang="en-US" sz="1200" b="0" i="0" u="none" strike="noStrike" kern="1200" baseline="0" dirty="0" smtClean="0">
                <a:solidFill>
                  <a:schemeClr val="tx1"/>
                </a:solidFill>
                <a:latin typeface="+mn-lt"/>
                <a:ea typeface="+mn-ea"/>
                <a:cs typeface="Arial" charset="0"/>
              </a:rPr>
              <a:t>are sociable, talkative, assertive, and open to establishing new relationships. </a:t>
            </a:r>
            <a:r>
              <a:rPr lang="en-US" sz="1200" b="0" i="1" u="none" strike="noStrike" kern="1200" baseline="0" dirty="0" smtClean="0">
                <a:solidFill>
                  <a:schemeClr val="tx1"/>
                </a:solidFill>
                <a:latin typeface="+mn-lt"/>
                <a:ea typeface="+mn-ea"/>
                <a:cs typeface="Arial" charset="0"/>
              </a:rPr>
              <a:t>Introverts </a:t>
            </a:r>
            <a:r>
              <a:rPr lang="en-US" sz="1200" b="0" i="0" u="none" strike="noStrike" kern="1200" baseline="0" dirty="0" smtClean="0">
                <a:solidFill>
                  <a:schemeClr val="tx1"/>
                </a:solidFill>
                <a:latin typeface="+mn-lt"/>
                <a:ea typeface="+mn-ea"/>
                <a:cs typeface="Arial" charset="0"/>
              </a:rPr>
              <a:t>are much less sociable, talkative, and assertive, and more reluctant to begin new relationships.</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Openness </a:t>
            </a:r>
            <a:r>
              <a:rPr lang="en-US" sz="1200" b="0" i="0" u="none" strike="noStrike" kern="1200" baseline="0" dirty="0" smtClean="0">
                <a:solidFill>
                  <a:schemeClr val="tx1"/>
                </a:solidFill>
                <a:latin typeface="+mn-lt"/>
                <a:ea typeface="+mn-ea"/>
                <a:cs typeface="Arial" charset="0"/>
              </a:rPr>
              <a:t>reflects how open or rigid a person is in terms of his or her beliefs. People with </a:t>
            </a:r>
            <a:r>
              <a:rPr lang="en-US" sz="1200" b="0" i="1" u="none" strike="noStrike" kern="1200" baseline="0" dirty="0" smtClean="0">
                <a:solidFill>
                  <a:schemeClr val="tx1"/>
                </a:solidFill>
                <a:latin typeface="+mn-lt"/>
                <a:ea typeface="+mn-ea"/>
                <a:cs typeface="Arial" charset="0"/>
              </a:rPr>
              <a:t>high </a:t>
            </a:r>
            <a:r>
              <a:rPr lang="en-US" sz="1200" b="0" i="0" u="none" strike="noStrike" kern="1200" baseline="0" dirty="0" smtClean="0">
                <a:solidFill>
                  <a:schemeClr val="tx1"/>
                </a:solidFill>
                <a:latin typeface="+mn-lt"/>
                <a:ea typeface="+mn-ea"/>
                <a:cs typeface="Arial" charset="0"/>
              </a:rPr>
              <a:t>levels of openness are curious and willing to listen to new ideas and to change their own ideas, beliefs, and attitudes in response to new information. People with </a:t>
            </a:r>
            <a:r>
              <a:rPr lang="en-US" sz="1200" b="0" i="1" u="none" strike="noStrike" kern="1200" baseline="0" dirty="0" smtClean="0">
                <a:solidFill>
                  <a:schemeClr val="tx1"/>
                </a:solidFill>
                <a:latin typeface="+mn-lt"/>
                <a:ea typeface="+mn-ea"/>
                <a:cs typeface="Arial" charset="0"/>
              </a:rPr>
              <a:t>low </a:t>
            </a:r>
            <a:r>
              <a:rPr lang="en-US" sz="1200" b="0" i="0" u="none" strike="noStrike" kern="1200" baseline="0" dirty="0" smtClean="0">
                <a:solidFill>
                  <a:schemeClr val="tx1"/>
                </a:solidFill>
                <a:latin typeface="+mn-lt"/>
                <a:ea typeface="+mn-ea"/>
                <a:cs typeface="Arial" charset="0"/>
              </a:rPr>
              <a:t>levels of openness tend to be less receptive to new ideas and less willing to change their </a:t>
            </a:r>
            <a:r>
              <a:rPr lang="en-US" sz="1200" b="0" i="0" u="none" strike="noStrike" kern="1200" baseline="0" dirty="0" smtClean="0">
                <a:solidFill>
                  <a:schemeClr val="tx1"/>
                </a:solidFill>
                <a:latin typeface="+mn-lt"/>
                <a:ea typeface="+mn-ea"/>
                <a:cs typeface="Arial" charset="0"/>
              </a:rPr>
              <a:t>minds.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concept of emotional intelligence has been identified in recent years and also provides some interesting insights into personality. Emotional intelligence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or emotional quotient (EQ)</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refers to the extent to which people are self-aware, can manage their emotions, can motivate themselves, express empathy for others, and possess social </a:t>
            </a:r>
            <a:r>
              <a:rPr lang="en-US" sz="1200" b="0" i="0" u="none" strike="noStrike" kern="1200" baseline="0" dirty="0" smtClean="0">
                <a:solidFill>
                  <a:schemeClr val="tx1"/>
                </a:solidFill>
                <a:latin typeface="+mn-lt"/>
                <a:ea typeface="+mn-ea"/>
                <a:cs typeface="Arial" charset="0"/>
              </a:rPr>
              <a:t>skills.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Self-awareness </a:t>
            </a:r>
            <a:r>
              <a:rPr lang="en-US" sz="1200" b="0" i="0" u="none" strike="noStrike" kern="1200" baseline="0" dirty="0" smtClean="0">
                <a:solidFill>
                  <a:schemeClr val="tx1"/>
                </a:solidFill>
                <a:latin typeface="+mn-lt"/>
                <a:ea typeface="+mn-ea"/>
                <a:cs typeface="Arial" charset="0"/>
              </a:rPr>
              <a:t>refers to a person’s capacity for being aware of how they are feeling. In general, more self-awareness allows people to more effectively guide their own lives and behaviors.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1" u="none" strike="noStrike" kern="1200" baseline="0" dirty="0" smtClean="0">
                <a:solidFill>
                  <a:schemeClr val="tx1"/>
                </a:solidFill>
                <a:latin typeface="+mn-lt"/>
                <a:ea typeface="+mn-ea"/>
                <a:cs typeface="Arial" charset="0"/>
              </a:rPr>
              <a:t>Managing emotions </a:t>
            </a:r>
            <a:r>
              <a:rPr lang="en-US" sz="1200" b="0" i="0" u="none" strike="noStrike" kern="1200" baseline="0" dirty="0" smtClean="0">
                <a:solidFill>
                  <a:schemeClr val="tx1"/>
                </a:solidFill>
                <a:latin typeface="+mn-lt"/>
                <a:ea typeface="+mn-ea"/>
                <a:cs typeface="Arial" charset="0"/>
              </a:rPr>
              <a:t>refers to a person’s capacities to balance anxiety, fear, </a:t>
            </a:r>
            <a:r>
              <a:rPr lang="en-US" sz="1200" b="0" i="0" u="none" strike="noStrike" kern="1200" baseline="0" dirty="0" smtClean="0">
                <a:solidFill>
                  <a:schemeClr val="tx1"/>
                </a:solidFill>
                <a:latin typeface="+mn-lt"/>
                <a:ea typeface="+mn-ea"/>
                <a:cs typeface="Arial" charset="0"/>
              </a:rPr>
              <a:t>and anger </a:t>
            </a:r>
            <a:r>
              <a:rPr lang="en-US" sz="1200" b="0" i="0" u="none" strike="noStrike" kern="1200" baseline="0" dirty="0" smtClean="0">
                <a:solidFill>
                  <a:schemeClr val="tx1"/>
                </a:solidFill>
                <a:latin typeface="+mn-lt"/>
                <a:ea typeface="+mn-ea"/>
                <a:cs typeface="Arial" charset="0"/>
              </a:rPr>
              <a:t>so that they do not overly interfere with getting things accomplished.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Motivating oneself </a:t>
            </a:r>
            <a:r>
              <a:rPr lang="en-US" sz="1200" b="0" i="0" u="none" strike="noStrike" kern="1200" baseline="0" dirty="0" smtClean="0">
                <a:solidFill>
                  <a:schemeClr val="tx1"/>
                </a:solidFill>
                <a:latin typeface="+mn-lt"/>
                <a:ea typeface="+mn-ea"/>
                <a:cs typeface="Arial" charset="0"/>
              </a:rPr>
              <a:t>is a person’s ability to remain optimistic and to continue striving in the face of setbacks, barriers, and failure.</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Empathy </a:t>
            </a:r>
            <a:r>
              <a:rPr lang="en-US" sz="1200" b="0" i="0" u="none" strike="noStrike" kern="1200" baseline="0" dirty="0" smtClean="0">
                <a:solidFill>
                  <a:schemeClr val="tx1"/>
                </a:solidFill>
                <a:latin typeface="+mn-lt"/>
                <a:ea typeface="+mn-ea"/>
                <a:cs typeface="Arial" charset="0"/>
              </a:rPr>
              <a:t>is a person’s ability to understand how others are feeling even without being explicitly told.</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Social skills </a:t>
            </a:r>
            <a:r>
              <a:rPr lang="en-US" sz="1200" b="0" i="0" u="none" strike="noStrike" kern="1200" baseline="0" dirty="0" smtClean="0">
                <a:solidFill>
                  <a:schemeClr val="tx1"/>
                </a:solidFill>
                <a:latin typeface="+mn-lt"/>
                <a:ea typeface="+mn-ea"/>
                <a:cs typeface="Arial" charset="0"/>
              </a:rPr>
              <a:t>help people get along with others and establish positive relationships.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Locus of control is the extent to which people believe that their behavior has a real effect on what happens to them.</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Self-efficacy </a:t>
            </a:r>
            <a:r>
              <a:rPr lang="en-US" sz="1200" b="0" i="0" u="none" strike="noStrike" kern="1200" baseline="0" dirty="0" smtClean="0">
                <a:solidFill>
                  <a:schemeClr val="tx1"/>
                </a:solidFill>
                <a:latin typeface="+mn-lt"/>
                <a:ea typeface="+mn-ea"/>
                <a:cs typeface="Arial" charset="0"/>
              </a:rPr>
              <a:t>is a related but subtly different personality characteristic. A person’s self-efficacy is that person’s belief about his or her capabilities to perform a task.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Another important personality characteristic is authoritarianism</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extent to which a person believes that power and status differences are appropriate within hierarchical social systems such as organizations.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Machiavellianism is another important personality trait. This concept is named after </a:t>
            </a:r>
            <a:r>
              <a:rPr lang="en-US" sz="1200" b="0" i="0" kern="1200" dirty="0" err="1" smtClean="0">
                <a:solidFill>
                  <a:schemeClr val="tx1"/>
                </a:solidFill>
                <a:effectLst/>
                <a:latin typeface="+mn-lt"/>
                <a:ea typeface="+mn-ea"/>
                <a:cs typeface="Arial" charset="0"/>
              </a:rPr>
              <a:t>Niccolò</a:t>
            </a:r>
            <a:r>
              <a:rPr lang="en-US" sz="1200" b="0"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Machiavelli, a sixteenth-century author. In his book </a:t>
            </a:r>
            <a:r>
              <a:rPr lang="en-US" sz="1200" b="0" i="1" u="none" strike="noStrike" kern="1200" baseline="0" dirty="0" smtClean="0">
                <a:solidFill>
                  <a:schemeClr val="tx1"/>
                </a:solidFill>
                <a:latin typeface="+mn-lt"/>
                <a:ea typeface="+mn-ea"/>
                <a:cs typeface="Arial" charset="0"/>
              </a:rPr>
              <a:t>The Prince</a:t>
            </a:r>
            <a:r>
              <a:rPr lang="en-US" sz="1200" b="0" i="0" u="none" strike="noStrike" kern="1200" baseline="0" dirty="0" smtClean="0">
                <a:solidFill>
                  <a:schemeClr val="tx1"/>
                </a:solidFill>
                <a:latin typeface="+mn-lt"/>
                <a:ea typeface="+mn-ea"/>
                <a:cs typeface="Arial" charset="0"/>
              </a:rPr>
              <a:t>, Machiavelli explained how the nobility could more easily gain and use power. The term </a:t>
            </a:r>
            <a:r>
              <a:rPr lang="en-US" sz="1200" b="0" i="1" u="none" strike="noStrike" kern="1200" baseline="0" dirty="0" smtClean="0">
                <a:solidFill>
                  <a:schemeClr val="tx1"/>
                </a:solidFill>
                <a:latin typeface="+mn-lt"/>
                <a:ea typeface="+mn-ea"/>
                <a:cs typeface="Arial" charset="0"/>
              </a:rPr>
              <a:t>Machiavellianism </a:t>
            </a:r>
            <a:r>
              <a:rPr lang="en-US" sz="1200" b="0" i="0" u="none" strike="noStrike" kern="1200" baseline="0" dirty="0" smtClean="0">
                <a:solidFill>
                  <a:schemeClr val="tx1"/>
                </a:solidFill>
                <a:latin typeface="+mn-lt"/>
                <a:ea typeface="+mn-ea"/>
                <a:cs typeface="Arial" charset="0"/>
              </a:rPr>
              <a:t>is now used to describe behavior directed at gaining power and controlling the behavior of </a:t>
            </a:r>
            <a:r>
              <a:rPr lang="en-US" sz="1200" b="0" i="0" u="none" strike="noStrike" kern="1200" baseline="0" dirty="0" smtClean="0">
                <a:solidFill>
                  <a:schemeClr val="tx1"/>
                </a:solidFill>
                <a:latin typeface="+mn-lt"/>
                <a:ea typeface="+mn-ea"/>
                <a:cs typeface="Arial" charset="0"/>
              </a:rPr>
              <a:t>others.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Self-esteem is the extent to which a person believes that he or she is a worthwhile and deserving individual. A person with high self-esteem is more likely to seek higher-status jobs, be more confident in his or her ability to achieve higher levels of performance, and derive greater intrinsic satisfaction from his or her accomplishments.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Risk propensity is the degree to which a person is willing to take chances and make risky decisions. A manager with a high risk propensity, for example, might experiment with new ideas and gamble on new products. Such a manager might also lead the organization in new and different </a:t>
            </a:r>
            <a:r>
              <a:rPr lang="en-US" sz="1200" b="0" i="0" u="none" strike="noStrike" kern="1200" baseline="0" dirty="0" smtClean="0">
                <a:solidFill>
                  <a:schemeClr val="tx1"/>
                </a:solidFill>
                <a:latin typeface="+mn-lt"/>
                <a:ea typeface="+mn-ea"/>
                <a:cs typeface="Arial" charset="0"/>
              </a:rPr>
              <a:t>directions.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Cognition is the knowledge a person presumes to have about something. You may believe you like a class because the textbook is excellent, the class meets at your favorite time, the instructor is outstanding, and the workload is light. This “knowledge” may be true, partially true, or totally false.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 person’s affect is his or her feelings toward something. In many ways, affect is similar to emotion; it is something over which we have little or no conscious control.</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Intention guides a person’s behavior. If you like your instructor, you may intend to take another class from him or her next semester. Intentions are not always translated into actual behavior, however.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When two sets of cognitions or perceptions are contradictory or incongruent, a person experiences a level of conflict and anxiety called cognitive dissonance</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Cognitive dissonance also occurs when people behave in a fashion that is inconsistent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Attitudes reflect our beliefs and feelings about specific ideas, situations, or other people. Attitudes are important because they are the mechanism through which we express our </a:t>
            </a:r>
            <a:r>
              <a:rPr lang="en-US" sz="1200" b="0" i="0" u="none" strike="noStrike" kern="1200" baseline="0" dirty="0" smtClean="0">
                <a:solidFill>
                  <a:schemeClr val="tx1"/>
                </a:solidFill>
                <a:latin typeface="+mn-lt"/>
                <a:ea typeface="+mn-ea"/>
                <a:cs typeface="Arial" charset="0"/>
              </a:rPr>
              <a:t>feelings.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psychological contract is the overall set of expectations held by employees and the organization regarding what employees will contribute to the organization and what the organization will provide in return. Unlike a business contract, a psychological contract is not written on paper, nor are all of its terms explicitly negotiated.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person-job fit refers to the extent to which a person’s contributions and the organization’s inducements match one another. A good person-job fit is one in which the employee’s contributions match the inducements the organization offers. In theory, </a:t>
            </a:r>
            <a:r>
              <a:rPr lang="en-US" sz="1200" b="0" i="0" u="none" strike="noStrike" kern="1200" baseline="0" dirty="0" smtClean="0">
                <a:solidFill>
                  <a:schemeClr val="tx1"/>
                </a:solidFill>
                <a:latin typeface="+mn-lt"/>
                <a:ea typeface="+mn-ea"/>
                <a:cs typeface="Arial" charset="0"/>
              </a:rPr>
              <a:t>each </a:t>
            </a:r>
            <a:r>
              <a:rPr lang="en-US" sz="1200" b="0" i="0" u="none" strike="noStrike" kern="1200" baseline="0" dirty="0" smtClean="0">
                <a:solidFill>
                  <a:schemeClr val="tx1"/>
                </a:solidFill>
                <a:latin typeface="+mn-lt"/>
                <a:ea typeface="+mn-ea"/>
                <a:cs typeface="Arial" charset="0"/>
              </a:rPr>
              <a:t>employee has a specific set of needs that she wants fulfilled and a set of job-related behaviors and abilities to </a:t>
            </a:r>
            <a:r>
              <a:rPr lang="en-US" sz="1200" b="0" i="0" u="none" strike="noStrike" kern="1200" baseline="0" dirty="0" smtClean="0">
                <a:solidFill>
                  <a:schemeClr val="tx1"/>
                </a:solidFill>
                <a:latin typeface="+mn-lt"/>
                <a:ea typeface="+mn-ea"/>
                <a:cs typeface="Arial" charset="0"/>
              </a:rPr>
              <a:t>contribute.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Broadly defined, motivation is the set of forces that cause people to behave in certain ways. One worker may be motivated to work hard to produce as much as possible</a:t>
            </a:r>
            <a:r>
              <a:rPr lang="en-US" sz="1200" b="0"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whereas another may be motivated to do just enough to survive. Managers must understand these differences in behavior and the reasons for them.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According to the classical theory of motivation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workers are motivated solely by money. In his 1911 book, </a:t>
            </a:r>
            <a:r>
              <a:rPr lang="en-US" sz="1200" b="0" i="1" u="none" strike="noStrike" kern="1200" baseline="0" dirty="0" smtClean="0">
                <a:solidFill>
                  <a:schemeClr val="tx1"/>
                </a:solidFill>
                <a:latin typeface="+mn-lt"/>
                <a:ea typeface="+mn-ea"/>
                <a:cs typeface="Arial" charset="0"/>
              </a:rPr>
              <a:t>The Principles of Scientific Management</a:t>
            </a:r>
            <a:r>
              <a:rPr lang="en-US" sz="1200" b="0" i="0" u="none" strike="noStrike" kern="1200" baseline="0" dirty="0" smtClean="0">
                <a:solidFill>
                  <a:schemeClr val="tx1"/>
                </a:solidFill>
                <a:latin typeface="+mn-lt"/>
                <a:ea typeface="+mn-ea"/>
                <a:cs typeface="Arial" charset="0"/>
              </a:rPr>
              <a:t>, industrial engineer Frederick Taylor proposed a way for both companies and workers to benefit from this widely accepted view of life in the workplace. If workers are motivated by money, Taylor reasoned, paying them more should prompt them to  produce more.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1925, a group of Harvard researchers began a study at the Hawthorne Works of Western Electric outside Chicago. The researchers concluded that productivity rose in response to almost any management action that workers interpreted as special attention. This finding, known today as the Hawthorne effect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had a major influence on human relations theory, although in many cases it amounted simply to convincing managers that they should pay more attention to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Managers who subscribe to Theory X tend to believe that people are naturally lazy and uncooperative and must be either punished or rewarded to be made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Managers who are inclined to accept Theory Y tend to believe that people are naturally energetic, growth-oriented, self-motivated, and interested in being productive.</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McGregor argued that Theory Y managers are more likely to have satisfied and motivated employees. Theory X and Y distinctions are somewhat simplistic and offer little concrete basis for action. Their value lies primarily in their ability to highlight and classify the behavior of managers in light of their attitudes toward employees.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Psychologist Abraham Maslow’s hierarchy of human needs model proposed that people have several  different needs that they attempt to satisfy in their work. </a:t>
            </a:r>
            <a:r>
              <a:rPr lang="en-US" altLang="en-US" dirty="0" smtClean="0"/>
              <a:t>Maslow </a:t>
            </a:r>
            <a:r>
              <a:rPr lang="en-US" altLang="en-US" dirty="0" smtClean="0"/>
              <a:t>classified these needs into five basic types and suggested that they be arranged in the hierarchy of importance, as shown in Figure  8.3. </a:t>
            </a:r>
            <a:r>
              <a:rPr lang="en-US" altLang="en-US" dirty="0" smtClean="0"/>
              <a:t>According </a:t>
            </a:r>
            <a:r>
              <a:rPr lang="en-US" altLang="en-US" dirty="0" smtClean="0"/>
              <a:t>to Maslow, needs are hierarchical because lower-level needs must be met before a person will try to satisfy higher-level needs.</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According to Herzberg’s two-factor theory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hygiene factors affect motivation and satisfaction only if they are absent or fail to meet expectations. For example, workers will be dissatisfied if they believe they have poor working conditions. If working conditions are improved, however, they will not necessarily become satisfied; they will simply not be dissatisfied. If workers receive no recognition for successful work, they may be neither dissatisfied nor satisfied. If recognition is provided, they will likely become more satisfied.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Figure 8.4 illustrates the two-factor theory. Note that motivation factors lie along a continuum from satisfaction to no satisfaction. Hygiene factors, in contrast, are likely to produce feelings that lie on a continuum from dissatisfaction to no dissatisfaction. Whereas motivation factors are directly related to the work that employees actually perform, hygiene factors refer to the environment in which they work.</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Expectancy theory suggests that people are motivated to work toward rewards that they want and that they believe they have a reasonable chance—or expectancy—of obtaining. A reward that seems out of reach is likely to be undesirable even if it is intrinsically positive..</a:t>
            </a: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Equity theory focuses on social comparisons, people evaluating their treatment by the organization relative to the treatment of others. This approach holds that people begin by analyzing inputs (what they contribute to their jobs in terms of time, effort, education, experience) relative to outputs (what they receive in return—salary, benefits, recognition, security). This comparison is similar to the psychological contract.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Positive reinforcement is used when a company or manager provides a reward when employees exhibit desired behaviors, such as working hard, helping others, and so forth. When rewards are tied directly to performance, they serve as positive reinforcement.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Punishment is designed to change behavior by presenting people with unpleasant consequences if they exhibit undesired behaviors. Employees who are repeatedly late for work, for example, may be suspended or have their pay docked.</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Performance goals are also commonly used to direct and motivate behavior. The most frequent method for setting performance goals is called management by objectives (MBO)</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system of collaborative goal setting that extends from the top of an organization to the bottom.</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participative management and empowerment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employees are given a voice in how they do their jobs and in how the company is managed; they become empowered to take greater responsibility for their own performance. Not surprisingly, participation and empowerment often makes employees feel more committed to organizational goals they have helped to shape.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enrichment is designed to add one or more motivating factors to job activities. For example, </a:t>
            </a:r>
            <a:r>
              <a:rPr lang="en-US" sz="1200" b="0" i="1" u="none" strike="noStrike" kern="1200" baseline="0" dirty="0" smtClean="0">
                <a:solidFill>
                  <a:schemeClr val="tx1"/>
                </a:solidFill>
                <a:latin typeface="+mn-lt"/>
                <a:ea typeface="+mn-ea"/>
                <a:cs typeface="Arial" charset="0"/>
              </a:rPr>
              <a:t>job rotation </a:t>
            </a:r>
            <a:r>
              <a:rPr lang="en-US" sz="1200" b="0" i="0" u="none" strike="noStrike" kern="1200" baseline="0" dirty="0" smtClean="0">
                <a:solidFill>
                  <a:schemeClr val="tx1"/>
                </a:solidFill>
                <a:latin typeface="+mn-lt"/>
                <a:ea typeface="+mn-ea"/>
                <a:cs typeface="Arial" charset="0"/>
              </a:rPr>
              <a:t>programs expand growth opportunities by rotating employees through various positions in the same firm. Workers gain not only new skills but also broader overviews of their work and</a:t>
            </a:r>
          </a:p>
          <a:p>
            <a:r>
              <a:rPr lang="en-US" sz="1200" b="0" i="0" u="none" strike="noStrike" kern="1200" baseline="0" dirty="0" smtClean="0">
                <a:solidFill>
                  <a:schemeClr val="tx1"/>
                </a:solidFill>
                <a:latin typeface="+mn-lt"/>
                <a:ea typeface="+mn-ea"/>
                <a:cs typeface="Arial" charset="0"/>
              </a:rPr>
              <a:t>their organization.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Job redesign acknowledges that different people want different things from their jobs. By restructuring work to achieve a more satisfactory fit between workers and their jobs, job redesign can motivate individuals with strong needs for career growth or achievement. Job redesign is usually implemented in one of three ways: through </a:t>
            </a:r>
            <a:r>
              <a:rPr lang="en-US" sz="1200" b="0" i="1" u="none" strike="noStrike" kern="1200" baseline="0" dirty="0" smtClean="0">
                <a:solidFill>
                  <a:schemeClr val="tx1"/>
                </a:solidFill>
                <a:latin typeface="+mn-lt"/>
                <a:ea typeface="+mn-ea"/>
                <a:cs typeface="Arial" charset="0"/>
              </a:rPr>
              <a:t>combining tasks, forming natural work groups</a:t>
            </a:r>
            <a:r>
              <a:rPr lang="en-US" sz="1200" b="0"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or </a:t>
            </a:r>
            <a:r>
              <a:rPr lang="en-US" sz="1200" b="0" i="1" u="none" strike="noStrike" kern="1200" baseline="0" dirty="0" smtClean="0">
                <a:solidFill>
                  <a:schemeClr val="tx1"/>
                </a:solidFill>
                <a:latin typeface="+mn-lt"/>
                <a:ea typeface="+mn-ea"/>
                <a:cs typeface="Arial" charset="0"/>
              </a:rPr>
              <a:t>establishing </a:t>
            </a:r>
            <a:r>
              <a:rPr lang="en-US" sz="1200" b="0" i="1" u="none" strike="noStrike" kern="1200" baseline="0" dirty="0" smtClean="0">
                <a:solidFill>
                  <a:schemeClr val="tx1"/>
                </a:solidFill>
                <a:latin typeface="+mn-lt"/>
                <a:ea typeface="+mn-ea"/>
                <a:cs typeface="Arial" charset="0"/>
              </a:rPr>
              <a:t>client relationships</a:t>
            </a:r>
            <a:r>
              <a:rPr lang="en-US" sz="1200" b="0" i="0" u="none" strike="noStrike" kern="1200" baseline="0" dirty="0" smtClean="0">
                <a:solidFill>
                  <a:schemeClr val="tx1"/>
                </a:solidFill>
                <a:latin typeface="+mn-lt"/>
                <a:ea typeface="+mn-ea"/>
                <a:cs typeface="Arial" charset="0"/>
              </a:rPr>
              <a:t>.</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job of combining tasks involves enlarging jobs and increasing their variety to make employees feel that their work is more meaningful. In turn, employees become more motivated.</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People who do different jobs on the same projects are candidates for natural work groups. These groups are formed to help employees see the place and importance of their jobs in the total structure of the firm.</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Establishing client relationships means letting employees interact with customers. This approach increases job variety. It gives workers both a greater sense of control and more feedback </a:t>
            </a:r>
            <a:r>
              <a:rPr lang="en-US" sz="1200" b="0" i="0" u="none" strike="noStrike" kern="1200" baseline="0" dirty="0" smtClean="0">
                <a:solidFill>
                  <a:schemeClr val="tx1"/>
                </a:solidFill>
                <a:latin typeface="+mn-lt"/>
                <a:ea typeface="+mn-ea"/>
                <a:cs typeface="Arial" charset="0"/>
              </a:rPr>
              <a:t>about performance </a:t>
            </a:r>
            <a:r>
              <a:rPr lang="en-US" sz="1200" b="0" i="0" u="none" strike="noStrike" kern="1200" baseline="0" dirty="0" smtClean="0">
                <a:solidFill>
                  <a:schemeClr val="tx1"/>
                </a:solidFill>
                <a:latin typeface="+mn-lt"/>
                <a:ea typeface="+mn-ea"/>
                <a:cs typeface="Arial" charset="0"/>
              </a:rPr>
              <a:t>than they get when their jobs are not highly interactive.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Job sharing usually benefits both employees and employers. Employees, for instance, tend to appreciate the organization’s attention to their personal needs. At the same time, the company can reduce turnover and save on the cost of benefits.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Flextime programs allow people to choose their working hours by adjusting a standard work schedule on a daily or weekly basis. There are limits to flextime.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 rapidly growing number of U.S. workers do a significant portion of their work via telecommuting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performing some or all of a job away from standard office settings. Working from a home office outfitted with a PC, high-speed Internet, and a company intranet connection, telecommuters can keep abreast of everything going on at the </a:t>
            </a:r>
            <a:r>
              <a:rPr lang="en-US" sz="1200" b="0" i="0" u="none" strike="noStrike" kern="1200" baseline="0" dirty="0" smtClean="0">
                <a:solidFill>
                  <a:schemeClr val="tx1"/>
                </a:solidFill>
                <a:latin typeface="+mn-lt"/>
                <a:ea typeface="+mn-ea"/>
                <a:cs typeface="Arial" charset="0"/>
              </a:rPr>
              <a:t>office.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Employee behavior is the pattern of actions by the members of an organization that directly or indirectly influences the organization’s effectiveness. Some employee behaviors, called </a:t>
            </a:r>
            <a:r>
              <a:rPr lang="en-US" sz="1200" b="0" i="1" u="none" strike="noStrike" kern="1200" baseline="0" dirty="0" smtClean="0">
                <a:solidFill>
                  <a:schemeClr val="tx1"/>
                </a:solidFill>
                <a:latin typeface="+mn-lt"/>
                <a:ea typeface="+mn-ea"/>
                <a:cs typeface="Arial" charset="0"/>
              </a:rPr>
              <a:t>performance behaviors</a:t>
            </a:r>
            <a:r>
              <a:rPr lang="en-US" sz="1200" b="0" i="0" u="none" strike="noStrike" kern="1200" baseline="0" dirty="0" smtClean="0">
                <a:solidFill>
                  <a:schemeClr val="tx1"/>
                </a:solidFill>
                <a:latin typeface="+mn-lt"/>
                <a:ea typeface="+mn-ea"/>
                <a:cs typeface="Arial" charset="0"/>
              </a:rPr>
              <a:t>, directly contribute to productivity and performance.</a:t>
            </a: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Other behaviors, referred to as </a:t>
            </a:r>
            <a:r>
              <a:rPr lang="en-US" sz="1200" b="0" i="1" u="none" strike="noStrike" kern="1200" baseline="0" dirty="0" smtClean="0">
                <a:solidFill>
                  <a:schemeClr val="tx1"/>
                </a:solidFill>
                <a:latin typeface="+mn-lt"/>
                <a:ea typeface="+mn-ea"/>
                <a:cs typeface="Arial" charset="0"/>
              </a:rPr>
              <a:t>organizational citizenship</a:t>
            </a:r>
            <a:r>
              <a:rPr lang="en-US" sz="1200" b="0" i="0" u="none" strike="noStrike" kern="1200" baseline="0" dirty="0" smtClean="0">
                <a:solidFill>
                  <a:schemeClr val="tx1"/>
                </a:solidFill>
                <a:latin typeface="+mn-lt"/>
                <a:ea typeface="+mn-ea"/>
                <a:cs typeface="Arial" charset="0"/>
              </a:rPr>
              <a:t>, provide positive benefits to the organization but in more indirect ways.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Counterproductive behaviors </a:t>
            </a:r>
            <a:r>
              <a:rPr lang="en-US" sz="1200" b="0" i="0" u="none" strike="noStrike" kern="1200" baseline="0" dirty="0" smtClean="0">
                <a:solidFill>
                  <a:schemeClr val="tx1"/>
                </a:solidFill>
                <a:latin typeface="+mn-lt"/>
                <a:ea typeface="+mn-ea"/>
                <a:cs typeface="Arial" charset="0"/>
              </a:rPr>
              <a:t>detract from performance and actually cost the organization. Let’s look at each of these types of behavior in a bit more detail.</a:t>
            </a:r>
            <a:endParaRPr lang="en-US" altLang="en-US" b="1" dirty="0" smtClean="0"/>
          </a:p>
          <a:p>
            <a:endParaRPr lang="en-US" altLang="en-US" b="1" dirty="0" smtClean="0"/>
          </a:p>
          <a:p>
            <a:r>
              <a:rPr lang="en-US" altLang="en-US" b="1" dirty="0" smtClean="0"/>
              <a:t>Absenteeism - </a:t>
            </a:r>
            <a:r>
              <a:rPr lang="en-US" altLang="en-US" dirty="0" smtClean="0"/>
              <a:t>when an employee does not show up for </a:t>
            </a:r>
            <a:r>
              <a:rPr lang="en-US" altLang="en-US" dirty="0" smtClean="0"/>
              <a:t>work.</a:t>
            </a:r>
            <a:endParaRPr lang="en-US" altLang="en-US" dirty="0" smtClean="0"/>
          </a:p>
          <a:p>
            <a:r>
              <a:rPr lang="en-US" altLang="en-US" b="1" dirty="0" smtClean="0"/>
              <a:t>Turnover - </a:t>
            </a:r>
            <a:r>
              <a:rPr lang="en-US" altLang="en-US" dirty="0" smtClean="0"/>
              <a:t>annual percentage of an organization’s workforce that leaves and must be </a:t>
            </a:r>
            <a:r>
              <a:rPr lang="en-US" altLang="en-US" dirty="0" smtClean="0"/>
              <a:t>replaced.</a:t>
            </a:r>
            <a:endParaRPr lang="en-US" altLang="en-US" dirty="0" smtClean="0"/>
          </a:p>
          <a:p>
            <a:endParaRPr lang="en-US" altLang="en-US" dirty="0" smtClean="0"/>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Personality is the relatively stable set of psychological attributes that distinguish one person from another. In recent years, researchers have identified five fundamental traits that are especially relevant to organizations. These are commonly called the “</a:t>
            </a:r>
            <a:r>
              <a:rPr lang="en-US" sz="1200" b="0" i="1" u="none" strike="noStrike" kern="1200" baseline="0" dirty="0" smtClean="0">
                <a:solidFill>
                  <a:schemeClr val="tx1"/>
                </a:solidFill>
                <a:latin typeface="+mn-lt"/>
                <a:ea typeface="+mn-ea"/>
                <a:cs typeface="Arial" charset="0"/>
              </a:rPr>
              <a:t>big five” personality traits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“Big Five” Personality Traits The “big five” personality traits are shown in Figure 8.1 and can be summarized as follows.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n-ea"/>
                <a:cs typeface="Arial" charset="0"/>
              </a:rPr>
              <a:t>Agreeableness </a:t>
            </a:r>
            <a:r>
              <a:rPr lang="en-US" sz="1200" b="0" i="0" u="none" strike="noStrike" kern="1200" baseline="0" dirty="0" smtClean="0">
                <a:solidFill>
                  <a:schemeClr val="tx1"/>
                </a:solidFill>
                <a:latin typeface="+mn-lt"/>
                <a:ea typeface="+mn-ea"/>
                <a:cs typeface="Arial" charset="0"/>
              </a:rPr>
              <a:t>is a person’s ability to get along with others.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Conscientiousness </a:t>
            </a:r>
            <a:r>
              <a:rPr lang="en-US" sz="1200" b="0" i="0" u="none" strike="noStrike" kern="1200" baseline="0" dirty="0" smtClean="0">
                <a:solidFill>
                  <a:schemeClr val="tx1"/>
                </a:solidFill>
                <a:latin typeface="+mn-lt"/>
                <a:ea typeface="+mn-ea"/>
                <a:cs typeface="Arial" charset="0"/>
              </a:rPr>
              <a:t>in this context refers to the individual’s persistence, dependableness, and orderliness. </a:t>
            </a:r>
            <a:r>
              <a:rPr lang="en-US" sz="1200" b="0" i="1" u="none" strike="noStrike" kern="1200" baseline="0" dirty="0" smtClean="0">
                <a:solidFill>
                  <a:schemeClr val="tx1"/>
                </a:solidFill>
                <a:latin typeface="+mn-lt"/>
                <a:ea typeface="+mn-ea"/>
                <a:cs typeface="Arial" charset="0"/>
              </a:rPr>
              <a:t>Highly conscientious </a:t>
            </a:r>
            <a:r>
              <a:rPr lang="en-US" sz="1200" b="0" i="0" u="none" strike="noStrike" kern="1200" baseline="0" dirty="0" smtClean="0">
                <a:solidFill>
                  <a:schemeClr val="tx1"/>
                </a:solidFill>
                <a:latin typeface="+mn-lt"/>
                <a:ea typeface="+mn-ea"/>
                <a:cs typeface="Arial" charset="0"/>
              </a:rPr>
              <a:t>people tend to focus on relatively few tasks at one time; as a result, they are likely to be organized, systematic, careful, thorough, responsible, and self-disciplined. </a:t>
            </a:r>
          </a:p>
          <a:p>
            <a:endParaRPr lang="en-US" sz="1200" b="0" i="0" u="none" strike="noStrike" kern="1200" baseline="0" dirty="0" smtClean="0">
              <a:solidFill>
                <a:schemeClr val="tx1"/>
              </a:solidFill>
              <a:latin typeface="+mn-lt"/>
              <a:ea typeface="+mn-ea"/>
              <a:cs typeface="Arial" charset="0"/>
            </a:endParaRPr>
          </a:p>
          <a:p>
            <a:r>
              <a:rPr lang="en-US" sz="1200" b="0" i="1" u="none" strike="noStrike" kern="1200" baseline="0" dirty="0" smtClean="0">
                <a:solidFill>
                  <a:schemeClr val="tx1"/>
                </a:solidFill>
                <a:latin typeface="+mn-lt"/>
                <a:ea typeface="+mn-ea"/>
                <a:cs typeface="Arial" charset="0"/>
              </a:rPr>
              <a:t>Emotionality </a:t>
            </a:r>
            <a:r>
              <a:rPr lang="en-US" sz="1200" b="0" i="0" u="none" strike="noStrike" kern="1200" baseline="0" dirty="0" smtClean="0">
                <a:solidFill>
                  <a:schemeClr val="tx1"/>
                </a:solidFill>
                <a:latin typeface="+mn-lt"/>
                <a:ea typeface="+mn-ea"/>
                <a:cs typeface="Arial" charset="0"/>
              </a:rPr>
              <a:t>refers to the degree to which people tend to be positive or negative in their outlook and behaviors toward others. People with </a:t>
            </a:r>
            <a:r>
              <a:rPr lang="en-US" sz="1200" b="0" i="1" u="none" strike="noStrike" kern="1200" baseline="0" dirty="0" smtClean="0">
                <a:solidFill>
                  <a:schemeClr val="tx1"/>
                </a:solidFill>
                <a:latin typeface="+mn-lt"/>
                <a:ea typeface="+mn-ea"/>
                <a:cs typeface="Arial" charset="0"/>
              </a:rPr>
              <a:t>positive </a:t>
            </a:r>
            <a:r>
              <a:rPr lang="en-US" sz="1200" b="0" i="0" u="none" strike="noStrike" kern="1200" baseline="0" dirty="0" smtClean="0">
                <a:solidFill>
                  <a:schemeClr val="tx1"/>
                </a:solidFill>
                <a:latin typeface="+mn-lt"/>
                <a:ea typeface="+mn-ea"/>
                <a:cs typeface="Arial" charset="0"/>
              </a:rPr>
              <a:t>emotionality are relatively poised, calm, resilient, and secure; people with negative emotionality are more excitable, insecure, reactive, and subject to mood </a:t>
            </a:r>
            <a:r>
              <a:rPr lang="en-US" sz="1200" b="0" i="0" u="none" strike="noStrike" kern="1200" baseline="0" dirty="0" smtClean="0">
                <a:solidFill>
                  <a:schemeClr val="tx1"/>
                </a:solidFill>
                <a:latin typeface="+mn-lt"/>
                <a:ea typeface="+mn-ea"/>
                <a:cs typeface="Arial" charset="0"/>
              </a:rPr>
              <a:t>swings.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8-</a:t>
            </a:r>
            <a:fld id="{D7E078EF-7339-4393-BEC6-515371D96D05}" type="slidenum">
              <a:rPr lang="en-US" sz="1200" b="1">
                <a:solidFill>
                  <a:schemeClr val="bg1"/>
                </a:solidFill>
              </a:rPr>
              <a:pPr eaLnBrk="0" hangingPunct="0">
                <a:spcBef>
                  <a:spcPct val="50000"/>
                </a:spcBef>
              </a:pPr>
              <a:t>‹#›</a:t>
            </a:fld>
            <a:r>
              <a:rPr lang="en-US" sz="1200" b="1" dirty="0">
                <a:solidFill>
                  <a:schemeClr val="bg1"/>
                </a:solidFill>
              </a:rPr>
              <a:t> </a:t>
            </a: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b="1" dirty="0"/>
              <a:t>Employee Behavior and Motivation</a:t>
            </a:r>
            <a:endParaRPr lang="en-US" sz="4000" dirty="0"/>
          </a:p>
        </p:txBody>
      </p:sp>
      <p:sp>
        <p:nvSpPr>
          <p:cNvPr id="2" name="TextBox 1"/>
          <p:cNvSpPr txBox="1"/>
          <p:nvPr/>
        </p:nvSpPr>
        <p:spPr>
          <a:xfrm>
            <a:off x="6858000" y="4840069"/>
            <a:ext cx="441146" cy="646331"/>
          </a:xfrm>
          <a:prstGeom prst="rect">
            <a:avLst/>
          </a:prstGeom>
          <a:noFill/>
        </p:spPr>
        <p:txBody>
          <a:bodyPr wrap="none" rtlCol="0">
            <a:spAutoFit/>
          </a:bodyPr>
          <a:lstStyle/>
          <a:p>
            <a:r>
              <a:rPr lang="en-US" sz="3600" b="1" dirty="0" smtClean="0">
                <a:solidFill>
                  <a:srgbClr val="CC0000"/>
                </a:solidFill>
              </a:rPr>
              <a:t>8</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“Big Five” Personality </a:t>
            </a:r>
            <a:r>
              <a:rPr lang="en-US" sz="3200" i="1" dirty="0" smtClean="0"/>
              <a:t>Traits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Agreeableness</a:t>
            </a:r>
            <a:r>
              <a:rPr lang="en-US" dirty="0"/>
              <a:t> </a:t>
            </a:r>
          </a:p>
          <a:p>
            <a:pPr lvl="1">
              <a:defRPr/>
            </a:pPr>
            <a:r>
              <a:rPr lang="en-US" dirty="0"/>
              <a:t>a person’s ability to get along with others</a:t>
            </a:r>
          </a:p>
          <a:p>
            <a:pPr>
              <a:defRPr/>
            </a:pPr>
            <a:r>
              <a:rPr lang="en-US" b="1" dirty="0"/>
              <a:t>Conscientiousness</a:t>
            </a:r>
            <a:r>
              <a:rPr lang="en-US" dirty="0"/>
              <a:t> </a:t>
            </a:r>
          </a:p>
          <a:p>
            <a:pPr lvl="1">
              <a:defRPr/>
            </a:pPr>
            <a:r>
              <a:rPr lang="en-US" dirty="0"/>
              <a:t>a reflection of the number of things a person tries to accomplish</a:t>
            </a:r>
          </a:p>
          <a:p>
            <a:pPr>
              <a:defRPr/>
            </a:pPr>
            <a:r>
              <a:rPr lang="en-US" b="1" dirty="0"/>
              <a:t>Emotionality </a:t>
            </a:r>
          </a:p>
          <a:p>
            <a:pPr lvl="1">
              <a:defRPr/>
            </a:pPr>
            <a:r>
              <a:rPr lang="en-US" dirty="0"/>
              <a:t>the degree to which people tend to be positive or negative in their outlook and behaviors toward others</a:t>
            </a:r>
          </a:p>
          <a:p>
            <a:pPr marL="0" indent="0">
              <a:buNone/>
            </a:pPr>
            <a:endParaRPr lang="en-US" b="1" dirty="0"/>
          </a:p>
        </p:txBody>
      </p:sp>
    </p:spTree>
    <p:extLst>
      <p:ext uri="{BB962C8B-B14F-4D97-AF65-F5344CB8AC3E}">
        <p14:creationId xmlns:p14="http://schemas.microsoft.com/office/powerpoint/2010/main" val="2243236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“Big Five” Personality </a:t>
            </a:r>
            <a:r>
              <a:rPr lang="en-US" sz="3200" i="1" dirty="0" smtClean="0"/>
              <a:t>Traits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Extraversion</a:t>
            </a:r>
            <a:r>
              <a:rPr lang="en-US" dirty="0"/>
              <a:t> </a:t>
            </a:r>
          </a:p>
          <a:p>
            <a:pPr lvl="1">
              <a:defRPr/>
            </a:pPr>
            <a:r>
              <a:rPr lang="en-US" dirty="0"/>
              <a:t>a person’s comfort level with relationships</a:t>
            </a:r>
          </a:p>
          <a:p>
            <a:pPr>
              <a:defRPr/>
            </a:pPr>
            <a:r>
              <a:rPr lang="en-US" b="1" dirty="0"/>
              <a:t>Openness</a:t>
            </a:r>
            <a:r>
              <a:rPr lang="en-US" dirty="0"/>
              <a:t> </a:t>
            </a:r>
          </a:p>
          <a:p>
            <a:pPr lvl="1">
              <a:defRPr/>
            </a:pPr>
            <a:r>
              <a:rPr lang="en-US" dirty="0"/>
              <a:t>reflects how open or rigid a person is in terms of his or her beliefs</a:t>
            </a:r>
          </a:p>
          <a:p>
            <a:pPr marL="0" indent="0">
              <a:buNone/>
            </a:pPr>
            <a:endParaRPr lang="en-US" b="1" dirty="0"/>
          </a:p>
        </p:txBody>
      </p:sp>
    </p:spTree>
    <p:extLst>
      <p:ext uri="{BB962C8B-B14F-4D97-AF65-F5344CB8AC3E}">
        <p14:creationId xmlns:p14="http://schemas.microsoft.com/office/powerpoint/2010/main" val="3919327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Emotional Intelligence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Emotional Intelligence (Emotional Quotient, EQ) </a:t>
            </a:r>
          </a:p>
          <a:p>
            <a:pPr lvl="1">
              <a:defRPr/>
            </a:pPr>
            <a:r>
              <a:rPr lang="en-US" dirty="0"/>
              <a:t>the extent to which people are self-aware, can manage their emotions, can motivate themselves, express empathy for others, and possess social skills</a:t>
            </a:r>
          </a:p>
          <a:p>
            <a:pPr marL="0" indent="0">
              <a:buNone/>
            </a:pPr>
            <a:endParaRPr lang="en-US" b="1" dirty="0"/>
          </a:p>
        </p:txBody>
      </p:sp>
    </p:spTree>
    <p:extLst>
      <p:ext uri="{BB962C8B-B14F-4D97-AF65-F5344CB8AC3E}">
        <p14:creationId xmlns:p14="http://schemas.microsoft.com/office/powerpoint/2010/main" val="6616748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Emotional </a:t>
            </a:r>
            <a:r>
              <a:rPr lang="en-US" sz="3200" i="1" dirty="0" smtClean="0"/>
              <a:t>Intelligence (cont</a:t>
            </a:r>
            <a:r>
              <a:rPr lang="en-US" sz="3200" i="1" dirty="0" smtClean="0"/>
              <a: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Self-awareness </a:t>
            </a:r>
          </a:p>
          <a:p>
            <a:pPr lvl="1">
              <a:defRPr/>
            </a:pPr>
            <a:r>
              <a:rPr lang="en-US" dirty="0"/>
              <a:t>a person’s capacity for being aware of how they are feeling</a:t>
            </a:r>
          </a:p>
          <a:p>
            <a:pPr>
              <a:defRPr/>
            </a:pPr>
            <a:r>
              <a:rPr lang="en-US" b="1" dirty="0"/>
              <a:t>Managing emotions </a:t>
            </a:r>
          </a:p>
          <a:p>
            <a:pPr lvl="1">
              <a:defRPr/>
            </a:pPr>
            <a:r>
              <a:rPr lang="en-US" dirty="0"/>
              <a:t>a person’s capacities to balance anxiety, fear, and anger so that they do not overly interfere with getting things accomplished</a:t>
            </a:r>
          </a:p>
          <a:p>
            <a:endParaRPr lang="en-US" b="1" dirty="0"/>
          </a:p>
        </p:txBody>
      </p:sp>
    </p:spTree>
    <p:extLst>
      <p:ext uri="{BB962C8B-B14F-4D97-AF65-F5344CB8AC3E}">
        <p14:creationId xmlns:p14="http://schemas.microsoft.com/office/powerpoint/2010/main" val="36703270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sz="3000" b="1" dirty="0"/>
              <a:t>Motivating oneself </a:t>
            </a:r>
            <a:endParaRPr lang="en-US" altLang="en-US" sz="3000" b="1" dirty="0" smtClean="0"/>
          </a:p>
          <a:p>
            <a:pPr lvl="1">
              <a:buClr>
                <a:srgbClr val="254061"/>
              </a:buClr>
            </a:pPr>
            <a:r>
              <a:rPr lang="en-US" altLang="en-US" sz="2200" dirty="0" smtClean="0"/>
              <a:t>a </a:t>
            </a:r>
            <a:r>
              <a:rPr lang="en-US" altLang="en-US" sz="2200" dirty="0"/>
              <a:t>person’s ability to remain optimistic and to continue striving in the face of setbacks, barriers, and failure</a:t>
            </a:r>
          </a:p>
          <a:p>
            <a:pPr>
              <a:buClr>
                <a:srgbClr val="254061"/>
              </a:buClr>
            </a:pPr>
            <a:r>
              <a:rPr lang="en-US" altLang="en-US" sz="3000" b="1" dirty="0"/>
              <a:t>Empathy </a:t>
            </a:r>
            <a:endParaRPr lang="en-US" altLang="en-US" sz="3000" b="1" dirty="0" smtClean="0"/>
          </a:p>
          <a:p>
            <a:pPr lvl="1">
              <a:buClr>
                <a:srgbClr val="254061"/>
              </a:buClr>
            </a:pPr>
            <a:r>
              <a:rPr lang="en-US" altLang="en-US" sz="2200" dirty="0" smtClean="0"/>
              <a:t>a </a:t>
            </a:r>
            <a:r>
              <a:rPr lang="en-US" altLang="en-US" sz="2200" dirty="0"/>
              <a:t>person’s ability to understand how others are feeling even without being explicitly told</a:t>
            </a:r>
          </a:p>
          <a:p>
            <a:pPr>
              <a:buClr>
                <a:srgbClr val="254061"/>
              </a:buClr>
            </a:pPr>
            <a:r>
              <a:rPr lang="en-US" altLang="en-US" sz="3000" b="1" dirty="0"/>
              <a:t>Social skills </a:t>
            </a:r>
            <a:endParaRPr lang="en-US" altLang="en-US" sz="3000" b="1" dirty="0" smtClean="0"/>
          </a:p>
          <a:p>
            <a:pPr lvl="1">
              <a:buClr>
                <a:srgbClr val="254061"/>
              </a:buClr>
            </a:pPr>
            <a:r>
              <a:rPr lang="en-US" altLang="en-US" sz="2200" dirty="0" smtClean="0"/>
              <a:t>a </a:t>
            </a:r>
            <a:r>
              <a:rPr lang="en-US" altLang="en-US" sz="2200" dirty="0"/>
              <a:t>person’s ability to get along with others and to establish positive relationships</a:t>
            </a:r>
          </a:p>
          <a:p>
            <a:endParaRPr lang="en-US" b="1" dirty="0"/>
          </a:p>
        </p:txBody>
      </p:sp>
      <p:sp>
        <p:nvSpPr>
          <p:cNvPr id="4"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Emotional Intelligence (cont.)</a:t>
            </a:r>
            <a:endParaRPr lang="en-US" sz="3200" i="1" dirty="0" smtClean="0">
              <a:latin typeface="Calibri" pitchFamily="34" charset="0"/>
            </a:endParaRPr>
          </a:p>
        </p:txBody>
      </p:sp>
    </p:spTree>
    <p:extLst>
      <p:ext uri="{BB962C8B-B14F-4D97-AF65-F5344CB8AC3E}">
        <p14:creationId xmlns:p14="http://schemas.microsoft.com/office/powerpoint/2010/main" val="3886383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Other Personality Traits at Work</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Locus of Control </a:t>
            </a:r>
            <a:endParaRPr lang="en-US" b="1" dirty="0" smtClean="0"/>
          </a:p>
          <a:p>
            <a:pPr lvl="1"/>
            <a:r>
              <a:rPr lang="en-US" dirty="0" smtClean="0"/>
              <a:t>the </a:t>
            </a:r>
            <a:r>
              <a:rPr lang="en-US" dirty="0"/>
              <a:t>extent to </a:t>
            </a:r>
            <a:r>
              <a:rPr lang="en-US" dirty="0" smtClean="0"/>
              <a:t>which people </a:t>
            </a:r>
            <a:r>
              <a:rPr lang="en-US" dirty="0"/>
              <a:t>believe that their behavior has </a:t>
            </a:r>
            <a:r>
              <a:rPr lang="en-US" dirty="0" smtClean="0"/>
              <a:t>a real </a:t>
            </a:r>
            <a:r>
              <a:rPr lang="en-US" dirty="0"/>
              <a:t>effect on what happens to </a:t>
            </a:r>
            <a:r>
              <a:rPr lang="en-US" dirty="0" smtClean="0"/>
              <a:t>them</a:t>
            </a:r>
          </a:p>
          <a:p>
            <a:r>
              <a:rPr lang="en-US" b="1" dirty="0"/>
              <a:t>Self-Efficacy</a:t>
            </a:r>
          </a:p>
          <a:p>
            <a:pPr lvl="1"/>
            <a:r>
              <a:rPr lang="en-US" dirty="0"/>
              <a:t>a person’s belief about his or her capabilities to perform a task</a:t>
            </a:r>
          </a:p>
        </p:txBody>
      </p:sp>
    </p:spTree>
    <p:extLst>
      <p:ext uri="{BB962C8B-B14F-4D97-AF65-F5344CB8AC3E}">
        <p14:creationId xmlns:p14="http://schemas.microsoft.com/office/powerpoint/2010/main" val="3735488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smtClean="0"/>
              <a:t>Other Personality Traits at </a:t>
            </a:r>
            <a:r>
              <a:rPr lang="en-US" sz="3200" i="1" dirty="0" smtClean="0"/>
              <a:t>Work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Authoritarianism </a:t>
            </a:r>
            <a:endParaRPr lang="en-US" b="1" i="1" dirty="0"/>
          </a:p>
          <a:p>
            <a:pPr lvl="1"/>
            <a:r>
              <a:rPr lang="en-US" dirty="0" smtClean="0"/>
              <a:t>the </a:t>
            </a:r>
            <a:r>
              <a:rPr lang="en-US" dirty="0"/>
              <a:t>extent to </a:t>
            </a:r>
            <a:r>
              <a:rPr lang="en-US" dirty="0" smtClean="0"/>
              <a:t>which a </a:t>
            </a:r>
            <a:r>
              <a:rPr lang="en-US" dirty="0"/>
              <a:t>person believes that power and </a:t>
            </a:r>
            <a:r>
              <a:rPr lang="en-US" dirty="0" smtClean="0"/>
              <a:t>status differences </a:t>
            </a:r>
            <a:r>
              <a:rPr lang="en-US" dirty="0"/>
              <a:t>are appropriate </a:t>
            </a:r>
            <a:r>
              <a:rPr lang="en-US" dirty="0" smtClean="0"/>
              <a:t>within hierarchical </a:t>
            </a:r>
            <a:r>
              <a:rPr lang="en-US" dirty="0"/>
              <a:t>social systems such </a:t>
            </a:r>
            <a:r>
              <a:rPr lang="en-US" dirty="0" smtClean="0"/>
              <a:t>as organizations</a:t>
            </a:r>
          </a:p>
          <a:p>
            <a:r>
              <a:rPr lang="en-US" b="1" dirty="0"/>
              <a:t>Machiavellianism </a:t>
            </a:r>
          </a:p>
          <a:p>
            <a:pPr lvl="1"/>
            <a:r>
              <a:rPr lang="en-US" dirty="0"/>
              <a:t>used to describe behavior directed at gaining power and controlling the behavior of others</a:t>
            </a:r>
          </a:p>
        </p:txBody>
      </p:sp>
    </p:spTree>
    <p:extLst>
      <p:ext uri="{BB962C8B-B14F-4D97-AF65-F5344CB8AC3E}">
        <p14:creationId xmlns:p14="http://schemas.microsoft.com/office/powerpoint/2010/main" val="486515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r>
              <a:rPr lang="en-US" b="1" dirty="0"/>
              <a:t>Self-Esteem </a:t>
            </a:r>
            <a:endParaRPr lang="en-US" b="1" dirty="0" smtClean="0"/>
          </a:p>
          <a:p>
            <a:pPr lvl="1"/>
            <a:r>
              <a:rPr lang="en-US" dirty="0" smtClean="0"/>
              <a:t>the </a:t>
            </a:r>
            <a:r>
              <a:rPr lang="en-US" dirty="0"/>
              <a:t>extent to which </a:t>
            </a:r>
            <a:r>
              <a:rPr lang="en-US" dirty="0" smtClean="0"/>
              <a:t>a person </a:t>
            </a:r>
            <a:r>
              <a:rPr lang="en-US" dirty="0"/>
              <a:t>believes that he or she is </a:t>
            </a:r>
            <a:r>
              <a:rPr lang="en-US" dirty="0" smtClean="0"/>
              <a:t>a worthwhile </a:t>
            </a:r>
            <a:r>
              <a:rPr lang="en-US" dirty="0"/>
              <a:t>and deserving </a:t>
            </a:r>
            <a:r>
              <a:rPr lang="en-US" b="1" dirty="0" smtClean="0"/>
              <a:t>individual</a:t>
            </a:r>
          </a:p>
          <a:p>
            <a:r>
              <a:rPr lang="en-US" b="1" dirty="0"/>
              <a:t>Risk Propensity </a:t>
            </a:r>
            <a:endParaRPr lang="en-US" b="1" dirty="0" smtClean="0"/>
          </a:p>
          <a:p>
            <a:pPr lvl="1"/>
            <a:r>
              <a:rPr lang="en-US" dirty="0"/>
              <a:t>the degree to which a person is willing to take chances and make risky decisions</a:t>
            </a: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Other Personality Traits at Work (cont.)</a:t>
            </a:r>
            <a:endParaRPr lang="en-US" sz="3200" i="1" dirty="0" smtClean="0">
              <a:latin typeface="Calibri" pitchFamily="34" charset="0"/>
            </a:endParaRPr>
          </a:p>
        </p:txBody>
      </p:sp>
    </p:spTree>
    <p:extLst>
      <p:ext uri="{BB962C8B-B14F-4D97-AF65-F5344CB8AC3E}">
        <p14:creationId xmlns:p14="http://schemas.microsoft.com/office/powerpoint/2010/main" val="25046431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Attitude Structure</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2800" b="1" dirty="0"/>
              <a:t>Cognition </a:t>
            </a:r>
            <a:endParaRPr lang="en-US" sz="2800" b="1" dirty="0" smtClean="0"/>
          </a:p>
          <a:p>
            <a:pPr lvl="1"/>
            <a:r>
              <a:rPr lang="en-US" sz="2400" dirty="0" smtClean="0"/>
              <a:t>the </a:t>
            </a:r>
            <a:r>
              <a:rPr lang="en-US" sz="2400" dirty="0"/>
              <a:t>knowledge a </a:t>
            </a:r>
            <a:r>
              <a:rPr lang="en-US" sz="2400" dirty="0" smtClean="0"/>
              <a:t>person presumes </a:t>
            </a:r>
            <a:r>
              <a:rPr lang="en-US" sz="2400" dirty="0"/>
              <a:t>to have about </a:t>
            </a:r>
            <a:r>
              <a:rPr lang="en-US" sz="2400" dirty="0" smtClean="0"/>
              <a:t>something</a:t>
            </a:r>
          </a:p>
          <a:p>
            <a:r>
              <a:rPr lang="en-US" sz="2800" b="1" dirty="0"/>
              <a:t>Affect </a:t>
            </a:r>
          </a:p>
          <a:p>
            <a:pPr lvl="1"/>
            <a:r>
              <a:rPr lang="en-US" sz="2400" dirty="0"/>
              <a:t>a person’s feelings toward </a:t>
            </a:r>
            <a:r>
              <a:rPr lang="en-US" sz="2400" dirty="0" smtClean="0"/>
              <a:t>something</a:t>
            </a:r>
          </a:p>
          <a:p>
            <a:r>
              <a:rPr lang="en-US" sz="2800" b="1" dirty="0"/>
              <a:t>Intention </a:t>
            </a:r>
            <a:endParaRPr lang="en-US" sz="2800" b="1" dirty="0" smtClean="0"/>
          </a:p>
          <a:p>
            <a:pPr lvl="1"/>
            <a:r>
              <a:rPr lang="en-US" sz="2400" dirty="0" smtClean="0"/>
              <a:t>part </a:t>
            </a:r>
            <a:r>
              <a:rPr lang="en-US" sz="2400" dirty="0"/>
              <a:t>of an attitude </a:t>
            </a:r>
            <a:r>
              <a:rPr lang="en-US" sz="2400" dirty="0" smtClean="0"/>
              <a:t>that guides </a:t>
            </a:r>
            <a:r>
              <a:rPr lang="en-US" sz="2400" dirty="0"/>
              <a:t>a person’s </a:t>
            </a:r>
            <a:r>
              <a:rPr lang="en-US" sz="2400" dirty="0" smtClean="0"/>
              <a:t>behavior</a:t>
            </a:r>
          </a:p>
          <a:p>
            <a:r>
              <a:rPr lang="en-US" sz="2800" b="1" dirty="0"/>
              <a:t>Cognitive Dissonance </a:t>
            </a:r>
            <a:endParaRPr lang="en-US" sz="2800" b="1" dirty="0" smtClean="0"/>
          </a:p>
          <a:p>
            <a:pPr lvl="1"/>
            <a:r>
              <a:rPr lang="en-US" sz="2400" dirty="0" smtClean="0"/>
              <a:t>when two sets </a:t>
            </a:r>
            <a:r>
              <a:rPr lang="en-US" sz="2400" dirty="0"/>
              <a:t>of cognitions or perceptions </a:t>
            </a:r>
            <a:r>
              <a:rPr lang="en-US" sz="2400" dirty="0" smtClean="0"/>
              <a:t>are contradictory </a:t>
            </a:r>
            <a:r>
              <a:rPr lang="en-US" sz="2400" dirty="0"/>
              <a:t>or incongruent</a:t>
            </a:r>
          </a:p>
        </p:txBody>
      </p:sp>
    </p:spTree>
    <p:extLst>
      <p:ext uri="{BB962C8B-B14F-4D97-AF65-F5344CB8AC3E}">
        <p14:creationId xmlns:p14="http://schemas.microsoft.com/office/powerpoint/2010/main" val="4056352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Attitudes at Work</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Attitudes </a:t>
            </a:r>
          </a:p>
          <a:p>
            <a:pPr lvl="1">
              <a:defRPr/>
            </a:pPr>
            <a:r>
              <a:rPr lang="en-US" dirty="0"/>
              <a:t>a person’s beliefs and feelings about specific ideas, situations, or people</a:t>
            </a:r>
          </a:p>
          <a:p>
            <a:pPr>
              <a:defRPr/>
            </a:pPr>
            <a:r>
              <a:rPr lang="en-US" b="1" dirty="0"/>
              <a:t>Job Satisfaction </a:t>
            </a:r>
          </a:p>
          <a:p>
            <a:pPr lvl="1">
              <a:defRPr/>
            </a:pPr>
            <a:r>
              <a:rPr lang="en-US" dirty="0"/>
              <a:t>degree of enjoyment that people derive from performing their jobs</a:t>
            </a:r>
          </a:p>
          <a:p>
            <a:pPr>
              <a:defRPr/>
            </a:pPr>
            <a:r>
              <a:rPr lang="en-US" b="1" dirty="0"/>
              <a:t>Organizational Commitment </a:t>
            </a:r>
          </a:p>
          <a:p>
            <a:pPr lvl="1">
              <a:defRPr/>
            </a:pPr>
            <a:r>
              <a:rPr lang="en-US" dirty="0"/>
              <a:t>an individual’s identification with the organization and its mission</a:t>
            </a:r>
          </a:p>
          <a:p>
            <a:pPr marL="0" indent="0">
              <a:buNone/>
            </a:pPr>
            <a:endParaRPr lang="en-US" b="1" dirty="0"/>
          </a:p>
        </p:txBody>
      </p:sp>
    </p:spTree>
    <p:extLst>
      <p:ext uri="{BB962C8B-B14F-4D97-AF65-F5344CB8AC3E}">
        <p14:creationId xmlns:p14="http://schemas.microsoft.com/office/powerpoint/2010/main" val="3744965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b="1" dirty="0"/>
              <a:t>In this </a:t>
            </a:r>
            <a:r>
              <a:rPr lang="en-US" b="1" dirty="0" smtClean="0"/>
              <a:t>chapter we</a:t>
            </a:r>
          </a:p>
          <a:p>
            <a:pPr lvl="1"/>
            <a:r>
              <a:rPr lang="en-US" dirty="0" smtClean="0"/>
              <a:t>describe </a:t>
            </a:r>
            <a:r>
              <a:rPr lang="en-US" dirty="0"/>
              <a:t>the different forms </a:t>
            </a:r>
            <a:r>
              <a:rPr lang="en-US" dirty="0" smtClean="0"/>
              <a:t>of behaviors </a:t>
            </a:r>
            <a:r>
              <a:rPr lang="en-US" dirty="0"/>
              <a:t>that employees exhibit at work. </a:t>
            </a:r>
            <a:endParaRPr lang="en-US" dirty="0" smtClean="0"/>
          </a:p>
          <a:p>
            <a:pPr lvl="1"/>
            <a:r>
              <a:rPr lang="en-US" dirty="0" smtClean="0"/>
              <a:t>examine </a:t>
            </a:r>
            <a:r>
              <a:rPr lang="en-US" dirty="0"/>
              <a:t>many of the ways that people </a:t>
            </a:r>
            <a:r>
              <a:rPr lang="en-US" dirty="0" smtClean="0"/>
              <a:t>differ from </a:t>
            </a:r>
            <a:r>
              <a:rPr lang="en-US" dirty="0"/>
              <a:t>one another</a:t>
            </a:r>
            <a:r>
              <a:rPr lang="en-US" dirty="0" smtClean="0"/>
              <a:t>.</a:t>
            </a:r>
          </a:p>
          <a:p>
            <a:pPr lvl="1"/>
            <a:r>
              <a:rPr lang="en-US" dirty="0" smtClean="0"/>
              <a:t>look at some </a:t>
            </a:r>
            <a:r>
              <a:rPr lang="en-US" dirty="0"/>
              <a:t>important models and concepts of </a:t>
            </a:r>
            <a:r>
              <a:rPr lang="en-US" dirty="0" smtClean="0"/>
              <a:t>employee motivation</a:t>
            </a:r>
            <a:r>
              <a:rPr lang="en-US" dirty="0"/>
              <a:t>, as well as some strategies and </a:t>
            </a:r>
            <a:r>
              <a:rPr lang="en-US" dirty="0" smtClean="0"/>
              <a:t>techniques used </a:t>
            </a:r>
            <a:r>
              <a:rPr lang="en-US" dirty="0"/>
              <a:t>by organizations to improve </a:t>
            </a:r>
            <a:r>
              <a:rPr lang="en-US" dirty="0" smtClean="0"/>
              <a:t>employee motivation</a:t>
            </a:r>
            <a:r>
              <a:rPr lang="en-US" dirty="0"/>
              <a:t>.</a:t>
            </a:r>
            <a:endParaRPr lang="en-US"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Matching People and Jobs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Psychological Contract </a:t>
            </a:r>
          </a:p>
          <a:p>
            <a:pPr lvl="1">
              <a:defRPr/>
            </a:pPr>
            <a:r>
              <a:rPr lang="en-US" dirty="0"/>
              <a:t>set of expectations held by an employee concerning what he or she will contribute to an organization (referred to as contributions) and what the organization will in return provide the employee (referred to as inducements)</a:t>
            </a:r>
          </a:p>
          <a:p>
            <a:endParaRPr lang="en-US" b="1" dirty="0"/>
          </a:p>
        </p:txBody>
      </p:sp>
    </p:spTree>
    <p:extLst>
      <p:ext uri="{BB962C8B-B14F-4D97-AF65-F5344CB8AC3E}">
        <p14:creationId xmlns:p14="http://schemas.microsoft.com/office/powerpoint/2010/main" val="2732926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Psychological Contract</a:t>
            </a:r>
            <a:endParaRPr lang="en-US" sz="3200" dirty="0" smtClean="0">
              <a:latin typeface="Calibri" pitchFamily="34"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100" y="1981200"/>
            <a:ext cx="7510700" cy="2967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245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Person-Job Fit</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Person-Job Fit </a:t>
            </a:r>
          </a:p>
          <a:p>
            <a:pPr lvl="1">
              <a:defRPr/>
            </a:pPr>
            <a:r>
              <a:rPr lang="en-US" dirty="0"/>
              <a:t>the extent to which a person’s contributions and the organization’s inducements match one another</a:t>
            </a:r>
          </a:p>
          <a:p>
            <a:pPr marL="0" indent="0">
              <a:buNone/>
            </a:pPr>
            <a:endParaRPr lang="en-US" b="1" dirty="0"/>
          </a:p>
        </p:txBody>
      </p:sp>
    </p:spTree>
    <p:extLst>
      <p:ext uri="{BB962C8B-B14F-4D97-AF65-F5344CB8AC3E}">
        <p14:creationId xmlns:p14="http://schemas.microsoft.com/office/powerpoint/2010/main" val="10072551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Basic Motivation </a:t>
            </a:r>
            <a:r>
              <a:rPr lang="en-US" sz="2800" dirty="0" smtClean="0"/>
              <a:t>Concepts and </a:t>
            </a:r>
            <a:r>
              <a:rPr lang="en-US" sz="2800" dirty="0"/>
              <a:t>Theories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657600" cy="4906963"/>
          </a:xfrm>
        </p:spPr>
        <p:txBody>
          <a:bodyPr/>
          <a:lstStyle/>
          <a:p>
            <a:pPr>
              <a:defRPr/>
            </a:pPr>
            <a:r>
              <a:rPr lang="en-US" b="1" dirty="0"/>
              <a:t>Motivation </a:t>
            </a:r>
          </a:p>
          <a:p>
            <a:pPr lvl="1">
              <a:defRPr/>
            </a:pPr>
            <a:r>
              <a:rPr lang="en-US" dirty="0"/>
              <a:t>the set of forces that cause people to behave in certain ways</a:t>
            </a:r>
          </a:p>
          <a:p>
            <a:endParaRPr lang="en-US" b="1" dirty="0"/>
          </a:p>
        </p:txBody>
      </p:sp>
      <p:sp>
        <p:nvSpPr>
          <p:cNvPr id="4" name="Rectangle 3"/>
          <p:cNvSpPr txBox="1">
            <a:spLocks/>
          </p:cNvSpPr>
          <p:nvPr/>
        </p:nvSpPr>
        <p:spPr bwMode="auto">
          <a:xfrm>
            <a:off x="4800600" y="1219200"/>
            <a:ext cx="3657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376092"/>
              </a:buClr>
            </a:pPr>
            <a:r>
              <a:rPr lang="en-US" altLang="en-US" b="1" dirty="0"/>
              <a:t>Classical Theory of </a:t>
            </a:r>
            <a:r>
              <a:rPr lang="en-US" altLang="en-US" b="1" dirty="0" smtClean="0"/>
              <a:t>Motivation</a:t>
            </a:r>
          </a:p>
          <a:p>
            <a:pPr lvl="1">
              <a:buClr>
                <a:srgbClr val="376092"/>
              </a:buClr>
            </a:pPr>
            <a:r>
              <a:rPr lang="en-US" altLang="en-US" dirty="0" smtClean="0"/>
              <a:t>theory </a:t>
            </a:r>
            <a:r>
              <a:rPr lang="en-US" altLang="en-US" dirty="0"/>
              <a:t>holding that workers are motivated solely by money</a:t>
            </a:r>
          </a:p>
          <a:p>
            <a:endParaRPr lang="en-US" b="1" dirty="0"/>
          </a:p>
        </p:txBody>
      </p:sp>
    </p:spTree>
    <p:extLst>
      <p:ext uri="{BB962C8B-B14F-4D97-AF65-F5344CB8AC3E}">
        <p14:creationId xmlns:p14="http://schemas.microsoft.com/office/powerpoint/2010/main" val="25266663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Early Behavioral Theory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Hawthorne Effect </a:t>
            </a:r>
          </a:p>
          <a:p>
            <a:pPr lvl="1">
              <a:defRPr/>
            </a:pPr>
            <a:r>
              <a:rPr lang="en-US" dirty="0"/>
              <a:t>tendency for productivity to increase when workers believe they are receiving special attention from management</a:t>
            </a:r>
          </a:p>
          <a:p>
            <a:pPr marL="0" indent="0">
              <a:buNone/>
            </a:pPr>
            <a:endParaRPr lang="en-US" b="1" dirty="0"/>
          </a:p>
        </p:txBody>
      </p:sp>
    </p:spTree>
    <p:extLst>
      <p:ext uri="{BB962C8B-B14F-4D97-AF65-F5344CB8AC3E}">
        <p14:creationId xmlns:p14="http://schemas.microsoft.com/office/powerpoint/2010/main" val="272957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Human Resources Model: </a:t>
            </a:r>
            <a:r>
              <a:rPr lang="en-US" sz="2800" dirty="0" smtClean="0"/>
              <a:t>Theories </a:t>
            </a:r>
            <a:r>
              <a:rPr lang="en-US" sz="2800" dirty="0"/>
              <a:t>X and 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886200" cy="4906963"/>
          </a:xfrm>
        </p:spPr>
        <p:txBody>
          <a:bodyPr/>
          <a:lstStyle/>
          <a:p>
            <a:pPr>
              <a:defRPr/>
            </a:pPr>
            <a:r>
              <a:rPr lang="en-US" b="1" dirty="0"/>
              <a:t>Theory X </a:t>
            </a:r>
          </a:p>
          <a:p>
            <a:pPr lvl="1">
              <a:defRPr/>
            </a:pPr>
            <a:r>
              <a:rPr lang="en-US" dirty="0"/>
              <a:t>theory of motivation holding that people are naturally lazy and uncooperative</a:t>
            </a:r>
          </a:p>
          <a:p>
            <a:endParaRPr lang="en-US" b="1" dirty="0"/>
          </a:p>
        </p:txBody>
      </p:sp>
      <p:sp>
        <p:nvSpPr>
          <p:cNvPr id="4" name="Rectangle 3"/>
          <p:cNvSpPr txBox="1">
            <a:spLocks/>
          </p:cNvSpPr>
          <p:nvPr/>
        </p:nvSpPr>
        <p:spPr bwMode="auto">
          <a:xfrm>
            <a:off x="4648200" y="1219200"/>
            <a:ext cx="39624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Theory Y </a:t>
            </a:r>
          </a:p>
          <a:p>
            <a:pPr lvl="1">
              <a:defRPr/>
            </a:pPr>
            <a:r>
              <a:rPr lang="en-US" dirty="0"/>
              <a:t>theory of motivation holding that people are naturally energetic, growth-oriented, self-motivated, and interested in being productive</a:t>
            </a:r>
          </a:p>
        </p:txBody>
      </p:sp>
    </p:spTree>
    <p:extLst>
      <p:ext uri="{BB962C8B-B14F-4D97-AF65-F5344CB8AC3E}">
        <p14:creationId xmlns:p14="http://schemas.microsoft.com/office/powerpoint/2010/main" val="1202584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Theory X and Theory Y</a:t>
            </a:r>
            <a:endParaRPr lang="en-US" sz="3200" dirty="0" smtClean="0">
              <a:latin typeface="Calibri" pitchFamily="34"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16" y="1676400"/>
            <a:ext cx="7645084" cy="3271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783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Maslow’s Hierarchy of Needs Model</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Hierarchy of Human Needs Model </a:t>
            </a:r>
          </a:p>
          <a:p>
            <a:pPr lvl="1">
              <a:defRPr/>
            </a:pPr>
            <a:r>
              <a:rPr lang="en-US" dirty="0"/>
              <a:t>theory of motivation describing five levels of human needs and arguing that basic needs must be fulfilled before people work to satisfy higher-level needs</a:t>
            </a:r>
          </a:p>
          <a:p>
            <a:pPr marL="0" indent="0">
              <a:buNone/>
            </a:pPr>
            <a:endParaRPr lang="en-US" b="1" dirty="0"/>
          </a:p>
        </p:txBody>
      </p:sp>
    </p:spTree>
    <p:extLst>
      <p:ext uri="{BB962C8B-B14F-4D97-AF65-F5344CB8AC3E}">
        <p14:creationId xmlns:p14="http://schemas.microsoft.com/office/powerpoint/2010/main" val="29725259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Maslow’s Hierarchy of Human Needs</a:t>
            </a:r>
            <a:endParaRPr lang="en-US" sz="3200" dirty="0" smtClean="0">
              <a:latin typeface="Calibri" pitchFamily="34"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3063" y="1295400"/>
            <a:ext cx="5857875" cy="484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58141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Two-Factor Theory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Two-Factor Theory </a:t>
            </a:r>
          </a:p>
          <a:p>
            <a:pPr lvl="1">
              <a:defRPr/>
            </a:pPr>
            <a:r>
              <a:rPr lang="en-US" dirty="0"/>
              <a:t>theory of motivation holding that job satisfaction depends on two factors, hygiene and motivation</a:t>
            </a:r>
          </a:p>
          <a:p>
            <a:pPr marL="0" indent="0">
              <a:buNone/>
            </a:pPr>
            <a:endParaRPr lang="en-US" b="1" dirty="0"/>
          </a:p>
        </p:txBody>
      </p:sp>
    </p:spTree>
    <p:extLst>
      <p:ext uri="{BB962C8B-B14F-4D97-AF65-F5344CB8AC3E}">
        <p14:creationId xmlns:p14="http://schemas.microsoft.com/office/powerpoint/2010/main" val="1075271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Clr>
                <a:schemeClr val="accent6">
                  <a:lumMod val="75000"/>
                </a:schemeClr>
              </a:buClr>
              <a:buFont typeface="+mj-lt"/>
              <a:buAutoNum type="arabicPeriod"/>
              <a:defRPr/>
            </a:pPr>
            <a:r>
              <a:rPr lang="en-US" b="1" dirty="0"/>
              <a:t>Identify</a:t>
            </a:r>
            <a:r>
              <a:rPr lang="en-US" dirty="0"/>
              <a:t> and discuss the basic forms of behaviors that employees exhibit in organizations.</a:t>
            </a:r>
          </a:p>
          <a:p>
            <a:pPr marL="514350" indent="-514350">
              <a:buClr>
                <a:schemeClr val="accent6">
                  <a:lumMod val="75000"/>
                </a:schemeClr>
              </a:buClr>
              <a:buFont typeface="+mj-lt"/>
              <a:buAutoNum type="arabicPeriod"/>
              <a:defRPr/>
            </a:pPr>
            <a:r>
              <a:rPr lang="en-US" b="1" dirty="0"/>
              <a:t>Describe</a:t>
            </a:r>
            <a:r>
              <a:rPr lang="en-US" dirty="0"/>
              <a:t> the nature and importance of individual differences among employees.</a:t>
            </a:r>
          </a:p>
          <a:p>
            <a:pPr marL="514350" indent="-514350">
              <a:buClr>
                <a:schemeClr val="accent6">
                  <a:lumMod val="75000"/>
                </a:schemeClr>
              </a:buClr>
              <a:buFont typeface="+mj-lt"/>
              <a:buAutoNum type="arabicPeriod"/>
              <a:defRPr/>
            </a:pPr>
            <a:r>
              <a:rPr lang="en-US" b="1" dirty="0"/>
              <a:t>Explain</a:t>
            </a:r>
            <a:r>
              <a:rPr lang="en-US" dirty="0"/>
              <a:t> the meaning and importance of psychological contracts and the person-job fit in the workplace.</a:t>
            </a:r>
          </a:p>
          <a:p>
            <a:pPr marL="0" indent="0"/>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Two-Factor Theory of Motivation</a:t>
            </a:r>
            <a:endParaRPr lang="en-US" sz="3200" dirty="0" smtClean="0">
              <a:latin typeface="Calibri" pitchFamily="34" charset="0"/>
            </a:endParaRPr>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5025" y="1143000"/>
            <a:ext cx="4600575" cy="4963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2202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Contemporary Motivation Theory</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Expectancy Theory </a:t>
            </a:r>
          </a:p>
          <a:p>
            <a:pPr lvl="1">
              <a:defRPr/>
            </a:pPr>
            <a:r>
              <a:rPr lang="en-US" dirty="0"/>
              <a:t>theory of motivation holding that people are motivated to work toward rewards that they want and that they believe they have a reasonable chance of obtaining</a:t>
            </a:r>
          </a:p>
          <a:p>
            <a:pPr marL="0" indent="0">
              <a:buNone/>
            </a:pPr>
            <a:endParaRPr lang="en-US" b="1"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9650" y="3733800"/>
            <a:ext cx="712470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3094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Contemporary Motivation </a:t>
            </a:r>
            <a:r>
              <a:rPr lang="en-US" sz="3200" i="1" dirty="0" smtClean="0"/>
              <a:t>Theory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3962400" cy="4906963"/>
          </a:xfrm>
        </p:spPr>
        <p:txBody>
          <a:bodyPr/>
          <a:lstStyle/>
          <a:p>
            <a:pPr>
              <a:defRPr/>
            </a:pPr>
            <a:r>
              <a:rPr lang="en-US" b="1" dirty="0"/>
              <a:t>Equity Theory </a:t>
            </a:r>
          </a:p>
          <a:p>
            <a:pPr lvl="1">
              <a:defRPr/>
            </a:pPr>
            <a:r>
              <a:rPr lang="en-US" dirty="0"/>
              <a:t>theory of motivation holding that people evaluate their treatment by the organization relative to the treatment of others</a:t>
            </a:r>
          </a:p>
          <a:p>
            <a:endParaRPr lang="en-US" b="1" dirty="0"/>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57299"/>
            <a:ext cx="3346450" cy="4948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31765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Reinforcement/Behavior Modification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Positive Reinforcement </a:t>
            </a:r>
          </a:p>
          <a:p>
            <a:pPr lvl="1">
              <a:defRPr/>
            </a:pPr>
            <a:r>
              <a:rPr lang="en-US" dirty="0"/>
              <a:t>reward that follows desired behaviors</a:t>
            </a:r>
          </a:p>
          <a:p>
            <a:pPr>
              <a:defRPr/>
            </a:pPr>
            <a:r>
              <a:rPr lang="en-US" b="1" dirty="0"/>
              <a:t>Punishment </a:t>
            </a:r>
          </a:p>
          <a:p>
            <a:pPr lvl="1">
              <a:defRPr/>
            </a:pPr>
            <a:r>
              <a:rPr lang="en-US" dirty="0"/>
              <a:t>unpleasant consequences of an undesirable behavior</a:t>
            </a:r>
          </a:p>
          <a:p>
            <a:endParaRPr lang="en-US" b="1" dirty="0"/>
          </a:p>
        </p:txBody>
      </p:sp>
    </p:spTree>
    <p:extLst>
      <p:ext uri="{BB962C8B-B14F-4D97-AF65-F5344CB8AC3E}">
        <p14:creationId xmlns:p14="http://schemas.microsoft.com/office/powerpoint/2010/main" val="13572529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Using Goals to Motivate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Management by Objectives (MBO) </a:t>
            </a:r>
          </a:p>
          <a:p>
            <a:pPr lvl="1">
              <a:defRPr/>
            </a:pPr>
            <a:r>
              <a:rPr lang="en-US" dirty="0"/>
              <a:t>set of procedures involving both managers and subordinates in setting goals and evaluating progress</a:t>
            </a:r>
          </a:p>
          <a:p>
            <a:pPr marL="0" indent="0">
              <a:buNone/>
            </a:pPr>
            <a:endParaRPr lang="en-US" b="1" dirty="0"/>
          </a:p>
        </p:txBody>
      </p:sp>
    </p:spTree>
    <p:extLst>
      <p:ext uri="{BB962C8B-B14F-4D97-AF65-F5344CB8AC3E}">
        <p14:creationId xmlns:p14="http://schemas.microsoft.com/office/powerpoint/2010/main" val="37364292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2800" dirty="0"/>
              <a:t>Participative Management and E</a:t>
            </a:r>
            <a:r>
              <a:rPr lang="en-US" sz="2800" dirty="0" smtClean="0"/>
              <a:t>mpowerment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Participative Management and Empowerment</a:t>
            </a:r>
          </a:p>
          <a:p>
            <a:pPr lvl="1">
              <a:defRPr/>
            </a:pPr>
            <a:r>
              <a:rPr lang="en-US" dirty="0"/>
              <a:t>method of increasing job satisfaction by giving employees a voice in the management of their jobs and the company</a:t>
            </a:r>
          </a:p>
          <a:p>
            <a:pPr marL="0" indent="0">
              <a:buNone/>
            </a:pPr>
            <a:endParaRPr lang="en-US" b="1" dirty="0"/>
          </a:p>
        </p:txBody>
      </p:sp>
    </p:spTree>
    <p:extLst>
      <p:ext uri="{BB962C8B-B14F-4D97-AF65-F5344CB8AC3E}">
        <p14:creationId xmlns:p14="http://schemas.microsoft.com/office/powerpoint/2010/main" val="21727840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Job Enrichment and Job Redesign</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Job </a:t>
            </a:r>
            <a:r>
              <a:rPr lang="en-US" b="1" dirty="0"/>
              <a:t>Enrichment </a:t>
            </a:r>
          </a:p>
          <a:p>
            <a:pPr lvl="1">
              <a:defRPr/>
            </a:pPr>
            <a:r>
              <a:rPr lang="en-US" dirty="0"/>
              <a:t>method of increasing job satisfaction by adding one or more motivating factors to job activities</a:t>
            </a:r>
          </a:p>
          <a:p>
            <a:pPr>
              <a:defRPr/>
            </a:pPr>
            <a:r>
              <a:rPr lang="en-US" b="1" dirty="0"/>
              <a:t>Job Redesign </a:t>
            </a:r>
          </a:p>
          <a:p>
            <a:pPr lvl="1">
              <a:defRPr/>
            </a:pPr>
            <a:r>
              <a:rPr lang="en-US" dirty="0"/>
              <a:t>method of increasing job satisfaction by designing a more satisfactory fit between workers and their jobs</a:t>
            </a:r>
          </a:p>
          <a:p>
            <a:endParaRPr lang="en-US" b="1" dirty="0"/>
          </a:p>
        </p:txBody>
      </p:sp>
    </p:spTree>
    <p:extLst>
      <p:ext uri="{BB962C8B-B14F-4D97-AF65-F5344CB8AC3E}">
        <p14:creationId xmlns:p14="http://schemas.microsoft.com/office/powerpoint/2010/main" val="14438972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Job Redesign Programs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Combining </a:t>
            </a:r>
            <a:r>
              <a:rPr lang="en-US" altLang="en-US" b="1" dirty="0" smtClean="0"/>
              <a:t>Tasks</a:t>
            </a:r>
          </a:p>
          <a:p>
            <a:pPr lvl="1">
              <a:buClr>
                <a:srgbClr val="254061"/>
              </a:buClr>
            </a:pPr>
            <a:r>
              <a:rPr lang="en-US" altLang="en-US" dirty="0" smtClean="0"/>
              <a:t>involves </a:t>
            </a:r>
            <a:r>
              <a:rPr lang="en-US" altLang="en-US" dirty="0"/>
              <a:t>enlarging jobs and increasing their variety to make employees feel that their work is more meaningful</a:t>
            </a:r>
          </a:p>
          <a:p>
            <a:pPr>
              <a:buClr>
                <a:srgbClr val="254061"/>
              </a:buClr>
            </a:pPr>
            <a:r>
              <a:rPr lang="en-US" altLang="en-US" b="1" dirty="0"/>
              <a:t>Forming Natural Work </a:t>
            </a:r>
            <a:r>
              <a:rPr lang="en-US" altLang="en-US" b="1" dirty="0" smtClean="0"/>
              <a:t>Groups</a:t>
            </a:r>
          </a:p>
          <a:p>
            <a:pPr lvl="1">
              <a:buClr>
                <a:srgbClr val="254061"/>
              </a:buClr>
            </a:pPr>
            <a:r>
              <a:rPr lang="en-US" altLang="en-US" dirty="0" smtClean="0"/>
              <a:t>help </a:t>
            </a:r>
            <a:r>
              <a:rPr lang="en-US" altLang="en-US" dirty="0"/>
              <a:t>employees see the importance of their jobs in the total structure of the firm</a:t>
            </a:r>
          </a:p>
          <a:p>
            <a:pPr>
              <a:buClr>
                <a:srgbClr val="254061"/>
              </a:buClr>
            </a:pPr>
            <a:r>
              <a:rPr lang="en-US" altLang="en-US" b="1" dirty="0"/>
              <a:t>Establishing Client </a:t>
            </a:r>
            <a:r>
              <a:rPr lang="en-US" altLang="en-US" b="1" dirty="0" smtClean="0"/>
              <a:t>Relationships</a:t>
            </a:r>
          </a:p>
          <a:p>
            <a:pPr lvl="1">
              <a:buClr>
                <a:srgbClr val="254061"/>
              </a:buClr>
            </a:pPr>
            <a:r>
              <a:rPr lang="en-US" altLang="en-US" dirty="0" smtClean="0"/>
              <a:t>letting </a:t>
            </a:r>
            <a:r>
              <a:rPr lang="en-US" altLang="en-US" dirty="0"/>
              <a:t>employees interact with customers</a:t>
            </a:r>
          </a:p>
          <a:p>
            <a:endParaRPr lang="en-US" b="1" dirty="0"/>
          </a:p>
        </p:txBody>
      </p:sp>
    </p:spTree>
    <p:extLst>
      <p:ext uri="{BB962C8B-B14F-4D97-AF65-F5344CB8AC3E}">
        <p14:creationId xmlns:p14="http://schemas.microsoft.com/office/powerpoint/2010/main" val="16661156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Modified Work Schedules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Work Sharing (Job Sharing) </a:t>
            </a:r>
          </a:p>
          <a:p>
            <a:pPr lvl="1">
              <a:defRPr/>
            </a:pPr>
            <a:r>
              <a:rPr lang="en-US" dirty="0"/>
              <a:t>method of increasing job satisfaction by allowing two or more people to share a single full-time job</a:t>
            </a:r>
          </a:p>
          <a:p>
            <a:pPr>
              <a:defRPr/>
            </a:pPr>
            <a:r>
              <a:rPr lang="en-US" b="1" dirty="0"/>
              <a:t>Flextime Programs </a:t>
            </a:r>
          </a:p>
          <a:p>
            <a:pPr lvl="1">
              <a:defRPr/>
            </a:pPr>
            <a:r>
              <a:rPr lang="en-US" dirty="0"/>
              <a:t>method of increasing job satisfaction by allowing workers to adjust work schedules on a daily or weekly basis</a:t>
            </a:r>
          </a:p>
          <a:p>
            <a:pPr marL="0" indent="0">
              <a:buNone/>
            </a:pPr>
            <a:endParaRPr lang="en-US" b="1" dirty="0"/>
          </a:p>
        </p:txBody>
      </p:sp>
    </p:spTree>
    <p:extLst>
      <p:ext uri="{BB962C8B-B14F-4D97-AF65-F5344CB8AC3E}">
        <p14:creationId xmlns:p14="http://schemas.microsoft.com/office/powerpoint/2010/main" val="18556595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Modified Work </a:t>
            </a:r>
            <a:r>
              <a:rPr lang="en-US" sz="3200" i="1" dirty="0" smtClean="0"/>
              <a:t>Schedules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Telecommuting </a:t>
            </a:r>
          </a:p>
          <a:p>
            <a:pPr lvl="1">
              <a:defRPr/>
            </a:pPr>
            <a:r>
              <a:rPr lang="en-US" dirty="0"/>
              <a:t>form of flextime that allows people to perform some or all of a job away from standard office settings</a:t>
            </a:r>
          </a:p>
          <a:p>
            <a:pPr marL="0" indent="0">
              <a:buNone/>
            </a:pPr>
            <a:endParaRPr lang="en-US" b="1" dirty="0"/>
          </a:p>
        </p:txBody>
      </p:sp>
    </p:spTree>
    <p:extLst>
      <p:ext uri="{BB962C8B-B14F-4D97-AF65-F5344CB8AC3E}">
        <p14:creationId xmlns:p14="http://schemas.microsoft.com/office/powerpoint/2010/main" val="1525293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Clr>
                <a:schemeClr val="accent6">
                  <a:lumMod val="75000"/>
                </a:schemeClr>
              </a:buClr>
              <a:buFont typeface="+mj-lt"/>
              <a:buAutoNum type="arabicPeriod" startAt="4"/>
              <a:defRPr/>
            </a:pPr>
            <a:r>
              <a:rPr lang="en-US" b="1" dirty="0"/>
              <a:t>Identify</a:t>
            </a:r>
            <a:r>
              <a:rPr lang="en-US" dirty="0"/>
              <a:t> and summarize the most important models and concepts of employee motivation.</a:t>
            </a:r>
          </a:p>
          <a:p>
            <a:pPr marL="514350" indent="-514350">
              <a:buClr>
                <a:schemeClr val="accent6">
                  <a:lumMod val="75000"/>
                </a:schemeClr>
              </a:buClr>
              <a:buFont typeface="+mj-lt"/>
              <a:buAutoNum type="arabicPeriod" startAt="4"/>
              <a:defRPr/>
            </a:pPr>
            <a:r>
              <a:rPr lang="en-US" b="1" dirty="0"/>
              <a:t>Describe</a:t>
            </a:r>
            <a:r>
              <a:rPr lang="en-US" dirty="0"/>
              <a:t> some of the strategies and techniques used by organizations to improve employee motivation.</a:t>
            </a:r>
          </a:p>
          <a:p>
            <a:pPr marL="514350" indent="-514350">
              <a:buFont typeface="+mj-lt"/>
              <a:buAutoNum type="arabicPeriod" startAt="4"/>
            </a:pPr>
            <a:endParaRPr lang="en-US" dirty="0"/>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0"/>
            <a:ext cx="8229600" cy="1143000"/>
          </a:xfrm>
        </p:spPr>
        <p:txBody>
          <a:bodyPr/>
          <a:lstStyle/>
          <a:p>
            <a:r>
              <a:rPr lang="en-US" sz="2800" dirty="0"/>
              <a:t>Advantages and Disadvantages of Modified Schedules and Alternative Workplaces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810000" cy="4906963"/>
          </a:xfrm>
        </p:spPr>
        <p:txBody>
          <a:bodyPr/>
          <a:lstStyle/>
          <a:p>
            <a:pPr>
              <a:buClr>
                <a:srgbClr val="376092"/>
              </a:buClr>
            </a:pPr>
            <a:r>
              <a:rPr lang="en-US" altLang="en-US" b="1" dirty="0" smtClean="0"/>
              <a:t>Advantages</a:t>
            </a:r>
          </a:p>
          <a:p>
            <a:pPr lvl="1">
              <a:buClr>
                <a:srgbClr val="376092"/>
              </a:buClr>
            </a:pPr>
            <a:r>
              <a:rPr lang="en-US" altLang="en-US" dirty="0" smtClean="0"/>
              <a:t>more </a:t>
            </a:r>
            <a:r>
              <a:rPr lang="en-US" altLang="en-US" dirty="0"/>
              <a:t>satisfied, committed </a:t>
            </a:r>
            <a:r>
              <a:rPr lang="en-US" altLang="en-US" dirty="0" smtClean="0"/>
              <a:t>employees</a:t>
            </a:r>
          </a:p>
          <a:p>
            <a:pPr lvl="1">
              <a:buClr>
                <a:srgbClr val="376092"/>
              </a:buClr>
            </a:pPr>
            <a:r>
              <a:rPr lang="en-US" altLang="en-US" dirty="0" smtClean="0"/>
              <a:t>reduced stress</a:t>
            </a:r>
          </a:p>
          <a:p>
            <a:pPr lvl="1">
              <a:buClr>
                <a:srgbClr val="376092"/>
              </a:buClr>
            </a:pPr>
            <a:r>
              <a:rPr lang="en-US" altLang="en-US" dirty="0" smtClean="0"/>
              <a:t>improved productivity</a:t>
            </a:r>
          </a:p>
          <a:p>
            <a:pPr lvl="1">
              <a:buClr>
                <a:srgbClr val="376092"/>
              </a:buClr>
            </a:pPr>
            <a:r>
              <a:rPr lang="en-US" altLang="en-US" dirty="0" smtClean="0"/>
              <a:t>less </a:t>
            </a:r>
            <a:r>
              <a:rPr lang="en-US" altLang="en-US" dirty="0"/>
              <a:t>congestion</a:t>
            </a:r>
          </a:p>
          <a:p>
            <a:endParaRPr lang="en-US" b="1" dirty="0"/>
          </a:p>
        </p:txBody>
      </p:sp>
      <p:sp>
        <p:nvSpPr>
          <p:cNvPr id="4" name="Rectangle 3"/>
          <p:cNvSpPr txBox="1">
            <a:spLocks/>
          </p:cNvSpPr>
          <p:nvPr/>
        </p:nvSpPr>
        <p:spPr bwMode="auto">
          <a:xfrm>
            <a:off x="4343400" y="1219200"/>
            <a:ext cx="42672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376092"/>
              </a:buClr>
            </a:pPr>
            <a:r>
              <a:rPr lang="en-US" altLang="en-US" b="1" dirty="0" smtClean="0"/>
              <a:t>Disadvantages</a:t>
            </a:r>
          </a:p>
          <a:p>
            <a:pPr lvl="1">
              <a:buClr>
                <a:srgbClr val="376092"/>
              </a:buClr>
            </a:pPr>
            <a:r>
              <a:rPr lang="en-US" altLang="en-US" dirty="0" smtClean="0"/>
              <a:t>challenging </a:t>
            </a:r>
            <a:r>
              <a:rPr lang="en-US" altLang="en-US" dirty="0"/>
              <a:t>to coordinate and </a:t>
            </a:r>
            <a:r>
              <a:rPr lang="en-US" altLang="en-US" dirty="0" smtClean="0"/>
              <a:t>manage</a:t>
            </a:r>
          </a:p>
          <a:p>
            <a:pPr lvl="1">
              <a:buClr>
                <a:srgbClr val="376092"/>
              </a:buClr>
            </a:pPr>
            <a:r>
              <a:rPr lang="en-US" altLang="en-US" dirty="0" smtClean="0"/>
              <a:t>poor </a:t>
            </a:r>
            <a:r>
              <a:rPr lang="en-US" altLang="en-US" dirty="0"/>
              <a:t>fit for some </a:t>
            </a:r>
            <a:r>
              <a:rPr lang="en-US" altLang="en-US" dirty="0" smtClean="0"/>
              <a:t>workers</a:t>
            </a:r>
          </a:p>
          <a:p>
            <a:pPr lvl="1">
              <a:buClr>
                <a:srgbClr val="376092"/>
              </a:buClr>
            </a:pPr>
            <a:r>
              <a:rPr lang="en-US" altLang="en-US" dirty="0" smtClean="0"/>
              <a:t>lack </a:t>
            </a:r>
            <a:r>
              <a:rPr lang="en-US" altLang="en-US" dirty="0"/>
              <a:t>of network and coworker </a:t>
            </a:r>
            <a:r>
              <a:rPr lang="en-US" altLang="en-US" dirty="0" smtClean="0"/>
              <a:t>contact</a:t>
            </a:r>
          </a:p>
          <a:p>
            <a:pPr lvl="1">
              <a:buClr>
                <a:srgbClr val="376092"/>
              </a:buClr>
            </a:pPr>
            <a:r>
              <a:rPr lang="en-US" altLang="en-US" dirty="0" smtClean="0"/>
              <a:t>lack </a:t>
            </a:r>
            <a:r>
              <a:rPr lang="en-US" altLang="en-US" dirty="0"/>
              <a:t>of management belief</a:t>
            </a:r>
          </a:p>
          <a:p>
            <a:endParaRPr lang="en-US" b="1" dirty="0"/>
          </a:p>
        </p:txBody>
      </p:sp>
    </p:spTree>
    <p:extLst>
      <p:ext uri="{BB962C8B-B14F-4D97-AF65-F5344CB8AC3E}">
        <p14:creationId xmlns:p14="http://schemas.microsoft.com/office/powerpoint/2010/main" val="27581239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smtClean="0">
                <a:latin typeface="Calibri" pitchFamily="34" charset="0"/>
              </a:rPr>
              <a:t>Applying What You’ve Learned</a:t>
            </a: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a:defRPr/>
            </a:pPr>
            <a:r>
              <a:rPr lang="en-US" b="1" dirty="0"/>
              <a:t>Identify</a:t>
            </a:r>
            <a:r>
              <a:rPr lang="en-US" dirty="0"/>
              <a:t> and discuss the basic forms of behaviors that employees exhibit in organizations.</a:t>
            </a:r>
          </a:p>
          <a:p>
            <a:pPr marL="514350" indent="-514350">
              <a:buClr>
                <a:schemeClr val="accent6">
                  <a:lumMod val="75000"/>
                </a:schemeClr>
              </a:buClr>
              <a:buFont typeface="+mj-lt"/>
              <a:buAutoNum type="arabicPeriod"/>
              <a:defRPr/>
            </a:pPr>
            <a:r>
              <a:rPr lang="en-US" b="1" dirty="0"/>
              <a:t>Describe</a:t>
            </a:r>
            <a:r>
              <a:rPr lang="en-US" dirty="0"/>
              <a:t> the nature and importance of individual differences among employees.</a:t>
            </a:r>
          </a:p>
          <a:p>
            <a:pPr marL="514350" indent="-514350">
              <a:buClr>
                <a:schemeClr val="accent6">
                  <a:lumMod val="75000"/>
                </a:schemeClr>
              </a:buClr>
              <a:buFont typeface="+mj-lt"/>
              <a:buAutoNum type="arabicPeriod"/>
              <a:defRPr/>
            </a:pPr>
            <a:r>
              <a:rPr lang="en-US" b="1" dirty="0"/>
              <a:t>Explain</a:t>
            </a:r>
            <a:r>
              <a:rPr lang="en-US" dirty="0"/>
              <a:t> the meaning and importance of psychological contracts and the person-job fit in the workplace.</a:t>
            </a:r>
          </a:p>
          <a:p>
            <a:pPr marL="0" indent="0"/>
            <a:endParaRPr lang="en-US" b="1" dirty="0"/>
          </a:p>
          <a:p>
            <a:endParaRPr lang="en-US" b="1" dirty="0"/>
          </a:p>
        </p:txBody>
      </p:sp>
    </p:spTree>
    <p:extLst>
      <p:ext uri="{BB962C8B-B14F-4D97-AF65-F5344CB8AC3E}">
        <p14:creationId xmlns:p14="http://schemas.microsoft.com/office/powerpoint/2010/main" val="42618759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latin typeface="Calibri" pitchFamily="34" charset="0"/>
              </a:rPr>
              <a:t>Applying What You’ve </a:t>
            </a:r>
            <a:r>
              <a:rPr lang="en-US" sz="3200" i="1" dirty="0" smtClean="0">
                <a:latin typeface="Calibri" pitchFamily="34" charset="0"/>
              </a:rPr>
              <a:t>Learned (cont</a:t>
            </a:r>
            <a:r>
              <a:rPr lang="en-US" sz="3200" i="1" dirty="0" smtClean="0">
                <a:latin typeface="Calibri" pitchFamily="34" charset="0"/>
              </a:rPr>
              <a: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Clr>
                <a:schemeClr val="accent6">
                  <a:lumMod val="75000"/>
                </a:schemeClr>
              </a:buClr>
              <a:buFont typeface="+mj-lt"/>
              <a:buAutoNum type="arabicPeriod" startAt="4"/>
              <a:defRPr/>
            </a:pPr>
            <a:r>
              <a:rPr lang="en-US" b="1" dirty="0"/>
              <a:t>Identify</a:t>
            </a:r>
            <a:r>
              <a:rPr lang="en-US" dirty="0"/>
              <a:t> and summarize the most important models and concepts of employee motivation.</a:t>
            </a:r>
          </a:p>
          <a:p>
            <a:pPr marL="514350" indent="-514350">
              <a:buClr>
                <a:schemeClr val="accent6">
                  <a:lumMod val="75000"/>
                </a:schemeClr>
              </a:buClr>
              <a:buFont typeface="+mj-lt"/>
              <a:buAutoNum type="arabicPeriod" startAt="4"/>
              <a:defRPr/>
            </a:pPr>
            <a:r>
              <a:rPr lang="en-US" b="1" dirty="0"/>
              <a:t>Describe</a:t>
            </a:r>
            <a:r>
              <a:rPr lang="en-US" dirty="0"/>
              <a:t> some of the strategies and techniques used by organizations to improve employee motivation.</a:t>
            </a:r>
          </a:p>
          <a:p>
            <a:endParaRPr lang="en-US" b="1" dirty="0"/>
          </a:p>
        </p:txBody>
      </p:sp>
    </p:spTree>
    <p:extLst>
      <p:ext uri="{BB962C8B-B14F-4D97-AF65-F5344CB8AC3E}">
        <p14:creationId xmlns:p14="http://schemas.microsoft.com/office/powerpoint/2010/main" val="40471524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Forms of Employee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Employee Behavior </a:t>
            </a:r>
          </a:p>
          <a:p>
            <a:pPr lvl="1">
              <a:defRPr/>
            </a:pPr>
            <a:r>
              <a:rPr lang="en-US" dirty="0"/>
              <a:t>the pattern of actions by the members of an organization that directly or indirectly influences the organization’s effectiveness</a:t>
            </a:r>
          </a:p>
          <a:p>
            <a:pPr>
              <a:defRPr/>
            </a:pPr>
            <a:r>
              <a:rPr lang="en-US" b="1" dirty="0"/>
              <a:t>Performance Behaviors </a:t>
            </a:r>
          </a:p>
          <a:p>
            <a:pPr lvl="1">
              <a:defRPr/>
            </a:pPr>
            <a:r>
              <a:rPr lang="en-US" dirty="0"/>
              <a:t>the total set of work-related behaviors that the organization expects employees to display</a:t>
            </a:r>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Organizational Citizenship</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Organizational Citizenship </a:t>
            </a:r>
          </a:p>
          <a:p>
            <a:pPr lvl="1">
              <a:defRPr/>
            </a:pPr>
            <a:r>
              <a:rPr lang="en-US" dirty="0"/>
              <a:t>positive behaviors that do not directly contribute to the bottom line</a:t>
            </a:r>
          </a:p>
          <a:p>
            <a:endParaRPr lang="en-US" b="1" dirty="0"/>
          </a:p>
        </p:txBody>
      </p:sp>
    </p:spTree>
    <p:extLst>
      <p:ext uri="{BB962C8B-B14F-4D97-AF65-F5344CB8AC3E}">
        <p14:creationId xmlns:p14="http://schemas.microsoft.com/office/powerpoint/2010/main" val="3080062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Counterproductive Behaviors</a:t>
            </a:r>
            <a:endParaRPr lang="en-US" sz="3200" dirty="0" smtClean="0">
              <a:latin typeface="Calibri" pitchFamily="34" charset="0"/>
            </a:endParaRPr>
          </a:p>
        </p:txBody>
      </p:sp>
      <p:graphicFrame>
        <p:nvGraphicFramePr>
          <p:cNvPr id="5" name="Content Placeholder 5"/>
          <p:cNvGraphicFramePr>
            <a:graphicFrameLocks/>
          </p:cNvGraphicFramePr>
          <p:nvPr>
            <p:extLst>
              <p:ext uri="{D42A27DB-BD31-4B8C-83A1-F6EECF244321}">
                <p14:modId xmlns:p14="http://schemas.microsoft.com/office/powerpoint/2010/main" val="2163909317"/>
              </p:ext>
            </p:extLst>
          </p:nvPr>
        </p:nvGraphicFramePr>
        <p:xfrm>
          <a:off x="1600200" y="1828800"/>
          <a:ext cx="5867400" cy="315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47739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Personality at Work</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Personality</a:t>
            </a:r>
            <a:r>
              <a:rPr lang="en-US" dirty="0"/>
              <a:t> </a:t>
            </a:r>
          </a:p>
          <a:p>
            <a:pPr lvl="1">
              <a:defRPr/>
            </a:pPr>
            <a:r>
              <a:rPr lang="en-US" dirty="0"/>
              <a:t>the relatively stable set of psychological attributes that distinguish one person from another</a:t>
            </a:r>
          </a:p>
          <a:p>
            <a:endParaRPr lang="en-US" b="1" dirty="0"/>
          </a:p>
        </p:txBody>
      </p:sp>
    </p:spTree>
    <p:extLst>
      <p:ext uri="{BB962C8B-B14F-4D97-AF65-F5344CB8AC3E}">
        <p14:creationId xmlns:p14="http://schemas.microsoft.com/office/powerpoint/2010/main" val="32352310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“Big Five” Personality Traits</a:t>
            </a:r>
            <a:endParaRPr lang="en-US" sz="3200" dirty="0" smtClean="0">
              <a:latin typeface="Calibri" pitchFamily="34" charset="0"/>
            </a:endParaRP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1447800"/>
            <a:ext cx="57150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5315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15617</TotalTime>
  <Words>3671</Words>
  <Application>Microsoft Office PowerPoint</Application>
  <PresentationFormat>On-screen Show (4:3)</PresentationFormat>
  <Paragraphs>290</Paragraphs>
  <Slides>43</Slides>
  <Notes>41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43</vt:i4>
      </vt:variant>
    </vt:vector>
  </HeadingPairs>
  <TitlesOfParts>
    <vt:vector size="50" baseType="lpstr">
      <vt:lpstr>Arial</vt:lpstr>
      <vt:lpstr>Calibri</vt:lpstr>
      <vt:lpstr>HelveticaNeue-Bold</vt:lpstr>
      <vt:lpstr>HelveticaNeueLTStd-Roman</vt:lpstr>
      <vt:lpstr>2_Office Theme</vt:lpstr>
      <vt:lpstr>3_Office Theme</vt:lpstr>
      <vt:lpstr>mgmt12e</vt:lpstr>
      <vt:lpstr>Employee Behavior and Motivation</vt:lpstr>
      <vt:lpstr>Introduction</vt:lpstr>
      <vt:lpstr>PowerPoint Presentation</vt:lpstr>
      <vt:lpstr>PowerPoint Presentation</vt:lpstr>
      <vt:lpstr>Forms of Employee Behavior</vt:lpstr>
      <vt:lpstr>Organizational Citizenship</vt:lpstr>
      <vt:lpstr>Counterproductive Behaviors</vt:lpstr>
      <vt:lpstr>Personality at Work</vt:lpstr>
      <vt:lpstr>The “Big Five” Personality Traits</vt:lpstr>
      <vt:lpstr>The “Big Five” Personality Traits (cont.)</vt:lpstr>
      <vt:lpstr>The “Big Five” Personality Traits (cont.)</vt:lpstr>
      <vt:lpstr>Emotional Intelligence</vt:lpstr>
      <vt:lpstr>Emotional Intelligence (cont.)</vt:lpstr>
      <vt:lpstr>PowerPoint Presentation</vt:lpstr>
      <vt:lpstr>Other Personality Traits at Work</vt:lpstr>
      <vt:lpstr>Other Personality Traits at Work (cont.)</vt:lpstr>
      <vt:lpstr>PowerPoint Presentation</vt:lpstr>
      <vt:lpstr>Attitude Structure</vt:lpstr>
      <vt:lpstr>Attitudes at Work</vt:lpstr>
      <vt:lpstr>Matching People and Jobs</vt:lpstr>
      <vt:lpstr>The Psychological Contract</vt:lpstr>
      <vt:lpstr>The Person-Job Fit</vt:lpstr>
      <vt:lpstr>Basic Motivation Concepts and Theories</vt:lpstr>
      <vt:lpstr>Early Behavioral Theory</vt:lpstr>
      <vt:lpstr>Human Resources Model: Theories X and Y</vt:lpstr>
      <vt:lpstr>Theory X and Theory Y</vt:lpstr>
      <vt:lpstr>Maslow’s Hierarchy of Needs Model</vt:lpstr>
      <vt:lpstr>Maslow’s Hierarchy of Human Needs</vt:lpstr>
      <vt:lpstr>Two-Factor Theory</vt:lpstr>
      <vt:lpstr>Two-Factor Theory of Motivation</vt:lpstr>
      <vt:lpstr>Contemporary Motivation Theory</vt:lpstr>
      <vt:lpstr>Contemporary Motivation Theory (cont.)</vt:lpstr>
      <vt:lpstr>Reinforcement/Behavior Modification</vt:lpstr>
      <vt:lpstr>Using Goals to Motivate Behavior</vt:lpstr>
      <vt:lpstr>Participative Management and Empowerment</vt:lpstr>
      <vt:lpstr>Job Enrichment and Job Redesign</vt:lpstr>
      <vt:lpstr>Job Redesign Programs</vt:lpstr>
      <vt:lpstr>Modified Work Schedules</vt:lpstr>
      <vt:lpstr>Modified Work Schedules (cont.)</vt:lpstr>
      <vt:lpstr>Advantages and Disadvantages of Modified Schedules and Alternative Workplaces</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114</cp:revision>
  <dcterms:created xsi:type="dcterms:W3CDTF">2013-10-17T14:20:40Z</dcterms:created>
  <dcterms:modified xsi:type="dcterms:W3CDTF">2014-01-07T06:21:20Z</dcterms:modified>
</cp:coreProperties>
</file>