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99" r:id="rId1"/>
    <p:sldMasterId id="2147483900" r:id="rId2"/>
    <p:sldMasterId id="2147483923" r:id="rId3"/>
  </p:sldMasterIdLst>
  <p:notesMasterIdLst>
    <p:notesMasterId r:id="rId37"/>
  </p:notesMasterIdLst>
  <p:sldIdLst>
    <p:sldId id="256" r:id="rId4"/>
    <p:sldId id="262" r:id="rId5"/>
    <p:sldId id="258" r:id="rId6"/>
    <p:sldId id="261" r:id="rId7"/>
    <p:sldId id="297" r:id="rId8"/>
    <p:sldId id="376" r:id="rId9"/>
    <p:sldId id="384" r:id="rId10"/>
    <p:sldId id="383" r:id="rId11"/>
    <p:sldId id="382" r:id="rId12"/>
    <p:sldId id="381" r:id="rId13"/>
    <p:sldId id="380" r:id="rId14"/>
    <p:sldId id="404" r:id="rId15"/>
    <p:sldId id="379" r:id="rId16"/>
    <p:sldId id="378" r:id="rId17"/>
    <p:sldId id="385" r:id="rId18"/>
    <p:sldId id="377" r:id="rId19"/>
    <p:sldId id="400" r:id="rId20"/>
    <p:sldId id="399" r:id="rId21"/>
    <p:sldId id="398" r:id="rId22"/>
    <p:sldId id="397" r:id="rId23"/>
    <p:sldId id="396" r:id="rId24"/>
    <p:sldId id="403" r:id="rId25"/>
    <p:sldId id="402" r:id="rId26"/>
    <p:sldId id="401" r:id="rId27"/>
    <p:sldId id="395" r:id="rId28"/>
    <p:sldId id="394" r:id="rId29"/>
    <p:sldId id="393" r:id="rId30"/>
    <p:sldId id="405" r:id="rId31"/>
    <p:sldId id="392" r:id="rId32"/>
    <p:sldId id="391" r:id="rId33"/>
    <p:sldId id="365" r:id="rId34"/>
    <p:sldId id="390" r:id="rId35"/>
    <p:sldId id="260" r:id="rId3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CC0000"/>
    <a:srgbClr val="EAEAEA"/>
    <a:srgbClr val="DA2A00"/>
    <a:srgbClr val="59626F"/>
    <a:srgbClr val="75808F"/>
    <a:srgbClr val="C1C6CD"/>
    <a:srgbClr val="C4EA0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282" autoAdjust="0"/>
    <p:restoredTop sz="48276" autoAdjust="0"/>
  </p:normalViewPr>
  <p:slideViewPr>
    <p:cSldViewPr>
      <p:cViewPr varScale="1">
        <p:scale>
          <a:sx n="31" d="100"/>
          <a:sy n="31" d="100"/>
        </p:scale>
        <p:origin x="2058" y="30"/>
      </p:cViewPr>
      <p:guideLst>
        <p:guide orient="horz" pos="2160"/>
        <p:guide pos="2880"/>
      </p:guideLst>
    </p:cSldViewPr>
  </p:slideViewPr>
  <p:notesTextViewPr>
    <p:cViewPr>
      <p:scale>
        <a:sx n="100" d="100"/>
        <a:sy n="100" d="100"/>
      </p:scale>
      <p:origin x="0" y="0"/>
    </p:cViewPr>
  </p:notesTextViewPr>
  <p:sorterViewPr>
    <p:cViewPr>
      <p:scale>
        <a:sx n="40" d="100"/>
        <a:sy n="4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1B2E9D7-8405-4589-8E6A-65E9FE3A9E95}" type="doc">
      <dgm:prSet loTypeId="urn:microsoft.com/office/officeart/2005/8/layout/vList2" loCatId="list" qsTypeId="urn:microsoft.com/office/officeart/2005/8/quickstyle/3d2" qsCatId="3D" csTypeId="urn:microsoft.com/office/officeart/2005/8/colors/colorful1#1" csCatId="colorful"/>
      <dgm:spPr/>
      <dgm:t>
        <a:bodyPr/>
        <a:lstStyle/>
        <a:p>
          <a:endParaRPr lang="en-US"/>
        </a:p>
      </dgm:t>
    </dgm:pt>
    <dgm:pt modelId="{31E28451-8DDA-4A37-B31C-B2C3090CD70C}">
      <dgm:prSet/>
      <dgm:spPr/>
      <dgm:t>
        <a:bodyPr/>
        <a:lstStyle/>
        <a:p>
          <a:pPr rtl="0"/>
          <a:r>
            <a:rPr lang="en-US" b="1" dirty="0" smtClean="0">
              <a:effectLst>
                <a:outerShdw blurRad="38100" dist="38100" dir="2700000" algn="tl">
                  <a:srgbClr val="000000">
                    <a:alpha val="43137"/>
                  </a:srgbClr>
                </a:outerShdw>
              </a:effectLst>
            </a:rPr>
            <a:t>Recognizing and defining the decision situation</a:t>
          </a:r>
          <a:endParaRPr lang="en-US" b="1" dirty="0">
            <a:effectLst>
              <a:outerShdw blurRad="38100" dist="38100" dir="2700000" algn="tl">
                <a:srgbClr val="000000">
                  <a:alpha val="43137"/>
                </a:srgbClr>
              </a:outerShdw>
            </a:effectLst>
          </a:endParaRPr>
        </a:p>
      </dgm:t>
    </dgm:pt>
    <dgm:pt modelId="{C8DB0FDD-A672-4D23-A10A-65D9253D6228}" type="parTrans" cxnId="{7A2FFD8E-806B-439F-9E3D-5E1C15411470}">
      <dgm:prSet/>
      <dgm:spPr/>
      <dgm:t>
        <a:bodyPr/>
        <a:lstStyle/>
        <a:p>
          <a:endParaRPr lang="en-US"/>
        </a:p>
      </dgm:t>
    </dgm:pt>
    <dgm:pt modelId="{A595CF57-1C2D-4086-9E6B-C542D6503046}" type="sibTrans" cxnId="{7A2FFD8E-806B-439F-9E3D-5E1C15411470}">
      <dgm:prSet/>
      <dgm:spPr/>
      <dgm:t>
        <a:bodyPr/>
        <a:lstStyle/>
        <a:p>
          <a:endParaRPr lang="en-US"/>
        </a:p>
      </dgm:t>
    </dgm:pt>
    <dgm:pt modelId="{193B0ED0-317A-4DCB-9EB2-D8B454EB99B1}">
      <dgm:prSet/>
      <dgm:spPr/>
      <dgm:t>
        <a:bodyPr/>
        <a:lstStyle/>
        <a:p>
          <a:pPr rtl="0"/>
          <a:r>
            <a:rPr lang="en-US" b="1" dirty="0" smtClean="0">
              <a:effectLst>
                <a:outerShdw blurRad="38100" dist="38100" dir="2700000" algn="tl">
                  <a:srgbClr val="000000">
                    <a:alpha val="43137"/>
                  </a:srgbClr>
                </a:outerShdw>
              </a:effectLst>
            </a:rPr>
            <a:t>Identifying alternatives</a:t>
          </a:r>
          <a:endParaRPr lang="en-US" b="1" dirty="0">
            <a:effectLst>
              <a:outerShdw blurRad="38100" dist="38100" dir="2700000" algn="tl">
                <a:srgbClr val="000000">
                  <a:alpha val="43137"/>
                </a:srgbClr>
              </a:outerShdw>
            </a:effectLst>
          </a:endParaRPr>
        </a:p>
      </dgm:t>
    </dgm:pt>
    <dgm:pt modelId="{1C17A8A3-927F-441E-9121-E4310FAE313F}" type="parTrans" cxnId="{6F8EDE97-F2A0-43DE-BFA5-D76B08E85E85}">
      <dgm:prSet/>
      <dgm:spPr/>
      <dgm:t>
        <a:bodyPr/>
        <a:lstStyle/>
        <a:p>
          <a:endParaRPr lang="en-US"/>
        </a:p>
      </dgm:t>
    </dgm:pt>
    <dgm:pt modelId="{51014CB1-A537-41BA-91B8-C56851DAD8DC}" type="sibTrans" cxnId="{6F8EDE97-F2A0-43DE-BFA5-D76B08E85E85}">
      <dgm:prSet/>
      <dgm:spPr/>
      <dgm:t>
        <a:bodyPr/>
        <a:lstStyle/>
        <a:p>
          <a:endParaRPr lang="en-US"/>
        </a:p>
      </dgm:t>
    </dgm:pt>
    <dgm:pt modelId="{FDD7659E-E3F0-417D-92AF-4A92FA7A70DB}">
      <dgm:prSet/>
      <dgm:spPr/>
      <dgm:t>
        <a:bodyPr/>
        <a:lstStyle/>
        <a:p>
          <a:pPr rtl="0"/>
          <a:r>
            <a:rPr lang="en-US" b="1" dirty="0" smtClean="0">
              <a:effectLst>
                <a:outerShdw blurRad="38100" dist="38100" dir="2700000" algn="tl">
                  <a:srgbClr val="000000">
                    <a:alpha val="43137"/>
                  </a:srgbClr>
                </a:outerShdw>
              </a:effectLst>
            </a:rPr>
            <a:t>Evaluating alternatives</a:t>
          </a:r>
          <a:endParaRPr lang="en-US" b="1" dirty="0">
            <a:effectLst>
              <a:outerShdw blurRad="38100" dist="38100" dir="2700000" algn="tl">
                <a:srgbClr val="000000">
                  <a:alpha val="43137"/>
                </a:srgbClr>
              </a:outerShdw>
            </a:effectLst>
          </a:endParaRPr>
        </a:p>
      </dgm:t>
    </dgm:pt>
    <dgm:pt modelId="{D16B787A-37E7-47B3-97AB-CDB1C03AEA25}" type="parTrans" cxnId="{03396323-82AE-457F-AA31-7E31A72D9896}">
      <dgm:prSet/>
      <dgm:spPr/>
      <dgm:t>
        <a:bodyPr/>
        <a:lstStyle/>
        <a:p>
          <a:endParaRPr lang="en-US"/>
        </a:p>
      </dgm:t>
    </dgm:pt>
    <dgm:pt modelId="{98B2DE5C-F5C8-471B-8201-938616AF24D6}" type="sibTrans" cxnId="{03396323-82AE-457F-AA31-7E31A72D9896}">
      <dgm:prSet/>
      <dgm:spPr/>
      <dgm:t>
        <a:bodyPr/>
        <a:lstStyle/>
        <a:p>
          <a:endParaRPr lang="en-US"/>
        </a:p>
      </dgm:t>
    </dgm:pt>
    <dgm:pt modelId="{22DDD68D-2430-4754-8E0A-B869CC0516D2}">
      <dgm:prSet/>
      <dgm:spPr/>
      <dgm:t>
        <a:bodyPr/>
        <a:lstStyle/>
        <a:p>
          <a:pPr rtl="0"/>
          <a:r>
            <a:rPr lang="en-US" b="1" dirty="0" smtClean="0">
              <a:effectLst>
                <a:outerShdw blurRad="38100" dist="38100" dir="2700000" algn="tl">
                  <a:srgbClr val="000000">
                    <a:alpha val="43137"/>
                  </a:srgbClr>
                </a:outerShdw>
              </a:effectLst>
            </a:rPr>
            <a:t>Selecting the best alternative</a:t>
          </a:r>
          <a:endParaRPr lang="en-US" b="1" dirty="0">
            <a:effectLst>
              <a:outerShdw blurRad="38100" dist="38100" dir="2700000" algn="tl">
                <a:srgbClr val="000000">
                  <a:alpha val="43137"/>
                </a:srgbClr>
              </a:outerShdw>
            </a:effectLst>
          </a:endParaRPr>
        </a:p>
      </dgm:t>
    </dgm:pt>
    <dgm:pt modelId="{CDFBD514-95F8-4656-AE74-570FB3207CC0}" type="parTrans" cxnId="{E0D58614-5A4D-4A6F-8671-B6D5909A81A9}">
      <dgm:prSet/>
      <dgm:spPr/>
      <dgm:t>
        <a:bodyPr/>
        <a:lstStyle/>
        <a:p>
          <a:endParaRPr lang="en-US"/>
        </a:p>
      </dgm:t>
    </dgm:pt>
    <dgm:pt modelId="{5D812B20-9795-4778-B640-2CD70CB9EEDD}" type="sibTrans" cxnId="{E0D58614-5A4D-4A6F-8671-B6D5909A81A9}">
      <dgm:prSet/>
      <dgm:spPr/>
      <dgm:t>
        <a:bodyPr/>
        <a:lstStyle/>
        <a:p>
          <a:endParaRPr lang="en-US"/>
        </a:p>
      </dgm:t>
    </dgm:pt>
    <dgm:pt modelId="{B6349444-B550-4225-89A5-799B459F7124}">
      <dgm:prSet/>
      <dgm:spPr/>
      <dgm:t>
        <a:bodyPr/>
        <a:lstStyle/>
        <a:p>
          <a:pPr rtl="0"/>
          <a:r>
            <a:rPr lang="en-US" b="1" dirty="0" smtClean="0">
              <a:effectLst>
                <a:outerShdw blurRad="38100" dist="38100" dir="2700000" algn="tl">
                  <a:srgbClr val="000000">
                    <a:alpha val="43137"/>
                  </a:srgbClr>
                </a:outerShdw>
              </a:effectLst>
            </a:rPr>
            <a:t>Implementing the chosen alternative</a:t>
          </a:r>
          <a:endParaRPr lang="en-US" b="1" dirty="0">
            <a:effectLst>
              <a:outerShdw blurRad="38100" dist="38100" dir="2700000" algn="tl">
                <a:srgbClr val="000000">
                  <a:alpha val="43137"/>
                </a:srgbClr>
              </a:outerShdw>
            </a:effectLst>
          </a:endParaRPr>
        </a:p>
      </dgm:t>
    </dgm:pt>
    <dgm:pt modelId="{412E3539-DEDD-4082-ACD6-6669D4C19DFD}" type="parTrans" cxnId="{8E1D7A8C-2B09-409D-B1E7-5922A9322B26}">
      <dgm:prSet/>
      <dgm:spPr/>
      <dgm:t>
        <a:bodyPr/>
        <a:lstStyle/>
        <a:p>
          <a:endParaRPr lang="en-US"/>
        </a:p>
      </dgm:t>
    </dgm:pt>
    <dgm:pt modelId="{81F403DA-C985-4FAE-9D16-FB350CD5597A}" type="sibTrans" cxnId="{8E1D7A8C-2B09-409D-B1E7-5922A9322B26}">
      <dgm:prSet/>
      <dgm:spPr/>
      <dgm:t>
        <a:bodyPr/>
        <a:lstStyle/>
        <a:p>
          <a:endParaRPr lang="en-US"/>
        </a:p>
      </dgm:t>
    </dgm:pt>
    <dgm:pt modelId="{C74EDBB7-2BC9-47ED-8D50-1A9CF7D3F30A}">
      <dgm:prSet/>
      <dgm:spPr/>
      <dgm:t>
        <a:bodyPr/>
        <a:lstStyle/>
        <a:p>
          <a:pPr rtl="0"/>
          <a:r>
            <a:rPr lang="en-US" b="1" dirty="0" smtClean="0">
              <a:effectLst>
                <a:outerShdw blurRad="38100" dist="38100" dir="2700000" algn="tl">
                  <a:srgbClr val="000000">
                    <a:alpha val="43137"/>
                  </a:srgbClr>
                </a:outerShdw>
              </a:effectLst>
            </a:rPr>
            <a:t>Following up and evaluating the results</a:t>
          </a:r>
          <a:endParaRPr lang="en-US" b="1" dirty="0">
            <a:effectLst>
              <a:outerShdw blurRad="38100" dist="38100" dir="2700000" algn="tl">
                <a:srgbClr val="000000">
                  <a:alpha val="43137"/>
                </a:srgbClr>
              </a:outerShdw>
            </a:effectLst>
          </a:endParaRPr>
        </a:p>
      </dgm:t>
    </dgm:pt>
    <dgm:pt modelId="{C6A69AB8-5742-44E8-918E-9450063E7437}" type="parTrans" cxnId="{E52887D7-5AC2-4DEF-9160-438387A031D7}">
      <dgm:prSet/>
      <dgm:spPr/>
      <dgm:t>
        <a:bodyPr/>
        <a:lstStyle/>
        <a:p>
          <a:endParaRPr lang="en-US"/>
        </a:p>
      </dgm:t>
    </dgm:pt>
    <dgm:pt modelId="{73E90B9F-5B69-4EE9-B8FD-BD6722BB3A2E}" type="sibTrans" cxnId="{E52887D7-5AC2-4DEF-9160-438387A031D7}">
      <dgm:prSet/>
      <dgm:spPr/>
      <dgm:t>
        <a:bodyPr/>
        <a:lstStyle/>
        <a:p>
          <a:endParaRPr lang="en-US"/>
        </a:p>
      </dgm:t>
    </dgm:pt>
    <dgm:pt modelId="{58DDEDDC-10B2-4C7E-B40B-FDD2DAEF868E}" type="pres">
      <dgm:prSet presAssocID="{F1B2E9D7-8405-4589-8E6A-65E9FE3A9E95}" presName="linear" presStyleCnt="0">
        <dgm:presLayoutVars>
          <dgm:animLvl val="lvl"/>
          <dgm:resizeHandles val="exact"/>
        </dgm:presLayoutVars>
      </dgm:prSet>
      <dgm:spPr/>
      <dgm:t>
        <a:bodyPr/>
        <a:lstStyle/>
        <a:p>
          <a:endParaRPr lang="en-US"/>
        </a:p>
      </dgm:t>
    </dgm:pt>
    <dgm:pt modelId="{818B1BE7-E0ED-4943-B89D-9856F5332717}" type="pres">
      <dgm:prSet presAssocID="{31E28451-8DDA-4A37-B31C-B2C3090CD70C}" presName="parentText" presStyleLbl="node1" presStyleIdx="0" presStyleCnt="6">
        <dgm:presLayoutVars>
          <dgm:chMax val="0"/>
          <dgm:bulletEnabled val="1"/>
        </dgm:presLayoutVars>
      </dgm:prSet>
      <dgm:spPr/>
      <dgm:t>
        <a:bodyPr/>
        <a:lstStyle/>
        <a:p>
          <a:endParaRPr lang="en-US"/>
        </a:p>
      </dgm:t>
    </dgm:pt>
    <dgm:pt modelId="{48B7DCCF-9D60-48BF-9D0A-B56543F9B849}" type="pres">
      <dgm:prSet presAssocID="{A595CF57-1C2D-4086-9E6B-C542D6503046}" presName="spacer" presStyleCnt="0"/>
      <dgm:spPr/>
    </dgm:pt>
    <dgm:pt modelId="{FDEDD086-E1C7-475F-932E-991A00AE4BD0}" type="pres">
      <dgm:prSet presAssocID="{193B0ED0-317A-4DCB-9EB2-D8B454EB99B1}" presName="parentText" presStyleLbl="node1" presStyleIdx="1" presStyleCnt="6">
        <dgm:presLayoutVars>
          <dgm:chMax val="0"/>
          <dgm:bulletEnabled val="1"/>
        </dgm:presLayoutVars>
      </dgm:prSet>
      <dgm:spPr/>
      <dgm:t>
        <a:bodyPr/>
        <a:lstStyle/>
        <a:p>
          <a:endParaRPr lang="en-US"/>
        </a:p>
      </dgm:t>
    </dgm:pt>
    <dgm:pt modelId="{57A123B4-0502-4F42-B305-AA8B23F0431E}" type="pres">
      <dgm:prSet presAssocID="{51014CB1-A537-41BA-91B8-C56851DAD8DC}" presName="spacer" presStyleCnt="0"/>
      <dgm:spPr/>
    </dgm:pt>
    <dgm:pt modelId="{5C868521-FAA5-45C4-96A1-8CD93EB81CD2}" type="pres">
      <dgm:prSet presAssocID="{FDD7659E-E3F0-417D-92AF-4A92FA7A70DB}" presName="parentText" presStyleLbl="node1" presStyleIdx="2" presStyleCnt="6">
        <dgm:presLayoutVars>
          <dgm:chMax val="0"/>
          <dgm:bulletEnabled val="1"/>
        </dgm:presLayoutVars>
      </dgm:prSet>
      <dgm:spPr/>
      <dgm:t>
        <a:bodyPr/>
        <a:lstStyle/>
        <a:p>
          <a:endParaRPr lang="en-US"/>
        </a:p>
      </dgm:t>
    </dgm:pt>
    <dgm:pt modelId="{AFCAD57E-204A-4E13-93A0-D1EE759C8F72}" type="pres">
      <dgm:prSet presAssocID="{98B2DE5C-F5C8-471B-8201-938616AF24D6}" presName="spacer" presStyleCnt="0"/>
      <dgm:spPr/>
    </dgm:pt>
    <dgm:pt modelId="{57729E70-511F-4CB0-AB5D-35A2D2E73A00}" type="pres">
      <dgm:prSet presAssocID="{22DDD68D-2430-4754-8E0A-B869CC0516D2}" presName="parentText" presStyleLbl="node1" presStyleIdx="3" presStyleCnt="6">
        <dgm:presLayoutVars>
          <dgm:chMax val="0"/>
          <dgm:bulletEnabled val="1"/>
        </dgm:presLayoutVars>
      </dgm:prSet>
      <dgm:spPr/>
      <dgm:t>
        <a:bodyPr/>
        <a:lstStyle/>
        <a:p>
          <a:endParaRPr lang="en-US"/>
        </a:p>
      </dgm:t>
    </dgm:pt>
    <dgm:pt modelId="{4B738FA6-A857-4594-ADFD-D4A8825CD6FD}" type="pres">
      <dgm:prSet presAssocID="{5D812B20-9795-4778-B640-2CD70CB9EEDD}" presName="spacer" presStyleCnt="0"/>
      <dgm:spPr/>
    </dgm:pt>
    <dgm:pt modelId="{4188B753-622E-4773-AE61-1790D3DEA1A7}" type="pres">
      <dgm:prSet presAssocID="{B6349444-B550-4225-89A5-799B459F7124}" presName="parentText" presStyleLbl="node1" presStyleIdx="4" presStyleCnt="6">
        <dgm:presLayoutVars>
          <dgm:chMax val="0"/>
          <dgm:bulletEnabled val="1"/>
        </dgm:presLayoutVars>
      </dgm:prSet>
      <dgm:spPr/>
      <dgm:t>
        <a:bodyPr/>
        <a:lstStyle/>
        <a:p>
          <a:endParaRPr lang="en-US"/>
        </a:p>
      </dgm:t>
    </dgm:pt>
    <dgm:pt modelId="{1349EE20-0E0D-41B1-A3B5-8C25139D286E}" type="pres">
      <dgm:prSet presAssocID="{81F403DA-C985-4FAE-9D16-FB350CD5597A}" presName="spacer" presStyleCnt="0"/>
      <dgm:spPr/>
    </dgm:pt>
    <dgm:pt modelId="{FB0FC5AF-3109-46B1-A36E-B62D78896777}" type="pres">
      <dgm:prSet presAssocID="{C74EDBB7-2BC9-47ED-8D50-1A9CF7D3F30A}" presName="parentText" presStyleLbl="node1" presStyleIdx="5" presStyleCnt="6">
        <dgm:presLayoutVars>
          <dgm:chMax val="0"/>
          <dgm:bulletEnabled val="1"/>
        </dgm:presLayoutVars>
      </dgm:prSet>
      <dgm:spPr/>
      <dgm:t>
        <a:bodyPr/>
        <a:lstStyle/>
        <a:p>
          <a:endParaRPr lang="en-US"/>
        </a:p>
      </dgm:t>
    </dgm:pt>
  </dgm:ptLst>
  <dgm:cxnLst>
    <dgm:cxn modelId="{9ED8461A-1FFC-4705-AF83-D100EC922937}" type="presOf" srcId="{B6349444-B550-4225-89A5-799B459F7124}" destId="{4188B753-622E-4773-AE61-1790D3DEA1A7}" srcOrd="0" destOrd="0" presId="urn:microsoft.com/office/officeart/2005/8/layout/vList2"/>
    <dgm:cxn modelId="{9E020D84-81A9-4C99-9E18-4C56358D6D42}" type="presOf" srcId="{FDD7659E-E3F0-417D-92AF-4A92FA7A70DB}" destId="{5C868521-FAA5-45C4-96A1-8CD93EB81CD2}" srcOrd="0" destOrd="0" presId="urn:microsoft.com/office/officeart/2005/8/layout/vList2"/>
    <dgm:cxn modelId="{9D57D615-59E2-4855-AAC1-63A9AEB699B8}" type="presOf" srcId="{F1B2E9D7-8405-4589-8E6A-65E9FE3A9E95}" destId="{58DDEDDC-10B2-4C7E-B40B-FDD2DAEF868E}" srcOrd="0" destOrd="0" presId="urn:microsoft.com/office/officeart/2005/8/layout/vList2"/>
    <dgm:cxn modelId="{955BB9C6-2D9C-440F-8E76-3261ED41149B}" type="presOf" srcId="{193B0ED0-317A-4DCB-9EB2-D8B454EB99B1}" destId="{FDEDD086-E1C7-475F-932E-991A00AE4BD0}" srcOrd="0" destOrd="0" presId="urn:microsoft.com/office/officeart/2005/8/layout/vList2"/>
    <dgm:cxn modelId="{D615B000-75A0-4E43-92B0-54F78C7582BE}" type="presOf" srcId="{22DDD68D-2430-4754-8E0A-B869CC0516D2}" destId="{57729E70-511F-4CB0-AB5D-35A2D2E73A00}" srcOrd="0" destOrd="0" presId="urn:microsoft.com/office/officeart/2005/8/layout/vList2"/>
    <dgm:cxn modelId="{03396323-82AE-457F-AA31-7E31A72D9896}" srcId="{F1B2E9D7-8405-4589-8E6A-65E9FE3A9E95}" destId="{FDD7659E-E3F0-417D-92AF-4A92FA7A70DB}" srcOrd="2" destOrd="0" parTransId="{D16B787A-37E7-47B3-97AB-CDB1C03AEA25}" sibTransId="{98B2DE5C-F5C8-471B-8201-938616AF24D6}"/>
    <dgm:cxn modelId="{E52887D7-5AC2-4DEF-9160-438387A031D7}" srcId="{F1B2E9D7-8405-4589-8E6A-65E9FE3A9E95}" destId="{C74EDBB7-2BC9-47ED-8D50-1A9CF7D3F30A}" srcOrd="5" destOrd="0" parTransId="{C6A69AB8-5742-44E8-918E-9450063E7437}" sibTransId="{73E90B9F-5B69-4EE9-B8FD-BD6722BB3A2E}"/>
    <dgm:cxn modelId="{E0D58614-5A4D-4A6F-8671-B6D5909A81A9}" srcId="{F1B2E9D7-8405-4589-8E6A-65E9FE3A9E95}" destId="{22DDD68D-2430-4754-8E0A-B869CC0516D2}" srcOrd="3" destOrd="0" parTransId="{CDFBD514-95F8-4656-AE74-570FB3207CC0}" sibTransId="{5D812B20-9795-4778-B640-2CD70CB9EEDD}"/>
    <dgm:cxn modelId="{B08D7A17-568A-401D-8703-11994CECF872}" type="presOf" srcId="{31E28451-8DDA-4A37-B31C-B2C3090CD70C}" destId="{818B1BE7-E0ED-4943-B89D-9856F5332717}" srcOrd="0" destOrd="0" presId="urn:microsoft.com/office/officeart/2005/8/layout/vList2"/>
    <dgm:cxn modelId="{8E1D7A8C-2B09-409D-B1E7-5922A9322B26}" srcId="{F1B2E9D7-8405-4589-8E6A-65E9FE3A9E95}" destId="{B6349444-B550-4225-89A5-799B459F7124}" srcOrd="4" destOrd="0" parTransId="{412E3539-DEDD-4082-ACD6-6669D4C19DFD}" sibTransId="{81F403DA-C985-4FAE-9D16-FB350CD5597A}"/>
    <dgm:cxn modelId="{A6EB40C6-BC9A-443B-8509-8F705E6DE811}" type="presOf" srcId="{C74EDBB7-2BC9-47ED-8D50-1A9CF7D3F30A}" destId="{FB0FC5AF-3109-46B1-A36E-B62D78896777}" srcOrd="0" destOrd="0" presId="urn:microsoft.com/office/officeart/2005/8/layout/vList2"/>
    <dgm:cxn modelId="{6F8EDE97-F2A0-43DE-BFA5-D76B08E85E85}" srcId="{F1B2E9D7-8405-4589-8E6A-65E9FE3A9E95}" destId="{193B0ED0-317A-4DCB-9EB2-D8B454EB99B1}" srcOrd="1" destOrd="0" parTransId="{1C17A8A3-927F-441E-9121-E4310FAE313F}" sibTransId="{51014CB1-A537-41BA-91B8-C56851DAD8DC}"/>
    <dgm:cxn modelId="{7A2FFD8E-806B-439F-9E3D-5E1C15411470}" srcId="{F1B2E9D7-8405-4589-8E6A-65E9FE3A9E95}" destId="{31E28451-8DDA-4A37-B31C-B2C3090CD70C}" srcOrd="0" destOrd="0" parTransId="{C8DB0FDD-A672-4D23-A10A-65D9253D6228}" sibTransId="{A595CF57-1C2D-4086-9E6B-C542D6503046}"/>
    <dgm:cxn modelId="{3EB5111B-2FC5-41B8-83CF-A8DD84302C68}" type="presParOf" srcId="{58DDEDDC-10B2-4C7E-B40B-FDD2DAEF868E}" destId="{818B1BE7-E0ED-4943-B89D-9856F5332717}" srcOrd="0" destOrd="0" presId="urn:microsoft.com/office/officeart/2005/8/layout/vList2"/>
    <dgm:cxn modelId="{AF20176A-999C-49D7-95B1-D2DC75659D96}" type="presParOf" srcId="{58DDEDDC-10B2-4C7E-B40B-FDD2DAEF868E}" destId="{48B7DCCF-9D60-48BF-9D0A-B56543F9B849}" srcOrd="1" destOrd="0" presId="urn:microsoft.com/office/officeart/2005/8/layout/vList2"/>
    <dgm:cxn modelId="{0DD272FE-9AF1-4344-BB61-0E6782CE9020}" type="presParOf" srcId="{58DDEDDC-10B2-4C7E-B40B-FDD2DAEF868E}" destId="{FDEDD086-E1C7-475F-932E-991A00AE4BD0}" srcOrd="2" destOrd="0" presId="urn:microsoft.com/office/officeart/2005/8/layout/vList2"/>
    <dgm:cxn modelId="{8DC93B7C-3315-4684-80AC-3371E6E416A0}" type="presParOf" srcId="{58DDEDDC-10B2-4C7E-B40B-FDD2DAEF868E}" destId="{57A123B4-0502-4F42-B305-AA8B23F0431E}" srcOrd="3" destOrd="0" presId="urn:microsoft.com/office/officeart/2005/8/layout/vList2"/>
    <dgm:cxn modelId="{E88115BF-BFE7-46A0-845C-E251D1D9E5B4}" type="presParOf" srcId="{58DDEDDC-10B2-4C7E-B40B-FDD2DAEF868E}" destId="{5C868521-FAA5-45C4-96A1-8CD93EB81CD2}" srcOrd="4" destOrd="0" presId="urn:microsoft.com/office/officeart/2005/8/layout/vList2"/>
    <dgm:cxn modelId="{036E0397-80A9-4A9D-80BB-03A898CF5F07}" type="presParOf" srcId="{58DDEDDC-10B2-4C7E-B40B-FDD2DAEF868E}" destId="{AFCAD57E-204A-4E13-93A0-D1EE759C8F72}" srcOrd="5" destOrd="0" presId="urn:microsoft.com/office/officeart/2005/8/layout/vList2"/>
    <dgm:cxn modelId="{879FFC4F-4CCC-4DA6-B6AD-344C05C40192}" type="presParOf" srcId="{58DDEDDC-10B2-4C7E-B40B-FDD2DAEF868E}" destId="{57729E70-511F-4CB0-AB5D-35A2D2E73A00}" srcOrd="6" destOrd="0" presId="urn:microsoft.com/office/officeart/2005/8/layout/vList2"/>
    <dgm:cxn modelId="{325D950D-BA8C-4D52-8E72-F9FC81043A7E}" type="presParOf" srcId="{58DDEDDC-10B2-4C7E-B40B-FDD2DAEF868E}" destId="{4B738FA6-A857-4594-ADFD-D4A8825CD6FD}" srcOrd="7" destOrd="0" presId="urn:microsoft.com/office/officeart/2005/8/layout/vList2"/>
    <dgm:cxn modelId="{8A6D15B1-8527-4C2A-9C3D-575C08201405}" type="presParOf" srcId="{58DDEDDC-10B2-4C7E-B40B-FDD2DAEF868E}" destId="{4188B753-622E-4773-AE61-1790D3DEA1A7}" srcOrd="8" destOrd="0" presId="urn:microsoft.com/office/officeart/2005/8/layout/vList2"/>
    <dgm:cxn modelId="{D7896722-F9E2-4526-90EB-34B1D98AB063}" type="presParOf" srcId="{58DDEDDC-10B2-4C7E-B40B-FDD2DAEF868E}" destId="{1349EE20-0E0D-41B1-A3B5-8C25139D286E}" srcOrd="9" destOrd="0" presId="urn:microsoft.com/office/officeart/2005/8/layout/vList2"/>
    <dgm:cxn modelId="{5FC95008-1718-4CBB-A42E-BE8928808375}" type="presParOf" srcId="{58DDEDDC-10B2-4C7E-B40B-FDD2DAEF868E}" destId="{FB0FC5AF-3109-46B1-A36E-B62D78896777}" srcOrd="1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8B1BE7-E0ED-4943-B89D-9856F5332717}">
      <dsp:nvSpPr>
        <dsp:cNvPr id="0" name=""/>
        <dsp:cNvSpPr/>
      </dsp:nvSpPr>
      <dsp:spPr>
        <a:xfrm>
          <a:off x="0" y="327981"/>
          <a:ext cx="7620000" cy="585000"/>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n-US" sz="2500" b="1" kern="1200" dirty="0" smtClean="0">
              <a:effectLst>
                <a:outerShdw blurRad="38100" dist="38100" dir="2700000" algn="tl">
                  <a:srgbClr val="000000">
                    <a:alpha val="43137"/>
                  </a:srgbClr>
                </a:outerShdw>
              </a:effectLst>
            </a:rPr>
            <a:t>Recognizing and defining the decision situation</a:t>
          </a:r>
          <a:endParaRPr lang="en-US" sz="2500" b="1" kern="1200" dirty="0">
            <a:effectLst>
              <a:outerShdw blurRad="38100" dist="38100" dir="2700000" algn="tl">
                <a:srgbClr val="000000">
                  <a:alpha val="43137"/>
                </a:srgbClr>
              </a:outerShdw>
            </a:effectLst>
          </a:endParaRPr>
        </a:p>
      </dsp:txBody>
      <dsp:txXfrm>
        <a:off x="28557" y="356538"/>
        <a:ext cx="7562886" cy="527886"/>
      </dsp:txXfrm>
    </dsp:sp>
    <dsp:sp modelId="{FDEDD086-E1C7-475F-932E-991A00AE4BD0}">
      <dsp:nvSpPr>
        <dsp:cNvPr id="0" name=""/>
        <dsp:cNvSpPr/>
      </dsp:nvSpPr>
      <dsp:spPr>
        <a:xfrm>
          <a:off x="0" y="984981"/>
          <a:ext cx="7620000" cy="585000"/>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n-US" sz="2500" b="1" kern="1200" dirty="0" smtClean="0">
              <a:effectLst>
                <a:outerShdw blurRad="38100" dist="38100" dir="2700000" algn="tl">
                  <a:srgbClr val="000000">
                    <a:alpha val="43137"/>
                  </a:srgbClr>
                </a:outerShdw>
              </a:effectLst>
            </a:rPr>
            <a:t>Identifying alternatives</a:t>
          </a:r>
          <a:endParaRPr lang="en-US" sz="2500" b="1" kern="1200" dirty="0">
            <a:effectLst>
              <a:outerShdw blurRad="38100" dist="38100" dir="2700000" algn="tl">
                <a:srgbClr val="000000">
                  <a:alpha val="43137"/>
                </a:srgbClr>
              </a:outerShdw>
            </a:effectLst>
          </a:endParaRPr>
        </a:p>
      </dsp:txBody>
      <dsp:txXfrm>
        <a:off x="28557" y="1013538"/>
        <a:ext cx="7562886" cy="527886"/>
      </dsp:txXfrm>
    </dsp:sp>
    <dsp:sp modelId="{5C868521-FAA5-45C4-96A1-8CD93EB81CD2}">
      <dsp:nvSpPr>
        <dsp:cNvPr id="0" name=""/>
        <dsp:cNvSpPr/>
      </dsp:nvSpPr>
      <dsp:spPr>
        <a:xfrm>
          <a:off x="0" y="1641981"/>
          <a:ext cx="7620000" cy="58500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n-US" sz="2500" b="1" kern="1200" dirty="0" smtClean="0">
              <a:effectLst>
                <a:outerShdw blurRad="38100" dist="38100" dir="2700000" algn="tl">
                  <a:srgbClr val="000000">
                    <a:alpha val="43137"/>
                  </a:srgbClr>
                </a:outerShdw>
              </a:effectLst>
            </a:rPr>
            <a:t>Evaluating alternatives</a:t>
          </a:r>
          <a:endParaRPr lang="en-US" sz="2500" b="1" kern="1200" dirty="0">
            <a:effectLst>
              <a:outerShdw blurRad="38100" dist="38100" dir="2700000" algn="tl">
                <a:srgbClr val="000000">
                  <a:alpha val="43137"/>
                </a:srgbClr>
              </a:outerShdw>
            </a:effectLst>
          </a:endParaRPr>
        </a:p>
      </dsp:txBody>
      <dsp:txXfrm>
        <a:off x="28557" y="1670538"/>
        <a:ext cx="7562886" cy="527886"/>
      </dsp:txXfrm>
    </dsp:sp>
    <dsp:sp modelId="{57729E70-511F-4CB0-AB5D-35A2D2E73A00}">
      <dsp:nvSpPr>
        <dsp:cNvPr id="0" name=""/>
        <dsp:cNvSpPr/>
      </dsp:nvSpPr>
      <dsp:spPr>
        <a:xfrm>
          <a:off x="0" y="2298981"/>
          <a:ext cx="7620000" cy="585000"/>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n-US" sz="2500" b="1" kern="1200" dirty="0" smtClean="0">
              <a:effectLst>
                <a:outerShdw blurRad="38100" dist="38100" dir="2700000" algn="tl">
                  <a:srgbClr val="000000">
                    <a:alpha val="43137"/>
                  </a:srgbClr>
                </a:outerShdw>
              </a:effectLst>
            </a:rPr>
            <a:t>Selecting the best alternative</a:t>
          </a:r>
          <a:endParaRPr lang="en-US" sz="2500" b="1" kern="1200" dirty="0">
            <a:effectLst>
              <a:outerShdw blurRad="38100" dist="38100" dir="2700000" algn="tl">
                <a:srgbClr val="000000">
                  <a:alpha val="43137"/>
                </a:srgbClr>
              </a:outerShdw>
            </a:effectLst>
          </a:endParaRPr>
        </a:p>
      </dsp:txBody>
      <dsp:txXfrm>
        <a:off x="28557" y="2327538"/>
        <a:ext cx="7562886" cy="527886"/>
      </dsp:txXfrm>
    </dsp:sp>
    <dsp:sp modelId="{4188B753-622E-4773-AE61-1790D3DEA1A7}">
      <dsp:nvSpPr>
        <dsp:cNvPr id="0" name=""/>
        <dsp:cNvSpPr/>
      </dsp:nvSpPr>
      <dsp:spPr>
        <a:xfrm>
          <a:off x="0" y="2955981"/>
          <a:ext cx="7620000" cy="585000"/>
        </a:xfrm>
        <a:prstGeom prst="round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n-US" sz="2500" b="1" kern="1200" dirty="0" smtClean="0">
              <a:effectLst>
                <a:outerShdw blurRad="38100" dist="38100" dir="2700000" algn="tl">
                  <a:srgbClr val="000000">
                    <a:alpha val="43137"/>
                  </a:srgbClr>
                </a:outerShdw>
              </a:effectLst>
            </a:rPr>
            <a:t>Implementing the chosen alternative</a:t>
          </a:r>
          <a:endParaRPr lang="en-US" sz="2500" b="1" kern="1200" dirty="0">
            <a:effectLst>
              <a:outerShdw blurRad="38100" dist="38100" dir="2700000" algn="tl">
                <a:srgbClr val="000000">
                  <a:alpha val="43137"/>
                </a:srgbClr>
              </a:outerShdw>
            </a:effectLst>
          </a:endParaRPr>
        </a:p>
      </dsp:txBody>
      <dsp:txXfrm>
        <a:off x="28557" y="2984538"/>
        <a:ext cx="7562886" cy="527886"/>
      </dsp:txXfrm>
    </dsp:sp>
    <dsp:sp modelId="{FB0FC5AF-3109-46B1-A36E-B62D78896777}">
      <dsp:nvSpPr>
        <dsp:cNvPr id="0" name=""/>
        <dsp:cNvSpPr/>
      </dsp:nvSpPr>
      <dsp:spPr>
        <a:xfrm>
          <a:off x="0" y="3612981"/>
          <a:ext cx="7620000" cy="585000"/>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n-US" sz="2500" b="1" kern="1200" dirty="0" smtClean="0">
              <a:effectLst>
                <a:outerShdw blurRad="38100" dist="38100" dir="2700000" algn="tl">
                  <a:srgbClr val="000000">
                    <a:alpha val="43137"/>
                  </a:srgbClr>
                </a:outerShdw>
              </a:effectLst>
            </a:rPr>
            <a:t>Following up and evaluating the results</a:t>
          </a:r>
          <a:endParaRPr lang="en-US" sz="2500" b="1" kern="1200" dirty="0">
            <a:effectLst>
              <a:outerShdw blurRad="38100" dist="38100" dir="2700000" algn="tl">
                <a:srgbClr val="000000">
                  <a:alpha val="43137"/>
                </a:srgbClr>
              </a:outerShdw>
            </a:effectLst>
          </a:endParaRPr>
        </a:p>
      </dsp:txBody>
      <dsp:txXfrm>
        <a:off x="28557" y="3641538"/>
        <a:ext cx="7562886" cy="52788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A22ADFAD-0DF6-4F42-B958-C35CD216E0B0}" type="datetimeFigureOut">
              <a:rPr lang="en-US"/>
              <a:pPr>
                <a:defRPr/>
              </a:pPr>
              <a:t>1/7/2014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399B975B-E03B-4346-BC49-9B27CB113FEE}" type="slidenum">
              <a:rPr lang="en-US"/>
              <a:pPr>
                <a:defRPr/>
              </a:pPr>
              <a:t>‹#›</a:t>
            </a:fld>
            <a:endParaRPr lang="en-US" dirty="0"/>
          </a:p>
        </p:txBody>
      </p:sp>
    </p:spTree>
    <p:extLst>
      <p:ext uri="{BB962C8B-B14F-4D97-AF65-F5344CB8AC3E}">
        <p14:creationId xmlns:p14="http://schemas.microsoft.com/office/powerpoint/2010/main" val="129664395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Arial" charset="0"/>
      </a:defRPr>
    </a:lvl1pPr>
    <a:lvl2pPr marL="457200" algn="l" rtl="0" eaLnBrk="0" fontAlgn="base" hangingPunct="0">
      <a:spcBef>
        <a:spcPct val="30000"/>
      </a:spcBef>
      <a:spcAft>
        <a:spcPct val="0"/>
      </a:spcAft>
      <a:defRPr sz="1200" kern="1200">
        <a:solidFill>
          <a:schemeClr val="tx1"/>
        </a:solidFill>
        <a:latin typeface="+mn-lt"/>
        <a:ea typeface="+mn-ea"/>
        <a:cs typeface="Arial" charset="0"/>
      </a:defRPr>
    </a:lvl2pPr>
    <a:lvl3pPr marL="914400" algn="l" rtl="0" eaLnBrk="0" fontAlgn="base" hangingPunct="0">
      <a:spcBef>
        <a:spcPct val="30000"/>
      </a:spcBef>
      <a:spcAft>
        <a:spcPct val="0"/>
      </a:spcAft>
      <a:defRPr sz="1200" kern="1200">
        <a:solidFill>
          <a:schemeClr val="tx1"/>
        </a:solidFill>
        <a:latin typeface="+mn-lt"/>
        <a:ea typeface="+mn-ea"/>
        <a:cs typeface="Arial" charset="0"/>
      </a:defRPr>
    </a:lvl3pPr>
    <a:lvl4pPr marL="1371600" algn="l" rtl="0" eaLnBrk="0" fontAlgn="base" hangingPunct="0">
      <a:spcBef>
        <a:spcPct val="30000"/>
      </a:spcBef>
      <a:spcAft>
        <a:spcPct val="0"/>
      </a:spcAft>
      <a:defRPr sz="1200" kern="1200">
        <a:solidFill>
          <a:schemeClr val="tx1"/>
        </a:solidFill>
        <a:latin typeface="+mn-lt"/>
        <a:ea typeface="+mn-ea"/>
        <a:cs typeface="Arial" charset="0"/>
      </a:defRPr>
    </a:lvl4pPr>
    <a:lvl5pPr marL="1828800" algn="l" rtl="0" eaLnBrk="0" fontAlgn="base" hangingPunct="0">
      <a:spcBef>
        <a:spcPct val="30000"/>
      </a:spcBef>
      <a:spcAft>
        <a:spcPct val="0"/>
      </a:spcAft>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bwMode="auto">
          <a:noFill/>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2E2E7748-288C-4BE9-A2DA-501698E46AE8}" type="slidenum">
              <a:rPr lang="en-US" smtClean="0"/>
              <a:pPr>
                <a:defRPr/>
              </a:pPr>
              <a:t>2</a:t>
            </a:fld>
            <a:endParaRPr lang="en-US" dirty="0"/>
          </a:p>
        </p:txBody>
      </p:sp>
    </p:spTree>
    <p:extLst>
      <p:ext uri="{BB962C8B-B14F-4D97-AF65-F5344CB8AC3E}">
        <p14:creationId xmlns:p14="http://schemas.microsoft.com/office/powerpoint/2010/main" val="24612550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p:cNvSpPr>
          <p:nvPr>
            <p:ph type="sldImg"/>
          </p:nvPr>
        </p:nvSpPr>
        <p:spPr bwMode="auto">
          <a:noFill/>
          <a:ln>
            <a:solidFill>
              <a:srgbClr val="000000"/>
            </a:solidFill>
            <a:miter lim="800000"/>
            <a:headEnd/>
            <a:tailEnd/>
          </a:ln>
        </p:spPr>
      </p:sp>
      <p:sp>
        <p:nvSpPr>
          <p:cNvPr id="50178" name="Notes Placeholder 2"/>
          <p:cNvSpPr>
            <a:spLocks noGrp="1"/>
          </p:cNvSpPr>
          <p:nvPr>
            <p:ph type="body" idx="1"/>
          </p:nvPr>
        </p:nvSpPr>
        <p:spPr bwMode="auto">
          <a:noFill/>
        </p:spPr>
        <p:txBody>
          <a:bodyPr/>
          <a:lstStyle/>
          <a:p>
            <a:pPr eaLnBrk="1" hangingPunct="1"/>
            <a:r>
              <a:rPr lang="en-US" smtClean="0"/>
              <a:t>This research led to the identification of two basic forms of leader behavior:</a:t>
            </a:r>
          </a:p>
          <a:p>
            <a:pPr eaLnBrk="1" hangingPunct="1"/>
            <a:endParaRPr lang="en-US" smtClean="0"/>
          </a:p>
          <a:p>
            <a:pPr eaLnBrk="1" hangingPunct="1"/>
            <a:r>
              <a:rPr lang="en-US" smtClean="0"/>
              <a:t>Task-focused leader behavior</a:t>
            </a:r>
            <a:r>
              <a:rPr lang="en-US" b="1" smtClean="0"/>
              <a:t>: </a:t>
            </a:r>
            <a:r>
              <a:rPr lang="en-US" smtClean="0"/>
              <a:t>Task-focused leader behavior occurs when a leader focuses on how tasks should be performed to meet certain goals and to achieve certain performance standards.</a:t>
            </a:r>
          </a:p>
          <a:p>
            <a:pPr eaLnBrk="1" hangingPunct="1"/>
            <a:endParaRPr lang="en-US" smtClean="0"/>
          </a:p>
          <a:p>
            <a:pPr eaLnBrk="1" hangingPunct="1"/>
            <a:r>
              <a:rPr lang="en-US" smtClean="0"/>
              <a:t>Employee-focused leader behavior</a:t>
            </a:r>
            <a:r>
              <a:rPr lang="en-US" b="1" smtClean="0"/>
              <a:t>: </a:t>
            </a:r>
            <a:r>
              <a:rPr lang="en-US" smtClean="0"/>
              <a:t>Employee-focused leader behavior occurs when a leader focuses on the satisfaction, motivation, and well-being of his or her employees.</a:t>
            </a:r>
          </a:p>
        </p:txBody>
      </p:sp>
      <p:sp>
        <p:nvSpPr>
          <p:cNvPr id="4" name="Slide Number Placeholder 3"/>
          <p:cNvSpPr>
            <a:spLocks noGrp="1"/>
          </p:cNvSpPr>
          <p:nvPr>
            <p:ph type="sldNum" sz="quarter" idx="5"/>
          </p:nvPr>
        </p:nvSpPr>
        <p:spPr/>
        <p:txBody>
          <a:bodyPr/>
          <a:lstStyle/>
          <a:p>
            <a:pPr>
              <a:defRPr/>
            </a:pPr>
            <a:fld id="{F59448F8-912B-4549-BB69-F192E6A070A6}" type="slidenum">
              <a:rPr lang="en-US" smtClean="0"/>
              <a:pPr>
                <a:defRPr/>
              </a:pPr>
              <a:t>11</a:t>
            </a:fld>
            <a:endParaRPr lang="en-US" dirty="0"/>
          </a:p>
        </p:txBody>
      </p:sp>
    </p:spTree>
    <p:extLst>
      <p:ext uri="{BB962C8B-B14F-4D97-AF65-F5344CB8AC3E}">
        <p14:creationId xmlns:p14="http://schemas.microsoft.com/office/powerpoint/2010/main" val="3646727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p:cNvSpPr>
          <p:nvPr>
            <p:ph type="sldImg"/>
          </p:nvPr>
        </p:nvSpPr>
        <p:spPr bwMode="auto">
          <a:noFill/>
          <a:ln>
            <a:solidFill>
              <a:srgbClr val="000000"/>
            </a:solidFill>
            <a:miter lim="800000"/>
            <a:headEnd/>
            <a:tailEnd/>
          </a:ln>
        </p:spPr>
      </p:sp>
      <p:sp>
        <p:nvSpPr>
          <p:cNvPr id="52226" name="Notes Placeholder 2"/>
          <p:cNvSpPr>
            <a:spLocks noGrp="1"/>
          </p:cNvSpPr>
          <p:nvPr>
            <p:ph type="body" idx="1"/>
          </p:nvPr>
        </p:nvSpPr>
        <p:spPr bwMode="auto">
          <a:noFill/>
        </p:spPr>
        <p:txBody>
          <a:bodyPr/>
          <a:lstStyle/>
          <a:p>
            <a:pPr eaLnBrk="1" hangingPunct="1"/>
            <a:r>
              <a:rPr lang="en-US" altLang="en-US" smtClean="0"/>
              <a:t>The situational approach to leadership assumes that appropriate leader behavior varies from one situation to another. This approach is shown in Figure 9.2.</a:t>
            </a:r>
          </a:p>
          <a:p>
            <a:pPr eaLnBrk="1" hangingPunct="1"/>
            <a:endParaRPr lang="en-US" smtClean="0"/>
          </a:p>
        </p:txBody>
      </p:sp>
      <p:sp>
        <p:nvSpPr>
          <p:cNvPr id="4" name="Slide Number Placeholder 3"/>
          <p:cNvSpPr>
            <a:spLocks noGrp="1"/>
          </p:cNvSpPr>
          <p:nvPr>
            <p:ph type="sldNum" sz="quarter" idx="5"/>
          </p:nvPr>
        </p:nvSpPr>
        <p:spPr/>
        <p:txBody>
          <a:bodyPr/>
          <a:lstStyle/>
          <a:p>
            <a:pPr>
              <a:defRPr/>
            </a:pPr>
            <a:fld id="{E87B0114-3155-4E08-A246-5637131F4B23}" type="slidenum">
              <a:rPr lang="en-US" smtClean="0"/>
              <a:pPr>
                <a:defRPr/>
              </a:pPr>
              <a:t>12</a:t>
            </a:fld>
            <a:endParaRPr lang="en-US" dirty="0"/>
          </a:p>
        </p:txBody>
      </p:sp>
    </p:spTree>
    <p:extLst>
      <p:ext uri="{BB962C8B-B14F-4D97-AF65-F5344CB8AC3E}">
        <p14:creationId xmlns:p14="http://schemas.microsoft.com/office/powerpoint/2010/main" val="37606673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p:cNvSpPr>
            <a:spLocks noGrp="1" noRot="1" noChangeAspect="1"/>
          </p:cNvSpPr>
          <p:nvPr>
            <p:ph type="sldImg"/>
          </p:nvPr>
        </p:nvSpPr>
        <p:spPr bwMode="auto">
          <a:noFill/>
          <a:ln>
            <a:solidFill>
              <a:srgbClr val="000000"/>
            </a:solidFill>
            <a:miter lim="800000"/>
            <a:headEnd/>
            <a:tailEnd/>
          </a:ln>
        </p:spPr>
      </p:sp>
      <p:sp>
        <p:nvSpPr>
          <p:cNvPr id="54274" name="Notes Placeholder 2"/>
          <p:cNvSpPr>
            <a:spLocks noGrp="1"/>
          </p:cNvSpPr>
          <p:nvPr>
            <p:ph type="body" idx="1"/>
          </p:nvPr>
        </p:nvSpPr>
        <p:spPr bwMode="auto">
          <a:noFill/>
        </p:spPr>
        <p:txBody>
          <a:bodyPr/>
          <a:lstStyle/>
          <a:p>
            <a:pPr eaLnBrk="1" hangingPunct="1"/>
            <a:r>
              <a:rPr lang="en-US" smtClean="0"/>
              <a:t>The path–goal theory of leadership is a direct extension of the expectancy theory of motivation discussed in Chapter 8. The path–goal theory of leadership suggests that the primary functions of a leader are to make valued or desired rewards available in the workplace and to clarify for the subordinate the kinds of behavior that will lead to goal accomplishment and valued rewards.</a:t>
            </a:r>
          </a:p>
          <a:p>
            <a:pPr eaLnBrk="1" hangingPunct="1"/>
            <a:endParaRPr lang="en-US" smtClean="0"/>
          </a:p>
          <a:p>
            <a:pPr eaLnBrk="1" hangingPunct="1"/>
            <a:r>
              <a:rPr lang="en-US" smtClean="0"/>
              <a:t>Another major contemporary approach to leadership is the decision tree approach</a:t>
            </a:r>
            <a:r>
              <a:rPr lang="en-US" b="1" smtClean="0"/>
              <a:t>. </a:t>
            </a:r>
            <a:r>
              <a:rPr lang="en-US" smtClean="0"/>
              <a:t>Like the path–goal theory, this approach attempts to prescribe a leadership style appropriate to a given situation. It also assumes that the same leader may display different leadership styles.</a:t>
            </a:r>
          </a:p>
          <a:p>
            <a:pPr eaLnBrk="1" hangingPunct="1"/>
            <a:endParaRPr lang="en-US" smtClean="0"/>
          </a:p>
          <a:p>
            <a:pPr eaLnBrk="1" hangingPunct="1"/>
            <a:r>
              <a:rPr lang="en-US" smtClean="0"/>
              <a:t>The leader–member exchange (LMX) model stresses the importance of variable relationships between supervisors and each of their subordinates.8 Each superior–subordinate pair represents a “vertical dyad.” The model differs from previous approaches in that it focuses on the differential relationship leaders often establish with different subordinates.</a:t>
            </a:r>
          </a:p>
        </p:txBody>
      </p:sp>
      <p:sp>
        <p:nvSpPr>
          <p:cNvPr id="4" name="Slide Number Placeholder 3"/>
          <p:cNvSpPr>
            <a:spLocks noGrp="1"/>
          </p:cNvSpPr>
          <p:nvPr>
            <p:ph type="sldNum" sz="quarter" idx="5"/>
          </p:nvPr>
        </p:nvSpPr>
        <p:spPr/>
        <p:txBody>
          <a:bodyPr/>
          <a:lstStyle/>
          <a:p>
            <a:pPr>
              <a:defRPr/>
            </a:pPr>
            <a:fld id="{94E74381-D443-44B1-9759-82C3B990A432}" type="slidenum">
              <a:rPr lang="en-US" smtClean="0"/>
              <a:pPr>
                <a:defRPr/>
              </a:pPr>
              <a:t>13</a:t>
            </a:fld>
            <a:endParaRPr lang="en-US" dirty="0"/>
          </a:p>
        </p:txBody>
      </p:sp>
    </p:spTree>
    <p:extLst>
      <p:ext uri="{BB962C8B-B14F-4D97-AF65-F5344CB8AC3E}">
        <p14:creationId xmlns:p14="http://schemas.microsoft.com/office/powerpoint/2010/main" val="10683525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bwMode="auto">
          <a:noFill/>
          <a:ln>
            <a:solidFill>
              <a:srgbClr val="000000"/>
            </a:solidFill>
            <a:miter lim="800000"/>
            <a:headEnd/>
            <a:tailEnd/>
          </a:ln>
        </p:spPr>
      </p:sp>
      <p:sp>
        <p:nvSpPr>
          <p:cNvPr id="56322" name="Notes Placeholder 2"/>
          <p:cNvSpPr>
            <a:spLocks noGrp="1"/>
          </p:cNvSpPr>
          <p:nvPr>
            <p:ph type="body" idx="1"/>
          </p:nvPr>
        </p:nvSpPr>
        <p:spPr bwMode="auto">
          <a:noFill/>
        </p:spPr>
        <p:txBody>
          <a:bodyPr/>
          <a:lstStyle/>
          <a:p>
            <a:pPr eaLnBrk="1" hangingPunct="1"/>
            <a:r>
              <a:rPr lang="en-US" smtClean="0"/>
              <a:t>Transformational leadership is the set of abilities that allows a leader to recognize the need for change, to create a vision to guide that change, and to execute the change effectively. Some experts believe that change is such a vital organizational function that even successful firms need to change regularly to avoid becoming complacent and stagnant. </a:t>
            </a:r>
          </a:p>
          <a:p>
            <a:pPr eaLnBrk="1" hangingPunct="1"/>
            <a:endParaRPr lang="en-US" smtClean="0"/>
          </a:p>
          <a:p>
            <a:pPr eaLnBrk="1" hangingPunct="1"/>
            <a:r>
              <a:rPr lang="en-US" smtClean="0"/>
              <a:t>In contrast, transactional leadership is essentially the same as management in that it involves routine, regimented activities. Only a leader with tremendous influence can hope to perform both functions successfully. Some experts believe that change is such a vital organizational function that even successful firms need to change regularly to avoid becoming complacent and stagnant; accordingly, leadership for change is extremely important</a:t>
            </a:r>
          </a:p>
        </p:txBody>
      </p:sp>
      <p:sp>
        <p:nvSpPr>
          <p:cNvPr id="4" name="Slide Number Placeholder 3"/>
          <p:cNvSpPr>
            <a:spLocks noGrp="1"/>
          </p:cNvSpPr>
          <p:nvPr>
            <p:ph type="sldNum" sz="quarter" idx="5"/>
          </p:nvPr>
        </p:nvSpPr>
        <p:spPr/>
        <p:txBody>
          <a:bodyPr/>
          <a:lstStyle/>
          <a:p>
            <a:pPr>
              <a:defRPr/>
            </a:pPr>
            <a:fld id="{02EBA7DE-7421-4380-9DB8-DC23A4FF82B6}" type="slidenum">
              <a:rPr lang="en-US" smtClean="0"/>
              <a:pPr>
                <a:defRPr/>
              </a:pPr>
              <a:t>14</a:t>
            </a:fld>
            <a:endParaRPr lang="en-US" dirty="0"/>
          </a:p>
        </p:txBody>
      </p:sp>
    </p:spTree>
    <p:extLst>
      <p:ext uri="{BB962C8B-B14F-4D97-AF65-F5344CB8AC3E}">
        <p14:creationId xmlns:p14="http://schemas.microsoft.com/office/powerpoint/2010/main" val="12231392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lide Image Placeholder 1"/>
          <p:cNvSpPr>
            <a:spLocks noGrp="1" noRot="1" noChangeAspect="1"/>
          </p:cNvSpPr>
          <p:nvPr>
            <p:ph type="sldImg"/>
          </p:nvPr>
        </p:nvSpPr>
        <p:spPr bwMode="auto">
          <a:noFill/>
          <a:ln>
            <a:solidFill>
              <a:srgbClr val="000000"/>
            </a:solidFill>
            <a:miter lim="800000"/>
            <a:headEnd/>
            <a:tailEnd/>
          </a:ln>
        </p:spPr>
      </p:sp>
      <p:sp>
        <p:nvSpPr>
          <p:cNvPr id="58370" name="Notes Placeholder 2"/>
          <p:cNvSpPr>
            <a:spLocks noGrp="1"/>
          </p:cNvSpPr>
          <p:nvPr>
            <p:ph type="body" idx="1"/>
          </p:nvPr>
        </p:nvSpPr>
        <p:spPr bwMode="auto">
          <a:noFill/>
        </p:spPr>
        <p:txBody>
          <a:bodyPr/>
          <a:lstStyle/>
          <a:p>
            <a:pPr eaLnBrk="1" hangingPunct="1"/>
            <a:r>
              <a:rPr lang="en-US" smtClean="0"/>
              <a:t>Charismatic leadership is a type of influence based on the leader’s charisma, a form of interpersonal attraction that inspires support and acceptance. Charismatic leaders are likely to have a lot of confidence in their beliefs and ideals and a strong need to influence people. They also tend to communicate high expectations about follower performance and to express confidence in their followers. Many of the most influential leaders in history have been extremely charismatic, including entrepreneurs Mary Kay Ash, Steve Jobs, and Ted Turner; civil rights leader Martin Luther King, Jr.;</a:t>
            </a:r>
          </a:p>
          <a:p>
            <a:pPr eaLnBrk="1" hangingPunct="1"/>
            <a:r>
              <a:rPr lang="en-US" smtClean="0"/>
              <a:t>and Pope John Paul II.</a:t>
            </a:r>
          </a:p>
        </p:txBody>
      </p:sp>
      <p:sp>
        <p:nvSpPr>
          <p:cNvPr id="4" name="Slide Number Placeholder 3"/>
          <p:cNvSpPr>
            <a:spLocks noGrp="1"/>
          </p:cNvSpPr>
          <p:nvPr>
            <p:ph type="sldNum" sz="quarter" idx="5"/>
          </p:nvPr>
        </p:nvSpPr>
        <p:spPr/>
        <p:txBody>
          <a:bodyPr/>
          <a:lstStyle/>
          <a:p>
            <a:pPr>
              <a:defRPr/>
            </a:pPr>
            <a:fld id="{2AA23BF5-4785-4959-9D3B-693274E03F8B}" type="slidenum">
              <a:rPr lang="en-US" smtClean="0"/>
              <a:pPr>
                <a:defRPr/>
              </a:pPr>
              <a:t>15</a:t>
            </a:fld>
            <a:endParaRPr lang="en-US" dirty="0"/>
          </a:p>
        </p:txBody>
      </p:sp>
    </p:spTree>
    <p:extLst>
      <p:ext uri="{BB962C8B-B14F-4D97-AF65-F5344CB8AC3E}">
        <p14:creationId xmlns:p14="http://schemas.microsoft.com/office/powerpoint/2010/main" val="29934972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p:cNvSpPr>
          <p:nvPr>
            <p:ph type="sldImg"/>
          </p:nvPr>
        </p:nvSpPr>
        <p:spPr bwMode="auto">
          <a:noFill/>
          <a:ln>
            <a:solidFill>
              <a:srgbClr val="000000"/>
            </a:solidFill>
            <a:miter lim="800000"/>
            <a:headEnd/>
            <a:tailEnd/>
          </a:ln>
        </p:spPr>
      </p:sp>
      <p:sp>
        <p:nvSpPr>
          <p:cNvPr id="60418" name="Notes Placeholder 2"/>
          <p:cNvSpPr>
            <a:spLocks noGrp="1"/>
          </p:cNvSpPr>
          <p:nvPr>
            <p:ph type="body" idx="1"/>
          </p:nvPr>
        </p:nvSpPr>
        <p:spPr bwMode="auto">
          <a:noFill/>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0E797EFE-46BD-496D-A96C-16BADCB4F7D8}" type="slidenum">
              <a:rPr lang="en-US" smtClean="0"/>
              <a:pPr>
                <a:defRPr/>
              </a:pPr>
              <a:t>16</a:t>
            </a:fld>
            <a:endParaRPr lang="en-US" dirty="0"/>
          </a:p>
        </p:txBody>
      </p:sp>
    </p:spTree>
    <p:extLst>
      <p:ext uri="{BB962C8B-B14F-4D97-AF65-F5344CB8AC3E}">
        <p14:creationId xmlns:p14="http://schemas.microsoft.com/office/powerpoint/2010/main" val="21582784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p:cNvSpPr>
          <p:nvPr>
            <p:ph type="sldImg"/>
          </p:nvPr>
        </p:nvSpPr>
        <p:spPr bwMode="auto">
          <a:noFill/>
          <a:ln>
            <a:solidFill>
              <a:srgbClr val="000000"/>
            </a:solidFill>
            <a:miter lim="800000"/>
            <a:headEnd/>
            <a:tailEnd/>
          </a:ln>
        </p:spPr>
      </p:sp>
      <p:sp>
        <p:nvSpPr>
          <p:cNvPr id="62466" name="Notes Placeholder 2"/>
          <p:cNvSpPr>
            <a:spLocks noGrp="1"/>
          </p:cNvSpPr>
          <p:nvPr>
            <p:ph type="body" idx="1"/>
          </p:nvPr>
        </p:nvSpPr>
        <p:spPr bwMode="auto">
          <a:noFill/>
        </p:spPr>
        <p:txBody>
          <a:bodyPr/>
          <a:lstStyle/>
          <a:p>
            <a:pPr eaLnBrk="1" hangingPunct="1"/>
            <a:r>
              <a:rPr lang="en-US" smtClean="0"/>
              <a:t>Leadership substitutes are individual, task, and organizational characteristics that tend to outweigh the need for a leader to initiate or direct employee performance. In other words, if certain factors are present, the employee will perform his or her job capably, without the direction of a leader.</a:t>
            </a:r>
          </a:p>
          <a:p>
            <a:pPr eaLnBrk="1" hangingPunct="1"/>
            <a:endParaRPr lang="en-US" smtClean="0"/>
          </a:p>
          <a:p>
            <a:pPr eaLnBrk="1" hangingPunct="1"/>
            <a:r>
              <a:rPr lang="en-US" smtClean="0"/>
              <a:t>In other situations, even if a leader is present and attempts to engage in various leadership behaviors, those behaviors may be rendered ineffective—or neutralized—by various factors that can be called leadership neutralizers.</a:t>
            </a:r>
          </a:p>
        </p:txBody>
      </p:sp>
      <p:sp>
        <p:nvSpPr>
          <p:cNvPr id="4" name="Slide Number Placeholder 3"/>
          <p:cNvSpPr>
            <a:spLocks noGrp="1"/>
          </p:cNvSpPr>
          <p:nvPr>
            <p:ph type="sldNum" sz="quarter" idx="5"/>
          </p:nvPr>
        </p:nvSpPr>
        <p:spPr/>
        <p:txBody>
          <a:bodyPr/>
          <a:lstStyle/>
          <a:p>
            <a:pPr>
              <a:defRPr/>
            </a:pPr>
            <a:fld id="{99D5C4C6-DEBD-4CC8-9052-8DE2FC194C64}" type="slidenum">
              <a:rPr lang="en-US" smtClean="0"/>
              <a:pPr>
                <a:defRPr/>
              </a:pPr>
              <a:t>17</a:t>
            </a:fld>
            <a:endParaRPr lang="en-US" dirty="0"/>
          </a:p>
        </p:txBody>
      </p:sp>
    </p:spTree>
    <p:extLst>
      <p:ext uri="{BB962C8B-B14F-4D97-AF65-F5344CB8AC3E}">
        <p14:creationId xmlns:p14="http://schemas.microsoft.com/office/powerpoint/2010/main" val="37994734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Slide Image Placeholder 1"/>
          <p:cNvSpPr>
            <a:spLocks noGrp="1" noRot="1" noChangeAspect="1"/>
          </p:cNvSpPr>
          <p:nvPr>
            <p:ph type="sldImg"/>
          </p:nvPr>
        </p:nvSpPr>
        <p:spPr bwMode="auto">
          <a:noFill/>
          <a:ln>
            <a:solidFill>
              <a:srgbClr val="000000"/>
            </a:solidFill>
            <a:miter lim="800000"/>
            <a:headEnd/>
            <a:tailEnd/>
          </a:ln>
        </p:spPr>
      </p:sp>
      <p:sp>
        <p:nvSpPr>
          <p:cNvPr id="64514" name="Notes Placeholder 2"/>
          <p:cNvSpPr>
            <a:spLocks noGrp="1"/>
          </p:cNvSpPr>
          <p:nvPr>
            <p:ph type="body" idx="1"/>
          </p:nvPr>
        </p:nvSpPr>
        <p:spPr bwMode="auto">
          <a:noFill/>
        </p:spPr>
        <p:txBody>
          <a:bodyPr/>
          <a:lstStyle/>
          <a:p>
            <a:pPr eaLnBrk="1" hangingPunct="1"/>
            <a:r>
              <a:rPr lang="en-US" altLang="en-US" smtClean="0"/>
              <a:t>Table 9.1 identifies several basic leadership substitutes.</a:t>
            </a:r>
          </a:p>
          <a:p>
            <a:pPr eaLnBrk="1" hangingPunct="1"/>
            <a:endParaRPr lang="en-US" smtClean="0"/>
          </a:p>
        </p:txBody>
      </p:sp>
      <p:sp>
        <p:nvSpPr>
          <p:cNvPr id="4" name="Slide Number Placeholder 3"/>
          <p:cNvSpPr>
            <a:spLocks noGrp="1"/>
          </p:cNvSpPr>
          <p:nvPr>
            <p:ph type="sldNum" sz="quarter" idx="5"/>
          </p:nvPr>
        </p:nvSpPr>
        <p:spPr/>
        <p:txBody>
          <a:bodyPr/>
          <a:lstStyle/>
          <a:p>
            <a:pPr>
              <a:defRPr/>
            </a:pPr>
            <a:fld id="{B31BC4A2-75D7-45CA-B622-C1BF19B32654}" type="slidenum">
              <a:rPr lang="en-US" smtClean="0"/>
              <a:pPr>
                <a:defRPr/>
              </a:pPr>
              <a:t>18</a:t>
            </a:fld>
            <a:endParaRPr lang="en-US" dirty="0"/>
          </a:p>
        </p:txBody>
      </p:sp>
    </p:spTree>
    <p:extLst>
      <p:ext uri="{BB962C8B-B14F-4D97-AF65-F5344CB8AC3E}">
        <p14:creationId xmlns:p14="http://schemas.microsoft.com/office/powerpoint/2010/main" val="33159457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lide Image Placeholder 1"/>
          <p:cNvSpPr>
            <a:spLocks noGrp="1" noRot="1" noChangeAspect="1"/>
          </p:cNvSpPr>
          <p:nvPr>
            <p:ph type="sldImg"/>
          </p:nvPr>
        </p:nvSpPr>
        <p:spPr bwMode="auto">
          <a:noFill/>
          <a:ln>
            <a:solidFill>
              <a:srgbClr val="000000"/>
            </a:solidFill>
            <a:miter lim="800000"/>
            <a:headEnd/>
            <a:tailEnd/>
          </a:ln>
        </p:spPr>
      </p:sp>
      <p:sp>
        <p:nvSpPr>
          <p:cNvPr id="66562" name="Notes Placeholder 2"/>
          <p:cNvSpPr>
            <a:spLocks noGrp="1"/>
          </p:cNvSpPr>
          <p:nvPr>
            <p:ph type="body" idx="1"/>
          </p:nvPr>
        </p:nvSpPr>
        <p:spPr bwMode="auto">
          <a:noFill/>
        </p:spPr>
        <p:txBody>
          <a:bodyPr/>
          <a:lstStyle/>
          <a:p>
            <a:pPr eaLnBrk="1" hangingPunct="1"/>
            <a:r>
              <a:rPr lang="en-US" smtClean="0"/>
              <a:t>Whereas leaders were once expected to control situations, direct work, supervise people, closely monitor performance, make decisions, and structure activities, many leaders today are being asked to change how they manage people. Perhaps the best description of this new role is for the leader to become a </a:t>
            </a:r>
            <a:r>
              <a:rPr lang="en-US" i="1" smtClean="0"/>
              <a:t>coach </a:t>
            </a:r>
            <a:r>
              <a:rPr lang="en-US" smtClean="0"/>
              <a:t>instead of an </a:t>
            </a:r>
            <a:r>
              <a:rPr lang="en-US" i="1" smtClean="0"/>
              <a:t>overseer.</a:t>
            </a:r>
          </a:p>
          <a:p>
            <a:pPr eaLnBrk="1" hangingPunct="1"/>
            <a:endParaRPr lang="en-US" i="1" smtClean="0"/>
          </a:p>
          <a:p>
            <a:pPr eaLnBrk="1" hangingPunct="1"/>
            <a:r>
              <a:rPr lang="en-US" smtClean="0"/>
              <a:t>Given that most leadership theories and research studies have focused on male leaders, developing a better understanding of how women lead is clearly an important next step. Some early observers, for instance, predicted that (consistent with prevailing stereotypes) female leaders would be relatively warm, supportive, and nurturing as compared to their male counterparts. But research suggests that female leaders are not necessarily more nurturing or supportive than male leaders. Likewise, male leaders are not systematically harsher, more controlling, or more task focused than female leaders.</a:t>
            </a:r>
          </a:p>
        </p:txBody>
      </p:sp>
      <p:sp>
        <p:nvSpPr>
          <p:cNvPr id="4" name="Slide Number Placeholder 3"/>
          <p:cNvSpPr>
            <a:spLocks noGrp="1"/>
          </p:cNvSpPr>
          <p:nvPr>
            <p:ph type="sldNum" sz="quarter" idx="5"/>
          </p:nvPr>
        </p:nvSpPr>
        <p:spPr/>
        <p:txBody>
          <a:bodyPr/>
          <a:lstStyle/>
          <a:p>
            <a:pPr>
              <a:defRPr/>
            </a:pPr>
            <a:fld id="{140637B3-E194-4DC9-AB92-8CE6B38FC73C}" type="slidenum">
              <a:rPr lang="en-US" smtClean="0"/>
              <a:pPr>
                <a:defRPr/>
              </a:pPr>
              <a:t>19</a:t>
            </a:fld>
            <a:endParaRPr lang="en-US" dirty="0"/>
          </a:p>
        </p:txBody>
      </p:sp>
    </p:spTree>
    <p:extLst>
      <p:ext uri="{BB962C8B-B14F-4D97-AF65-F5344CB8AC3E}">
        <p14:creationId xmlns:p14="http://schemas.microsoft.com/office/powerpoint/2010/main" val="31087828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p:cNvSpPr>
            <a:spLocks noGrp="1" noRot="1" noChangeAspect="1"/>
          </p:cNvSpPr>
          <p:nvPr>
            <p:ph type="sldImg"/>
          </p:nvPr>
        </p:nvSpPr>
        <p:spPr bwMode="auto">
          <a:noFill/>
          <a:ln>
            <a:solidFill>
              <a:srgbClr val="000000"/>
            </a:solidFill>
            <a:miter lim="800000"/>
            <a:headEnd/>
            <a:tailEnd/>
          </a:ln>
        </p:spPr>
      </p:sp>
      <p:sp>
        <p:nvSpPr>
          <p:cNvPr id="68610" name="Notes Placeholder 2"/>
          <p:cNvSpPr>
            <a:spLocks noGrp="1"/>
          </p:cNvSpPr>
          <p:nvPr>
            <p:ph type="body" idx="1"/>
          </p:nvPr>
        </p:nvSpPr>
        <p:spPr bwMode="auto">
          <a:noFill/>
        </p:spPr>
        <p:txBody>
          <a:bodyPr/>
          <a:lstStyle/>
          <a:p>
            <a:pPr eaLnBrk="1" hangingPunct="1"/>
            <a:r>
              <a:rPr lang="en-US" smtClean="0"/>
              <a:t>Another changing perspective on leadership relates to cross-cultural issues. In this context, </a:t>
            </a:r>
            <a:r>
              <a:rPr lang="en-US" i="1" smtClean="0"/>
              <a:t>culture </a:t>
            </a:r>
            <a:r>
              <a:rPr lang="en-US" smtClean="0"/>
              <a:t>is used as a broad concept to encompass both international differences and diversity-based differences within one culture. For instance, Japan is generally characterized by </a:t>
            </a:r>
            <a:r>
              <a:rPr lang="en-US" i="1" smtClean="0"/>
              <a:t>collectivism </a:t>
            </a:r>
            <a:r>
              <a:rPr lang="en-US" smtClean="0"/>
              <a:t>(group before individual), whereas the United States is based more on </a:t>
            </a:r>
            <a:r>
              <a:rPr lang="en-US" i="1" smtClean="0"/>
              <a:t>individualism </a:t>
            </a:r>
            <a:r>
              <a:rPr lang="en-US" smtClean="0"/>
              <a:t>(individual before group).</a:t>
            </a:r>
          </a:p>
        </p:txBody>
      </p:sp>
      <p:sp>
        <p:nvSpPr>
          <p:cNvPr id="4" name="Slide Number Placeholder 3"/>
          <p:cNvSpPr>
            <a:spLocks noGrp="1"/>
          </p:cNvSpPr>
          <p:nvPr>
            <p:ph type="sldNum" sz="quarter" idx="5"/>
          </p:nvPr>
        </p:nvSpPr>
        <p:spPr/>
        <p:txBody>
          <a:bodyPr/>
          <a:lstStyle/>
          <a:p>
            <a:pPr>
              <a:defRPr/>
            </a:pPr>
            <a:fld id="{8B7F44D0-1F2E-4B08-B42E-99F0E095D4B3}" type="slidenum">
              <a:rPr lang="en-US" smtClean="0"/>
              <a:pPr>
                <a:defRPr/>
              </a:pPr>
              <a:t>20</a:t>
            </a:fld>
            <a:endParaRPr lang="en-US" dirty="0"/>
          </a:p>
        </p:txBody>
      </p:sp>
    </p:spTree>
    <p:extLst>
      <p:ext uri="{BB962C8B-B14F-4D97-AF65-F5344CB8AC3E}">
        <p14:creationId xmlns:p14="http://schemas.microsoft.com/office/powerpoint/2010/main" val="42935531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C18D9219-F54A-46C9-A86B-8B2607B2BE00}" type="slidenum">
              <a:rPr lang="en-US" smtClean="0"/>
              <a:pPr>
                <a:defRPr/>
              </a:pPr>
              <a:t>3</a:t>
            </a:fld>
            <a:endParaRPr lang="en-US" dirty="0"/>
          </a:p>
        </p:txBody>
      </p:sp>
    </p:spTree>
    <p:extLst>
      <p:ext uri="{BB962C8B-B14F-4D97-AF65-F5344CB8AC3E}">
        <p14:creationId xmlns:p14="http://schemas.microsoft.com/office/powerpoint/2010/main" val="411762174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Slide Image Placeholder 1"/>
          <p:cNvSpPr>
            <a:spLocks noGrp="1" noRot="1" noChangeAspect="1"/>
          </p:cNvSpPr>
          <p:nvPr>
            <p:ph type="sldImg"/>
          </p:nvPr>
        </p:nvSpPr>
        <p:spPr bwMode="auto">
          <a:noFill/>
          <a:ln>
            <a:solidFill>
              <a:srgbClr val="000000"/>
            </a:solidFill>
            <a:miter lim="800000"/>
            <a:headEnd/>
            <a:tailEnd/>
          </a:ln>
        </p:spPr>
      </p:sp>
      <p:sp>
        <p:nvSpPr>
          <p:cNvPr id="70658" name="Notes Placeholder 2"/>
          <p:cNvSpPr>
            <a:spLocks noGrp="1"/>
          </p:cNvSpPr>
          <p:nvPr>
            <p:ph type="body" idx="1"/>
          </p:nvPr>
        </p:nvSpPr>
        <p:spPr bwMode="auto">
          <a:noFill/>
        </p:spPr>
        <p:txBody>
          <a:bodyPr/>
          <a:lstStyle/>
          <a:p>
            <a:pPr eaLnBrk="1" hangingPunct="1"/>
            <a:r>
              <a:rPr lang="en-US" smtClean="0"/>
              <a:t>Strategic leadership is a new concept that explicitly relates leadership to the role of top management. Strategic leadership is a leader’s ability to understand the complexities of both the organization and its environment and to lead change in the organization so as to enhance its competitiveness.</a:t>
            </a:r>
          </a:p>
        </p:txBody>
      </p:sp>
      <p:sp>
        <p:nvSpPr>
          <p:cNvPr id="4" name="Slide Number Placeholder 3"/>
          <p:cNvSpPr>
            <a:spLocks noGrp="1"/>
          </p:cNvSpPr>
          <p:nvPr>
            <p:ph type="sldNum" sz="quarter" idx="5"/>
          </p:nvPr>
        </p:nvSpPr>
        <p:spPr/>
        <p:txBody>
          <a:bodyPr/>
          <a:lstStyle/>
          <a:p>
            <a:pPr>
              <a:defRPr/>
            </a:pPr>
            <a:fld id="{157B5E7E-01B3-4053-B564-7ACFA62500ED}" type="slidenum">
              <a:rPr lang="en-US" smtClean="0"/>
              <a:pPr>
                <a:defRPr/>
              </a:pPr>
              <a:t>21</a:t>
            </a:fld>
            <a:endParaRPr lang="en-US" dirty="0"/>
          </a:p>
        </p:txBody>
      </p:sp>
    </p:spTree>
    <p:extLst>
      <p:ext uri="{BB962C8B-B14F-4D97-AF65-F5344CB8AC3E}">
        <p14:creationId xmlns:p14="http://schemas.microsoft.com/office/powerpoint/2010/main" val="16627399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Slide Image Placeholder 1"/>
          <p:cNvSpPr>
            <a:spLocks noGrp="1" noRot="1" noChangeAspect="1"/>
          </p:cNvSpPr>
          <p:nvPr>
            <p:ph type="sldImg"/>
          </p:nvPr>
        </p:nvSpPr>
        <p:spPr bwMode="auto">
          <a:noFill/>
          <a:ln>
            <a:solidFill>
              <a:srgbClr val="000000"/>
            </a:solidFill>
            <a:miter lim="800000"/>
            <a:headEnd/>
            <a:tailEnd/>
          </a:ln>
        </p:spPr>
      </p:sp>
      <p:sp>
        <p:nvSpPr>
          <p:cNvPr id="72706" name="Notes Placeholder 2"/>
          <p:cNvSpPr>
            <a:spLocks noGrp="1"/>
          </p:cNvSpPr>
          <p:nvPr>
            <p:ph type="body" idx="1"/>
          </p:nvPr>
        </p:nvSpPr>
        <p:spPr bwMode="auto">
          <a:noFill/>
        </p:spPr>
        <p:txBody>
          <a:bodyPr/>
          <a:lstStyle/>
          <a:p>
            <a:pPr eaLnBrk="1" hangingPunct="1"/>
            <a:r>
              <a:rPr lang="en-US" dirty="0" smtClean="0"/>
              <a:t>Business leaders are being called on to maintain high ethical standards for their own conduct, to unfailingly exhibit ethical behavior, and to hold others in their organizations to the same standards—in short, to practice ethical leadership</a:t>
            </a:r>
            <a:r>
              <a:rPr lang="en-US" b="1" dirty="0" smtClean="0"/>
              <a:t>.</a:t>
            </a:r>
          </a:p>
          <a:p>
            <a:pPr eaLnBrk="1" hangingPunct="1"/>
            <a:endParaRPr lang="en-US" b="1" dirty="0" smtClean="0"/>
          </a:p>
          <a:p>
            <a:pPr eaLnBrk="1" hangingPunct="1"/>
            <a:r>
              <a:rPr lang="en-US" dirty="0" smtClean="0"/>
              <a:t>Virtual leadership is also emerging as an important issue for organizations. In previous times, leaders and their employees worked together in the same physical location and engaged in face-to-face interactions on a regular basis. But in today’s world, both leaders and their employees may work in locations that are far from one another. Such arrangements might include people telecommuting from a home office one or two days a week to people actually living and working far from company headquarters.</a:t>
            </a:r>
          </a:p>
        </p:txBody>
      </p:sp>
      <p:sp>
        <p:nvSpPr>
          <p:cNvPr id="4" name="Slide Number Placeholder 3"/>
          <p:cNvSpPr>
            <a:spLocks noGrp="1"/>
          </p:cNvSpPr>
          <p:nvPr>
            <p:ph type="sldNum" sz="quarter" idx="5"/>
          </p:nvPr>
        </p:nvSpPr>
        <p:spPr/>
        <p:txBody>
          <a:bodyPr/>
          <a:lstStyle/>
          <a:p>
            <a:pPr>
              <a:defRPr/>
            </a:pPr>
            <a:fld id="{AE3289B4-9F22-4A18-A3C9-0564CA49E91F}" type="slidenum">
              <a:rPr lang="en-US" smtClean="0"/>
              <a:pPr>
                <a:defRPr/>
              </a:pPr>
              <a:t>22</a:t>
            </a:fld>
            <a:endParaRPr lang="en-US" dirty="0"/>
          </a:p>
        </p:txBody>
      </p:sp>
    </p:spTree>
    <p:extLst>
      <p:ext uri="{BB962C8B-B14F-4D97-AF65-F5344CB8AC3E}">
        <p14:creationId xmlns:p14="http://schemas.microsoft.com/office/powerpoint/2010/main" val="16815170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Slide Image Placeholder 1"/>
          <p:cNvSpPr>
            <a:spLocks noGrp="1" noRot="1" noChangeAspect="1"/>
          </p:cNvSpPr>
          <p:nvPr>
            <p:ph type="sldImg"/>
          </p:nvPr>
        </p:nvSpPr>
        <p:spPr bwMode="auto">
          <a:noFill/>
          <a:ln>
            <a:solidFill>
              <a:srgbClr val="000000"/>
            </a:solidFill>
            <a:miter lim="800000"/>
            <a:headEnd/>
            <a:tailEnd/>
          </a:ln>
        </p:spPr>
      </p:sp>
      <p:sp>
        <p:nvSpPr>
          <p:cNvPr id="74754" name="Notes Placeholder 2"/>
          <p:cNvSpPr>
            <a:spLocks noGrp="1"/>
          </p:cNvSpPr>
          <p:nvPr>
            <p:ph type="body" idx="1"/>
          </p:nvPr>
        </p:nvSpPr>
        <p:spPr bwMode="auto">
          <a:noFill/>
        </p:spPr>
        <p:txBody>
          <a:bodyPr/>
          <a:lstStyle/>
          <a:p>
            <a:pPr eaLnBrk="1" hangingPunct="1"/>
            <a:r>
              <a:rPr lang="en-US" dirty="0" smtClean="0"/>
              <a:t>Decision making can refer to either a specific act or a general process. Decision making is the act of choosing one alternative from among a set of alternatives. The decision making process, however, is much more than this. One step of the process, for example, is that the person making the decision must both recognize that a decision is necessary and identify the set of feasible alternatives before selecting one. Hence, the decision making process includes recognizing and defining the nature of a decision situation, identifying alternatives, choosing the “best” alternative, and putting it </a:t>
            </a:r>
            <a:r>
              <a:rPr lang="en-US" dirty="0" smtClean="0"/>
              <a:t>into </a:t>
            </a:r>
            <a:r>
              <a:rPr lang="en-US" dirty="0" smtClean="0"/>
              <a:t>practice.</a:t>
            </a:r>
          </a:p>
        </p:txBody>
      </p:sp>
      <p:sp>
        <p:nvSpPr>
          <p:cNvPr id="4" name="Slide Number Placeholder 3"/>
          <p:cNvSpPr>
            <a:spLocks noGrp="1"/>
          </p:cNvSpPr>
          <p:nvPr>
            <p:ph type="sldNum" sz="quarter" idx="5"/>
          </p:nvPr>
        </p:nvSpPr>
        <p:spPr/>
        <p:txBody>
          <a:bodyPr/>
          <a:lstStyle/>
          <a:p>
            <a:pPr>
              <a:defRPr/>
            </a:pPr>
            <a:fld id="{546C4273-2ABB-4B2B-AB47-36925383ECAD}" type="slidenum">
              <a:rPr lang="en-US" smtClean="0"/>
              <a:pPr>
                <a:defRPr/>
              </a:pPr>
              <a:t>23</a:t>
            </a:fld>
            <a:endParaRPr lang="en-US" dirty="0"/>
          </a:p>
        </p:txBody>
      </p:sp>
    </p:spTree>
    <p:extLst>
      <p:ext uri="{BB962C8B-B14F-4D97-AF65-F5344CB8AC3E}">
        <p14:creationId xmlns:p14="http://schemas.microsoft.com/office/powerpoint/2010/main" val="32493168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Slide Image Placeholder 1"/>
          <p:cNvSpPr>
            <a:spLocks noGrp="1" noRot="1" noChangeAspect="1"/>
          </p:cNvSpPr>
          <p:nvPr>
            <p:ph type="sldImg"/>
          </p:nvPr>
        </p:nvSpPr>
        <p:spPr bwMode="auto">
          <a:noFill/>
          <a:ln>
            <a:solidFill>
              <a:srgbClr val="000000"/>
            </a:solidFill>
            <a:miter lim="800000"/>
            <a:headEnd/>
            <a:tailEnd/>
          </a:ln>
        </p:spPr>
      </p:sp>
      <p:sp>
        <p:nvSpPr>
          <p:cNvPr id="76802" name="Notes Placeholder 2"/>
          <p:cNvSpPr>
            <a:spLocks noGrp="1"/>
          </p:cNvSpPr>
          <p:nvPr>
            <p:ph type="body" idx="1"/>
          </p:nvPr>
        </p:nvSpPr>
        <p:spPr bwMode="auto">
          <a:noFill/>
        </p:spPr>
        <p:txBody>
          <a:bodyPr/>
          <a:lstStyle/>
          <a:p>
            <a:pPr eaLnBrk="1" hangingPunct="1"/>
            <a:r>
              <a:rPr lang="en-US" dirty="0" smtClean="0"/>
              <a:t>Managers must make many different types of decisions. In general, however, most decisions fall into one of two categories: </a:t>
            </a:r>
            <a:r>
              <a:rPr lang="en-US" i="1" dirty="0" smtClean="0"/>
              <a:t>programmed </a:t>
            </a:r>
            <a:r>
              <a:rPr lang="en-US" dirty="0" smtClean="0"/>
              <a:t>and </a:t>
            </a:r>
            <a:r>
              <a:rPr lang="en-US" i="1" dirty="0" smtClean="0"/>
              <a:t>non-programmed</a:t>
            </a:r>
            <a:r>
              <a:rPr lang="en-US" dirty="0" smtClean="0"/>
              <a:t>. </a:t>
            </a:r>
            <a:r>
              <a:rPr lang="en-US" dirty="0" smtClean="0"/>
              <a:t>A </a:t>
            </a:r>
            <a:r>
              <a:rPr lang="en-US" dirty="0" smtClean="0"/>
              <a:t>programmed decision is one that is relatively structured or recurs with some frequency (or both).</a:t>
            </a:r>
          </a:p>
          <a:p>
            <a:pPr eaLnBrk="1" hangingPunct="1"/>
            <a:endParaRPr lang="en-US" dirty="0" smtClean="0"/>
          </a:p>
          <a:p>
            <a:pPr eaLnBrk="1" hangingPunct="1"/>
            <a:r>
              <a:rPr lang="en-US" dirty="0" smtClean="0"/>
              <a:t>Non-programmed </a:t>
            </a:r>
            <a:r>
              <a:rPr lang="en-US" dirty="0" smtClean="0"/>
              <a:t>decisions</a:t>
            </a:r>
            <a:r>
              <a:rPr lang="en-US" b="1" dirty="0" smtClean="0"/>
              <a:t>, </a:t>
            </a:r>
            <a:r>
              <a:rPr lang="en-US" dirty="0" smtClean="0"/>
              <a:t>on the other hand, are relatively unstructured and occur much less often. Managers faced with such decisions must treat each one as unique, investing enormous amounts of time, energy, and resources into exploring the situation from all perspectives.</a:t>
            </a:r>
          </a:p>
        </p:txBody>
      </p:sp>
      <p:sp>
        <p:nvSpPr>
          <p:cNvPr id="4" name="Slide Number Placeholder 3"/>
          <p:cNvSpPr>
            <a:spLocks noGrp="1"/>
          </p:cNvSpPr>
          <p:nvPr>
            <p:ph type="sldNum" sz="quarter" idx="5"/>
          </p:nvPr>
        </p:nvSpPr>
        <p:spPr/>
        <p:txBody>
          <a:bodyPr/>
          <a:lstStyle/>
          <a:p>
            <a:pPr>
              <a:defRPr/>
            </a:pPr>
            <a:fld id="{FBA3ED68-C8EC-4452-A4AC-AF9A76E86F53}" type="slidenum">
              <a:rPr lang="en-US" smtClean="0"/>
              <a:pPr>
                <a:defRPr/>
              </a:pPr>
              <a:t>24</a:t>
            </a:fld>
            <a:endParaRPr lang="en-US" dirty="0"/>
          </a:p>
        </p:txBody>
      </p:sp>
    </p:spTree>
    <p:extLst>
      <p:ext uri="{BB962C8B-B14F-4D97-AF65-F5344CB8AC3E}">
        <p14:creationId xmlns:p14="http://schemas.microsoft.com/office/powerpoint/2010/main" val="39944832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Slide Image Placeholder 1"/>
          <p:cNvSpPr>
            <a:spLocks noGrp="1" noRot="1" noChangeAspect="1"/>
          </p:cNvSpPr>
          <p:nvPr>
            <p:ph type="sldImg"/>
          </p:nvPr>
        </p:nvSpPr>
        <p:spPr bwMode="auto">
          <a:noFill/>
          <a:ln>
            <a:solidFill>
              <a:srgbClr val="000000"/>
            </a:solidFill>
            <a:miter lim="800000"/>
            <a:headEnd/>
            <a:tailEnd/>
          </a:ln>
        </p:spPr>
      </p:sp>
      <p:sp>
        <p:nvSpPr>
          <p:cNvPr id="78850" name="Notes Placeholder 2"/>
          <p:cNvSpPr>
            <a:spLocks noGrp="1"/>
          </p:cNvSpPr>
          <p:nvPr>
            <p:ph type="body" idx="1"/>
          </p:nvPr>
        </p:nvSpPr>
        <p:spPr bwMode="auto">
          <a:noFill/>
        </p:spPr>
        <p:txBody>
          <a:bodyPr/>
          <a:lstStyle/>
          <a:p>
            <a:pPr eaLnBrk="1" hangingPunct="1"/>
            <a:r>
              <a:rPr lang="en-US" smtClean="0"/>
              <a:t>When the decision maker knows with reasonable certainty what the alternatives are and what conditions are associated with each alternative, a state of certainty exists.</a:t>
            </a:r>
          </a:p>
          <a:p>
            <a:pPr eaLnBrk="1" hangingPunct="1"/>
            <a:endParaRPr lang="en-US" smtClean="0"/>
          </a:p>
          <a:p>
            <a:pPr eaLnBrk="1" hangingPunct="1"/>
            <a:r>
              <a:rPr lang="en-US" smtClean="0"/>
              <a:t>A more common decision-making condition is a state of risk. Under a state of risk</a:t>
            </a:r>
            <a:r>
              <a:rPr lang="en-US" b="1" smtClean="0"/>
              <a:t>, </a:t>
            </a:r>
            <a:r>
              <a:rPr lang="en-US" smtClean="0"/>
              <a:t>the availability of each alternative and its potential payoffs and costs are all associated with probability estimates.</a:t>
            </a:r>
          </a:p>
          <a:p>
            <a:pPr eaLnBrk="1" hangingPunct="1"/>
            <a:endParaRPr lang="en-US" smtClean="0"/>
          </a:p>
          <a:p>
            <a:pPr eaLnBrk="1" hangingPunct="1"/>
            <a:endParaRPr lang="en-US" smtClean="0"/>
          </a:p>
        </p:txBody>
      </p:sp>
      <p:sp>
        <p:nvSpPr>
          <p:cNvPr id="4" name="Slide Number Placeholder 3"/>
          <p:cNvSpPr>
            <a:spLocks noGrp="1"/>
          </p:cNvSpPr>
          <p:nvPr>
            <p:ph type="sldNum" sz="quarter" idx="5"/>
          </p:nvPr>
        </p:nvSpPr>
        <p:spPr/>
        <p:txBody>
          <a:bodyPr/>
          <a:lstStyle/>
          <a:p>
            <a:pPr>
              <a:defRPr/>
            </a:pPr>
            <a:fld id="{60D827C9-7412-44AF-B09C-4BB284EFD9E0}" type="slidenum">
              <a:rPr lang="en-US" smtClean="0"/>
              <a:pPr>
                <a:defRPr/>
              </a:pPr>
              <a:t>25</a:t>
            </a:fld>
            <a:endParaRPr lang="en-US" dirty="0"/>
          </a:p>
        </p:txBody>
      </p:sp>
    </p:spTree>
    <p:extLst>
      <p:ext uri="{BB962C8B-B14F-4D97-AF65-F5344CB8AC3E}">
        <p14:creationId xmlns:p14="http://schemas.microsoft.com/office/powerpoint/2010/main" val="16874787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Slide Image Placeholder 1"/>
          <p:cNvSpPr>
            <a:spLocks noGrp="1" noRot="1" noChangeAspect="1"/>
          </p:cNvSpPr>
          <p:nvPr>
            <p:ph type="sldImg"/>
          </p:nvPr>
        </p:nvSpPr>
        <p:spPr bwMode="auto">
          <a:noFill/>
          <a:ln>
            <a:solidFill>
              <a:srgbClr val="000000"/>
            </a:solidFill>
            <a:miter lim="800000"/>
            <a:headEnd/>
            <a:tailEnd/>
          </a:ln>
        </p:spPr>
      </p:sp>
      <p:sp>
        <p:nvSpPr>
          <p:cNvPr id="80898" name="Notes Placeholder 2"/>
          <p:cNvSpPr>
            <a:spLocks noGrp="1"/>
          </p:cNvSpPr>
          <p:nvPr>
            <p:ph type="body" idx="1"/>
          </p:nvPr>
        </p:nvSpPr>
        <p:spPr bwMode="auto">
          <a:noFill/>
        </p:spPr>
        <p:txBody>
          <a:bodyPr/>
          <a:lstStyle/>
          <a:p>
            <a:pPr eaLnBrk="1" hangingPunct="1"/>
            <a:r>
              <a:rPr lang="en-US" smtClean="0"/>
              <a:t>Most of the major decision making in contemporary organizations is done under a state of uncertainty</a:t>
            </a:r>
            <a:r>
              <a:rPr lang="en-US" b="1" smtClean="0"/>
              <a:t>. </a:t>
            </a:r>
            <a:r>
              <a:rPr lang="en-US" smtClean="0"/>
              <a:t>The decision maker does not know all the alternatives, the risks associated with each, or the likely consequences of each alternative. This uncertainty stems from the complexity and dynamism of contemporary organizations and their environments.</a:t>
            </a:r>
          </a:p>
        </p:txBody>
      </p:sp>
      <p:sp>
        <p:nvSpPr>
          <p:cNvPr id="4" name="Slide Number Placeholder 3"/>
          <p:cNvSpPr>
            <a:spLocks noGrp="1"/>
          </p:cNvSpPr>
          <p:nvPr>
            <p:ph type="sldNum" sz="quarter" idx="5"/>
          </p:nvPr>
        </p:nvSpPr>
        <p:spPr/>
        <p:txBody>
          <a:bodyPr/>
          <a:lstStyle/>
          <a:p>
            <a:pPr>
              <a:defRPr/>
            </a:pPr>
            <a:fld id="{1937D86E-812A-4A69-8D42-ADE2968A78C8}" type="slidenum">
              <a:rPr lang="en-US" smtClean="0"/>
              <a:pPr>
                <a:defRPr/>
              </a:pPr>
              <a:t>26</a:t>
            </a:fld>
            <a:endParaRPr lang="en-US" dirty="0"/>
          </a:p>
        </p:txBody>
      </p:sp>
    </p:spTree>
    <p:extLst>
      <p:ext uri="{BB962C8B-B14F-4D97-AF65-F5344CB8AC3E}">
        <p14:creationId xmlns:p14="http://schemas.microsoft.com/office/powerpoint/2010/main" val="41281403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Slide Image Placeholder 1"/>
          <p:cNvSpPr>
            <a:spLocks noGrp="1" noRot="1" noChangeAspect="1"/>
          </p:cNvSpPr>
          <p:nvPr>
            <p:ph type="sldImg"/>
          </p:nvPr>
        </p:nvSpPr>
        <p:spPr bwMode="auto">
          <a:noFill/>
          <a:ln>
            <a:solidFill>
              <a:srgbClr val="000000"/>
            </a:solidFill>
            <a:miter lim="800000"/>
            <a:headEnd/>
            <a:tailEnd/>
          </a:ln>
        </p:spPr>
      </p:sp>
      <p:sp>
        <p:nvSpPr>
          <p:cNvPr id="82946" name="Notes Placeholder 2"/>
          <p:cNvSpPr>
            <a:spLocks noGrp="1"/>
          </p:cNvSpPr>
          <p:nvPr>
            <p:ph type="body" idx="1"/>
          </p:nvPr>
        </p:nvSpPr>
        <p:spPr bwMode="auto">
          <a:noFill/>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94B98EC0-E625-4B83-88E4-ABFAFDC0C523}" type="slidenum">
              <a:rPr lang="en-US" smtClean="0"/>
              <a:pPr>
                <a:defRPr/>
              </a:pPr>
              <a:t>27</a:t>
            </a:fld>
            <a:endParaRPr lang="en-US" dirty="0"/>
          </a:p>
        </p:txBody>
      </p:sp>
    </p:spTree>
    <p:extLst>
      <p:ext uri="{BB962C8B-B14F-4D97-AF65-F5344CB8AC3E}">
        <p14:creationId xmlns:p14="http://schemas.microsoft.com/office/powerpoint/2010/main" val="12140376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Slide Image Placeholder 1"/>
          <p:cNvSpPr>
            <a:spLocks noGrp="1" noRot="1" noChangeAspect="1"/>
          </p:cNvSpPr>
          <p:nvPr>
            <p:ph type="sldImg"/>
          </p:nvPr>
        </p:nvSpPr>
        <p:spPr bwMode="auto">
          <a:noFill/>
          <a:ln>
            <a:solidFill>
              <a:srgbClr val="000000"/>
            </a:solidFill>
            <a:miter lim="800000"/>
            <a:headEnd/>
            <a:tailEnd/>
          </a:ln>
        </p:spPr>
      </p:sp>
      <p:sp>
        <p:nvSpPr>
          <p:cNvPr id="84994" name="Notes Placeholder 2"/>
          <p:cNvSpPr>
            <a:spLocks noGrp="1"/>
          </p:cNvSpPr>
          <p:nvPr>
            <p:ph type="body" idx="1"/>
          </p:nvPr>
        </p:nvSpPr>
        <p:spPr bwMode="auto">
          <a:noFill/>
        </p:spPr>
        <p:txBody>
          <a:bodyPr/>
          <a:lstStyle/>
          <a:p>
            <a:pPr eaLnBrk="1" hangingPunct="1"/>
            <a:r>
              <a:rPr lang="en-US" altLang="en-US" smtClean="0"/>
              <a:t>Managers and leaders should strive to be rational in making decisions. Figure 9.3 shows the steps in the rational decision-making process.</a:t>
            </a:r>
          </a:p>
          <a:p>
            <a:pPr eaLnBrk="1" hangingPunct="1"/>
            <a:endParaRPr lang="en-US" smtClean="0"/>
          </a:p>
        </p:txBody>
      </p:sp>
      <p:sp>
        <p:nvSpPr>
          <p:cNvPr id="4" name="Slide Number Placeholder 3"/>
          <p:cNvSpPr>
            <a:spLocks noGrp="1"/>
          </p:cNvSpPr>
          <p:nvPr>
            <p:ph type="sldNum" sz="quarter" idx="5"/>
          </p:nvPr>
        </p:nvSpPr>
        <p:spPr/>
        <p:txBody>
          <a:bodyPr/>
          <a:lstStyle/>
          <a:p>
            <a:pPr>
              <a:defRPr/>
            </a:pPr>
            <a:fld id="{02627DD9-3343-4C84-BE6F-541119FDB874}" type="slidenum">
              <a:rPr lang="en-US" smtClean="0"/>
              <a:pPr>
                <a:defRPr/>
              </a:pPr>
              <a:t>28</a:t>
            </a:fld>
            <a:endParaRPr lang="en-US" dirty="0"/>
          </a:p>
        </p:txBody>
      </p:sp>
    </p:spTree>
    <p:extLst>
      <p:ext uri="{BB962C8B-B14F-4D97-AF65-F5344CB8AC3E}">
        <p14:creationId xmlns:p14="http://schemas.microsoft.com/office/powerpoint/2010/main" val="376165035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Slide Image Placeholder 1"/>
          <p:cNvSpPr>
            <a:spLocks noGrp="1" noRot="1" noChangeAspect="1"/>
          </p:cNvSpPr>
          <p:nvPr>
            <p:ph type="sldImg"/>
          </p:nvPr>
        </p:nvSpPr>
        <p:spPr bwMode="auto">
          <a:noFill/>
          <a:ln>
            <a:solidFill>
              <a:srgbClr val="000000"/>
            </a:solidFill>
            <a:miter lim="800000"/>
            <a:headEnd/>
            <a:tailEnd/>
          </a:ln>
        </p:spPr>
      </p:sp>
      <p:sp>
        <p:nvSpPr>
          <p:cNvPr id="87042" name="Notes Placeholder 2"/>
          <p:cNvSpPr>
            <a:spLocks noGrp="1"/>
          </p:cNvSpPr>
          <p:nvPr>
            <p:ph type="body" idx="1"/>
          </p:nvPr>
        </p:nvSpPr>
        <p:spPr bwMode="auto">
          <a:noFill/>
        </p:spPr>
        <p:txBody>
          <a:bodyPr/>
          <a:lstStyle/>
          <a:p>
            <a:pPr eaLnBrk="1" hangingPunct="1"/>
            <a:r>
              <a:rPr lang="en-US" dirty="0" smtClean="0"/>
              <a:t>A coalition is an informal alliance of individuals or groups formed to achieve a common goal. This common goal is often a preferred decision alternative. For example, coalitions of stockholders </a:t>
            </a:r>
            <a:r>
              <a:rPr lang="en-US" dirty="0" smtClean="0"/>
              <a:t>frequently </a:t>
            </a:r>
            <a:r>
              <a:rPr lang="en-US" dirty="0" smtClean="0"/>
              <a:t>band together to force a board of directors to make a certain decision.</a:t>
            </a:r>
          </a:p>
          <a:p>
            <a:pPr eaLnBrk="1" hangingPunct="1"/>
            <a:endParaRPr lang="en-US" dirty="0" smtClean="0"/>
          </a:p>
          <a:p>
            <a:pPr eaLnBrk="1" hangingPunct="1"/>
            <a:r>
              <a:rPr lang="en-US" dirty="0" smtClean="0"/>
              <a:t>Intuition is an innate belief about something, often without conscious consideration. Managers sometimes decide to do something because it “feels right” or they have a hunch. This feeling is usually not arbitrary, however. Rather, it is based on years of experience and practice in making decisions in similar situations.</a:t>
            </a:r>
          </a:p>
        </p:txBody>
      </p:sp>
      <p:sp>
        <p:nvSpPr>
          <p:cNvPr id="4" name="Slide Number Placeholder 3"/>
          <p:cNvSpPr>
            <a:spLocks noGrp="1"/>
          </p:cNvSpPr>
          <p:nvPr>
            <p:ph type="sldNum" sz="quarter" idx="5"/>
          </p:nvPr>
        </p:nvSpPr>
        <p:spPr/>
        <p:txBody>
          <a:bodyPr/>
          <a:lstStyle/>
          <a:p>
            <a:pPr>
              <a:defRPr/>
            </a:pPr>
            <a:fld id="{A8A6F8D8-F9C3-4384-BADF-31F9969CFC9D}" type="slidenum">
              <a:rPr lang="en-US" smtClean="0"/>
              <a:pPr>
                <a:defRPr/>
              </a:pPr>
              <a:t>29</a:t>
            </a:fld>
            <a:endParaRPr lang="en-US" dirty="0"/>
          </a:p>
        </p:txBody>
      </p:sp>
    </p:spTree>
    <p:extLst>
      <p:ext uri="{BB962C8B-B14F-4D97-AF65-F5344CB8AC3E}">
        <p14:creationId xmlns:p14="http://schemas.microsoft.com/office/powerpoint/2010/main" val="135438285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Slide Image Placeholder 1"/>
          <p:cNvSpPr>
            <a:spLocks noGrp="1" noRot="1" noChangeAspect="1"/>
          </p:cNvSpPr>
          <p:nvPr>
            <p:ph type="sldImg"/>
          </p:nvPr>
        </p:nvSpPr>
        <p:spPr bwMode="auto">
          <a:noFill/>
          <a:ln>
            <a:solidFill>
              <a:srgbClr val="000000"/>
            </a:solidFill>
            <a:miter lim="800000"/>
            <a:headEnd/>
            <a:tailEnd/>
          </a:ln>
        </p:spPr>
      </p:sp>
      <p:sp>
        <p:nvSpPr>
          <p:cNvPr id="89090" name="Notes Placeholder 2"/>
          <p:cNvSpPr>
            <a:spLocks noGrp="1"/>
          </p:cNvSpPr>
          <p:nvPr>
            <p:ph type="body" idx="1"/>
          </p:nvPr>
        </p:nvSpPr>
        <p:spPr bwMode="auto">
          <a:noFill/>
        </p:spPr>
        <p:txBody>
          <a:bodyPr/>
          <a:lstStyle/>
          <a:p>
            <a:pPr eaLnBrk="1" hangingPunct="1"/>
            <a:r>
              <a:rPr lang="en-US" dirty="0" smtClean="0"/>
              <a:t>Another important behavioral process that influences decision making is escalation of commitment to a chosen course of action. In particular, decision makers sometimes make decisions and then become so committed to the course of action suggested by that decision that they stay with it, </a:t>
            </a:r>
            <a:r>
              <a:rPr lang="en-US" dirty="0" smtClean="0"/>
              <a:t>even when </a:t>
            </a:r>
            <a:r>
              <a:rPr lang="en-US" dirty="0" smtClean="0"/>
              <a:t>it appears to have been wrong.</a:t>
            </a:r>
          </a:p>
          <a:p>
            <a:pPr eaLnBrk="1" hangingPunct="1"/>
            <a:endParaRPr lang="en-US" dirty="0" smtClean="0"/>
          </a:p>
          <a:p>
            <a:pPr eaLnBrk="1" hangingPunct="1"/>
            <a:r>
              <a:rPr lang="en-US" dirty="0" smtClean="0"/>
              <a:t>The behavioral element of risk propensity is the extent to which a decision maker is willing to gamble when making a decision. Some managers are cautious about every decision they make. Others are extremely aggressive in making decisions and willing to take risks.</a:t>
            </a:r>
          </a:p>
        </p:txBody>
      </p:sp>
      <p:sp>
        <p:nvSpPr>
          <p:cNvPr id="4" name="Slide Number Placeholder 3"/>
          <p:cNvSpPr>
            <a:spLocks noGrp="1"/>
          </p:cNvSpPr>
          <p:nvPr>
            <p:ph type="sldNum" sz="quarter" idx="5"/>
          </p:nvPr>
        </p:nvSpPr>
        <p:spPr/>
        <p:txBody>
          <a:bodyPr/>
          <a:lstStyle/>
          <a:p>
            <a:pPr>
              <a:defRPr/>
            </a:pPr>
            <a:fld id="{38FB4733-CFA9-45C9-8015-D55CC1398DA8}" type="slidenum">
              <a:rPr lang="en-US" smtClean="0"/>
              <a:pPr>
                <a:defRPr/>
              </a:pPr>
              <a:t>30</a:t>
            </a:fld>
            <a:endParaRPr lang="en-US" dirty="0"/>
          </a:p>
        </p:txBody>
      </p:sp>
    </p:spTree>
    <p:extLst>
      <p:ext uri="{BB962C8B-B14F-4D97-AF65-F5344CB8AC3E}">
        <p14:creationId xmlns:p14="http://schemas.microsoft.com/office/powerpoint/2010/main" val="6440187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bwMode="auto">
          <a:noFill/>
          <a:ln>
            <a:solidFill>
              <a:srgbClr val="000000"/>
            </a:solidFill>
            <a:miter lim="800000"/>
            <a:headEnd/>
            <a:tailEnd/>
          </a:ln>
        </p:spPr>
      </p:sp>
      <p:sp>
        <p:nvSpPr>
          <p:cNvPr id="35842" name="Notes Placeholder 2"/>
          <p:cNvSpPr>
            <a:spLocks noGrp="1"/>
          </p:cNvSpPr>
          <p:nvPr>
            <p:ph type="body" idx="1"/>
          </p:nvPr>
        </p:nvSpPr>
        <p:spPr bwMode="auto">
          <a:noFill/>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B85088F7-3593-42C7-9ACA-4448F68BEA4B}" type="slidenum">
              <a:rPr lang="en-US" smtClean="0"/>
              <a:pPr>
                <a:defRPr/>
              </a:pPr>
              <a:t>4</a:t>
            </a:fld>
            <a:endParaRPr lang="en-US" dirty="0"/>
          </a:p>
        </p:txBody>
      </p:sp>
    </p:spTree>
    <p:extLst>
      <p:ext uri="{BB962C8B-B14F-4D97-AF65-F5344CB8AC3E}">
        <p14:creationId xmlns:p14="http://schemas.microsoft.com/office/powerpoint/2010/main" val="127704192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Slide Image Placeholder 1"/>
          <p:cNvSpPr>
            <a:spLocks noGrp="1" noRot="1" noChangeAspect="1"/>
          </p:cNvSpPr>
          <p:nvPr>
            <p:ph type="sldImg"/>
          </p:nvPr>
        </p:nvSpPr>
        <p:spPr bwMode="auto">
          <a:noFill/>
          <a:ln>
            <a:solidFill>
              <a:srgbClr val="000000"/>
            </a:solidFill>
            <a:miter lim="800000"/>
            <a:headEnd/>
            <a:tailEnd/>
          </a:ln>
        </p:spPr>
      </p:sp>
      <p:sp>
        <p:nvSpPr>
          <p:cNvPr id="91138" name="Notes Placeholder 2"/>
          <p:cNvSpPr>
            <a:spLocks noGrp="1"/>
          </p:cNvSpPr>
          <p:nvPr>
            <p:ph type="body" idx="1"/>
          </p:nvPr>
        </p:nvSpPr>
        <p:spPr bwMode="auto">
          <a:noFill/>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28C9D19A-05FC-4BC5-957E-FD46DBE1CDCC}" type="slidenum">
              <a:rPr lang="en-US" smtClean="0"/>
              <a:pPr>
                <a:defRPr/>
              </a:pPr>
              <a:t>31</a:t>
            </a:fld>
            <a:endParaRPr lang="en-US" dirty="0"/>
          </a:p>
        </p:txBody>
      </p:sp>
    </p:spTree>
    <p:extLst>
      <p:ext uri="{BB962C8B-B14F-4D97-AF65-F5344CB8AC3E}">
        <p14:creationId xmlns:p14="http://schemas.microsoft.com/office/powerpoint/2010/main" val="89398815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Slide Image Placeholder 1"/>
          <p:cNvSpPr>
            <a:spLocks noGrp="1" noRot="1" noChangeAspect="1"/>
          </p:cNvSpPr>
          <p:nvPr>
            <p:ph type="sldImg"/>
          </p:nvPr>
        </p:nvSpPr>
        <p:spPr bwMode="auto">
          <a:noFill/>
          <a:ln>
            <a:solidFill>
              <a:srgbClr val="000000"/>
            </a:solidFill>
            <a:miter lim="800000"/>
            <a:headEnd/>
            <a:tailEnd/>
          </a:ln>
        </p:spPr>
      </p:sp>
      <p:sp>
        <p:nvSpPr>
          <p:cNvPr id="93186" name="Notes Placeholder 2"/>
          <p:cNvSpPr>
            <a:spLocks noGrp="1"/>
          </p:cNvSpPr>
          <p:nvPr>
            <p:ph type="body" idx="1"/>
          </p:nvPr>
        </p:nvSpPr>
        <p:spPr bwMode="auto">
          <a:noFill/>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36F68F9E-B0B7-48A1-A78F-CD8C022023C2}" type="slidenum">
              <a:rPr lang="en-US" smtClean="0"/>
              <a:pPr>
                <a:defRPr/>
              </a:pPr>
              <a:t>32</a:t>
            </a:fld>
            <a:endParaRPr lang="en-US" dirty="0"/>
          </a:p>
        </p:txBody>
      </p:sp>
    </p:spTree>
    <p:extLst>
      <p:ext uri="{BB962C8B-B14F-4D97-AF65-F5344CB8AC3E}">
        <p14:creationId xmlns:p14="http://schemas.microsoft.com/office/powerpoint/2010/main" val="20175117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a:lstStyle/>
          <a:p>
            <a:pPr eaLnBrk="1" hangingPunct="1"/>
            <a:r>
              <a:rPr lang="en-US" smtClean="0"/>
              <a:t>Because </a:t>
            </a:r>
            <a:r>
              <a:rPr lang="en-US" i="1" smtClean="0"/>
              <a:t>leadership </a:t>
            </a:r>
            <a:r>
              <a:rPr lang="en-US" smtClean="0"/>
              <a:t>is a term that is often used in everyday conversation, you might assume that it has a common and accepted meaning. It is also, however, a word that is often misused. We define leadership as the processes and behaviors used by someone, such as a manager, to motivate, inspire, and influence the behaviors of others.</a:t>
            </a:r>
          </a:p>
        </p:txBody>
      </p:sp>
      <p:sp>
        <p:nvSpPr>
          <p:cNvPr id="4" name="Slide Number Placeholder 3"/>
          <p:cNvSpPr>
            <a:spLocks noGrp="1"/>
          </p:cNvSpPr>
          <p:nvPr>
            <p:ph type="sldNum" sz="quarter" idx="5"/>
          </p:nvPr>
        </p:nvSpPr>
        <p:spPr/>
        <p:txBody>
          <a:bodyPr/>
          <a:lstStyle/>
          <a:p>
            <a:pPr>
              <a:defRPr/>
            </a:pPr>
            <a:fld id="{806F7E97-8934-48A6-8E15-931494F2602D}" type="slidenum">
              <a:rPr lang="en-US" smtClean="0"/>
              <a:pPr>
                <a:defRPr/>
              </a:pPr>
              <a:t>5</a:t>
            </a:fld>
            <a:endParaRPr lang="en-US" dirty="0"/>
          </a:p>
        </p:txBody>
      </p:sp>
    </p:spTree>
    <p:extLst>
      <p:ext uri="{BB962C8B-B14F-4D97-AF65-F5344CB8AC3E}">
        <p14:creationId xmlns:p14="http://schemas.microsoft.com/office/powerpoint/2010/main" val="19673474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bwMode="auto">
          <a:noFill/>
          <a:ln>
            <a:solidFill>
              <a:srgbClr val="000000"/>
            </a:solidFill>
            <a:miter lim="800000"/>
            <a:headEnd/>
            <a:tailEnd/>
          </a:ln>
        </p:spPr>
      </p:sp>
      <p:sp>
        <p:nvSpPr>
          <p:cNvPr id="39938" name="Notes Placeholder 2"/>
          <p:cNvSpPr>
            <a:spLocks noGrp="1"/>
          </p:cNvSpPr>
          <p:nvPr>
            <p:ph type="body" idx="1"/>
          </p:nvPr>
        </p:nvSpPr>
        <p:spPr bwMode="auto">
          <a:noFill/>
        </p:spPr>
        <p:txBody>
          <a:bodyPr/>
          <a:lstStyle/>
          <a:p>
            <a:pPr eaLnBrk="1" hangingPunct="1"/>
            <a:r>
              <a:rPr lang="en-US" altLang="en-US" smtClean="0"/>
              <a:t>A person can be a manager, a leader, both, or neither. Some of the basic distinctions between the two are summarized in Figure 9.1.</a:t>
            </a:r>
          </a:p>
          <a:p>
            <a:pPr eaLnBrk="1" hangingPunct="1"/>
            <a:endParaRPr lang="en-US" smtClean="0"/>
          </a:p>
        </p:txBody>
      </p:sp>
      <p:sp>
        <p:nvSpPr>
          <p:cNvPr id="4" name="Slide Number Placeholder 3"/>
          <p:cNvSpPr>
            <a:spLocks noGrp="1"/>
          </p:cNvSpPr>
          <p:nvPr>
            <p:ph type="sldNum" sz="quarter" idx="5"/>
          </p:nvPr>
        </p:nvSpPr>
        <p:spPr/>
        <p:txBody>
          <a:bodyPr/>
          <a:lstStyle/>
          <a:p>
            <a:pPr>
              <a:defRPr/>
            </a:pPr>
            <a:fld id="{8B605462-1C43-4924-A905-A82C768445DC}" type="slidenum">
              <a:rPr lang="en-US" smtClean="0"/>
              <a:pPr>
                <a:defRPr/>
              </a:pPr>
              <a:t>6</a:t>
            </a:fld>
            <a:endParaRPr lang="en-US" dirty="0"/>
          </a:p>
        </p:txBody>
      </p:sp>
    </p:spTree>
    <p:extLst>
      <p:ext uri="{BB962C8B-B14F-4D97-AF65-F5344CB8AC3E}">
        <p14:creationId xmlns:p14="http://schemas.microsoft.com/office/powerpoint/2010/main" val="8496440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a:lstStyle/>
          <a:p>
            <a:pPr eaLnBrk="1" hangingPunct="1"/>
            <a:r>
              <a:rPr lang="en-US" smtClean="0"/>
              <a:t>To fully understand leadership, it is also necessary to understand </a:t>
            </a:r>
            <a:r>
              <a:rPr lang="en-US" i="1" smtClean="0"/>
              <a:t>power</a:t>
            </a:r>
            <a:r>
              <a:rPr lang="en-US" smtClean="0"/>
              <a:t>. Power is the ability to affect the behavior of others. In organizational settings, there are usually five kinds of power: legitimate, reward, coercive, referent, and expert power.</a:t>
            </a:r>
          </a:p>
          <a:p>
            <a:pPr eaLnBrk="1" hangingPunct="1"/>
            <a:endParaRPr lang="en-US" smtClean="0"/>
          </a:p>
          <a:p>
            <a:pPr eaLnBrk="1" hangingPunct="1"/>
            <a:r>
              <a:rPr lang="en-US" smtClean="0"/>
              <a:t>Legitimate power is power granted through the organizational hierarchy; it is the power defined by the organization to be accorded to people occupying a particular position.</a:t>
            </a:r>
          </a:p>
          <a:p>
            <a:pPr eaLnBrk="1" hangingPunct="1"/>
            <a:endParaRPr lang="en-US" smtClean="0"/>
          </a:p>
          <a:p>
            <a:pPr eaLnBrk="1" hangingPunct="1"/>
            <a:r>
              <a:rPr lang="en-US" smtClean="0"/>
              <a:t>Reward power is the power to give or withhold rewards. Rewards that a manager may control include salary increases, bonuses, promotion recommendations, praise, recognition, and interesting job assignments.</a:t>
            </a:r>
          </a:p>
          <a:p>
            <a:pPr eaLnBrk="1" hangingPunct="1"/>
            <a:endParaRPr lang="en-US" smtClean="0"/>
          </a:p>
          <a:p>
            <a:pPr eaLnBrk="1" hangingPunct="1"/>
            <a:r>
              <a:rPr lang="en-US" smtClean="0"/>
              <a:t>Coercive power is the power to force compliance by means of psychological, emotional, or physical threat.</a:t>
            </a:r>
          </a:p>
          <a:p>
            <a:pPr eaLnBrk="1" hangingPunct="1"/>
            <a:endParaRPr lang="en-US" smtClean="0"/>
          </a:p>
          <a:p>
            <a:pPr eaLnBrk="1" hangingPunct="1"/>
            <a:endParaRPr lang="en-US" smtClean="0"/>
          </a:p>
        </p:txBody>
      </p:sp>
      <p:sp>
        <p:nvSpPr>
          <p:cNvPr id="4" name="Slide Number Placeholder 3"/>
          <p:cNvSpPr>
            <a:spLocks noGrp="1"/>
          </p:cNvSpPr>
          <p:nvPr>
            <p:ph type="sldNum" sz="quarter" idx="5"/>
          </p:nvPr>
        </p:nvSpPr>
        <p:spPr/>
        <p:txBody>
          <a:bodyPr/>
          <a:lstStyle/>
          <a:p>
            <a:pPr>
              <a:defRPr/>
            </a:pPr>
            <a:fld id="{E1C324A9-2908-42E9-BCB2-4F839BB6CF92}" type="slidenum">
              <a:rPr lang="en-US" smtClean="0"/>
              <a:pPr>
                <a:defRPr/>
              </a:pPr>
              <a:t>7</a:t>
            </a:fld>
            <a:endParaRPr lang="en-US" dirty="0"/>
          </a:p>
        </p:txBody>
      </p:sp>
    </p:spTree>
    <p:extLst>
      <p:ext uri="{BB962C8B-B14F-4D97-AF65-F5344CB8AC3E}">
        <p14:creationId xmlns:p14="http://schemas.microsoft.com/office/powerpoint/2010/main" val="11414706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bwMode="auto">
          <a:noFill/>
          <a:ln>
            <a:solidFill>
              <a:srgbClr val="000000"/>
            </a:solidFill>
            <a:miter lim="800000"/>
            <a:headEnd/>
            <a:tailEnd/>
          </a:ln>
        </p:spPr>
      </p:sp>
      <p:sp>
        <p:nvSpPr>
          <p:cNvPr id="44034" name="Notes Placeholder 2"/>
          <p:cNvSpPr>
            <a:spLocks noGrp="1"/>
          </p:cNvSpPr>
          <p:nvPr>
            <p:ph type="body" idx="1"/>
          </p:nvPr>
        </p:nvSpPr>
        <p:spPr bwMode="auto">
          <a:noFill/>
        </p:spPr>
        <p:txBody>
          <a:bodyPr/>
          <a:lstStyle/>
          <a:p>
            <a:pPr eaLnBrk="1" hangingPunct="1"/>
            <a:r>
              <a:rPr lang="en-US" smtClean="0"/>
              <a:t>Compared with legitimate, reward, and coercive power, which are relatively concrete and grounded in objective facets of organizational life, referent power is abstract. It is based on identification, imitation, loyalty, or charisma. Followers may react favorably because they identify in some way with a leader, who may be like them in personality, background, or attitudes.</a:t>
            </a:r>
          </a:p>
          <a:p>
            <a:pPr eaLnBrk="1" hangingPunct="1"/>
            <a:endParaRPr lang="en-US" smtClean="0"/>
          </a:p>
          <a:p>
            <a:pPr eaLnBrk="1" hangingPunct="1"/>
            <a:r>
              <a:rPr lang="en-US" smtClean="0"/>
              <a:t>Expert power is derived from information or expertise. A manager who knows how to interact with an eccentric but important customer, a scientist who is capable of achieving an important technical breakthrough that no other company has dreamed of, and an administrative assistant who knows how to unravel bureaucratic red tape all have expert power over anyone who needs that  information.</a:t>
            </a:r>
          </a:p>
        </p:txBody>
      </p:sp>
      <p:sp>
        <p:nvSpPr>
          <p:cNvPr id="4" name="Slide Number Placeholder 3"/>
          <p:cNvSpPr>
            <a:spLocks noGrp="1"/>
          </p:cNvSpPr>
          <p:nvPr>
            <p:ph type="sldNum" sz="quarter" idx="5"/>
          </p:nvPr>
        </p:nvSpPr>
        <p:spPr/>
        <p:txBody>
          <a:bodyPr/>
          <a:lstStyle/>
          <a:p>
            <a:pPr>
              <a:defRPr/>
            </a:pPr>
            <a:fld id="{6220DA11-5356-4540-B7AA-8C124E9C0E17}" type="slidenum">
              <a:rPr lang="en-US" smtClean="0"/>
              <a:pPr>
                <a:defRPr/>
              </a:pPr>
              <a:t>8</a:t>
            </a:fld>
            <a:endParaRPr lang="en-US" dirty="0"/>
          </a:p>
        </p:txBody>
      </p:sp>
    </p:spTree>
    <p:extLst>
      <p:ext uri="{BB962C8B-B14F-4D97-AF65-F5344CB8AC3E}">
        <p14:creationId xmlns:p14="http://schemas.microsoft.com/office/powerpoint/2010/main" val="39261456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p:cNvSpPr>
          <p:nvPr>
            <p:ph type="sldImg"/>
          </p:nvPr>
        </p:nvSpPr>
        <p:spPr bwMode="auto">
          <a:noFill/>
          <a:ln>
            <a:solidFill>
              <a:srgbClr val="000000"/>
            </a:solidFill>
            <a:miter lim="800000"/>
            <a:headEnd/>
            <a:tailEnd/>
          </a:ln>
        </p:spPr>
      </p:sp>
      <p:sp>
        <p:nvSpPr>
          <p:cNvPr id="46082" name="Notes Placeholder 2"/>
          <p:cNvSpPr>
            <a:spLocks noGrp="1"/>
          </p:cNvSpPr>
          <p:nvPr>
            <p:ph type="body" idx="1"/>
          </p:nvPr>
        </p:nvSpPr>
        <p:spPr bwMode="auto">
          <a:noFill/>
        </p:spPr>
        <p:txBody>
          <a:bodyPr/>
          <a:lstStyle/>
          <a:p>
            <a:pPr eaLnBrk="1" hangingPunct="1"/>
            <a:r>
              <a:rPr lang="en-US" smtClean="0"/>
              <a:t>Early researchers believed that notable leaders had some unique set of qualities or traits that distinguished them from their peers and endured throughout history. This trait approach to leadership led researchers to focus on identifying the essential leadership traits, including intelligence, dominance, self-confidence, energy, activity (versus passivity), and knowledge about the job. Unfortunately, the list of potential leadership traits quickly became so long that it lost any practical value.</a:t>
            </a:r>
          </a:p>
        </p:txBody>
      </p:sp>
      <p:sp>
        <p:nvSpPr>
          <p:cNvPr id="4" name="Slide Number Placeholder 3"/>
          <p:cNvSpPr>
            <a:spLocks noGrp="1"/>
          </p:cNvSpPr>
          <p:nvPr>
            <p:ph type="sldNum" sz="quarter" idx="5"/>
          </p:nvPr>
        </p:nvSpPr>
        <p:spPr/>
        <p:txBody>
          <a:bodyPr/>
          <a:lstStyle/>
          <a:p>
            <a:pPr>
              <a:defRPr/>
            </a:pPr>
            <a:fld id="{38B48D11-C8D0-4B60-A202-A5B9CB794FC4}" type="slidenum">
              <a:rPr lang="en-US" smtClean="0"/>
              <a:pPr>
                <a:defRPr/>
              </a:pPr>
              <a:t>9</a:t>
            </a:fld>
            <a:endParaRPr lang="en-US" dirty="0"/>
          </a:p>
        </p:txBody>
      </p:sp>
    </p:spTree>
    <p:extLst>
      <p:ext uri="{BB962C8B-B14F-4D97-AF65-F5344CB8AC3E}">
        <p14:creationId xmlns:p14="http://schemas.microsoft.com/office/powerpoint/2010/main" val="22630527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p:cNvSpPr>
          <p:nvPr>
            <p:ph type="sldImg"/>
          </p:nvPr>
        </p:nvSpPr>
        <p:spPr bwMode="auto">
          <a:noFill/>
          <a:ln>
            <a:solidFill>
              <a:srgbClr val="000000"/>
            </a:solidFill>
            <a:miter lim="800000"/>
            <a:headEnd/>
            <a:tailEnd/>
          </a:ln>
        </p:spPr>
      </p:sp>
      <p:sp>
        <p:nvSpPr>
          <p:cNvPr id="48130" name="Notes Placeholder 2"/>
          <p:cNvSpPr>
            <a:spLocks noGrp="1"/>
          </p:cNvSpPr>
          <p:nvPr>
            <p:ph type="body" idx="1"/>
          </p:nvPr>
        </p:nvSpPr>
        <p:spPr bwMode="auto">
          <a:noFill/>
        </p:spPr>
        <p:txBody>
          <a:bodyPr/>
          <a:lstStyle/>
          <a:p>
            <a:pPr eaLnBrk="1" hangingPunct="1"/>
            <a:r>
              <a:rPr lang="en-US" smtClean="0"/>
              <a:t>In the late 1940s, most researchers began to shift away from the trait approach and to look at leadership as a set of actual behaviors. The goal of the behavioral approach to leadership was to determine what </a:t>
            </a:r>
            <a:r>
              <a:rPr lang="en-US" i="1" smtClean="0"/>
              <a:t>behaviors </a:t>
            </a:r>
            <a:r>
              <a:rPr lang="en-US" smtClean="0"/>
              <a:t>were employed by effective leaders. These researchers assumed that the behaviors of effective leaders differed somehow from the behaviors of less effective leaders, and that the behaviors of effective leaders would be the same across all situations.</a:t>
            </a:r>
          </a:p>
        </p:txBody>
      </p:sp>
      <p:sp>
        <p:nvSpPr>
          <p:cNvPr id="4" name="Slide Number Placeholder 3"/>
          <p:cNvSpPr>
            <a:spLocks noGrp="1"/>
          </p:cNvSpPr>
          <p:nvPr>
            <p:ph type="sldNum" sz="quarter" idx="5"/>
          </p:nvPr>
        </p:nvSpPr>
        <p:spPr/>
        <p:txBody>
          <a:bodyPr/>
          <a:lstStyle/>
          <a:p>
            <a:pPr>
              <a:defRPr/>
            </a:pPr>
            <a:fld id="{678C3D51-0F20-4037-BA73-552386198470}" type="slidenum">
              <a:rPr lang="en-US" smtClean="0"/>
              <a:pPr>
                <a:defRPr/>
              </a:pPr>
              <a:t>10</a:t>
            </a:fld>
            <a:endParaRPr lang="en-US" dirty="0"/>
          </a:p>
        </p:txBody>
      </p:sp>
    </p:spTree>
    <p:extLst>
      <p:ext uri="{BB962C8B-B14F-4D97-AF65-F5344CB8AC3E}">
        <p14:creationId xmlns:p14="http://schemas.microsoft.com/office/powerpoint/2010/main" val="35945133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w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48609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48609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chemeClr val="bg1"/>
        </a:solidFill>
        <a:effectLst/>
      </p:bgPr>
    </p:bg>
    <p:spTree>
      <p:nvGrpSpPr>
        <p:cNvPr id="1" name=""/>
        <p:cNvGrpSpPr/>
        <p:nvPr/>
      </p:nvGrpSpPr>
      <p:grpSpPr>
        <a:xfrm>
          <a:off x="0" y="0"/>
          <a:ext cx="0" cy="0"/>
          <a:chOff x="0" y="0"/>
          <a:chExt cx="0" cy="0"/>
        </a:xfrm>
      </p:grpSpPr>
      <p:sp>
        <p:nvSpPr>
          <p:cNvPr id="3" name="Rectangle 17"/>
          <p:cNvSpPr>
            <a:spLocks noChangeArrowheads="1"/>
          </p:cNvSpPr>
          <p:nvPr/>
        </p:nvSpPr>
        <p:spPr bwMode="auto">
          <a:xfrm>
            <a:off x="698500" y="1003300"/>
            <a:ext cx="2590800" cy="3505200"/>
          </a:xfrm>
          <a:prstGeom prst="rect">
            <a:avLst/>
          </a:prstGeom>
          <a:solidFill>
            <a:srgbClr val="C4EA08"/>
          </a:solidFill>
          <a:ln w="9525">
            <a:noFill/>
            <a:miter lim="800000"/>
            <a:headEnd/>
            <a:tailEnd/>
          </a:ln>
          <a:effectLst/>
        </p:spPr>
        <p:txBody>
          <a:bodyPr wrap="none" anchor="ctr"/>
          <a:lstStyle/>
          <a:p>
            <a:pPr>
              <a:defRPr/>
            </a:pPr>
            <a:endParaRPr lang="en-US" dirty="0"/>
          </a:p>
        </p:txBody>
      </p:sp>
      <p:sp>
        <p:nvSpPr>
          <p:cNvPr id="4"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5"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7"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defRPr/>
            </a:pPr>
            <a:r>
              <a:rPr lang="en-US" sz="1200" b="1" dirty="0">
                <a:solidFill>
                  <a:schemeClr val="bg1"/>
                </a:solidFill>
              </a:rPr>
              <a:t>9-</a:t>
            </a:r>
            <a:fld id="{F1D90B5F-C8AB-4129-B208-0A551EA0C1EA}" type="slidenum">
              <a:rPr lang="en-US" sz="1200" b="1">
                <a:solidFill>
                  <a:schemeClr val="bg1"/>
                </a:solidFill>
              </a:rPr>
              <a:pPr eaLnBrk="0" hangingPunct="0">
                <a:spcBef>
                  <a:spcPct val="50000"/>
                </a:spcBef>
                <a:defRPr/>
              </a:pPr>
              <a:t>‹#›</a:t>
            </a:fld>
            <a:r>
              <a:rPr lang="en-US" sz="1200" b="1" dirty="0">
                <a:solidFill>
                  <a:schemeClr val="bg1"/>
                </a:solidFill>
              </a:rPr>
              <a:t> </a:t>
            </a:r>
          </a:p>
        </p:txBody>
      </p:sp>
      <p:sp>
        <p:nvSpPr>
          <p:cNvPr id="8" name="Text Box 11"/>
          <p:cNvSpPr txBox="1">
            <a:spLocks noChangeArrowheads="1"/>
          </p:cNvSpPr>
          <p:nvPr/>
        </p:nvSpPr>
        <p:spPr bwMode="auto">
          <a:xfrm>
            <a:off x="4953000" y="4724400"/>
            <a:ext cx="1997075" cy="366713"/>
          </a:xfrm>
          <a:prstGeom prst="rect">
            <a:avLst/>
          </a:prstGeom>
          <a:noFill/>
          <a:ln w="9525">
            <a:noFill/>
            <a:miter lim="800000"/>
            <a:headEnd/>
            <a:tailEnd/>
          </a:ln>
          <a:effectLst/>
        </p:spPr>
        <p:txBody>
          <a:bodyPr>
            <a:spAutoFit/>
          </a:bodyPr>
          <a:lstStyle/>
          <a:p>
            <a:pPr>
              <a:defRPr/>
            </a:pPr>
            <a:endParaRPr lang="en-US" dirty="0"/>
          </a:p>
        </p:txBody>
      </p:sp>
      <p:pic>
        <p:nvPicPr>
          <p:cNvPr id="9" name="Picture 13"/>
          <p:cNvPicPr>
            <a:picLocks noChangeAspect="1" noChangeArrowheads="1"/>
          </p:cNvPicPr>
          <p:nvPr/>
        </p:nvPicPr>
        <p:blipFill>
          <a:blip r:embed="rId2"/>
          <a:srcRect/>
          <a:stretch>
            <a:fillRect/>
          </a:stretch>
        </p:blipFill>
        <p:spPr bwMode="auto">
          <a:xfrm>
            <a:off x="4800600" y="4876800"/>
            <a:ext cx="1676400" cy="646113"/>
          </a:xfrm>
          <a:prstGeom prst="rect">
            <a:avLst/>
          </a:prstGeom>
          <a:noFill/>
          <a:ln w="9525">
            <a:noFill/>
            <a:miter lim="800000"/>
            <a:headEnd/>
            <a:tailEnd/>
          </a:ln>
        </p:spPr>
      </p:pic>
      <p:sp>
        <p:nvSpPr>
          <p:cNvPr id="10" name="Text Box 15"/>
          <p:cNvSpPr txBox="1">
            <a:spLocks noChangeArrowheads="1"/>
          </p:cNvSpPr>
          <p:nvPr/>
        </p:nvSpPr>
        <p:spPr bwMode="auto">
          <a:xfrm>
            <a:off x="6434138" y="4876800"/>
            <a:ext cx="423862" cy="609600"/>
          </a:xfrm>
          <a:prstGeom prst="rect">
            <a:avLst/>
          </a:prstGeom>
          <a:noFill/>
          <a:ln w="9525">
            <a:noFill/>
            <a:miter lim="800000"/>
            <a:headEnd/>
            <a:tailEnd/>
          </a:ln>
          <a:effectLst/>
        </p:spPr>
        <p:txBody>
          <a:bodyPr wrap="none">
            <a:spAutoFit/>
          </a:bodyPr>
          <a:lstStyle/>
          <a:p>
            <a:pPr>
              <a:defRPr/>
            </a:pPr>
            <a:r>
              <a:rPr lang="en-US" sz="3400" b="1" dirty="0">
                <a:solidFill>
                  <a:srgbClr val="DA2A00"/>
                </a:solidFill>
                <a:latin typeface="HelveticaNeue-Bold" charset="0"/>
              </a:rPr>
              <a:t>#</a:t>
            </a:r>
          </a:p>
        </p:txBody>
      </p:sp>
      <p:pic>
        <p:nvPicPr>
          <p:cNvPr id="11" name="Picture 16" descr="Ebert10e"/>
          <p:cNvPicPr>
            <a:picLocks noChangeAspect="1" noChangeArrowheads="1"/>
          </p:cNvPicPr>
          <p:nvPr/>
        </p:nvPicPr>
        <p:blipFill>
          <a:blip r:embed="rId3"/>
          <a:srcRect/>
          <a:stretch>
            <a:fillRect/>
          </a:stretch>
        </p:blipFill>
        <p:spPr bwMode="auto">
          <a:xfrm>
            <a:off x="762000" y="1066800"/>
            <a:ext cx="2474913" cy="3390900"/>
          </a:xfrm>
          <a:prstGeom prst="rect">
            <a:avLst/>
          </a:prstGeom>
          <a:noFill/>
          <a:ln w="9525">
            <a:noFill/>
            <a:miter lim="800000"/>
            <a:headEnd/>
            <a:tailEnd/>
          </a:ln>
        </p:spPr>
      </p:pic>
      <p:sp>
        <p:nvSpPr>
          <p:cNvPr id="103430" name="Title Placeholder 1"/>
          <p:cNvSpPr>
            <a:spLocks noGrp="1"/>
          </p:cNvSpPr>
          <p:nvPr>
            <p:ph type="ctrTitle"/>
          </p:nvPr>
        </p:nvSpPr>
        <p:spPr>
          <a:xfrm>
            <a:off x="4724400" y="1882775"/>
            <a:ext cx="3505200" cy="1470025"/>
          </a:xfrm>
        </p:spPr>
        <p:txBody>
          <a:bodyPr/>
          <a:lstStyle>
            <a:lvl1pPr algn="l">
              <a:defRPr sz="3600" smtClean="0">
                <a:solidFill>
                  <a:schemeClr val="tx1"/>
                </a:solidFill>
                <a:latin typeface="HelveticaNeueLTStd-Roman" charset="0"/>
              </a:defRPr>
            </a:lvl1pPr>
          </a:lstStyle>
          <a:p>
            <a:r>
              <a:rPr lang="en-US" smtClean="0"/>
              <a:t>Chapter title</a:t>
            </a:r>
          </a:p>
        </p:txBody>
      </p:sp>
      <p:sp>
        <p:nvSpPr>
          <p:cNvPr id="12"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defRPr/>
            </a:pPr>
            <a:r>
              <a:rPr lang="en-US" sz="1200" b="1" dirty="0">
                <a:solidFill>
                  <a:schemeClr val="bg1"/>
                </a:solidFill>
                <a:latin typeface="Calibri" pitchFamily="34" charset="0"/>
              </a:rPr>
              <a:t>Copyright © 2015 Pearson Education, </a:t>
            </a:r>
            <a:r>
              <a:rPr lang="en-US" sz="1200" b="1" dirty="0" smtClean="0">
                <a:solidFill>
                  <a:schemeClr val="bg1"/>
                </a:solidFill>
                <a:latin typeface="Calibri" pitchFamily="34" charset="0"/>
              </a:rPr>
              <a:t>Inc.</a:t>
            </a:r>
            <a:endParaRPr lang="en-US" sz="1200" b="1" dirty="0">
              <a:solidFill>
                <a:schemeClr val="bg1"/>
              </a:solidFill>
              <a:latin typeface="Calibri" pitchFamily="34" charset="0"/>
            </a:endParaRPr>
          </a:p>
        </p:txBody>
      </p:sp>
    </p:spTree>
  </p:cSld>
  <p:clrMapOvr>
    <a:masterClrMapping/>
  </p:clrMapOvr>
  <p:transition/>
  <p:hf sldNum="0" hd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5"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7"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defRPr/>
            </a:pPr>
            <a:r>
              <a:rPr lang="en-US" sz="1200" b="1" dirty="0">
                <a:solidFill>
                  <a:schemeClr val="bg1"/>
                </a:solidFill>
              </a:rPr>
              <a:t>9-</a:t>
            </a:r>
            <a:fld id="{BEC06891-782B-4FEE-9CF7-CD22143AB589}" type="slidenum">
              <a:rPr lang="en-US" sz="1200" b="1">
                <a:solidFill>
                  <a:schemeClr val="bg1"/>
                </a:solidFill>
              </a:rPr>
              <a:pPr eaLnBrk="0" hangingPunct="0">
                <a:spcBef>
                  <a:spcPct val="50000"/>
                </a:spcBef>
                <a:defRPr/>
              </a:pPr>
              <a:t>‹#›</a:t>
            </a:fld>
            <a:r>
              <a:rPr lang="en-US" sz="1200" b="1" dirty="0">
                <a:solidFill>
                  <a:schemeClr val="bg1"/>
                </a:solidFill>
              </a:rPr>
              <a:t> </a:t>
            </a:r>
          </a:p>
        </p:txBody>
      </p:sp>
      <p:pic>
        <p:nvPicPr>
          <p:cNvPr id="8" name="Picture 13"/>
          <p:cNvPicPr>
            <a:picLocks noChangeAspect="1" noChangeArrowheads="1"/>
          </p:cNvPicPr>
          <p:nvPr/>
        </p:nvPicPr>
        <p:blipFill>
          <a:blip r:embed="rId2"/>
          <a:srcRect/>
          <a:stretch>
            <a:fillRect/>
          </a:stretch>
        </p:blipFill>
        <p:spPr bwMode="auto">
          <a:xfrm>
            <a:off x="457200" y="990600"/>
            <a:ext cx="8229600" cy="166688"/>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defRPr/>
            </a:pPr>
            <a:r>
              <a:rPr lang="en-US" sz="1200" b="1" dirty="0">
                <a:solidFill>
                  <a:schemeClr val="bg1"/>
                </a:solidFill>
                <a:latin typeface="Calibri" pitchFamily="34" charset="0"/>
              </a:rPr>
              <a:t>Copyright © 2015 Pearson Education, </a:t>
            </a:r>
            <a:r>
              <a:rPr lang="en-US" sz="1200" b="1" dirty="0" smtClean="0">
                <a:solidFill>
                  <a:schemeClr val="bg1"/>
                </a:solidFill>
                <a:latin typeface="Calibri" pitchFamily="34" charset="0"/>
              </a:rPr>
              <a:t>Inc.</a:t>
            </a:r>
            <a:endParaRPr lang="en-US" sz="1200" b="1" dirty="0">
              <a:solidFill>
                <a:schemeClr val="bg1"/>
              </a:solidFill>
              <a:latin typeface="Calibri"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18288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197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2" name="Text Box 8"/>
          <p:cNvSpPr txBox="1">
            <a:spLocks noChangeArrowheads="1"/>
          </p:cNvSpPr>
          <p:nvPr/>
        </p:nvSpPr>
        <p:spPr bwMode="auto">
          <a:xfrm>
            <a:off x="2209800" y="6477000"/>
            <a:ext cx="4648200" cy="274638"/>
          </a:xfrm>
          <a:prstGeom prst="rect">
            <a:avLst/>
          </a:prstGeom>
          <a:noFill/>
          <a:ln w="9525">
            <a:noFill/>
            <a:miter lim="800000"/>
            <a:headEnd/>
            <a:tailEnd/>
          </a:ln>
          <a:effectLst/>
        </p:spPr>
        <p:txBody>
          <a:bodyPr anchor="ctr">
            <a:spAutoFit/>
          </a:bodyPr>
          <a:lstStyle/>
          <a:p>
            <a:pPr algn="ctr">
              <a:defRPr/>
            </a:pPr>
            <a:r>
              <a:rPr lang="en-US" sz="1200" b="1" dirty="0">
                <a:solidFill>
                  <a:schemeClr val="bg1"/>
                </a:solidFill>
                <a:latin typeface="Calibri" pitchFamily="34" charset="0"/>
              </a:rPr>
              <a:t>Copyright © 2015 Pearson Education, </a:t>
            </a:r>
            <a:r>
              <a:rPr lang="en-US" sz="1200" b="1" dirty="0" smtClean="0">
                <a:solidFill>
                  <a:schemeClr val="bg1"/>
                </a:solidFill>
                <a:latin typeface="Calibri" pitchFamily="34" charset="0"/>
              </a:rPr>
              <a:t>Inc.</a:t>
            </a:r>
            <a:endParaRPr lang="en-US" sz="1200" b="1" dirty="0">
              <a:solidFill>
                <a:schemeClr val="bg1"/>
              </a:solidFill>
              <a:latin typeface="Calibri" pitchFamily="3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defRPr/>
            </a:pPr>
            <a:r>
              <a:rPr lang="en-US" sz="1200" b="1" dirty="0">
                <a:solidFill>
                  <a:schemeClr val="bg1"/>
                </a:solidFill>
              </a:rPr>
              <a:t>9-</a:t>
            </a:r>
            <a:fld id="{62E9BADB-9EB3-46D7-878E-1A1FCAC0E39F}" type="slidenum">
              <a:rPr lang="en-US" sz="1200" b="1">
                <a:solidFill>
                  <a:schemeClr val="bg1"/>
                </a:solidFill>
              </a:rPr>
              <a:pPr eaLnBrk="0" hangingPunct="0">
                <a:spcBef>
                  <a:spcPct val="50000"/>
                </a:spcBef>
                <a:defRPr/>
              </a:pPr>
              <a:t>‹#›</a:t>
            </a:fld>
            <a:r>
              <a:rPr lang="en-US" sz="1200" b="1" dirty="0">
                <a:solidFill>
                  <a:schemeClr val="bg1"/>
                </a:solidFill>
              </a:rPr>
              <a:t> </a:t>
            </a:r>
          </a:p>
        </p:txBody>
      </p:sp>
      <p:sp>
        <p:nvSpPr>
          <p:cNvPr id="1030" name="Text Placeholder 2"/>
          <p:cNvSpPr>
            <a:spLocks noGrp="1"/>
          </p:cNvSpPr>
          <p:nvPr>
            <p:ph type="body" idx="1"/>
          </p:nvPr>
        </p:nvSpPr>
        <p:spPr bwMode="auto">
          <a:xfrm>
            <a:off x="1828800" y="1905000"/>
            <a:ext cx="6629400" cy="3230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p:txBody>
      </p:sp>
      <p:sp>
        <p:nvSpPr>
          <p:cNvPr id="108563" name="Rectangle 19"/>
          <p:cNvSpPr>
            <a:spLocks noChangeArrowheads="1"/>
          </p:cNvSpPr>
          <p:nvPr/>
        </p:nvSpPr>
        <p:spPr bwMode="auto">
          <a:xfrm>
            <a:off x="0" y="0"/>
            <a:ext cx="533400" cy="6324600"/>
          </a:xfrm>
          <a:prstGeom prst="rect">
            <a:avLst/>
          </a:prstGeom>
          <a:solidFill>
            <a:srgbClr val="C1C6CD"/>
          </a:solidFill>
          <a:ln w="9525">
            <a:noFill/>
            <a:miter lim="800000"/>
            <a:headEnd/>
            <a:tailEnd/>
          </a:ln>
          <a:effectLst/>
        </p:spPr>
        <p:txBody>
          <a:bodyPr wrap="none" anchor="ctr"/>
          <a:lstStyle/>
          <a:p>
            <a:pPr>
              <a:defRPr/>
            </a:pPr>
            <a:endParaRPr lang="en-US" dirty="0"/>
          </a:p>
        </p:txBody>
      </p:sp>
      <p:pic>
        <p:nvPicPr>
          <p:cNvPr id="1032" name="Picture 20"/>
          <p:cNvPicPr>
            <a:picLocks noChangeAspect="1" noChangeArrowheads="1"/>
          </p:cNvPicPr>
          <p:nvPr/>
        </p:nvPicPr>
        <p:blipFill>
          <a:blip r:embed="rId13"/>
          <a:srcRect/>
          <a:stretch>
            <a:fillRect/>
          </a:stretch>
        </p:blipFill>
        <p:spPr bwMode="auto">
          <a:xfrm>
            <a:off x="609600" y="228600"/>
            <a:ext cx="8458200" cy="8667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26" r:id="rId1"/>
    <p:sldLayoutId id="2147483927" r:id="rId2"/>
    <p:sldLayoutId id="2147483928" r:id="rId3"/>
    <p:sldLayoutId id="2147483929" r:id="rId4"/>
    <p:sldLayoutId id="2147483930" r:id="rId5"/>
    <p:sldLayoutId id="2147483931" r:id="rId6"/>
    <p:sldLayoutId id="2147483932" r:id="rId7"/>
    <p:sldLayoutId id="2147483933" r:id="rId8"/>
    <p:sldLayoutId id="2147483934" r:id="rId9"/>
    <p:sldLayoutId id="2147483935" r:id="rId10"/>
    <p:sldLayoutId id="2147483936"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defRPr/>
            </a:pPr>
            <a:r>
              <a:rPr lang="en-US" sz="1200" b="1" dirty="0">
                <a:solidFill>
                  <a:schemeClr val="bg1"/>
                </a:solidFill>
              </a:rPr>
              <a:t>9-</a:t>
            </a:r>
            <a:fld id="{4B962335-82A6-48FB-A4F4-FFF7BC4F06B2}" type="slidenum">
              <a:rPr lang="en-US" sz="1200" b="1">
                <a:solidFill>
                  <a:schemeClr val="bg1"/>
                </a:solidFill>
              </a:rPr>
              <a:pPr eaLnBrk="0" hangingPunct="0">
                <a:spcBef>
                  <a:spcPct val="50000"/>
                </a:spcBef>
                <a:defRPr/>
              </a:pPr>
              <a:t>‹#›</a:t>
            </a:fld>
            <a:r>
              <a:rPr lang="en-US" sz="1200" b="1" dirty="0">
                <a:solidFill>
                  <a:schemeClr val="bg1"/>
                </a:solidFill>
              </a:rPr>
              <a:t> </a:t>
            </a:r>
          </a:p>
        </p:txBody>
      </p:sp>
      <p:pic>
        <p:nvPicPr>
          <p:cNvPr id="13318" name="Picture 12" descr="disclaimer"/>
          <p:cNvPicPr>
            <a:picLocks noChangeAspect="1" noChangeArrowheads="1"/>
          </p:cNvPicPr>
          <p:nvPr/>
        </p:nvPicPr>
        <p:blipFill>
          <a:blip r:embed="rId13"/>
          <a:srcRect/>
          <a:stretch>
            <a:fillRect/>
          </a:stretch>
        </p:blipFill>
        <p:spPr bwMode="auto">
          <a:xfrm>
            <a:off x="381000" y="1600200"/>
            <a:ext cx="7924800" cy="2403475"/>
          </a:xfrm>
          <a:prstGeom prst="rect">
            <a:avLst/>
          </a:prstGeom>
          <a:noFill/>
          <a:ln w="9525">
            <a:noFill/>
            <a:miter lim="800000"/>
            <a:headEnd/>
            <a:tailEnd/>
          </a:ln>
        </p:spPr>
      </p:pic>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defRPr/>
            </a:pPr>
            <a:r>
              <a:rPr lang="en-US" sz="1200" b="1" dirty="0">
                <a:solidFill>
                  <a:schemeClr val="bg1"/>
                </a:solidFill>
                <a:latin typeface="Calibri" pitchFamily="34" charset="0"/>
              </a:rPr>
              <a:t>Copyright © 2015 Pearson Education, </a:t>
            </a:r>
            <a:r>
              <a:rPr lang="en-US" sz="1200" b="1" dirty="0" smtClean="0">
                <a:solidFill>
                  <a:schemeClr val="bg1"/>
                </a:solidFill>
                <a:latin typeface="Calibri" pitchFamily="34" charset="0"/>
              </a:rPr>
              <a:t>Inc.</a:t>
            </a:r>
            <a:endParaRPr lang="en-US" sz="1200" b="1" dirty="0">
              <a:solidFill>
                <a:schemeClr val="bg1"/>
              </a:solidFill>
              <a:latin typeface="Calibri" pitchFamily="34" charset="0"/>
            </a:endParaRPr>
          </a:p>
        </p:txBody>
      </p:sp>
    </p:spTree>
  </p:cSld>
  <p:clrMap bg1="lt1" tx1="dk1" bg2="lt2" tx2="dk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5602" name="Title Placeholder 1"/>
          <p:cNvSpPr>
            <a:spLocks noGrp="1"/>
          </p:cNvSpPr>
          <p:nvPr>
            <p:ph type="title"/>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5603"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948" r:id="rId1"/>
    <p:sldLayoutId id="2147483949" r:id="rId2"/>
  </p:sldLayoutIdLst>
  <p:hf sldNum="0" hdr="0" dt="0"/>
  <p:txStyles>
    <p:titleStyle>
      <a:lvl1pPr algn="ctr" rtl="0" eaLnBrk="0" fontAlgn="base" hangingPunct="0">
        <a:spcBef>
          <a:spcPct val="0"/>
        </a:spcBef>
        <a:spcAft>
          <a:spcPct val="0"/>
        </a:spcAft>
        <a:defRPr sz="4400" kern="1200">
          <a:solidFill>
            <a:srgbClr val="59626F"/>
          </a:solidFill>
          <a:latin typeface="Arial" charset="0"/>
          <a:ea typeface="+mj-ea"/>
          <a:cs typeface="+mj-cs"/>
        </a:defRPr>
      </a:lvl1pPr>
      <a:lvl2pPr algn="ctr" rtl="0" eaLnBrk="0" fontAlgn="base" hangingPunct="0">
        <a:spcBef>
          <a:spcPct val="0"/>
        </a:spcBef>
        <a:spcAft>
          <a:spcPct val="0"/>
        </a:spcAft>
        <a:defRPr sz="4400">
          <a:solidFill>
            <a:srgbClr val="59626F"/>
          </a:solidFill>
          <a:latin typeface="Arial" charset="0"/>
        </a:defRPr>
      </a:lvl2pPr>
      <a:lvl3pPr algn="ctr" rtl="0" eaLnBrk="0" fontAlgn="base" hangingPunct="0">
        <a:spcBef>
          <a:spcPct val="0"/>
        </a:spcBef>
        <a:spcAft>
          <a:spcPct val="0"/>
        </a:spcAft>
        <a:defRPr sz="4400">
          <a:solidFill>
            <a:srgbClr val="59626F"/>
          </a:solidFill>
          <a:latin typeface="Arial" charset="0"/>
        </a:defRPr>
      </a:lvl3pPr>
      <a:lvl4pPr algn="ctr" rtl="0" eaLnBrk="0" fontAlgn="base" hangingPunct="0">
        <a:spcBef>
          <a:spcPct val="0"/>
        </a:spcBef>
        <a:spcAft>
          <a:spcPct val="0"/>
        </a:spcAft>
        <a:defRPr sz="4400">
          <a:solidFill>
            <a:srgbClr val="59626F"/>
          </a:solidFill>
          <a:latin typeface="Arial" charset="0"/>
        </a:defRPr>
      </a:lvl4pPr>
      <a:lvl5pPr algn="ctr" rtl="0" eaLnBrk="0" fontAlgn="base" hangingPunct="0">
        <a:spcBef>
          <a:spcPct val="0"/>
        </a:spcBef>
        <a:spcAft>
          <a:spcPct val="0"/>
        </a:spcAft>
        <a:defRPr sz="4400">
          <a:solidFill>
            <a:srgbClr val="59626F"/>
          </a:solidFill>
          <a:latin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Arial" charset="0"/>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Arial" charset="0"/>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Arial" charset="0"/>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Arial" charset="0"/>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Arial"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6.xml"/><Relationship Id="rId1" Type="http://schemas.openxmlformats.org/officeDocument/2006/relationships/slideLayout" Target="../slideLayouts/slideLayout2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27.xml"/><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p:cNvSpPr>
          <p:nvPr>
            <p:ph type="ctrTitle"/>
          </p:nvPr>
        </p:nvSpPr>
        <p:spPr>
          <a:xfrm>
            <a:off x="4648200" y="1524000"/>
            <a:ext cx="3810000" cy="2689225"/>
          </a:xfrm>
        </p:spPr>
        <p:txBody>
          <a:bodyPr/>
          <a:lstStyle/>
          <a:p>
            <a:r>
              <a:rPr lang="en-US" sz="4000" b="1">
                <a:latin typeface="HelveticaNeueLTStd-Roman"/>
              </a:rPr>
              <a:t>Leadership and Decision Making</a:t>
            </a:r>
            <a:endParaRPr lang="en-US" sz="4000">
              <a:latin typeface="HelveticaNeueLTStd-Roman"/>
            </a:endParaRPr>
          </a:p>
        </p:txBody>
      </p:sp>
      <p:sp>
        <p:nvSpPr>
          <p:cNvPr id="29698" name="TextBox 1"/>
          <p:cNvSpPr txBox="1">
            <a:spLocks noChangeArrowheads="1"/>
          </p:cNvSpPr>
          <p:nvPr/>
        </p:nvSpPr>
        <p:spPr bwMode="auto">
          <a:xfrm>
            <a:off x="6858000" y="4840288"/>
            <a:ext cx="441325" cy="646112"/>
          </a:xfrm>
          <a:prstGeom prst="rect">
            <a:avLst/>
          </a:prstGeom>
          <a:noFill/>
          <a:ln w="9525">
            <a:noFill/>
            <a:miter lim="800000"/>
            <a:headEnd/>
            <a:tailEnd/>
          </a:ln>
        </p:spPr>
        <p:txBody>
          <a:bodyPr wrap="none">
            <a:spAutoFit/>
          </a:bodyPr>
          <a:lstStyle/>
          <a:p>
            <a:r>
              <a:rPr lang="en-US" sz="3600" b="1">
                <a:solidFill>
                  <a:srgbClr val="CC0000"/>
                </a:solidFill>
              </a:rPr>
              <a:t>9</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ChangeArrowheads="1"/>
          </p:cNvSpPr>
          <p:nvPr>
            <p:ph type="title" idx="4294967295"/>
          </p:nvPr>
        </p:nvSpPr>
        <p:spPr/>
        <p:txBody>
          <a:bodyPr/>
          <a:lstStyle/>
          <a:p>
            <a:r>
              <a:rPr lang="en-US" sz="3200" i="1" dirty="0" smtClean="0"/>
              <a:t>Early Approaches to </a:t>
            </a:r>
            <a:r>
              <a:rPr lang="en-US" sz="3200" i="1" dirty="0" smtClean="0"/>
              <a:t>Leadership (cont.)</a:t>
            </a:r>
            <a:endParaRPr lang="en-US" sz="3200" i="1" dirty="0" smtClean="0">
              <a:latin typeface="Calibri" pitchFamily="34" charset="0"/>
            </a:endParaRPr>
          </a:p>
        </p:txBody>
      </p:sp>
      <p:sp>
        <p:nvSpPr>
          <p:cNvPr id="47106" name="Rectangle 3"/>
          <p:cNvSpPr>
            <a:spLocks noGrp="1"/>
          </p:cNvSpPr>
          <p:nvPr>
            <p:ph type="body" idx="4294967295"/>
          </p:nvPr>
        </p:nvSpPr>
        <p:spPr>
          <a:xfrm>
            <a:off x="457200" y="1219200"/>
            <a:ext cx="8229600" cy="4906963"/>
          </a:xfrm>
        </p:spPr>
        <p:txBody>
          <a:bodyPr/>
          <a:lstStyle/>
          <a:p>
            <a:r>
              <a:rPr lang="en-US" b="1" smtClean="0"/>
              <a:t>Behavioral Approach to Leadership </a:t>
            </a:r>
          </a:p>
          <a:p>
            <a:pPr lvl="1"/>
            <a:r>
              <a:rPr lang="en-US" smtClean="0"/>
              <a:t>focused on determining what behaviors are employed by leaders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ChangeArrowheads="1"/>
          </p:cNvSpPr>
          <p:nvPr>
            <p:ph type="title" idx="4294967295"/>
          </p:nvPr>
        </p:nvSpPr>
        <p:spPr/>
        <p:txBody>
          <a:bodyPr/>
          <a:lstStyle/>
          <a:p>
            <a:r>
              <a:rPr lang="en-US" sz="3200" smtClean="0"/>
              <a:t>Behavioral Approach to Leadership </a:t>
            </a:r>
            <a:endParaRPr lang="en-US" sz="3200" smtClean="0">
              <a:latin typeface="Calibri" pitchFamily="34" charset="0"/>
            </a:endParaRPr>
          </a:p>
        </p:txBody>
      </p:sp>
      <p:sp>
        <p:nvSpPr>
          <p:cNvPr id="49154" name="Rectangle 3"/>
          <p:cNvSpPr>
            <a:spLocks noGrp="1"/>
          </p:cNvSpPr>
          <p:nvPr>
            <p:ph type="body" idx="4294967295"/>
          </p:nvPr>
        </p:nvSpPr>
        <p:spPr>
          <a:xfrm>
            <a:off x="457200" y="1219200"/>
            <a:ext cx="3733800" cy="4906963"/>
          </a:xfrm>
        </p:spPr>
        <p:txBody>
          <a:bodyPr/>
          <a:lstStyle/>
          <a:p>
            <a:pPr>
              <a:buClr>
                <a:srgbClr val="376092"/>
              </a:buClr>
            </a:pPr>
            <a:r>
              <a:rPr lang="en-US" altLang="en-US" b="1" smtClean="0"/>
              <a:t>Task-Focused Leader Behavior</a:t>
            </a:r>
          </a:p>
          <a:p>
            <a:pPr lvl="1">
              <a:buClr>
                <a:srgbClr val="376092"/>
              </a:buClr>
            </a:pPr>
            <a:r>
              <a:rPr lang="en-US" altLang="en-US" smtClean="0"/>
              <a:t>leader behavior focusing on how tasks should be performed in order to meet certain goals and to achieve certain performance standards</a:t>
            </a:r>
          </a:p>
          <a:p>
            <a:endParaRPr lang="en-US" b="1" smtClean="0"/>
          </a:p>
        </p:txBody>
      </p:sp>
      <p:sp>
        <p:nvSpPr>
          <p:cNvPr id="49155" name="Rectangle 3"/>
          <p:cNvSpPr txBox="1">
            <a:spLocks/>
          </p:cNvSpPr>
          <p:nvPr/>
        </p:nvSpPr>
        <p:spPr bwMode="auto">
          <a:xfrm>
            <a:off x="4267200" y="1219200"/>
            <a:ext cx="3733800" cy="4906963"/>
          </a:xfrm>
          <a:prstGeom prst="rect">
            <a:avLst/>
          </a:prstGeom>
          <a:noFill/>
          <a:ln w="9525">
            <a:noFill/>
            <a:miter lim="800000"/>
            <a:headEnd/>
            <a:tailEnd/>
          </a:ln>
        </p:spPr>
        <p:txBody>
          <a:bodyPr/>
          <a:lstStyle/>
          <a:p>
            <a:pPr marL="342900" indent="-342900" eaLnBrk="0" hangingPunct="0">
              <a:spcBef>
                <a:spcPct val="20000"/>
              </a:spcBef>
              <a:buClr>
                <a:srgbClr val="376092"/>
              </a:buClr>
              <a:buFont typeface="Arial" charset="0"/>
              <a:buChar char="•"/>
            </a:pPr>
            <a:r>
              <a:rPr lang="en-US" altLang="en-US" sz="3200" b="1"/>
              <a:t>Employee-Focused Leader Behavior </a:t>
            </a:r>
          </a:p>
          <a:p>
            <a:pPr marL="742950" lvl="1" indent="-285750" eaLnBrk="0" hangingPunct="0">
              <a:spcBef>
                <a:spcPct val="20000"/>
              </a:spcBef>
              <a:buClr>
                <a:srgbClr val="376092"/>
              </a:buClr>
              <a:buFont typeface="Arial" charset="0"/>
              <a:buChar char="–"/>
            </a:pPr>
            <a:r>
              <a:rPr lang="en-US" altLang="en-US" sz="2800"/>
              <a:t>leader behavior focusing on satisfaction, motivation, and well-being of employees</a:t>
            </a:r>
          </a:p>
          <a:p>
            <a:pPr marL="342900" indent="-342900" eaLnBrk="0" hangingPunct="0">
              <a:spcBef>
                <a:spcPct val="20000"/>
              </a:spcBef>
              <a:buFont typeface="Arial" charset="0"/>
              <a:buChar char="•"/>
            </a:pPr>
            <a:endParaRPr lang="en-US" sz="3200" b="1"/>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ChangeArrowheads="1"/>
          </p:cNvSpPr>
          <p:nvPr>
            <p:ph type="title" idx="4294967295"/>
          </p:nvPr>
        </p:nvSpPr>
        <p:spPr/>
        <p:txBody>
          <a:bodyPr/>
          <a:lstStyle/>
          <a:p>
            <a:r>
              <a:rPr lang="en-US" sz="3200" smtClean="0"/>
              <a:t>The Situational Approach to Leadership</a:t>
            </a:r>
            <a:endParaRPr lang="en-US" sz="3200" smtClean="0">
              <a:latin typeface="Calibri" pitchFamily="34" charset="0"/>
            </a:endParaRPr>
          </a:p>
        </p:txBody>
      </p:sp>
      <p:pic>
        <p:nvPicPr>
          <p:cNvPr id="51202" name="Picture 2"/>
          <p:cNvPicPr>
            <a:picLocks noChangeAspect="1" noChangeArrowheads="1"/>
          </p:cNvPicPr>
          <p:nvPr/>
        </p:nvPicPr>
        <p:blipFill>
          <a:blip r:embed="rId3"/>
          <a:srcRect/>
          <a:stretch>
            <a:fillRect/>
          </a:stretch>
        </p:blipFill>
        <p:spPr bwMode="auto">
          <a:xfrm>
            <a:off x="2392363" y="1304925"/>
            <a:ext cx="4694237" cy="4867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Grp="1" noChangeArrowheads="1"/>
          </p:cNvSpPr>
          <p:nvPr>
            <p:ph type="title" idx="4294967295"/>
          </p:nvPr>
        </p:nvSpPr>
        <p:spPr/>
        <p:txBody>
          <a:bodyPr/>
          <a:lstStyle/>
          <a:p>
            <a:r>
              <a:rPr lang="en-US" sz="2800" i="1" dirty="0" smtClean="0"/>
              <a:t>The Situational Approach to </a:t>
            </a:r>
            <a:r>
              <a:rPr lang="en-US" sz="2800" i="1" dirty="0" smtClean="0"/>
              <a:t>Leadership (cont.)</a:t>
            </a:r>
            <a:endParaRPr lang="en-US" sz="2800" i="1" dirty="0" smtClean="0">
              <a:latin typeface="Calibri" pitchFamily="34" charset="0"/>
            </a:endParaRPr>
          </a:p>
        </p:txBody>
      </p:sp>
      <p:sp>
        <p:nvSpPr>
          <p:cNvPr id="53250" name="Rectangle 3"/>
          <p:cNvSpPr>
            <a:spLocks noGrp="1"/>
          </p:cNvSpPr>
          <p:nvPr>
            <p:ph type="body" idx="4294967295"/>
          </p:nvPr>
        </p:nvSpPr>
        <p:spPr>
          <a:xfrm>
            <a:off x="457200" y="1219200"/>
            <a:ext cx="8229600" cy="4906963"/>
          </a:xfrm>
        </p:spPr>
        <p:txBody>
          <a:bodyPr/>
          <a:lstStyle/>
          <a:p>
            <a:r>
              <a:rPr lang="en-US" sz="2800" b="1" smtClean="0"/>
              <a:t>Path–Goal Theory </a:t>
            </a:r>
          </a:p>
          <a:p>
            <a:pPr lvl="1"/>
            <a:r>
              <a:rPr lang="en-US" sz="2400" smtClean="0"/>
              <a:t>theory of leadership that is a direct extension of the expectancy theory of motivation</a:t>
            </a:r>
          </a:p>
          <a:p>
            <a:r>
              <a:rPr lang="en-US" sz="2800" b="1" smtClean="0"/>
              <a:t>Decision Tree Approach </a:t>
            </a:r>
          </a:p>
          <a:p>
            <a:pPr lvl="1"/>
            <a:r>
              <a:rPr lang="en-US" sz="2400" smtClean="0"/>
              <a:t>approach to leadership that provides decision rules for deciding how much participation to allow</a:t>
            </a:r>
          </a:p>
          <a:p>
            <a:r>
              <a:rPr lang="en-US" sz="2800" b="1" smtClean="0"/>
              <a:t>Leader–Member Exchange (lmx) Model </a:t>
            </a:r>
          </a:p>
          <a:p>
            <a:pPr lvl="1"/>
            <a:r>
              <a:rPr lang="en-US" sz="2400" smtClean="0"/>
              <a:t>approach to leadership that stresses the importance of variable relationships between supervisors and each of their subordinates</a:t>
            </a:r>
            <a:endParaRPr lang="en-US" sz="2400" b="1"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ChangeArrowheads="1"/>
          </p:cNvSpPr>
          <p:nvPr>
            <p:ph type="title" idx="4294967295"/>
          </p:nvPr>
        </p:nvSpPr>
        <p:spPr/>
        <p:txBody>
          <a:bodyPr/>
          <a:lstStyle/>
          <a:p>
            <a:r>
              <a:rPr lang="en-US" sz="2800" smtClean="0"/>
              <a:t>Leadership through the Eyes of the Followers</a:t>
            </a:r>
            <a:endParaRPr lang="en-US" sz="2800" smtClean="0">
              <a:latin typeface="Calibri" pitchFamily="34" charset="0"/>
            </a:endParaRPr>
          </a:p>
        </p:txBody>
      </p:sp>
      <p:sp>
        <p:nvSpPr>
          <p:cNvPr id="55298" name="Rectangle 3"/>
          <p:cNvSpPr>
            <a:spLocks noGrp="1"/>
          </p:cNvSpPr>
          <p:nvPr>
            <p:ph type="body" idx="4294967295"/>
          </p:nvPr>
        </p:nvSpPr>
        <p:spPr>
          <a:xfrm>
            <a:off x="457200" y="1219200"/>
            <a:ext cx="8229600" cy="4906963"/>
          </a:xfrm>
        </p:spPr>
        <p:txBody>
          <a:bodyPr/>
          <a:lstStyle/>
          <a:p>
            <a:pPr>
              <a:buClr>
                <a:srgbClr val="254061"/>
              </a:buClr>
            </a:pPr>
            <a:r>
              <a:rPr lang="en-US" altLang="en-US" b="1" smtClean="0"/>
              <a:t>Transformational Leadership </a:t>
            </a:r>
          </a:p>
          <a:p>
            <a:pPr lvl="1">
              <a:buClr>
                <a:srgbClr val="254061"/>
              </a:buClr>
            </a:pPr>
            <a:r>
              <a:rPr lang="en-US" altLang="en-US" smtClean="0"/>
              <a:t>the set of abilities that allows a leader to recognize the need for change, to create a vision to guide that change, and to execute the change effectively</a:t>
            </a:r>
          </a:p>
          <a:p>
            <a:pPr>
              <a:buClr>
                <a:srgbClr val="254061"/>
              </a:buClr>
            </a:pPr>
            <a:r>
              <a:rPr lang="en-US" altLang="en-US" b="1" smtClean="0"/>
              <a:t>Transactional Leadership </a:t>
            </a:r>
          </a:p>
          <a:p>
            <a:pPr lvl="1">
              <a:buClr>
                <a:srgbClr val="254061"/>
              </a:buClr>
            </a:pPr>
            <a:r>
              <a:rPr lang="en-US" altLang="en-US" smtClean="0"/>
              <a:t>comparable to management, it involves routine, regimented activities</a:t>
            </a:r>
          </a:p>
          <a:p>
            <a:endParaRPr lang="en-US" b="1"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p:cNvSpPr>
            <a:spLocks noGrp="1" noChangeArrowheads="1"/>
          </p:cNvSpPr>
          <p:nvPr>
            <p:ph type="title" idx="4294967295"/>
          </p:nvPr>
        </p:nvSpPr>
        <p:spPr/>
        <p:txBody>
          <a:bodyPr/>
          <a:lstStyle/>
          <a:p>
            <a:r>
              <a:rPr lang="en-US" sz="2800" i="1" dirty="0" smtClean="0"/>
              <a:t>Leadership Through the Eyes of </a:t>
            </a:r>
            <a:r>
              <a:rPr lang="en-US" sz="2800" i="1" dirty="0" smtClean="0"/>
              <a:t>Followers (cont.)</a:t>
            </a:r>
            <a:endParaRPr lang="en-US" sz="2800" i="1" dirty="0" smtClean="0">
              <a:latin typeface="Calibri" pitchFamily="34" charset="0"/>
            </a:endParaRPr>
          </a:p>
        </p:txBody>
      </p:sp>
      <p:sp>
        <p:nvSpPr>
          <p:cNvPr id="57346" name="Rectangle 3"/>
          <p:cNvSpPr>
            <a:spLocks noGrp="1"/>
          </p:cNvSpPr>
          <p:nvPr>
            <p:ph type="body" idx="4294967295"/>
          </p:nvPr>
        </p:nvSpPr>
        <p:spPr>
          <a:xfrm>
            <a:off x="457200" y="1219200"/>
            <a:ext cx="3962400" cy="4906963"/>
          </a:xfrm>
        </p:spPr>
        <p:txBody>
          <a:bodyPr/>
          <a:lstStyle/>
          <a:p>
            <a:r>
              <a:rPr lang="en-US" b="1" smtClean="0"/>
              <a:t>Charisma</a:t>
            </a:r>
          </a:p>
          <a:p>
            <a:pPr lvl="1"/>
            <a:r>
              <a:rPr lang="en-US" smtClean="0"/>
              <a:t>a form of interpersonal attraction that inspires support and acceptance</a:t>
            </a:r>
          </a:p>
          <a:p>
            <a:endParaRPr lang="en-US" b="1" smtClean="0"/>
          </a:p>
        </p:txBody>
      </p:sp>
      <p:sp>
        <p:nvSpPr>
          <p:cNvPr id="57347" name="Rectangle 3"/>
          <p:cNvSpPr txBox="1">
            <a:spLocks/>
          </p:cNvSpPr>
          <p:nvPr/>
        </p:nvSpPr>
        <p:spPr bwMode="auto">
          <a:xfrm>
            <a:off x="4572000" y="1219200"/>
            <a:ext cx="3962400" cy="4906963"/>
          </a:xfrm>
          <a:prstGeom prst="rect">
            <a:avLst/>
          </a:prstGeom>
          <a:noFill/>
          <a:ln w="9525">
            <a:noFill/>
            <a:miter lim="800000"/>
            <a:headEnd/>
            <a:tailEnd/>
          </a:ln>
        </p:spPr>
        <p:txBody>
          <a:bodyPr/>
          <a:lstStyle/>
          <a:p>
            <a:pPr marL="342900" indent="-342900" eaLnBrk="0" hangingPunct="0">
              <a:spcBef>
                <a:spcPct val="20000"/>
              </a:spcBef>
              <a:buFont typeface="Arial" charset="0"/>
              <a:buChar char="•"/>
            </a:pPr>
            <a:r>
              <a:rPr lang="en-US" sz="3200" b="1"/>
              <a:t>Charismatic Leadership </a:t>
            </a:r>
          </a:p>
          <a:p>
            <a:pPr marL="742950" lvl="1" indent="-285750" eaLnBrk="0" hangingPunct="0">
              <a:spcBef>
                <a:spcPct val="20000"/>
              </a:spcBef>
              <a:buFont typeface="Arial" charset="0"/>
              <a:buChar char="–"/>
            </a:pPr>
            <a:r>
              <a:rPr lang="en-US" sz="2800"/>
              <a:t>type of influence based on the leader’s personal charisma</a:t>
            </a:r>
          </a:p>
          <a:p>
            <a:pPr marL="342900" indent="-342900" eaLnBrk="0" hangingPunct="0">
              <a:spcBef>
                <a:spcPct val="20000"/>
              </a:spcBef>
              <a:buFont typeface="Arial" charset="0"/>
              <a:buChar char="•"/>
            </a:pPr>
            <a:endParaRPr lang="en-US" sz="3200" b="1"/>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ChangeArrowheads="1"/>
          </p:cNvSpPr>
          <p:nvPr>
            <p:ph type="title" idx="4294967295"/>
          </p:nvPr>
        </p:nvSpPr>
        <p:spPr/>
        <p:txBody>
          <a:bodyPr/>
          <a:lstStyle/>
          <a:p>
            <a:r>
              <a:rPr lang="en-US" sz="2800" smtClean="0"/>
              <a:t>Crucial Elements of Charismatic Leadership</a:t>
            </a:r>
            <a:endParaRPr lang="en-US" sz="2800" smtClean="0">
              <a:latin typeface="Calibri" pitchFamily="34" charset="0"/>
            </a:endParaRPr>
          </a:p>
        </p:txBody>
      </p:sp>
      <p:sp>
        <p:nvSpPr>
          <p:cNvPr id="59394" name="Rectangle 3"/>
          <p:cNvSpPr>
            <a:spLocks noGrp="1"/>
          </p:cNvSpPr>
          <p:nvPr>
            <p:ph type="body" idx="4294967295"/>
          </p:nvPr>
        </p:nvSpPr>
        <p:spPr>
          <a:xfrm>
            <a:off x="457200" y="1219200"/>
            <a:ext cx="8229600" cy="4906963"/>
          </a:xfrm>
        </p:spPr>
        <p:txBody>
          <a:bodyPr/>
          <a:lstStyle/>
          <a:p>
            <a:pPr marL="514350" indent="-514350">
              <a:buClr>
                <a:srgbClr val="E46C0A"/>
              </a:buClr>
              <a:buFont typeface="Calibri" pitchFamily="34" charset="0"/>
              <a:buAutoNum type="arabicPeriod"/>
            </a:pPr>
            <a:r>
              <a:rPr lang="en-US" altLang="en-US" sz="2800" smtClean="0"/>
              <a:t>Charismatic leaders </a:t>
            </a:r>
            <a:r>
              <a:rPr lang="en-US" altLang="en-US" sz="2800" i="1" smtClean="0"/>
              <a:t>envision </a:t>
            </a:r>
            <a:r>
              <a:rPr lang="en-US" altLang="en-US" sz="2800" smtClean="0"/>
              <a:t>likely future trends and patterns, set high expectations for themselves and for others, and behave in ways that meet or exceed those expectations.</a:t>
            </a:r>
          </a:p>
          <a:p>
            <a:pPr marL="514350" indent="-514350">
              <a:buClr>
                <a:srgbClr val="E46C0A"/>
              </a:buClr>
              <a:buFont typeface="Calibri" pitchFamily="34" charset="0"/>
              <a:buAutoNum type="arabicPeriod"/>
            </a:pPr>
            <a:r>
              <a:rPr lang="en-US" altLang="en-US" sz="2800" smtClean="0"/>
              <a:t>Charismatic leaders </a:t>
            </a:r>
            <a:r>
              <a:rPr lang="en-US" altLang="en-US" sz="2800" i="1" smtClean="0"/>
              <a:t>energize </a:t>
            </a:r>
            <a:r>
              <a:rPr lang="en-US" altLang="en-US" sz="2800" smtClean="0"/>
              <a:t>others by demonstrating personal excitement, personal confidence, and consistent patterns of success.</a:t>
            </a:r>
          </a:p>
          <a:p>
            <a:pPr marL="514350" indent="-514350">
              <a:buClr>
                <a:srgbClr val="E46C0A"/>
              </a:buClr>
              <a:buFont typeface="Calibri" pitchFamily="34" charset="0"/>
              <a:buAutoNum type="arabicPeriod"/>
            </a:pPr>
            <a:r>
              <a:rPr lang="en-US" sz="2800" smtClean="0"/>
              <a:t>Charismatic leaders </a:t>
            </a:r>
            <a:r>
              <a:rPr lang="en-US" sz="2800" i="1" smtClean="0"/>
              <a:t>enable </a:t>
            </a:r>
            <a:r>
              <a:rPr lang="en-US" sz="2800" smtClean="0"/>
              <a:t>others by supporting them, empathizing with them, and expressing confidence in them.</a:t>
            </a:r>
          </a:p>
          <a:p>
            <a:pPr marL="514350" indent="-514350">
              <a:buClr>
                <a:srgbClr val="E46C0A"/>
              </a:buClr>
              <a:buFont typeface="Calibri" pitchFamily="34" charset="0"/>
              <a:buAutoNum type="arabicPeriod"/>
            </a:pPr>
            <a:endParaRPr lang="en-US" altLang="en-US" sz="280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ChangeArrowheads="1"/>
          </p:cNvSpPr>
          <p:nvPr>
            <p:ph type="title" idx="4294967295"/>
          </p:nvPr>
        </p:nvSpPr>
        <p:spPr/>
        <p:txBody>
          <a:bodyPr/>
          <a:lstStyle/>
          <a:p>
            <a:r>
              <a:rPr lang="en-US" sz="3200" smtClean="0"/>
              <a:t>Special Issues in Leadership</a:t>
            </a:r>
            <a:endParaRPr lang="en-US" sz="320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latin typeface="+mn-lt"/>
              </a:rPr>
              <a:t>Leadership Substitutes </a:t>
            </a:r>
          </a:p>
          <a:p>
            <a:pPr lvl="1">
              <a:defRPr/>
            </a:pPr>
            <a:r>
              <a:rPr lang="en-US" dirty="0">
                <a:latin typeface="+mn-lt"/>
              </a:rPr>
              <a:t>individual, task, and organizational characteristics that tend to outweigh the need for a leader to initiate or direct employee performance</a:t>
            </a:r>
          </a:p>
          <a:p>
            <a:pPr>
              <a:defRPr/>
            </a:pPr>
            <a:r>
              <a:rPr lang="en-US" b="1" dirty="0">
                <a:latin typeface="+mn-lt"/>
              </a:rPr>
              <a:t>Leadership Neutralizers </a:t>
            </a:r>
          </a:p>
          <a:p>
            <a:pPr lvl="1">
              <a:defRPr/>
            </a:pPr>
            <a:r>
              <a:rPr lang="en-US" dirty="0">
                <a:latin typeface="+mn-lt"/>
              </a:rPr>
              <a:t>factors that may render leader behaviors ineffective</a:t>
            </a:r>
          </a:p>
          <a:p>
            <a:pPr marL="0" indent="0">
              <a:buFont typeface="Arial" charset="0"/>
              <a:buNone/>
              <a:defRPr/>
            </a:pPr>
            <a:endParaRPr lang="en-US" b="1" dirty="0">
              <a:latin typeface="+mn-lt"/>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noChangeArrowheads="1"/>
          </p:cNvSpPr>
          <p:nvPr>
            <p:ph type="title" idx="4294967295"/>
          </p:nvPr>
        </p:nvSpPr>
        <p:spPr/>
        <p:txBody>
          <a:bodyPr/>
          <a:lstStyle/>
          <a:p>
            <a:r>
              <a:rPr lang="en-US" sz="2800" smtClean="0"/>
              <a:t>Leadership Substitutes and Neutralizers</a:t>
            </a:r>
            <a:endParaRPr lang="en-US" sz="2800" smtClean="0">
              <a:latin typeface="Calibri" pitchFamily="34" charset="0"/>
            </a:endParaRPr>
          </a:p>
        </p:txBody>
      </p:sp>
      <p:pic>
        <p:nvPicPr>
          <p:cNvPr id="63490" name="Picture 2"/>
          <p:cNvPicPr>
            <a:picLocks noChangeAspect="1" noChangeArrowheads="1"/>
          </p:cNvPicPr>
          <p:nvPr/>
        </p:nvPicPr>
        <p:blipFill>
          <a:blip r:embed="rId3"/>
          <a:srcRect/>
          <a:stretch>
            <a:fillRect/>
          </a:stretch>
        </p:blipFill>
        <p:spPr bwMode="auto">
          <a:xfrm>
            <a:off x="609600" y="1371600"/>
            <a:ext cx="8027988" cy="457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noChangeArrowheads="1"/>
          </p:cNvSpPr>
          <p:nvPr>
            <p:ph type="title" idx="4294967295"/>
          </p:nvPr>
        </p:nvSpPr>
        <p:spPr/>
        <p:txBody>
          <a:bodyPr/>
          <a:lstStyle/>
          <a:p>
            <a:r>
              <a:rPr lang="en-US" sz="2800" smtClean="0"/>
              <a:t>The Changing Nature of Leadership</a:t>
            </a:r>
            <a:endParaRPr lang="en-US" sz="2800" smtClean="0">
              <a:latin typeface="Calibri" pitchFamily="34" charset="0"/>
            </a:endParaRPr>
          </a:p>
        </p:txBody>
      </p:sp>
      <p:sp>
        <p:nvSpPr>
          <p:cNvPr id="65538" name="Rectangle 3"/>
          <p:cNvSpPr>
            <a:spLocks noGrp="1"/>
          </p:cNvSpPr>
          <p:nvPr>
            <p:ph type="body" idx="4294967295"/>
          </p:nvPr>
        </p:nvSpPr>
        <p:spPr>
          <a:xfrm>
            <a:off x="457200" y="1219200"/>
            <a:ext cx="8229600" cy="4906963"/>
          </a:xfrm>
        </p:spPr>
        <p:txBody>
          <a:bodyPr/>
          <a:lstStyle/>
          <a:p>
            <a:pPr>
              <a:buClr>
                <a:srgbClr val="254061"/>
              </a:buClr>
            </a:pPr>
            <a:r>
              <a:rPr lang="en-US" altLang="en-US" b="1" smtClean="0"/>
              <a:t>Leaders as Coaches</a:t>
            </a:r>
          </a:p>
          <a:p>
            <a:pPr lvl="1">
              <a:buClr>
                <a:srgbClr val="254061"/>
              </a:buClr>
            </a:pPr>
            <a:r>
              <a:rPr lang="en-US" altLang="en-US" smtClean="0"/>
              <a:t>from directive overseer to mentor</a:t>
            </a:r>
          </a:p>
          <a:p>
            <a:pPr>
              <a:buClr>
                <a:srgbClr val="254061"/>
              </a:buClr>
            </a:pPr>
            <a:r>
              <a:rPr lang="en-US" altLang="en-US" b="1" smtClean="0"/>
              <a:t>Gender and Leadership</a:t>
            </a:r>
          </a:p>
          <a:p>
            <a:pPr lvl="1">
              <a:buClr>
                <a:srgbClr val="254061"/>
              </a:buClr>
            </a:pPr>
            <a:r>
              <a:rPr lang="en-US" altLang="en-US" smtClean="0"/>
              <a:t>understanding the differences and dynamics in the approaches of women and men to leadership</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idx="4294967295"/>
          </p:nvPr>
        </p:nvSpPr>
        <p:spPr/>
        <p:txBody>
          <a:bodyPr/>
          <a:lstStyle/>
          <a:p>
            <a:r>
              <a:rPr lang="en-US" smtClean="0">
                <a:latin typeface="Calibri" pitchFamily="34" charset="0"/>
              </a:rPr>
              <a:t>Introduction</a:t>
            </a:r>
          </a:p>
        </p:txBody>
      </p:sp>
      <p:sp>
        <p:nvSpPr>
          <p:cNvPr id="30722" name="Rectangle 3"/>
          <p:cNvSpPr>
            <a:spLocks noGrp="1"/>
          </p:cNvSpPr>
          <p:nvPr>
            <p:ph type="body" idx="4294967295"/>
          </p:nvPr>
        </p:nvSpPr>
        <p:spPr>
          <a:xfrm>
            <a:off x="457200" y="1295400"/>
            <a:ext cx="8229600" cy="4830763"/>
          </a:xfrm>
        </p:spPr>
        <p:txBody>
          <a:bodyPr/>
          <a:lstStyle/>
          <a:p>
            <a:r>
              <a:rPr lang="en-US" b="1" smtClean="0"/>
              <a:t>In this chapter we</a:t>
            </a:r>
          </a:p>
          <a:p>
            <a:pPr lvl="1"/>
            <a:r>
              <a:rPr lang="en-US" smtClean="0"/>
              <a:t>look at the nature of leadership. </a:t>
            </a:r>
          </a:p>
          <a:p>
            <a:pPr lvl="1"/>
            <a:r>
              <a:rPr lang="en-US" smtClean="0"/>
              <a:t>describe early approaches to leadership, as well as the situational perspective accepted today</a:t>
            </a:r>
          </a:p>
          <a:p>
            <a:pPr lvl="1"/>
            <a:r>
              <a:rPr lang="en-US" smtClean="0"/>
              <a:t>examine leadership through the eyes of followers as well as alternatives to leadership</a:t>
            </a:r>
          </a:p>
          <a:p>
            <a:pPr lvl="1"/>
            <a:r>
              <a:rPr lang="en-US" smtClean="0"/>
              <a:t>describe the important related concept of decision making</a:t>
            </a:r>
            <a:endParaRPr lang="en-US" b="1"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2"/>
          <p:cNvSpPr>
            <a:spLocks noGrp="1" noChangeArrowheads="1"/>
          </p:cNvSpPr>
          <p:nvPr>
            <p:ph type="title" idx="4294967295"/>
          </p:nvPr>
        </p:nvSpPr>
        <p:spPr/>
        <p:txBody>
          <a:bodyPr/>
          <a:lstStyle/>
          <a:p>
            <a:r>
              <a:rPr lang="en-US" sz="2800" i="1" dirty="0" smtClean="0"/>
              <a:t>The Changing Nature of </a:t>
            </a:r>
            <a:r>
              <a:rPr lang="en-US" sz="2800" i="1" dirty="0" smtClean="0"/>
              <a:t>Leadership (cont.)</a:t>
            </a:r>
            <a:endParaRPr lang="en-US" sz="2800" i="1" dirty="0" smtClean="0">
              <a:latin typeface="Calibri" pitchFamily="34" charset="0"/>
            </a:endParaRPr>
          </a:p>
        </p:txBody>
      </p:sp>
      <p:sp>
        <p:nvSpPr>
          <p:cNvPr id="67586" name="Rectangle 3"/>
          <p:cNvSpPr>
            <a:spLocks noGrp="1"/>
          </p:cNvSpPr>
          <p:nvPr>
            <p:ph type="body" idx="4294967295"/>
          </p:nvPr>
        </p:nvSpPr>
        <p:spPr>
          <a:xfrm>
            <a:off x="457200" y="1219200"/>
            <a:ext cx="8229600" cy="4906963"/>
          </a:xfrm>
        </p:spPr>
        <p:txBody>
          <a:bodyPr/>
          <a:lstStyle/>
          <a:p>
            <a:pPr>
              <a:buClr>
                <a:srgbClr val="254061"/>
              </a:buClr>
            </a:pPr>
            <a:r>
              <a:rPr lang="en-US" altLang="en-US" b="1" smtClean="0"/>
              <a:t>Cross-Cultural Leadership</a:t>
            </a:r>
          </a:p>
          <a:p>
            <a:pPr lvl="1">
              <a:buClr>
                <a:srgbClr val="254061"/>
              </a:buClr>
            </a:pPr>
            <a:r>
              <a:rPr lang="en-US" altLang="en-US" smtClean="0"/>
              <a:t>effects of an individual’s native culture on his or her approach to leadership when functioning in another culture</a:t>
            </a:r>
          </a:p>
          <a:p>
            <a:endParaRPr lang="en-US" b="1"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2"/>
          <p:cNvSpPr>
            <a:spLocks noGrp="1" noChangeArrowheads="1"/>
          </p:cNvSpPr>
          <p:nvPr>
            <p:ph type="title" idx="4294967295"/>
          </p:nvPr>
        </p:nvSpPr>
        <p:spPr/>
        <p:txBody>
          <a:bodyPr/>
          <a:lstStyle/>
          <a:p>
            <a:r>
              <a:rPr lang="en-US" sz="3200" smtClean="0"/>
              <a:t>Emerging Issues in Leadership</a:t>
            </a:r>
            <a:endParaRPr lang="en-US" sz="3200" smtClean="0">
              <a:latin typeface="Calibri" pitchFamily="34" charset="0"/>
            </a:endParaRPr>
          </a:p>
        </p:txBody>
      </p:sp>
      <p:sp>
        <p:nvSpPr>
          <p:cNvPr id="69634" name="Rectangle 3"/>
          <p:cNvSpPr>
            <a:spLocks noGrp="1"/>
          </p:cNvSpPr>
          <p:nvPr>
            <p:ph type="body" idx="4294967295"/>
          </p:nvPr>
        </p:nvSpPr>
        <p:spPr>
          <a:xfrm>
            <a:off x="457200" y="1219200"/>
            <a:ext cx="8229600" cy="4906963"/>
          </a:xfrm>
        </p:spPr>
        <p:txBody>
          <a:bodyPr/>
          <a:lstStyle/>
          <a:p>
            <a:r>
              <a:rPr lang="en-US" b="1" smtClean="0"/>
              <a:t>Strategic Leadership </a:t>
            </a:r>
          </a:p>
          <a:p>
            <a:pPr lvl="1"/>
            <a:r>
              <a:rPr lang="en-US" smtClean="0"/>
              <a:t>leader’s ability to understand the complexities of both the organization and its environment and to lead change in the organization so as to enhance its competitiveness</a:t>
            </a:r>
            <a:endParaRPr lang="en-US" b="1"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ChangeArrowheads="1"/>
          </p:cNvSpPr>
          <p:nvPr>
            <p:ph type="title" idx="4294967295"/>
          </p:nvPr>
        </p:nvSpPr>
        <p:spPr/>
        <p:txBody>
          <a:bodyPr/>
          <a:lstStyle/>
          <a:p>
            <a:r>
              <a:rPr lang="en-US" sz="3200" i="1" dirty="0" smtClean="0"/>
              <a:t>Emerging Issues in </a:t>
            </a:r>
            <a:r>
              <a:rPr lang="en-US" sz="3200" i="1" dirty="0" smtClean="0"/>
              <a:t>Leadership (cont.)</a:t>
            </a:r>
            <a:endParaRPr lang="en-US" sz="3200" i="1" dirty="0" smtClean="0">
              <a:latin typeface="Calibri" pitchFamily="34" charset="0"/>
            </a:endParaRPr>
          </a:p>
        </p:txBody>
      </p:sp>
      <p:sp>
        <p:nvSpPr>
          <p:cNvPr id="71682" name="Rectangle 3"/>
          <p:cNvSpPr>
            <a:spLocks noGrp="1"/>
          </p:cNvSpPr>
          <p:nvPr>
            <p:ph type="body" idx="4294967295"/>
          </p:nvPr>
        </p:nvSpPr>
        <p:spPr>
          <a:xfrm>
            <a:off x="457200" y="1219200"/>
            <a:ext cx="3962400" cy="4906963"/>
          </a:xfrm>
        </p:spPr>
        <p:txBody>
          <a:bodyPr/>
          <a:lstStyle/>
          <a:p>
            <a:pPr>
              <a:buClr>
                <a:srgbClr val="376092"/>
              </a:buClr>
            </a:pPr>
            <a:r>
              <a:rPr lang="en-US" altLang="en-US" b="1" smtClean="0"/>
              <a:t>Ethical Leadership</a:t>
            </a:r>
          </a:p>
          <a:p>
            <a:pPr lvl="1">
              <a:buClr>
                <a:srgbClr val="376092"/>
              </a:buClr>
            </a:pPr>
            <a:r>
              <a:rPr lang="en-US" altLang="en-US" smtClean="0"/>
              <a:t>leader behaviors that reflect high ethical standards</a:t>
            </a:r>
          </a:p>
          <a:p>
            <a:pPr lvl="1">
              <a:buClr>
                <a:srgbClr val="376092"/>
              </a:buClr>
            </a:pPr>
            <a:r>
              <a:rPr lang="en-US" altLang="en-US" smtClean="0"/>
              <a:t>maintain high ethical standards</a:t>
            </a:r>
          </a:p>
          <a:p>
            <a:pPr lvl="1">
              <a:buClr>
                <a:srgbClr val="376092"/>
              </a:buClr>
            </a:pPr>
            <a:r>
              <a:rPr lang="en-US" altLang="en-US" smtClean="0"/>
              <a:t>hold others in the organization to the same standards</a:t>
            </a:r>
          </a:p>
          <a:p>
            <a:endParaRPr lang="en-US" b="1" smtClean="0"/>
          </a:p>
        </p:txBody>
      </p:sp>
      <p:sp>
        <p:nvSpPr>
          <p:cNvPr id="71683" name="Rectangle 3"/>
          <p:cNvSpPr txBox="1">
            <a:spLocks/>
          </p:cNvSpPr>
          <p:nvPr/>
        </p:nvSpPr>
        <p:spPr bwMode="auto">
          <a:xfrm>
            <a:off x="4724400" y="1219200"/>
            <a:ext cx="3810000" cy="4906963"/>
          </a:xfrm>
          <a:prstGeom prst="rect">
            <a:avLst/>
          </a:prstGeom>
          <a:noFill/>
          <a:ln w="9525">
            <a:noFill/>
            <a:miter lim="800000"/>
            <a:headEnd/>
            <a:tailEnd/>
          </a:ln>
        </p:spPr>
        <p:txBody>
          <a:bodyPr/>
          <a:lstStyle/>
          <a:p>
            <a:pPr marL="342900" indent="-342900" eaLnBrk="0" hangingPunct="0">
              <a:spcBef>
                <a:spcPct val="20000"/>
              </a:spcBef>
              <a:buFont typeface="Arial" charset="0"/>
              <a:buChar char="•"/>
            </a:pPr>
            <a:r>
              <a:rPr lang="en-US" sz="3200" b="1"/>
              <a:t>Virtual leadership </a:t>
            </a:r>
          </a:p>
          <a:p>
            <a:pPr marL="742950" lvl="1" indent="-285750" eaLnBrk="0" hangingPunct="0">
              <a:spcBef>
                <a:spcPct val="20000"/>
              </a:spcBef>
              <a:buFont typeface="Arial" charset="0"/>
              <a:buChar char="–"/>
            </a:pPr>
            <a:r>
              <a:rPr lang="en-US" sz="2800"/>
              <a:t>leadership in settings where leaders and followers interact electronically rather than in face-to-face settings</a:t>
            </a:r>
          </a:p>
          <a:p>
            <a:pPr marL="342900" indent="-342900" eaLnBrk="0" hangingPunct="0">
              <a:spcBef>
                <a:spcPct val="20000"/>
              </a:spcBef>
              <a:buFont typeface="Arial" charset="0"/>
              <a:buChar char="•"/>
            </a:pPr>
            <a:endParaRPr lang="en-US" sz="3200" b="1"/>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ChangeArrowheads="1"/>
          </p:cNvSpPr>
          <p:nvPr>
            <p:ph type="title" idx="4294967295"/>
          </p:nvPr>
        </p:nvSpPr>
        <p:spPr/>
        <p:txBody>
          <a:bodyPr/>
          <a:lstStyle/>
          <a:p>
            <a:r>
              <a:rPr lang="en-US" sz="2800" smtClean="0"/>
              <a:t>Leadership, Management, and Decision Making</a:t>
            </a:r>
            <a:endParaRPr lang="en-US" sz="2800" smtClean="0">
              <a:latin typeface="Calibri" pitchFamily="34" charset="0"/>
            </a:endParaRPr>
          </a:p>
        </p:txBody>
      </p:sp>
      <p:sp>
        <p:nvSpPr>
          <p:cNvPr id="73730" name="Rectangle 3"/>
          <p:cNvSpPr>
            <a:spLocks noGrp="1"/>
          </p:cNvSpPr>
          <p:nvPr>
            <p:ph type="body" idx="4294967295"/>
          </p:nvPr>
        </p:nvSpPr>
        <p:spPr>
          <a:xfrm>
            <a:off x="457200" y="1219200"/>
            <a:ext cx="8229600" cy="4906963"/>
          </a:xfrm>
        </p:spPr>
        <p:txBody>
          <a:bodyPr/>
          <a:lstStyle/>
          <a:p>
            <a:r>
              <a:rPr lang="en-US" b="1" smtClean="0"/>
              <a:t>Decision Making </a:t>
            </a:r>
          </a:p>
          <a:p>
            <a:pPr lvl="1"/>
            <a:r>
              <a:rPr lang="en-US" smtClean="0"/>
              <a:t>choosing one alternative from among several options</a:t>
            </a:r>
          </a:p>
          <a:p>
            <a:r>
              <a:rPr lang="en-US" b="1" smtClean="0"/>
              <a:t>Decision-Making Process </a:t>
            </a:r>
          </a:p>
          <a:p>
            <a:pPr lvl="1"/>
            <a:r>
              <a:rPr lang="en-US" smtClean="0"/>
              <a:t>recognizing and defining the nature of a decision situation, identifying alternatives, choosing the “best” alternative, and putting it into practice</a:t>
            </a:r>
            <a:endParaRPr lang="en-US" b="1"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2"/>
          <p:cNvSpPr>
            <a:spLocks noGrp="1" noChangeArrowheads="1"/>
          </p:cNvSpPr>
          <p:nvPr>
            <p:ph type="title" idx="4294967295"/>
          </p:nvPr>
        </p:nvSpPr>
        <p:spPr/>
        <p:txBody>
          <a:bodyPr/>
          <a:lstStyle/>
          <a:p>
            <a:r>
              <a:rPr lang="en-US" sz="3200" smtClean="0"/>
              <a:t>Types of Decisions</a:t>
            </a:r>
            <a:endParaRPr lang="en-US" sz="3200" smtClean="0">
              <a:latin typeface="Calibri" pitchFamily="34" charset="0"/>
            </a:endParaRPr>
          </a:p>
        </p:txBody>
      </p:sp>
      <p:sp>
        <p:nvSpPr>
          <p:cNvPr id="75778" name="Rectangle 3"/>
          <p:cNvSpPr>
            <a:spLocks noGrp="1"/>
          </p:cNvSpPr>
          <p:nvPr>
            <p:ph type="body" idx="4294967295"/>
          </p:nvPr>
        </p:nvSpPr>
        <p:spPr>
          <a:xfrm>
            <a:off x="457200" y="1219200"/>
            <a:ext cx="8229600" cy="4906963"/>
          </a:xfrm>
        </p:spPr>
        <p:txBody>
          <a:bodyPr/>
          <a:lstStyle/>
          <a:p>
            <a:r>
              <a:rPr lang="en-US" b="1" smtClean="0"/>
              <a:t>Programmed Decision </a:t>
            </a:r>
          </a:p>
          <a:p>
            <a:pPr lvl="1"/>
            <a:r>
              <a:rPr lang="en-US" smtClean="0"/>
              <a:t>decision that is relatively structured or recurs with some frequency (or both)</a:t>
            </a:r>
          </a:p>
          <a:p>
            <a:r>
              <a:rPr lang="en-US" b="1" smtClean="0"/>
              <a:t>Nonprogrammed Decision </a:t>
            </a:r>
          </a:p>
          <a:p>
            <a:pPr lvl="1"/>
            <a:r>
              <a:rPr lang="en-US" smtClean="0"/>
              <a:t>Decision that is relatively unstructured and that occurs with low frequency</a:t>
            </a:r>
            <a:endParaRPr lang="en-US" b="1"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2"/>
          <p:cNvSpPr>
            <a:spLocks noGrp="1" noChangeArrowheads="1"/>
          </p:cNvSpPr>
          <p:nvPr>
            <p:ph type="title" idx="4294967295"/>
          </p:nvPr>
        </p:nvSpPr>
        <p:spPr/>
        <p:txBody>
          <a:bodyPr/>
          <a:lstStyle/>
          <a:p>
            <a:r>
              <a:rPr lang="en-US" sz="3200" smtClean="0"/>
              <a:t>Decision-Making Conditions</a:t>
            </a:r>
            <a:endParaRPr lang="en-US" sz="3200" smtClean="0">
              <a:latin typeface="Calibri" pitchFamily="34" charset="0"/>
            </a:endParaRPr>
          </a:p>
        </p:txBody>
      </p:sp>
      <p:sp>
        <p:nvSpPr>
          <p:cNvPr id="77826" name="Rectangle 3"/>
          <p:cNvSpPr>
            <a:spLocks noGrp="1"/>
          </p:cNvSpPr>
          <p:nvPr>
            <p:ph type="body" idx="4294967295"/>
          </p:nvPr>
        </p:nvSpPr>
        <p:spPr>
          <a:xfrm>
            <a:off x="457200" y="1219200"/>
            <a:ext cx="8229600" cy="4906963"/>
          </a:xfrm>
        </p:spPr>
        <p:txBody>
          <a:bodyPr/>
          <a:lstStyle/>
          <a:p>
            <a:r>
              <a:rPr lang="en-US" b="1" smtClean="0"/>
              <a:t>State of Certainty </a:t>
            </a:r>
          </a:p>
          <a:p>
            <a:pPr lvl="1"/>
            <a:r>
              <a:rPr lang="en-US" smtClean="0"/>
              <a:t>when the decision maker knows with reasonable certainty what the alternatives are and what conditions are associated with each alternative</a:t>
            </a:r>
          </a:p>
          <a:p>
            <a:r>
              <a:rPr lang="en-US" b="1" smtClean="0"/>
              <a:t>State of Risk </a:t>
            </a:r>
          </a:p>
          <a:p>
            <a:pPr lvl="1"/>
            <a:r>
              <a:rPr lang="en-US" smtClean="0"/>
              <a:t>when the availability of each alternative and its potential payoffs and costs are all associated with probability estimates</a:t>
            </a:r>
            <a:endParaRPr lang="en-US" b="1"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ChangeArrowheads="1"/>
          </p:cNvSpPr>
          <p:nvPr>
            <p:ph type="title" idx="4294967295"/>
          </p:nvPr>
        </p:nvSpPr>
        <p:spPr/>
        <p:txBody>
          <a:bodyPr/>
          <a:lstStyle/>
          <a:p>
            <a:r>
              <a:rPr lang="en-US" sz="3200" i="1" dirty="0" smtClean="0"/>
              <a:t>Decision-Making </a:t>
            </a:r>
            <a:r>
              <a:rPr lang="en-US" sz="3200" i="1" dirty="0" smtClean="0"/>
              <a:t>Conditions (cont.)</a:t>
            </a:r>
            <a:endParaRPr lang="en-US" sz="3200" i="1" dirty="0" smtClean="0">
              <a:latin typeface="Calibri" pitchFamily="34" charset="0"/>
            </a:endParaRPr>
          </a:p>
        </p:txBody>
      </p:sp>
      <p:sp>
        <p:nvSpPr>
          <p:cNvPr id="79874" name="Rectangle 3"/>
          <p:cNvSpPr>
            <a:spLocks noGrp="1"/>
          </p:cNvSpPr>
          <p:nvPr>
            <p:ph type="body" idx="4294967295"/>
          </p:nvPr>
        </p:nvSpPr>
        <p:spPr>
          <a:xfrm>
            <a:off x="457200" y="1219200"/>
            <a:ext cx="8229600" cy="4906963"/>
          </a:xfrm>
        </p:spPr>
        <p:txBody>
          <a:bodyPr/>
          <a:lstStyle/>
          <a:p>
            <a:r>
              <a:rPr lang="en-US" b="1" smtClean="0"/>
              <a:t>State of Uncertainty </a:t>
            </a:r>
          </a:p>
          <a:p>
            <a:pPr lvl="1"/>
            <a:r>
              <a:rPr lang="en-US" smtClean="0"/>
              <a:t>when the decision maker does not know all the alternatives, the risks associated with each, or the likely consequences of each alternative</a:t>
            </a:r>
            <a:endParaRPr lang="en-US" b="1"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2"/>
          <p:cNvSpPr>
            <a:spLocks noGrp="1" noChangeArrowheads="1"/>
          </p:cNvSpPr>
          <p:nvPr>
            <p:ph type="title" idx="4294967295"/>
          </p:nvPr>
        </p:nvSpPr>
        <p:spPr/>
        <p:txBody>
          <a:bodyPr/>
          <a:lstStyle/>
          <a:p>
            <a:r>
              <a:rPr lang="en-US" sz="3200" smtClean="0"/>
              <a:t>Rational Decision Making</a:t>
            </a:r>
            <a:endParaRPr lang="en-US" sz="3200" smtClean="0">
              <a:latin typeface="Calibri" pitchFamily="34" charset="0"/>
            </a:endParaRPr>
          </a:p>
        </p:txBody>
      </p:sp>
      <p:graphicFrame>
        <p:nvGraphicFramePr>
          <p:cNvPr id="5" name="Content Placeholder 9"/>
          <p:cNvGraphicFramePr>
            <a:graphicFrameLocks/>
          </p:cNvGraphicFramePr>
          <p:nvPr/>
        </p:nvGraphicFramePr>
        <p:xfrm>
          <a:off x="762000" y="1447800"/>
          <a:ext cx="76200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2"/>
          <p:cNvSpPr>
            <a:spLocks noGrp="1" noChangeArrowheads="1"/>
          </p:cNvSpPr>
          <p:nvPr>
            <p:ph type="title" idx="4294967295"/>
          </p:nvPr>
        </p:nvSpPr>
        <p:spPr/>
        <p:txBody>
          <a:bodyPr/>
          <a:lstStyle/>
          <a:p>
            <a:r>
              <a:rPr lang="en-US" sz="3200" i="1" dirty="0" smtClean="0"/>
              <a:t>Rational Decision </a:t>
            </a:r>
            <a:r>
              <a:rPr lang="en-US" sz="3200" i="1" dirty="0" smtClean="0"/>
              <a:t>Making (cont.)</a:t>
            </a:r>
            <a:endParaRPr lang="en-US" sz="3200" i="1" dirty="0" smtClean="0">
              <a:latin typeface="Calibri" pitchFamily="34" charset="0"/>
            </a:endParaRPr>
          </a:p>
        </p:txBody>
      </p:sp>
      <p:pic>
        <p:nvPicPr>
          <p:cNvPr id="83972" name="Picture 4"/>
          <p:cNvPicPr>
            <a:picLocks noChangeAspect="1" noChangeArrowheads="1"/>
          </p:cNvPicPr>
          <p:nvPr/>
        </p:nvPicPr>
        <p:blipFill>
          <a:blip r:embed="rId3"/>
          <a:srcRect/>
          <a:stretch>
            <a:fillRect/>
          </a:stretch>
        </p:blipFill>
        <p:spPr bwMode="auto">
          <a:xfrm>
            <a:off x="838200" y="1219200"/>
            <a:ext cx="7318375" cy="49657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2"/>
          <p:cNvSpPr>
            <a:spLocks noGrp="1" noChangeArrowheads="1"/>
          </p:cNvSpPr>
          <p:nvPr>
            <p:ph type="title" idx="4294967295"/>
          </p:nvPr>
        </p:nvSpPr>
        <p:spPr/>
        <p:txBody>
          <a:bodyPr/>
          <a:lstStyle/>
          <a:p>
            <a:r>
              <a:rPr lang="en-US" sz="3200" smtClean="0"/>
              <a:t>Behavioral Aspects of Decision Making</a:t>
            </a:r>
            <a:endParaRPr lang="en-US" sz="320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latin typeface="+mn-lt"/>
              </a:rPr>
              <a:t>Coalition </a:t>
            </a:r>
          </a:p>
          <a:p>
            <a:pPr lvl="1">
              <a:defRPr/>
            </a:pPr>
            <a:r>
              <a:rPr lang="en-US" dirty="0">
                <a:latin typeface="+mn-lt"/>
              </a:rPr>
              <a:t>an informal alliance of individuals or groups formed to achieve a common goal</a:t>
            </a:r>
          </a:p>
          <a:p>
            <a:pPr>
              <a:defRPr/>
            </a:pPr>
            <a:r>
              <a:rPr lang="en-US" b="1" dirty="0">
                <a:latin typeface="+mn-lt"/>
              </a:rPr>
              <a:t>Intuition </a:t>
            </a:r>
          </a:p>
          <a:p>
            <a:pPr lvl="1">
              <a:defRPr/>
            </a:pPr>
            <a:r>
              <a:rPr lang="en-US" dirty="0">
                <a:latin typeface="+mn-lt"/>
              </a:rPr>
              <a:t>an innate belief about something, often without conscious consideration</a:t>
            </a:r>
          </a:p>
          <a:p>
            <a:pPr marL="0" indent="0">
              <a:buFont typeface="Arial" charset="0"/>
              <a:buNone/>
              <a:defRPr/>
            </a:pPr>
            <a:endParaRPr lang="en-US" b="1" dirty="0">
              <a:latin typeface="+mn-l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1"/>
          <p:cNvSpPr>
            <a:spLocks noGrp="1"/>
          </p:cNvSpPr>
          <p:nvPr>
            <p:ph type="body" idx="1"/>
          </p:nvPr>
        </p:nvSpPr>
        <p:spPr>
          <a:xfrm>
            <a:off x="990600" y="1219200"/>
            <a:ext cx="7696200" cy="4724400"/>
          </a:xfrm>
        </p:spPr>
        <p:txBody>
          <a:bodyPr/>
          <a:lstStyle/>
          <a:p>
            <a:pPr marL="514350" indent="-514350">
              <a:buFont typeface="Calibri" pitchFamily="34" charset="0"/>
              <a:buAutoNum type="arabicPeriod"/>
            </a:pPr>
            <a:r>
              <a:rPr lang="en-US" b="1" smtClean="0"/>
              <a:t>Define </a:t>
            </a:r>
            <a:r>
              <a:rPr lang="en-US" smtClean="0"/>
              <a:t>leadership and distinguish it from management</a:t>
            </a:r>
          </a:p>
          <a:p>
            <a:pPr marL="514350" indent="-514350">
              <a:buFont typeface="Calibri" pitchFamily="34" charset="0"/>
              <a:buAutoNum type="arabicPeriod"/>
            </a:pPr>
            <a:r>
              <a:rPr lang="en-US" b="1" smtClean="0"/>
              <a:t>Summarize </a:t>
            </a:r>
            <a:r>
              <a:rPr lang="en-US" smtClean="0"/>
              <a:t>early approaches to the study of leadership</a:t>
            </a:r>
          </a:p>
          <a:p>
            <a:pPr marL="514350" indent="-514350">
              <a:buFont typeface="Calibri" pitchFamily="34" charset="0"/>
              <a:buAutoNum type="arabicPeriod"/>
            </a:pPr>
            <a:r>
              <a:rPr lang="en-US" b="1" smtClean="0"/>
              <a:t>Discuss </a:t>
            </a:r>
            <a:r>
              <a:rPr lang="en-US" smtClean="0"/>
              <a:t>the concept of situational approaches to leadership</a:t>
            </a:r>
          </a:p>
          <a:p>
            <a:pPr marL="514350" indent="-514350">
              <a:buFont typeface="Calibri" pitchFamily="34" charset="0"/>
              <a:buAutoNum type="arabicPeriod"/>
            </a:pPr>
            <a:r>
              <a:rPr lang="en-US" b="1" smtClean="0"/>
              <a:t>Describe </a:t>
            </a:r>
            <a:r>
              <a:rPr lang="en-US" smtClean="0"/>
              <a:t>transformational and charismatic perspectives on leadership</a:t>
            </a:r>
            <a:endParaRPr lang="en-US" b="1"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2"/>
          <p:cNvSpPr>
            <a:spLocks noGrp="1" noChangeArrowheads="1"/>
          </p:cNvSpPr>
          <p:nvPr>
            <p:ph type="title" idx="4294967295"/>
          </p:nvPr>
        </p:nvSpPr>
        <p:spPr>
          <a:xfrm>
            <a:off x="457200" y="76200"/>
            <a:ext cx="8229600" cy="1143000"/>
          </a:xfrm>
        </p:spPr>
        <p:txBody>
          <a:bodyPr/>
          <a:lstStyle/>
          <a:p>
            <a:r>
              <a:rPr lang="en-US" sz="3200" i="1" dirty="0" smtClean="0"/>
              <a:t>Behavioral Aspects of Decision </a:t>
            </a:r>
            <a:r>
              <a:rPr lang="en-US" sz="3200" i="1" dirty="0" smtClean="0"/>
              <a:t>Making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latin typeface="+mn-lt"/>
              </a:rPr>
              <a:t>Escalation of Commitment </a:t>
            </a:r>
          </a:p>
          <a:p>
            <a:pPr lvl="1">
              <a:defRPr/>
            </a:pPr>
            <a:r>
              <a:rPr lang="en-US" dirty="0">
                <a:latin typeface="+mn-lt"/>
              </a:rPr>
              <a:t>condition in which a decision maker becomes so committed to a course of action that she or he stays with it even when it appears to have been wrong</a:t>
            </a:r>
          </a:p>
          <a:p>
            <a:pPr>
              <a:defRPr/>
            </a:pPr>
            <a:r>
              <a:rPr lang="en-US" b="1" dirty="0">
                <a:latin typeface="+mn-lt"/>
              </a:rPr>
              <a:t>Risk Propensity </a:t>
            </a:r>
          </a:p>
          <a:p>
            <a:pPr lvl="1">
              <a:defRPr/>
            </a:pPr>
            <a:r>
              <a:rPr lang="en-US" dirty="0">
                <a:latin typeface="+mn-lt"/>
              </a:rPr>
              <a:t>extent to which a decision maker is willing to gamble when making a decision</a:t>
            </a:r>
          </a:p>
          <a:p>
            <a:pPr marL="0" indent="0">
              <a:buFont typeface="Arial" charset="0"/>
              <a:buNone/>
              <a:defRPr/>
            </a:pPr>
            <a:endParaRPr lang="en-US" b="1" dirty="0">
              <a:latin typeface="+mn-lt"/>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2"/>
          <p:cNvSpPr>
            <a:spLocks noGrp="1" noChangeArrowheads="1"/>
          </p:cNvSpPr>
          <p:nvPr>
            <p:ph type="title" idx="4294967295"/>
          </p:nvPr>
        </p:nvSpPr>
        <p:spPr/>
        <p:txBody>
          <a:bodyPr/>
          <a:lstStyle/>
          <a:p>
            <a:r>
              <a:rPr lang="en-US" sz="3200" smtClean="0">
                <a:latin typeface="Calibri" pitchFamily="34" charset="0"/>
              </a:rPr>
              <a:t>Applying What You’ve Learned</a:t>
            </a:r>
          </a:p>
        </p:txBody>
      </p:sp>
      <p:sp>
        <p:nvSpPr>
          <p:cNvPr id="158723" name="Rectangle 3"/>
          <p:cNvSpPr>
            <a:spLocks noGrp="1"/>
          </p:cNvSpPr>
          <p:nvPr>
            <p:ph type="body" idx="4294967295"/>
          </p:nvPr>
        </p:nvSpPr>
        <p:spPr>
          <a:xfrm>
            <a:off x="457200" y="1219200"/>
            <a:ext cx="8229600" cy="4906963"/>
          </a:xfrm>
        </p:spPr>
        <p:txBody>
          <a:bodyPr/>
          <a:lstStyle/>
          <a:p>
            <a:pPr marL="514350" indent="-514350">
              <a:buFont typeface="+mj-lt"/>
              <a:buAutoNum type="arabicPeriod"/>
              <a:defRPr/>
            </a:pPr>
            <a:r>
              <a:rPr lang="en-US" b="1" dirty="0">
                <a:latin typeface="+mn-lt"/>
              </a:rPr>
              <a:t>Define </a:t>
            </a:r>
            <a:r>
              <a:rPr lang="en-US" dirty="0">
                <a:latin typeface="+mn-lt"/>
              </a:rPr>
              <a:t>leadership and distinguish it from management</a:t>
            </a:r>
          </a:p>
          <a:p>
            <a:pPr marL="514350" indent="-514350">
              <a:buFont typeface="+mj-lt"/>
              <a:buAutoNum type="arabicPeriod"/>
              <a:defRPr/>
            </a:pPr>
            <a:r>
              <a:rPr lang="en-US" b="1" dirty="0">
                <a:latin typeface="+mn-lt"/>
              </a:rPr>
              <a:t>Summarize </a:t>
            </a:r>
            <a:r>
              <a:rPr lang="en-US" dirty="0">
                <a:latin typeface="+mn-lt"/>
              </a:rPr>
              <a:t>early approaches to the study of leadership</a:t>
            </a:r>
          </a:p>
          <a:p>
            <a:pPr marL="514350" indent="-514350">
              <a:buFont typeface="+mj-lt"/>
              <a:buAutoNum type="arabicPeriod"/>
              <a:defRPr/>
            </a:pPr>
            <a:r>
              <a:rPr lang="en-US" b="1" dirty="0">
                <a:latin typeface="+mn-lt"/>
              </a:rPr>
              <a:t>Discuss </a:t>
            </a:r>
            <a:r>
              <a:rPr lang="en-US" dirty="0">
                <a:latin typeface="+mn-lt"/>
              </a:rPr>
              <a:t>the concept of situational approaches to leadership</a:t>
            </a:r>
          </a:p>
          <a:p>
            <a:pPr marL="514350" indent="-514350">
              <a:buFont typeface="+mj-lt"/>
              <a:buAutoNum type="arabicPeriod"/>
              <a:defRPr/>
            </a:pPr>
            <a:r>
              <a:rPr lang="en-US" b="1" dirty="0">
                <a:latin typeface="+mn-lt"/>
              </a:rPr>
              <a:t>Describe </a:t>
            </a:r>
            <a:r>
              <a:rPr lang="en-US" dirty="0">
                <a:latin typeface="+mn-lt"/>
              </a:rPr>
              <a:t>transformational and charismatic perspectives on leadership</a:t>
            </a:r>
            <a:endParaRPr lang="en-US" b="1" dirty="0">
              <a:latin typeface="+mn-lt"/>
            </a:endParaRPr>
          </a:p>
          <a:p>
            <a:pPr marL="0" indent="0">
              <a:buFont typeface="Arial" charset="0"/>
              <a:buNone/>
              <a:defRPr/>
            </a:pPr>
            <a:endParaRPr lang="en-US" b="1" dirty="0">
              <a:latin typeface="+mn-lt"/>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2"/>
          <p:cNvSpPr>
            <a:spLocks noGrp="1" noChangeArrowheads="1"/>
          </p:cNvSpPr>
          <p:nvPr>
            <p:ph type="title" idx="4294967295"/>
          </p:nvPr>
        </p:nvSpPr>
        <p:spPr/>
        <p:txBody>
          <a:bodyPr/>
          <a:lstStyle/>
          <a:p>
            <a:r>
              <a:rPr lang="en-US" sz="3200" i="1" dirty="0" smtClean="0">
                <a:latin typeface="Calibri" pitchFamily="34" charset="0"/>
              </a:rPr>
              <a:t>Applying What You’ve </a:t>
            </a:r>
            <a:r>
              <a:rPr lang="en-US" sz="3200" i="1" dirty="0" smtClean="0">
                <a:latin typeface="Calibri" pitchFamily="34" charset="0"/>
              </a:rPr>
              <a:t>Learned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marL="514350" indent="-514350">
              <a:buFont typeface="+mj-lt"/>
              <a:buAutoNum type="arabicPeriod" startAt="5"/>
              <a:defRPr/>
            </a:pPr>
            <a:r>
              <a:rPr lang="en-US" sz="2800" b="1" dirty="0">
                <a:latin typeface="+mn-lt"/>
              </a:rPr>
              <a:t>Identify </a:t>
            </a:r>
            <a:r>
              <a:rPr lang="en-US" sz="2800" dirty="0">
                <a:latin typeface="+mn-lt"/>
              </a:rPr>
              <a:t>and discuss leadership substitutes and neutralizers</a:t>
            </a:r>
          </a:p>
          <a:p>
            <a:pPr marL="514350" indent="-514350">
              <a:buFont typeface="+mj-lt"/>
              <a:buAutoNum type="arabicPeriod" startAt="5"/>
              <a:defRPr/>
            </a:pPr>
            <a:r>
              <a:rPr lang="en-US" sz="2800" b="1" dirty="0">
                <a:latin typeface="+mn-lt"/>
              </a:rPr>
              <a:t>Discuss </a:t>
            </a:r>
            <a:r>
              <a:rPr lang="en-US" sz="2800" dirty="0">
                <a:latin typeface="+mn-lt"/>
              </a:rPr>
              <a:t>leaders as coaches and examine gender and cross-cultural issues in leadership </a:t>
            </a:r>
          </a:p>
          <a:p>
            <a:pPr marL="514350" indent="-514350">
              <a:buFont typeface="+mj-lt"/>
              <a:buAutoNum type="arabicPeriod" startAt="5"/>
              <a:defRPr/>
            </a:pPr>
            <a:r>
              <a:rPr lang="en-US" sz="2800" b="1" dirty="0">
                <a:latin typeface="+mn-lt"/>
              </a:rPr>
              <a:t>Describe </a:t>
            </a:r>
            <a:r>
              <a:rPr lang="en-US" sz="2800" dirty="0">
                <a:latin typeface="+mn-lt"/>
              </a:rPr>
              <a:t>strategic leadership, ethical  leadership, and virtual leadership</a:t>
            </a:r>
          </a:p>
          <a:p>
            <a:pPr marL="514350" indent="-514350">
              <a:buFont typeface="+mj-lt"/>
              <a:buAutoNum type="arabicPeriod" startAt="5"/>
              <a:defRPr/>
            </a:pPr>
            <a:r>
              <a:rPr lang="en-US" sz="2800" b="1" dirty="0">
                <a:latin typeface="+mn-lt"/>
              </a:rPr>
              <a:t>Relate </a:t>
            </a:r>
            <a:r>
              <a:rPr lang="en-US" sz="2800" dirty="0">
                <a:latin typeface="+mn-lt"/>
              </a:rPr>
              <a:t>leadership to decision making and discuss both rational and behavioral perspectives on decision making</a:t>
            </a:r>
          </a:p>
          <a:p>
            <a:pPr marL="0" indent="0">
              <a:buFont typeface="Arial" charset="0"/>
              <a:buNone/>
              <a:defRPr/>
            </a:pPr>
            <a:endParaRPr lang="en-US" sz="2800" b="1" dirty="0">
              <a:latin typeface="+mn-lt"/>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11"/>
          <p:cNvSpPr>
            <a:spLocks noGrp="1"/>
          </p:cNvSpPr>
          <p:nvPr>
            <p:ph type="body" idx="1"/>
          </p:nvPr>
        </p:nvSpPr>
        <p:spPr>
          <a:xfrm>
            <a:off x="990600" y="1219200"/>
            <a:ext cx="7696200" cy="4724400"/>
          </a:xfrm>
        </p:spPr>
        <p:txBody>
          <a:bodyPr/>
          <a:lstStyle/>
          <a:p>
            <a:pPr marL="514350" indent="-514350">
              <a:buFont typeface="Calibri" pitchFamily="34" charset="0"/>
              <a:buAutoNum type="arabicPeriod" startAt="5"/>
            </a:pPr>
            <a:r>
              <a:rPr lang="en-US" b="1" smtClean="0"/>
              <a:t>Identify </a:t>
            </a:r>
            <a:r>
              <a:rPr lang="en-US" smtClean="0"/>
              <a:t>and discuss leadership substitutes and neutralizers</a:t>
            </a:r>
          </a:p>
          <a:p>
            <a:pPr marL="514350" indent="-514350">
              <a:buFont typeface="Calibri" pitchFamily="34" charset="0"/>
              <a:buAutoNum type="arabicPeriod" startAt="5"/>
            </a:pPr>
            <a:r>
              <a:rPr lang="en-US" b="1" smtClean="0"/>
              <a:t>Discuss </a:t>
            </a:r>
            <a:r>
              <a:rPr lang="en-US" smtClean="0"/>
              <a:t>leaders as coaches and examine gender and cross-cultural issues in leadership </a:t>
            </a:r>
          </a:p>
          <a:p>
            <a:pPr marL="514350" indent="-514350">
              <a:buFont typeface="Calibri" pitchFamily="34" charset="0"/>
              <a:buAutoNum type="arabicPeriod" startAt="5"/>
            </a:pPr>
            <a:r>
              <a:rPr lang="en-US" b="1" smtClean="0"/>
              <a:t>Describe </a:t>
            </a:r>
            <a:r>
              <a:rPr lang="en-US" smtClean="0"/>
              <a:t>strategic leadership, ethical  leadership, and virtual leadership</a:t>
            </a:r>
          </a:p>
          <a:p>
            <a:pPr marL="514350" indent="-514350">
              <a:buFont typeface="Calibri" pitchFamily="34" charset="0"/>
              <a:buAutoNum type="arabicPeriod" startAt="5"/>
            </a:pPr>
            <a:r>
              <a:rPr lang="en-US" b="1" smtClean="0"/>
              <a:t>Relate </a:t>
            </a:r>
            <a:r>
              <a:rPr lang="en-US" smtClean="0"/>
              <a:t>leadership to decision making and discuss both rational and behavioral perspectives on decision making</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ChangeArrowheads="1"/>
          </p:cNvSpPr>
          <p:nvPr>
            <p:ph type="title" idx="4294967295"/>
          </p:nvPr>
        </p:nvSpPr>
        <p:spPr/>
        <p:txBody>
          <a:bodyPr/>
          <a:lstStyle/>
          <a:p>
            <a:r>
              <a:rPr lang="en-US" sz="3200" smtClean="0"/>
              <a:t>The Nature of Leadership</a:t>
            </a:r>
            <a:endParaRPr lang="en-US" sz="320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latin typeface="+mn-lt"/>
              </a:rPr>
              <a:t>Leadership </a:t>
            </a:r>
          </a:p>
          <a:p>
            <a:pPr lvl="1">
              <a:defRPr/>
            </a:pPr>
            <a:r>
              <a:rPr lang="en-US" dirty="0">
                <a:latin typeface="+mn-lt"/>
              </a:rPr>
              <a:t>the processes and behaviors used by someone, such as a manager, to motivate, inspire, and influence the behaviors of others</a:t>
            </a:r>
          </a:p>
          <a:p>
            <a:pPr marL="0" indent="0">
              <a:buFont typeface="Arial" charset="0"/>
              <a:buNone/>
              <a:defRPr/>
            </a:pPr>
            <a:endParaRPr lang="en-US" b="1" dirty="0">
              <a:latin typeface="+mn-l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ChangeArrowheads="1"/>
          </p:cNvSpPr>
          <p:nvPr>
            <p:ph type="title" idx="4294967295"/>
          </p:nvPr>
        </p:nvSpPr>
        <p:spPr/>
        <p:txBody>
          <a:bodyPr/>
          <a:lstStyle/>
          <a:p>
            <a:r>
              <a:rPr lang="en-US" sz="2800" smtClean="0"/>
              <a:t>Distinctions Between Management and Leadership</a:t>
            </a:r>
            <a:endParaRPr lang="en-US" sz="2800" smtClean="0">
              <a:latin typeface="Calibri" pitchFamily="34" charset="0"/>
            </a:endParaRPr>
          </a:p>
        </p:txBody>
      </p:sp>
      <p:pic>
        <p:nvPicPr>
          <p:cNvPr id="38914" name="Picture 2"/>
          <p:cNvPicPr>
            <a:picLocks noChangeAspect="1" noChangeArrowheads="1"/>
          </p:cNvPicPr>
          <p:nvPr/>
        </p:nvPicPr>
        <p:blipFill>
          <a:blip r:embed="rId3"/>
          <a:srcRect/>
          <a:stretch>
            <a:fillRect/>
          </a:stretch>
        </p:blipFill>
        <p:spPr bwMode="auto">
          <a:xfrm>
            <a:off x="1339850" y="1371600"/>
            <a:ext cx="6432550" cy="4724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noChangeArrowheads="1"/>
          </p:cNvSpPr>
          <p:nvPr>
            <p:ph type="title" idx="4294967295"/>
          </p:nvPr>
        </p:nvSpPr>
        <p:spPr/>
        <p:txBody>
          <a:bodyPr/>
          <a:lstStyle/>
          <a:p>
            <a:r>
              <a:rPr lang="en-US" sz="3200" smtClean="0"/>
              <a:t>Leadership and Power</a:t>
            </a:r>
            <a:endParaRPr lang="en-US" sz="3200" smtClean="0">
              <a:latin typeface="Calibri" pitchFamily="34" charset="0"/>
            </a:endParaRPr>
          </a:p>
        </p:txBody>
      </p:sp>
      <p:sp>
        <p:nvSpPr>
          <p:cNvPr id="40962" name="Rectangle 3"/>
          <p:cNvSpPr>
            <a:spLocks noGrp="1"/>
          </p:cNvSpPr>
          <p:nvPr>
            <p:ph type="body" idx="4294967295"/>
          </p:nvPr>
        </p:nvSpPr>
        <p:spPr>
          <a:xfrm>
            <a:off x="457200" y="1219200"/>
            <a:ext cx="8229600" cy="4906963"/>
          </a:xfrm>
        </p:spPr>
        <p:txBody>
          <a:bodyPr/>
          <a:lstStyle/>
          <a:p>
            <a:r>
              <a:rPr lang="en-US" sz="2800" b="1" smtClean="0"/>
              <a:t>Power </a:t>
            </a:r>
          </a:p>
          <a:p>
            <a:pPr lvl="1"/>
            <a:r>
              <a:rPr lang="en-US" sz="2400" smtClean="0"/>
              <a:t>the ability to affect the behavior of others</a:t>
            </a:r>
          </a:p>
          <a:p>
            <a:r>
              <a:rPr lang="en-US" sz="2800" b="1" smtClean="0"/>
              <a:t>Legitimate Power </a:t>
            </a:r>
          </a:p>
          <a:p>
            <a:pPr lvl="1"/>
            <a:r>
              <a:rPr lang="en-US" sz="2400" smtClean="0"/>
              <a:t>power granted through the organizational hierarchy</a:t>
            </a:r>
          </a:p>
          <a:p>
            <a:r>
              <a:rPr lang="en-US" sz="2800" b="1" smtClean="0"/>
              <a:t>Reward Power </a:t>
            </a:r>
          </a:p>
          <a:p>
            <a:pPr lvl="1"/>
            <a:r>
              <a:rPr lang="en-US" sz="2400" smtClean="0"/>
              <a:t>the power to give or withhold rewards</a:t>
            </a:r>
          </a:p>
          <a:p>
            <a:r>
              <a:rPr lang="en-US" sz="2800" b="1" smtClean="0"/>
              <a:t>Coercive Power </a:t>
            </a:r>
          </a:p>
          <a:p>
            <a:pPr lvl="1"/>
            <a:r>
              <a:rPr lang="en-US" sz="2400" smtClean="0"/>
              <a:t>the power to force compliance by means of psychological, emotional, or physical threat</a:t>
            </a:r>
            <a:endParaRPr lang="en-US" sz="2400" b="1"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noChangeArrowheads="1"/>
          </p:cNvSpPr>
          <p:nvPr>
            <p:ph type="title" idx="4294967295"/>
          </p:nvPr>
        </p:nvSpPr>
        <p:spPr/>
        <p:txBody>
          <a:bodyPr/>
          <a:lstStyle/>
          <a:p>
            <a:r>
              <a:rPr lang="en-US" sz="3200" i="1" dirty="0" smtClean="0"/>
              <a:t>Leadership and </a:t>
            </a:r>
            <a:r>
              <a:rPr lang="en-US" sz="3200" i="1" dirty="0" smtClean="0"/>
              <a:t>Power (cont.)</a:t>
            </a:r>
            <a:endParaRPr lang="en-US" sz="3200" i="1" dirty="0" smtClean="0">
              <a:latin typeface="Calibri" pitchFamily="34" charset="0"/>
            </a:endParaRPr>
          </a:p>
        </p:txBody>
      </p:sp>
      <p:sp>
        <p:nvSpPr>
          <p:cNvPr id="43010" name="Rectangle 3"/>
          <p:cNvSpPr>
            <a:spLocks noGrp="1"/>
          </p:cNvSpPr>
          <p:nvPr>
            <p:ph type="body" idx="4294967295"/>
          </p:nvPr>
        </p:nvSpPr>
        <p:spPr>
          <a:xfrm>
            <a:off x="457200" y="1219200"/>
            <a:ext cx="8229600" cy="4906963"/>
          </a:xfrm>
        </p:spPr>
        <p:txBody>
          <a:bodyPr/>
          <a:lstStyle/>
          <a:p>
            <a:r>
              <a:rPr lang="en-US" b="1" smtClean="0"/>
              <a:t>Referent Power </a:t>
            </a:r>
          </a:p>
          <a:p>
            <a:pPr lvl="1"/>
            <a:r>
              <a:rPr lang="en-US" smtClean="0"/>
              <a:t>power based on identification, imitation, loyalty, or charisma</a:t>
            </a:r>
          </a:p>
          <a:p>
            <a:r>
              <a:rPr lang="en-US" b="1" smtClean="0"/>
              <a:t>Expert Power </a:t>
            </a:r>
          </a:p>
          <a:p>
            <a:pPr lvl="1"/>
            <a:r>
              <a:rPr lang="en-US" smtClean="0"/>
              <a:t>power derived from information or expertise</a:t>
            </a:r>
            <a:endParaRPr lang="en-US" b="1"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noChangeArrowheads="1"/>
          </p:cNvSpPr>
          <p:nvPr>
            <p:ph type="title" idx="4294967295"/>
          </p:nvPr>
        </p:nvSpPr>
        <p:spPr/>
        <p:txBody>
          <a:bodyPr/>
          <a:lstStyle/>
          <a:p>
            <a:r>
              <a:rPr lang="en-US" sz="3200" smtClean="0"/>
              <a:t>Early Approaches to Leadership</a:t>
            </a:r>
            <a:endParaRPr lang="en-US" sz="320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latin typeface="+mn-lt"/>
              </a:rPr>
              <a:t>Trait Approach to Leadership </a:t>
            </a:r>
          </a:p>
          <a:p>
            <a:pPr lvl="1">
              <a:defRPr/>
            </a:pPr>
            <a:r>
              <a:rPr lang="en-US" dirty="0">
                <a:latin typeface="+mn-lt"/>
              </a:rPr>
              <a:t>focused on identifying the essential traits that distinguished leaders</a:t>
            </a:r>
          </a:p>
          <a:p>
            <a:pPr lvl="1">
              <a:defRPr/>
            </a:pPr>
            <a:r>
              <a:rPr lang="en-US" dirty="0">
                <a:latin typeface="+mn-lt"/>
              </a:rPr>
              <a:t>intelligence, dominance, self-confidence, energy, activity (versus passivity), and knowledge about the job</a:t>
            </a:r>
          </a:p>
          <a:p>
            <a:pPr marL="0" indent="0">
              <a:buFont typeface="Arial" charset="0"/>
              <a:buNone/>
              <a:defRPr/>
            </a:pPr>
            <a:endParaRPr lang="en-US" b="1" dirty="0">
              <a:latin typeface="+mn-l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Office Theme">
  <a:themeElements>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3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mgmt12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gmt12e">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15673</TotalTime>
  <Words>3162</Words>
  <Application>Microsoft Office PowerPoint</Application>
  <PresentationFormat>On-screen Show (4:3)</PresentationFormat>
  <Paragraphs>226</Paragraphs>
  <Slides>33</Slides>
  <Notes>31</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33</vt:i4>
      </vt:variant>
    </vt:vector>
  </HeadingPairs>
  <TitlesOfParts>
    <vt:vector size="40" baseType="lpstr">
      <vt:lpstr>Arial</vt:lpstr>
      <vt:lpstr>Calibri</vt:lpstr>
      <vt:lpstr>HelveticaNeue-Bold</vt:lpstr>
      <vt:lpstr>HelveticaNeueLTStd-Roman</vt:lpstr>
      <vt:lpstr>2_Office Theme</vt:lpstr>
      <vt:lpstr>3_Office Theme</vt:lpstr>
      <vt:lpstr>mgmt12e</vt:lpstr>
      <vt:lpstr>Leadership and Decision Making</vt:lpstr>
      <vt:lpstr>Introduction</vt:lpstr>
      <vt:lpstr>PowerPoint Presentation</vt:lpstr>
      <vt:lpstr>PowerPoint Presentation</vt:lpstr>
      <vt:lpstr>The Nature of Leadership</vt:lpstr>
      <vt:lpstr>Distinctions Between Management and Leadership</vt:lpstr>
      <vt:lpstr>Leadership and Power</vt:lpstr>
      <vt:lpstr>Leadership and Power (cont.)</vt:lpstr>
      <vt:lpstr>Early Approaches to Leadership</vt:lpstr>
      <vt:lpstr>Early Approaches to Leadership (cont.)</vt:lpstr>
      <vt:lpstr>Behavioral Approach to Leadership </vt:lpstr>
      <vt:lpstr>The Situational Approach to Leadership</vt:lpstr>
      <vt:lpstr>The Situational Approach to Leadership (cont.)</vt:lpstr>
      <vt:lpstr>Leadership through the Eyes of the Followers</vt:lpstr>
      <vt:lpstr>Leadership Through the Eyes of Followers (cont.)</vt:lpstr>
      <vt:lpstr>Crucial Elements of Charismatic Leadership</vt:lpstr>
      <vt:lpstr>Special Issues in Leadership</vt:lpstr>
      <vt:lpstr>Leadership Substitutes and Neutralizers</vt:lpstr>
      <vt:lpstr>The Changing Nature of Leadership</vt:lpstr>
      <vt:lpstr>The Changing Nature of Leadership (cont.)</vt:lpstr>
      <vt:lpstr>Emerging Issues in Leadership</vt:lpstr>
      <vt:lpstr>Emerging Issues in Leadership (cont.)</vt:lpstr>
      <vt:lpstr>Leadership, Management, and Decision Making</vt:lpstr>
      <vt:lpstr>Types of Decisions</vt:lpstr>
      <vt:lpstr>Decision-Making Conditions</vt:lpstr>
      <vt:lpstr>Decision-Making Conditions (cont.)</vt:lpstr>
      <vt:lpstr>Rational Decision Making</vt:lpstr>
      <vt:lpstr>Rational Decision Making (cont.)</vt:lpstr>
      <vt:lpstr>Behavioral Aspects of Decision Making</vt:lpstr>
      <vt:lpstr>Behavioral Aspects of Decision Making (cont.)</vt:lpstr>
      <vt:lpstr>Applying What You’ve Learned</vt:lpstr>
      <vt:lpstr>Applying What You’ve Learned (cont.)</vt:lpstr>
      <vt:lpstr>PowerPoint Presentation</vt:lpstr>
    </vt:vector>
  </TitlesOfParts>
  <Company>Pearson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UFERNCL</dc:creator>
  <cp:lastModifiedBy>Meeta Pendharkar</cp:lastModifiedBy>
  <cp:revision>133</cp:revision>
  <dcterms:created xsi:type="dcterms:W3CDTF">2013-10-17T14:20:40Z</dcterms:created>
  <dcterms:modified xsi:type="dcterms:W3CDTF">2014-01-07T06:31:08Z</dcterms:modified>
</cp:coreProperties>
</file>