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49"/>
  </p:notesMasterIdLst>
  <p:sldIdLst>
    <p:sldId id="256" r:id="rId4"/>
    <p:sldId id="262" r:id="rId5"/>
    <p:sldId id="258" r:id="rId6"/>
    <p:sldId id="261" r:id="rId7"/>
    <p:sldId id="297" r:id="rId8"/>
    <p:sldId id="400" r:id="rId9"/>
    <p:sldId id="399" r:id="rId10"/>
    <p:sldId id="398" r:id="rId11"/>
    <p:sldId id="397" r:id="rId12"/>
    <p:sldId id="396" r:id="rId13"/>
    <p:sldId id="395" r:id="rId14"/>
    <p:sldId id="394" r:id="rId15"/>
    <p:sldId id="393" r:id="rId16"/>
    <p:sldId id="403" r:id="rId17"/>
    <p:sldId id="402" r:id="rId18"/>
    <p:sldId id="392" r:id="rId19"/>
    <p:sldId id="401" r:id="rId20"/>
    <p:sldId id="391" r:id="rId21"/>
    <p:sldId id="412" r:id="rId22"/>
    <p:sldId id="411" r:id="rId23"/>
    <p:sldId id="410" r:id="rId24"/>
    <p:sldId id="415" r:id="rId25"/>
    <p:sldId id="409" r:id="rId26"/>
    <p:sldId id="414" r:id="rId27"/>
    <p:sldId id="413" r:id="rId28"/>
    <p:sldId id="408" r:id="rId29"/>
    <p:sldId id="407" r:id="rId30"/>
    <p:sldId id="406" r:id="rId31"/>
    <p:sldId id="416" r:id="rId32"/>
    <p:sldId id="405" r:id="rId33"/>
    <p:sldId id="419" r:id="rId34"/>
    <p:sldId id="418" r:id="rId35"/>
    <p:sldId id="417" r:id="rId36"/>
    <p:sldId id="404" r:id="rId37"/>
    <p:sldId id="390" r:id="rId38"/>
    <p:sldId id="425" r:id="rId39"/>
    <p:sldId id="424" r:id="rId40"/>
    <p:sldId id="420" r:id="rId41"/>
    <p:sldId id="423" r:id="rId42"/>
    <p:sldId id="422" r:id="rId43"/>
    <p:sldId id="428" r:id="rId44"/>
    <p:sldId id="427" r:id="rId45"/>
    <p:sldId id="426" r:id="rId46"/>
    <p:sldId id="421" r:id="rId47"/>
    <p:sldId id="260"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0000"/>
    <a:srgbClr val="EAEAEA"/>
    <a:srgbClr val="DA2A00"/>
    <a:srgbClr val="59626F"/>
    <a:srgbClr val="75808F"/>
    <a:srgbClr val="C1C6CD"/>
    <a:srgbClr val="C4EA08"/>
    <a:srgbClr val="BBD905"/>
    <a:srgbClr val="C5E5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82" autoAdjust="0"/>
    <p:restoredTop sz="40674" autoAdjust="0"/>
  </p:normalViewPr>
  <p:slideViewPr>
    <p:cSldViewPr>
      <p:cViewPr varScale="1">
        <p:scale>
          <a:sx n="27" d="100"/>
          <a:sy n="27" d="100"/>
        </p:scale>
        <p:origin x="2178" y="18"/>
      </p:cViewPr>
      <p:guideLst>
        <p:guide orient="horz" pos="2160"/>
        <p:guide pos="2880"/>
      </p:guideLst>
    </p:cSldViewPr>
  </p:slideViewPr>
  <p:notesTextViewPr>
    <p:cViewPr>
      <p:scale>
        <a:sx n="100" d="100"/>
        <a:sy n="100" d="100"/>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866A48-BDA9-4AED-BBBE-6771DD1F796F}" type="doc">
      <dgm:prSet loTypeId="urn:microsoft.com/office/officeart/2005/8/layout/default#1" loCatId="list" qsTypeId="urn:microsoft.com/office/officeart/2005/8/quickstyle/3d2" qsCatId="3D" csTypeId="urn:microsoft.com/office/officeart/2005/8/colors/colorful1#1" csCatId="colorful"/>
      <dgm:spPr/>
      <dgm:t>
        <a:bodyPr/>
        <a:lstStyle/>
        <a:p>
          <a:endParaRPr lang="en-US"/>
        </a:p>
      </dgm:t>
    </dgm:pt>
    <dgm:pt modelId="{76BBE66F-E720-4EC1-8790-7B45818AF4F6}">
      <dgm:prSet/>
      <dgm:spPr/>
      <dgm:t>
        <a:bodyPr/>
        <a:lstStyle/>
        <a:p>
          <a:pPr rtl="0"/>
          <a:r>
            <a:rPr lang="en-US" b="1" dirty="0" smtClean="0">
              <a:effectLst>
                <a:outerShdw blurRad="38100" dist="38100" dir="2700000" algn="tl">
                  <a:srgbClr val="000000">
                    <a:alpha val="43137"/>
                  </a:srgbClr>
                </a:outerShdw>
              </a:effectLst>
            </a:rPr>
            <a:t>Application forms</a:t>
          </a:r>
          <a:endParaRPr lang="en-US" b="1" dirty="0">
            <a:effectLst>
              <a:outerShdw blurRad="38100" dist="38100" dir="2700000" algn="tl">
                <a:srgbClr val="000000">
                  <a:alpha val="43137"/>
                </a:srgbClr>
              </a:outerShdw>
            </a:effectLst>
          </a:endParaRPr>
        </a:p>
      </dgm:t>
    </dgm:pt>
    <dgm:pt modelId="{22E7DF25-61DF-4BB3-8517-601F7FC0E929}" type="parTrans" cxnId="{98610174-B733-4DC6-A5D0-08B6A311B988}">
      <dgm:prSet/>
      <dgm:spPr/>
      <dgm:t>
        <a:bodyPr/>
        <a:lstStyle/>
        <a:p>
          <a:endParaRPr lang="en-US"/>
        </a:p>
      </dgm:t>
    </dgm:pt>
    <dgm:pt modelId="{8252181D-3669-4E7D-9866-DCEFD2D29D67}" type="sibTrans" cxnId="{98610174-B733-4DC6-A5D0-08B6A311B988}">
      <dgm:prSet/>
      <dgm:spPr/>
      <dgm:t>
        <a:bodyPr/>
        <a:lstStyle/>
        <a:p>
          <a:endParaRPr lang="en-US"/>
        </a:p>
      </dgm:t>
    </dgm:pt>
    <dgm:pt modelId="{335D5D6B-0752-4699-B599-C056968077C0}">
      <dgm:prSet/>
      <dgm:spPr/>
      <dgm:t>
        <a:bodyPr/>
        <a:lstStyle/>
        <a:p>
          <a:pPr rtl="0"/>
          <a:r>
            <a:rPr lang="en-US" b="1" dirty="0" smtClean="0">
              <a:effectLst>
                <a:outerShdw blurRad="38100" dist="38100" dir="2700000" algn="tl">
                  <a:srgbClr val="000000">
                    <a:alpha val="43137"/>
                  </a:srgbClr>
                </a:outerShdw>
              </a:effectLst>
            </a:rPr>
            <a:t>Tests</a:t>
          </a:r>
          <a:endParaRPr lang="en-US" b="1" dirty="0">
            <a:effectLst>
              <a:outerShdw blurRad="38100" dist="38100" dir="2700000" algn="tl">
                <a:srgbClr val="000000">
                  <a:alpha val="43137"/>
                </a:srgbClr>
              </a:outerShdw>
            </a:effectLst>
          </a:endParaRPr>
        </a:p>
      </dgm:t>
    </dgm:pt>
    <dgm:pt modelId="{178A7D3A-C247-4D9F-8F4A-42FED7476294}" type="parTrans" cxnId="{025C639B-D8A6-4481-A0B7-F3A5FE99534A}">
      <dgm:prSet/>
      <dgm:spPr/>
      <dgm:t>
        <a:bodyPr/>
        <a:lstStyle/>
        <a:p>
          <a:endParaRPr lang="en-US"/>
        </a:p>
      </dgm:t>
    </dgm:pt>
    <dgm:pt modelId="{9A5E2C80-250F-4EE8-8E0B-B6F387926508}" type="sibTrans" cxnId="{025C639B-D8A6-4481-A0B7-F3A5FE99534A}">
      <dgm:prSet/>
      <dgm:spPr/>
      <dgm:t>
        <a:bodyPr/>
        <a:lstStyle/>
        <a:p>
          <a:endParaRPr lang="en-US"/>
        </a:p>
      </dgm:t>
    </dgm:pt>
    <dgm:pt modelId="{C41795B4-E342-4941-B6DA-FF6B5519F074}">
      <dgm:prSet/>
      <dgm:spPr/>
      <dgm:t>
        <a:bodyPr/>
        <a:lstStyle/>
        <a:p>
          <a:pPr rtl="0"/>
          <a:r>
            <a:rPr lang="en-US" b="1" dirty="0" smtClean="0">
              <a:effectLst>
                <a:outerShdw blurRad="38100" dist="38100" dir="2700000" algn="tl">
                  <a:srgbClr val="000000">
                    <a:alpha val="43137"/>
                  </a:srgbClr>
                </a:outerShdw>
              </a:effectLst>
            </a:rPr>
            <a:t>Interviews</a:t>
          </a:r>
          <a:endParaRPr lang="en-US" b="1" dirty="0">
            <a:effectLst>
              <a:outerShdw blurRad="38100" dist="38100" dir="2700000" algn="tl">
                <a:srgbClr val="000000">
                  <a:alpha val="43137"/>
                </a:srgbClr>
              </a:outerShdw>
            </a:effectLst>
          </a:endParaRPr>
        </a:p>
      </dgm:t>
    </dgm:pt>
    <dgm:pt modelId="{93361D7F-0E06-4663-92CF-DCCF4AF18FC9}" type="parTrans" cxnId="{18356C00-3AD5-4B43-9DB4-DC6B66A32082}">
      <dgm:prSet/>
      <dgm:spPr/>
      <dgm:t>
        <a:bodyPr/>
        <a:lstStyle/>
        <a:p>
          <a:endParaRPr lang="en-US"/>
        </a:p>
      </dgm:t>
    </dgm:pt>
    <dgm:pt modelId="{BB95C18A-BCD0-40C1-A94A-65BEE5FE552A}" type="sibTrans" cxnId="{18356C00-3AD5-4B43-9DB4-DC6B66A32082}">
      <dgm:prSet/>
      <dgm:spPr/>
      <dgm:t>
        <a:bodyPr/>
        <a:lstStyle/>
        <a:p>
          <a:endParaRPr lang="en-US"/>
        </a:p>
      </dgm:t>
    </dgm:pt>
    <dgm:pt modelId="{54234006-D100-4A38-9E29-FBFF03EFE507}">
      <dgm:prSet/>
      <dgm:spPr/>
      <dgm:t>
        <a:bodyPr/>
        <a:lstStyle/>
        <a:p>
          <a:pPr rtl="0"/>
          <a:r>
            <a:rPr lang="en-US" b="1" dirty="0" smtClean="0">
              <a:effectLst>
                <a:outerShdw blurRad="38100" dist="38100" dir="2700000" algn="tl">
                  <a:srgbClr val="000000">
                    <a:alpha val="43137"/>
                  </a:srgbClr>
                </a:outerShdw>
              </a:effectLst>
            </a:rPr>
            <a:t>Polygraph </a:t>
          </a:r>
          <a:endParaRPr lang="en-US" b="1" dirty="0">
            <a:effectLst>
              <a:outerShdw blurRad="38100" dist="38100" dir="2700000" algn="tl">
                <a:srgbClr val="000000">
                  <a:alpha val="43137"/>
                </a:srgbClr>
              </a:outerShdw>
            </a:effectLst>
          </a:endParaRPr>
        </a:p>
      </dgm:t>
    </dgm:pt>
    <dgm:pt modelId="{395FA816-FBE5-4FF3-A974-F6E2191A5F75}" type="parTrans" cxnId="{1783300B-F83C-4274-91BF-DEECC6297B3B}">
      <dgm:prSet/>
      <dgm:spPr/>
      <dgm:t>
        <a:bodyPr/>
        <a:lstStyle/>
        <a:p>
          <a:endParaRPr lang="en-US"/>
        </a:p>
      </dgm:t>
    </dgm:pt>
    <dgm:pt modelId="{4895252F-2365-48A6-898E-ABDF97E4E937}" type="sibTrans" cxnId="{1783300B-F83C-4274-91BF-DEECC6297B3B}">
      <dgm:prSet/>
      <dgm:spPr/>
      <dgm:t>
        <a:bodyPr/>
        <a:lstStyle/>
        <a:p>
          <a:endParaRPr lang="en-US"/>
        </a:p>
      </dgm:t>
    </dgm:pt>
    <dgm:pt modelId="{6842EA4A-F73B-4A6A-AF34-9EC05332D50C}">
      <dgm:prSet/>
      <dgm:spPr/>
      <dgm:t>
        <a:bodyPr/>
        <a:lstStyle/>
        <a:p>
          <a:pPr rtl="0"/>
          <a:r>
            <a:rPr lang="en-US" b="1" dirty="0" smtClean="0">
              <a:effectLst>
                <a:outerShdw blurRad="38100" dist="38100" dir="2700000" algn="tl">
                  <a:srgbClr val="000000">
                    <a:alpha val="43137"/>
                  </a:srgbClr>
                </a:outerShdw>
              </a:effectLst>
            </a:rPr>
            <a:t>Drug tests</a:t>
          </a:r>
          <a:endParaRPr lang="en-US" b="1" dirty="0">
            <a:effectLst>
              <a:outerShdw blurRad="38100" dist="38100" dir="2700000" algn="tl">
                <a:srgbClr val="000000">
                  <a:alpha val="43137"/>
                </a:srgbClr>
              </a:outerShdw>
            </a:effectLst>
          </a:endParaRPr>
        </a:p>
      </dgm:t>
    </dgm:pt>
    <dgm:pt modelId="{98D4A6D1-5B9A-4CC6-A093-34975F4C1020}" type="parTrans" cxnId="{1A44A841-FCB6-4869-96C2-F0FA31FBA74B}">
      <dgm:prSet/>
      <dgm:spPr/>
      <dgm:t>
        <a:bodyPr/>
        <a:lstStyle/>
        <a:p>
          <a:endParaRPr lang="en-US"/>
        </a:p>
      </dgm:t>
    </dgm:pt>
    <dgm:pt modelId="{7AD79A8C-529F-4219-97C3-CDA0C348F50D}" type="sibTrans" cxnId="{1A44A841-FCB6-4869-96C2-F0FA31FBA74B}">
      <dgm:prSet/>
      <dgm:spPr/>
      <dgm:t>
        <a:bodyPr/>
        <a:lstStyle/>
        <a:p>
          <a:endParaRPr lang="en-US"/>
        </a:p>
      </dgm:t>
    </dgm:pt>
    <dgm:pt modelId="{04273716-C66B-46D7-9939-32267FA0D799}">
      <dgm:prSet/>
      <dgm:spPr/>
      <dgm:t>
        <a:bodyPr/>
        <a:lstStyle/>
        <a:p>
          <a:pPr rtl="0"/>
          <a:r>
            <a:rPr lang="en-US" b="1" dirty="0" smtClean="0">
              <a:effectLst>
                <a:outerShdw blurRad="38100" dist="38100" dir="2700000" algn="tl">
                  <a:srgbClr val="000000">
                    <a:alpha val="43137"/>
                  </a:srgbClr>
                </a:outerShdw>
              </a:effectLst>
            </a:rPr>
            <a:t>Credit checks</a:t>
          </a:r>
          <a:endParaRPr lang="en-US" b="1" dirty="0">
            <a:effectLst>
              <a:outerShdw blurRad="38100" dist="38100" dir="2700000" algn="tl">
                <a:srgbClr val="000000">
                  <a:alpha val="43137"/>
                </a:srgbClr>
              </a:outerShdw>
            </a:effectLst>
          </a:endParaRPr>
        </a:p>
      </dgm:t>
    </dgm:pt>
    <dgm:pt modelId="{8FB2912E-F7A9-491F-A8A9-3E2991F5A837}" type="parTrans" cxnId="{EFE95292-1E9D-4231-A397-0846C9DDDAB4}">
      <dgm:prSet/>
      <dgm:spPr/>
      <dgm:t>
        <a:bodyPr/>
        <a:lstStyle/>
        <a:p>
          <a:endParaRPr lang="en-US"/>
        </a:p>
      </dgm:t>
    </dgm:pt>
    <dgm:pt modelId="{CD97DF31-E7BF-44D6-BC99-F954A59CCED5}" type="sibTrans" cxnId="{EFE95292-1E9D-4231-A397-0846C9DDDAB4}">
      <dgm:prSet/>
      <dgm:spPr/>
      <dgm:t>
        <a:bodyPr/>
        <a:lstStyle/>
        <a:p>
          <a:endParaRPr lang="en-US"/>
        </a:p>
      </dgm:t>
    </dgm:pt>
    <dgm:pt modelId="{238590EA-3DF5-46CA-AE35-15E897FC1838}">
      <dgm:prSet/>
      <dgm:spPr/>
      <dgm:t>
        <a:bodyPr/>
        <a:lstStyle/>
        <a:p>
          <a:pPr rtl="0"/>
          <a:r>
            <a:rPr lang="en-US" b="1" dirty="0" smtClean="0">
              <a:effectLst>
                <a:outerShdw blurRad="38100" dist="38100" dir="2700000" algn="tl">
                  <a:srgbClr val="000000">
                    <a:alpha val="43137"/>
                  </a:srgbClr>
                </a:outerShdw>
              </a:effectLst>
            </a:rPr>
            <a:t>References</a:t>
          </a:r>
          <a:endParaRPr lang="en-US" b="1" dirty="0">
            <a:effectLst>
              <a:outerShdw blurRad="38100" dist="38100" dir="2700000" algn="tl">
                <a:srgbClr val="000000">
                  <a:alpha val="43137"/>
                </a:srgbClr>
              </a:outerShdw>
            </a:effectLst>
          </a:endParaRPr>
        </a:p>
      </dgm:t>
    </dgm:pt>
    <dgm:pt modelId="{44D107D4-64EB-41F7-9E1F-34DAEC9D58F9}" type="parTrans" cxnId="{251D468D-7A2D-485C-BC8C-396B43D0D873}">
      <dgm:prSet/>
      <dgm:spPr/>
      <dgm:t>
        <a:bodyPr/>
        <a:lstStyle/>
        <a:p>
          <a:endParaRPr lang="en-US"/>
        </a:p>
      </dgm:t>
    </dgm:pt>
    <dgm:pt modelId="{73BCFC00-395D-4839-B575-8A98FC4C94E0}" type="sibTrans" cxnId="{251D468D-7A2D-485C-BC8C-396B43D0D873}">
      <dgm:prSet/>
      <dgm:spPr/>
      <dgm:t>
        <a:bodyPr/>
        <a:lstStyle/>
        <a:p>
          <a:endParaRPr lang="en-US"/>
        </a:p>
      </dgm:t>
    </dgm:pt>
    <dgm:pt modelId="{775DD405-A259-4959-9B3F-DB58DF8F7A11}" type="pres">
      <dgm:prSet presAssocID="{21866A48-BDA9-4AED-BBBE-6771DD1F796F}" presName="diagram" presStyleCnt="0">
        <dgm:presLayoutVars>
          <dgm:dir/>
          <dgm:resizeHandles val="exact"/>
        </dgm:presLayoutVars>
      </dgm:prSet>
      <dgm:spPr/>
      <dgm:t>
        <a:bodyPr/>
        <a:lstStyle/>
        <a:p>
          <a:endParaRPr lang="en-US"/>
        </a:p>
      </dgm:t>
    </dgm:pt>
    <dgm:pt modelId="{F535BFFB-D68C-47C9-A76D-86E964DE7005}" type="pres">
      <dgm:prSet presAssocID="{76BBE66F-E720-4EC1-8790-7B45818AF4F6}" presName="node" presStyleLbl="node1" presStyleIdx="0" presStyleCnt="7">
        <dgm:presLayoutVars>
          <dgm:bulletEnabled val="1"/>
        </dgm:presLayoutVars>
      </dgm:prSet>
      <dgm:spPr/>
      <dgm:t>
        <a:bodyPr/>
        <a:lstStyle/>
        <a:p>
          <a:endParaRPr lang="en-US"/>
        </a:p>
      </dgm:t>
    </dgm:pt>
    <dgm:pt modelId="{2738BEED-1DC3-4E77-8BE9-8ACD562EEADC}" type="pres">
      <dgm:prSet presAssocID="{8252181D-3669-4E7D-9866-DCEFD2D29D67}" presName="sibTrans" presStyleCnt="0"/>
      <dgm:spPr/>
    </dgm:pt>
    <dgm:pt modelId="{7222A286-EDB2-4020-A3F7-A4E1AEBFCFFF}" type="pres">
      <dgm:prSet presAssocID="{335D5D6B-0752-4699-B599-C056968077C0}" presName="node" presStyleLbl="node1" presStyleIdx="1" presStyleCnt="7">
        <dgm:presLayoutVars>
          <dgm:bulletEnabled val="1"/>
        </dgm:presLayoutVars>
      </dgm:prSet>
      <dgm:spPr/>
      <dgm:t>
        <a:bodyPr/>
        <a:lstStyle/>
        <a:p>
          <a:endParaRPr lang="en-US"/>
        </a:p>
      </dgm:t>
    </dgm:pt>
    <dgm:pt modelId="{A95DE673-BF5E-44CB-B5CA-702CAF99EA18}" type="pres">
      <dgm:prSet presAssocID="{9A5E2C80-250F-4EE8-8E0B-B6F387926508}" presName="sibTrans" presStyleCnt="0"/>
      <dgm:spPr/>
    </dgm:pt>
    <dgm:pt modelId="{717C6EDB-F635-4B75-85DD-E8EE7DDCB9F2}" type="pres">
      <dgm:prSet presAssocID="{C41795B4-E342-4941-B6DA-FF6B5519F074}" presName="node" presStyleLbl="node1" presStyleIdx="2" presStyleCnt="7">
        <dgm:presLayoutVars>
          <dgm:bulletEnabled val="1"/>
        </dgm:presLayoutVars>
      </dgm:prSet>
      <dgm:spPr/>
      <dgm:t>
        <a:bodyPr/>
        <a:lstStyle/>
        <a:p>
          <a:endParaRPr lang="en-US"/>
        </a:p>
      </dgm:t>
    </dgm:pt>
    <dgm:pt modelId="{5B444F0F-92DA-4029-B0EF-5457E80AFAC6}" type="pres">
      <dgm:prSet presAssocID="{BB95C18A-BCD0-40C1-A94A-65BEE5FE552A}" presName="sibTrans" presStyleCnt="0"/>
      <dgm:spPr/>
    </dgm:pt>
    <dgm:pt modelId="{5F8D0AD1-3C68-4F8B-BF49-1DC7283794D5}" type="pres">
      <dgm:prSet presAssocID="{54234006-D100-4A38-9E29-FBFF03EFE507}" presName="node" presStyleLbl="node1" presStyleIdx="3" presStyleCnt="7">
        <dgm:presLayoutVars>
          <dgm:bulletEnabled val="1"/>
        </dgm:presLayoutVars>
      </dgm:prSet>
      <dgm:spPr/>
      <dgm:t>
        <a:bodyPr/>
        <a:lstStyle/>
        <a:p>
          <a:endParaRPr lang="en-US"/>
        </a:p>
      </dgm:t>
    </dgm:pt>
    <dgm:pt modelId="{5D7B7A33-E476-4E0A-9C22-B8780872D3B9}" type="pres">
      <dgm:prSet presAssocID="{4895252F-2365-48A6-898E-ABDF97E4E937}" presName="sibTrans" presStyleCnt="0"/>
      <dgm:spPr/>
    </dgm:pt>
    <dgm:pt modelId="{38EE7C04-27C3-46AE-8D81-0599CC8EED86}" type="pres">
      <dgm:prSet presAssocID="{6842EA4A-F73B-4A6A-AF34-9EC05332D50C}" presName="node" presStyleLbl="node1" presStyleIdx="4" presStyleCnt="7">
        <dgm:presLayoutVars>
          <dgm:bulletEnabled val="1"/>
        </dgm:presLayoutVars>
      </dgm:prSet>
      <dgm:spPr/>
      <dgm:t>
        <a:bodyPr/>
        <a:lstStyle/>
        <a:p>
          <a:endParaRPr lang="en-US"/>
        </a:p>
      </dgm:t>
    </dgm:pt>
    <dgm:pt modelId="{13579465-D57C-4743-90B9-AB8433D5A6F7}" type="pres">
      <dgm:prSet presAssocID="{7AD79A8C-529F-4219-97C3-CDA0C348F50D}" presName="sibTrans" presStyleCnt="0"/>
      <dgm:spPr/>
    </dgm:pt>
    <dgm:pt modelId="{293ED730-73C7-4707-8A67-87E92C5A9D35}" type="pres">
      <dgm:prSet presAssocID="{04273716-C66B-46D7-9939-32267FA0D799}" presName="node" presStyleLbl="node1" presStyleIdx="5" presStyleCnt="7">
        <dgm:presLayoutVars>
          <dgm:bulletEnabled val="1"/>
        </dgm:presLayoutVars>
      </dgm:prSet>
      <dgm:spPr/>
      <dgm:t>
        <a:bodyPr/>
        <a:lstStyle/>
        <a:p>
          <a:endParaRPr lang="en-US"/>
        </a:p>
      </dgm:t>
    </dgm:pt>
    <dgm:pt modelId="{72E2B82B-E10B-4562-B9D6-CB015D18AAE2}" type="pres">
      <dgm:prSet presAssocID="{CD97DF31-E7BF-44D6-BC99-F954A59CCED5}" presName="sibTrans" presStyleCnt="0"/>
      <dgm:spPr/>
    </dgm:pt>
    <dgm:pt modelId="{D1CA03C1-48AD-4F4C-BF87-36203DC0C771}" type="pres">
      <dgm:prSet presAssocID="{238590EA-3DF5-46CA-AE35-15E897FC1838}" presName="node" presStyleLbl="node1" presStyleIdx="6" presStyleCnt="7">
        <dgm:presLayoutVars>
          <dgm:bulletEnabled val="1"/>
        </dgm:presLayoutVars>
      </dgm:prSet>
      <dgm:spPr/>
      <dgm:t>
        <a:bodyPr/>
        <a:lstStyle/>
        <a:p>
          <a:endParaRPr lang="en-US"/>
        </a:p>
      </dgm:t>
    </dgm:pt>
  </dgm:ptLst>
  <dgm:cxnLst>
    <dgm:cxn modelId="{7C4BCE48-4DD4-4CBF-ADB0-1F3526DDDE26}" type="presOf" srcId="{21866A48-BDA9-4AED-BBBE-6771DD1F796F}" destId="{775DD405-A259-4959-9B3F-DB58DF8F7A11}" srcOrd="0" destOrd="0" presId="urn:microsoft.com/office/officeart/2005/8/layout/default#1"/>
    <dgm:cxn modelId="{2129ABBD-C645-4BF6-B4DE-8D45724D9303}" type="presOf" srcId="{6842EA4A-F73B-4A6A-AF34-9EC05332D50C}" destId="{38EE7C04-27C3-46AE-8D81-0599CC8EED86}" srcOrd="0" destOrd="0" presId="urn:microsoft.com/office/officeart/2005/8/layout/default#1"/>
    <dgm:cxn modelId="{1A44A841-FCB6-4869-96C2-F0FA31FBA74B}" srcId="{21866A48-BDA9-4AED-BBBE-6771DD1F796F}" destId="{6842EA4A-F73B-4A6A-AF34-9EC05332D50C}" srcOrd="4" destOrd="0" parTransId="{98D4A6D1-5B9A-4CC6-A093-34975F4C1020}" sibTransId="{7AD79A8C-529F-4219-97C3-CDA0C348F50D}"/>
    <dgm:cxn modelId="{025C639B-D8A6-4481-A0B7-F3A5FE99534A}" srcId="{21866A48-BDA9-4AED-BBBE-6771DD1F796F}" destId="{335D5D6B-0752-4699-B599-C056968077C0}" srcOrd="1" destOrd="0" parTransId="{178A7D3A-C247-4D9F-8F4A-42FED7476294}" sibTransId="{9A5E2C80-250F-4EE8-8E0B-B6F387926508}"/>
    <dgm:cxn modelId="{F2F382F9-FD16-42D1-9AB1-8DA2F865FF91}" type="presOf" srcId="{54234006-D100-4A38-9E29-FBFF03EFE507}" destId="{5F8D0AD1-3C68-4F8B-BF49-1DC7283794D5}" srcOrd="0" destOrd="0" presId="urn:microsoft.com/office/officeart/2005/8/layout/default#1"/>
    <dgm:cxn modelId="{98610174-B733-4DC6-A5D0-08B6A311B988}" srcId="{21866A48-BDA9-4AED-BBBE-6771DD1F796F}" destId="{76BBE66F-E720-4EC1-8790-7B45818AF4F6}" srcOrd="0" destOrd="0" parTransId="{22E7DF25-61DF-4BB3-8517-601F7FC0E929}" sibTransId="{8252181D-3669-4E7D-9866-DCEFD2D29D67}"/>
    <dgm:cxn modelId="{0C2E6E15-2DA1-4FCB-87B0-69764B62B590}" type="presOf" srcId="{76BBE66F-E720-4EC1-8790-7B45818AF4F6}" destId="{F535BFFB-D68C-47C9-A76D-86E964DE7005}" srcOrd="0" destOrd="0" presId="urn:microsoft.com/office/officeart/2005/8/layout/default#1"/>
    <dgm:cxn modelId="{DEC045AF-ED11-4FA6-8236-BD5FB9EC00C0}" type="presOf" srcId="{04273716-C66B-46D7-9939-32267FA0D799}" destId="{293ED730-73C7-4707-8A67-87E92C5A9D35}" srcOrd="0" destOrd="0" presId="urn:microsoft.com/office/officeart/2005/8/layout/default#1"/>
    <dgm:cxn modelId="{18356C00-3AD5-4B43-9DB4-DC6B66A32082}" srcId="{21866A48-BDA9-4AED-BBBE-6771DD1F796F}" destId="{C41795B4-E342-4941-B6DA-FF6B5519F074}" srcOrd="2" destOrd="0" parTransId="{93361D7F-0E06-4663-92CF-DCCF4AF18FC9}" sibTransId="{BB95C18A-BCD0-40C1-A94A-65BEE5FE552A}"/>
    <dgm:cxn modelId="{55EE5A6C-A669-47E4-9005-C718D5273052}" type="presOf" srcId="{C41795B4-E342-4941-B6DA-FF6B5519F074}" destId="{717C6EDB-F635-4B75-85DD-E8EE7DDCB9F2}" srcOrd="0" destOrd="0" presId="urn:microsoft.com/office/officeart/2005/8/layout/default#1"/>
    <dgm:cxn modelId="{EFE95292-1E9D-4231-A397-0846C9DDDAB4}" srcId="{21866A48-BDA9-4AED-BBBE-6771DD1F796F}" destId="{04273716-C66B-46D7-9939-32267FA0D799}" srcOrd="5" destOrd="0" parTransId="{8FB2912E-F7A9-491F-A8A9-3E2991F5A837}" sibTransId="{CD97DF31-E7BF-44D6-BC99-F954A59CCED5}"/>
    <dgm:cxn modelId="{C4346A3A-847C-4F0A-8295-41F80AEA1E83}" type="presOf" srcId="{238590EA-3DF5-46CA-AE35-15E897FC1838}" destId="{D1CA03C1-48AD-4F4C-BF87-36203DC0C771}" srcOrd="0" destOrd="0" presId="urn:microsoft.com/office/officeart/2005/8/layout/default#1"/>
    <dgm:cxn modelId="{251D468D-7A2D-485C-BC8C-396B43D0D873}" srcId="{21866A48-BDA9-4AED-BBBE-6771DD1F796F}" destId="{238590EA-3DF5-46CA-AE35-15E897FC1838}" srcOrd="6" destOrd="0" parTransId="{44D107D4-64EB-41F7-9E1F-34DAEC9D58F9}" sibTransId="{73BCFC00-395D-4839-B575-8A98FC4C94E0}"/>
    <dgm:cxn modelId="{1783300B-F83C-4274-91BF-DEECC6297B3B}" srcId="{21866A48-BDA9-4AED-BBBE-6771DD1F796F}" destId="{54234006-D100-4A38-9E29-FBFF03EFE507}" srcOrd="3" destOrd="0" parTransId="{395FA816-FBE5-4FF3-A974-F6E2191A5F75}" sibTransId="{4895252F-2365-48A6-898E-ABDF97E4E937}"/>
    <dgm:cxn modelId="{4FABFEC4-F893-4097-A94F-B0415898DCB2}" type="presOf" srcId="{335D5D6B-0752-4699-B599-C056968077C0}" destId="{7222A286-EDB2-4020-A3F7-A4E1AEBFCFFF}" srcOrd="0" destOrd="0" presId="urn:microsoft.com/office/officeart/2005/8/layout/default#1"/>
    <dgm:cxn modelId="{89F4EA2E-D95E-4D06-BDB9-537270B3673B}" type="presParOf" srcId="{775DD405-A259-4959-9B3F-DB58DF8F7A11}" destId="{F535BFFB-D68C-47C9-A76D-86E964DE7005}" srcOrd="0" destOrd="0" presId="urn:microsoft.com/office/officeart/2005/8/layout/default#1"/>
    <dgm:cxn modelId="{6D4438CD-43D6-4E1C-B844-1206BA6A1E53}" type="presParOf" srcId="{775DD405-A259-4959-9B3F-DB58DF8F7A11}" destId="{2738BEED-1DC3-4E77-8BE9-8ACD562EEADC}" srcOrd="1" destOrd="0" presId="urn:microsoft.com/office/officeart/2005/8/layout/default#1"/>
    <dgm:cxn modelId="{212ED4A9-14C6-4E97-AE97-AFB7A7CCB2CF}" type="presParOf" srcId="{775DD405-A259-4959-9B3F-DB58DF8F7A11}" destId="{7222A286-EDB2-4020-A3F7-A4E1AEBFCFFF}" srcOrd="2" destOrd="0" presId="urn:microsoft.com/office/officeart/2005/8/layout/default#1"/>
    <dgm:cxn modelId="{40CBC117-5D14-4392-A73F-1689EB082345}" type="presParOf" srcId="{775DD405-A259-4959-9B3F-DB58DF8F7A11}" destId="{A95DE673-BF5E-44CB-B5CA-702CAF99EA18}" srcOrd="3" destOrd="0" presId="urn:microsoft.com/office/officeart/2005/8/layout/default#1"/>
    <dgm:cxn modelId="{B448A7D3-60F0-4B87-8217-59FBBA119248}" type="presParOf" srcId="{775DD405-A259-4959-9B3F-DB58DF8F7A11}" destId="{717C6EDB-F635-4B75-85DD-E8EE7DDCB9F2}" srcOrd="4" destOrd="0" presId="urn:microsoft.com/office/officeart/2005/8/layout/default#1"/>
    <dgm:cxn modelId="{AE531EE1-B7D7-4552-BC30-12CC185C5517}" type="presParOf" srcId="{775DD405-A259-4959-9B3F-DB58DF8F7A11}" destId="{5B444F0F-92DA-4029-B0EF-5457E80AFAC6}" srcOrd="5" destOrd="0" presId="urn:microsoft.com/office/officeart/2005/8/layout/default#1"/>
    <dgm:cxn modelId="{4B21E380-EB09-4091-9BD0-30BC40B9648C}" type="presParOf" srcId="{775DD405-A259-4959-9B3F-DB58DF8F7A11}" destId="{5F8D0AD1-3C68-4F8B-BF49-1DC7283794D5}" srcOrd="6" destOrd="0" presId="urn:microsoft.com/office/officeart/2005/8/layout/default#1"/>
    <dgm:cxn modelId="{E15361C9-9C24-4B33-8D25-F1851FC1D057}" type="presParOf" srcId="{775DD405-A259-4959-9B3F-DB58DF8F7A11}" destId="{5D7B7A33-E476-4E0A-9C22-B8780872D3B9}" srcOrd="7" destOrd="0" presId="urn:microsoft.com/office/officeart/2005/8/layout/default#1"/>
    <dgm:cxn modelId="{74EC417E-F1C3-4D2C-93A5-4F971888EAB2}" type="presParOf" srcId="{775DD405-A259-4959-9B3F-DB58DF8F7A11}" destId="{38EE7C04-27C3-46AE-8D81-0599CC8EED86}" srcOrd="8" destOrd="0" presId="urn:microsoft.com/office/officeart/2005/8/layout/default#1"/>
    <dgm:cxn modelId="{BEE67101-F71B-4607-8B19-BFB80F40B359}" type="presParOf" srcId="{775DD405-A259-4959-9B3F-DB58DF8F7A11}" destId="{13579465-D57C-4743-90B9-AB8433D5A6F7}" srcOrd="9" destOrd="0" presId="urn:microsoft.com/office/officeart/2005/8/layout/default#1"/>
    <dgm:cxn modelId="{1525AA06-A703-43FE-903B-E910C3C00DAC}" type="presParOf" srcId="{775DD405-A259-4959-9B3F-DB58DF8F7A11}" destId="{293ED730-73C7-4707-8A67-87E92C5A9D35}" srcOrd="10" destOrd="0" presId="urn:microsoft.com/office/officeart/2005/8/layout/default#1"/>
    <dgm:cxn modelId="{038F8617-A379-4C83-89BD-ECC2545AEEAF}" type="presParOf" srcId="{775DD405-A259-4959-9B3F-DB58DF8F7A11}" destId="{72E2B82B-E10B-4562-B9D6-CB015D18AAE2}" srcOrd="11" destOrd="0" presId="urn:microsoft.com/office/officeart/2005/8/layout/default#1"/>
    <dgm:cxn modelId="{B886A425-DF8E-4B95-98AD-A1DF46EBB23F}" type="presParOf" srcId="{775DD405-A259-4959-9B3F-DB58DF8F7A11}" destId="{D1CA03C1-48AD-4F4C-BF87-36203DC0C771}" srcOrd="12"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5BFFB-D68C-47C9-A76D-86E964DE7005}">
      <dsp:nvSpPr>
        <dsp:cNvPr id="0" name=""/>
        <dsp:cNvSpPr/>
      </dsp:nvSpPr>
      <dsp:spPr>
        <a:xfrm>
          <a:off x="568821" y="3882"/>
          <a:ext cx="2144799" cy="1286879"/>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b="1" kern="1200" dirty="0" smtClean="0">
              <a:effectLst>
                <a:outerShdw blurRad="38100" dist="38100" dir="2700000" algn="tl">
                  <a:srgbClr val="000000">
                    <a:alpha val="43137"/>
                  </a:srgbClr>
                </a:outerShdw>
              </a:effectLst>
            </a:rPr>
            <a:t>Application forms</a:t>
          </a:r>
          <a:endParaRPr lang="en-US" sz="2700" b="1" kern="1200" dirty="0">
            <a:effectLst>
              <a:outerShdw blurRad="38100" dist="38100" dir="2700000" algn="tl">
                <a:srgbClr val="000000">
                  <a:alpha val="43137"/>
                </a:srgbClr>
              </a:outerShdw>
            </a:effectLst>
          </a:endParaRPr>
        </a:p>
      </dsp:txBody>
      <dsp:txXfrm>
        <a:off x="568821" y="3882"/>
        <a:ext cx="2144799" cy="1286879"/>
      </dsp:txXfrm>
    </dsp:sp>
    <dsp:sp modelId="{7222A286-EDB2-4020-A3F7-A4E1AEBFCFFF}">
      <dsp:nvSpPr>
        <dsp:cNvPr id="0" name=""/>
        <dsp:cNvSpPr/>
      </dsp:nvSpPr>
      <dsp:spPr>
        <a:xfrm>
          <a:off x="2928100" y="3882"/>
          <a:ext cx="2144799" cy="128687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b="1" kern="1200" dirty="0" smtClean="0">
              <a:effectLst>
                <a:outerShdw blurRad="38100" dist="38100" dir="2700000" algn="tl">
                  <a:srgbClr val="000000">
                    <a:alpha val="43137"/>
                  </a:srgbClr>
                </a:outerShdw>
              </a:effectLst>
            </a:rPr>
            <a:t>Tests</a:t>
          </a:r>
          <a:endParaRPr lang="en-US" sz="2700" b="1" kern="1200" dirty="0">
            <a:effectLst>
              <a:outerShdw blurRad="38100" dist="38100" dir="2700000" algn="tl">
                <a:srgbClr val="000000">
                  <a:alpha val="43137"/>
                </a:srgbClr>
              </a:outerShdw>
            </a:effectLst>
          </a:endParaRPr>
        </a:p>
      </dsp:txBody>
      <dsp:txXfrm>
        <a:off x="2928100" y="3882"/>
        <a:ext cx="2144799" cy="1286879"/>
      </dsp:txXfrm>
    </dsp:sp>
    <dsp:sp modelId="{717C6EDB-F635-4B75-85DD-E8EE7DDCB9F2}">
      <dsp:nvSpPr>
        <dsp:cNvPr id="0" name=""/>
        <dsp:cNvSpPr/>
      </dsp:nvSpPr>
      <dsp:spPr>
        <a:xfrm>
          <a:off x="5287379" y="3882"/>
          <a:ext cx="2144799" cy="1286879"/>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b="1" kern="1200" dirty="0" smtClean="0">
              <a:effectLst>
                <a:outerShdw blurRad="38100" dist="38100" dir="2700000" algn="tl">
                  <a:srgbClr val="000000">
                    <a:alpha val="43137"/>
                  </a:srgbClr>
                </a:outerShdw>
              </a:effectLst>
            </a:rPr>
            <a:t>Interviews</a:t>
          </a:r>
          <a:endParaRPr lang="en-US" sz="2700" b="1" kern="1200" dirty="0">
            <a:effectLst>
              <a:outerShdw blurRad="38100" dist="38100" dir="2700000" algn="tl">
                <a:srgbClr val="000000">
                  <a:alpha val="43137"/>
                </a:srgbClr>
              </a:outerShdw>
            </a:effectLst>
          </a:endParaRPr>
        </a:p>
      </dsp:txBody>
      <dsp:txXfrm>
        <a:off x="5287379" y="3882"/>
        <a:ext cx="2144799" cy="1286879"/>
      </dsp:txXfrm>
    </dsp:sp>
    <dsp:sp modelId="{5F8D0AD1-3C68-4F8B-BF49-1DC7283794D5}">
      <dsp:nvSpPr>
        <dsp:cNvPr id="0" name=""/>
        <dsp:cNvSpPr/>
      </dsp:nvSpPr>
      <dsp:spPr>
        <a:xfrm>
          <a:off x="568821" y="1505241"/>
          <a:ext cx="2144799" cy="128687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b="1" kern="1200" dirty="0" smtClean="0">
              <a:effectLst>
                <a:outerShdw blurRad="38100" dist="38100" dir="2700000" algn="tl">
                  <a:srgbClr val="000000">
                    <a:alpha val="43137"/>
                  </a:srgbClr>
                </a:outerShdw>
              </a:effectLst>
            </a:rPr>
            <a:t>Polygraph </a:t>
          </a:r>
          <a:endParaRPr lang="en-US" sz="2700" b="1" kern="1200" dirty="0">
            <a:effectLst>
              <a:outerShdw blurRad="38100" dist="38100" dir="2700000" algn="tl">
                <a:srgbClr val="000000">
                  <a:alpha val="43137"/>
                </a:srgbClr>
              </a:outerShdw>
            </a:effectLst>
          </a:endParaRPr>
        </a:p>
      </dsp:txBody>
      <dsp:txXfrm>
        <a:off x="568821" y="1505241"/>
        <a:ext cx="2144799" cy="1286879"/>
      </dsp:txXfrm>
    </dsp:sp>
    <dsp:sp modelId="{38EE7C04-27C3-46AE-8D81-0599CC8EED86}">
      <dsp:nvSpPr>
        <dsp:cNvPr id="0" name=""/>
        <dsp:cNvSpPr/>
      </dsp:nvSpPr>
      <dsp:spPr>
        <a:xfrm>
          <a:off x="2928100" y="1505241"/>
          <a:ext cx="2144799" cy="1286879"/>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b="1" kern="1200" dirty="0" smtClean="0">
              <a:effectLst>
                <a:outerShdw blurRad="38100" dist="38100" dir="2700000" algn="tl">
                  <a:srgbClr val="000000">
                    <a:alpha val="43137"/>
                  </a:srgbClr>
                </a:outerShdw>
              </a:effectLst>
            </a:rPr>
            <a:t>Drug tests</a:t>
          </a:r>
          <a:endParaRPr lang="en-US" sz="2700" b="1" kern="1200" dirty="0">
            <a:effectLst>
              <a:outerShdw blurRad="38100" dist="38100" dir="2700000" algn="tl">
                <a:srgbClr val="000000">
                  <a:alpha val="43137"/>
                </a:srgbClr>
              </a:outerShdw>
            </a:effectLst>
          </a:endParaRPr>
        </a:p>
      </dsp:txBody>
      <dsp:txXfrm>
        <a:off x="2928100" y="1505241"/>
        <a:ext cx="2144799" cy="1286879"/>
      </dsp:txXfrm>
    </dsp:sp>
    <dsp:sp modelId="{293ED730-73C7-4707-8A67-87E92C5A9D35}">
      <dsp:nvSpPr>
        <dsp:cNvPr id="0" name=""/>
        <dsp:cNvSpPr/>
      </dsp:nvSpPr>
      <dsp:spPr>
        <a:xfrm>
          <a:off x="5287379" y="1505241"/>
          <a:ext cx="2144799" cy="1286879"/>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b="1" kern="1200" dirty="0" smtClean="0">
              <a:effectLst>
                <a:outerShdw blurRad="38100" dist="38100" dir="2700000" algn="tl">
                  <a:srgbClr val="000000">
                    <a:alpha val="43137"/>
                  </a:srgbClr>
                </a:outerShdw>
              </a:effectLst>
            </a:rPr>
            <a:t>Credit checks</a:t>
          </a:r>
          <a:endParaRPr lang="en-US" sz="2700" b="1" kern="1200" dirty="0">
            <a:effectLst>
              <a:outerShdw blurRad="38100" dist="38100" dir="2700000" algn="tl">
                <a:srgbClr val="000000">
                  <a:alpha val="43137"/>
                </a:srgbClr>
              </a:outerShdw>
            </a:effectLst>
          </a:endParaRPr>
        </a:p>
      </dsp:txBody>
      <dsp:txXfrm>
        <a:off x="5287379" y="1505241"/>
        <a:ext cx="2144799" cy="1286879"/>
      </dsp:txXfrm>
    </dsp:sp>
    <dsp:sp modelId="{D1CA03C1-48AD-4F4C-BF87-36203DC0C771}">
      <dsp:nvSpPr>
        <dsp:cNvPr id="0" name=""/>
        <dsp:cNvSpPr/>
      </dsp:nvSpPr>
      <dsp:spPr>
        <a:xfrm>
          <a:off x="2928100" y="3006601"/>
          <a:ext cx="2144799" cy="128687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b="1" kern="1200" dirty="0" smtClean="0">
              <a:effectLst>
                <a:outerShdw blurRad="38100" dist="38100" dir="2700000" algn="tl">
                  <a:srgbClr val="000000">
                    <a:alpha val="43137"/>
                  </a:srgbClr>
                </a:outerShdw>
              </a:effectLst>
            </a:rPr>
            <a:t>References</a:t>
          </a:r>
          <a:endParaRPr lang="en-US" sz="2700" b="1" kern="1200" dirty="0">
            <a:effectLst>
              <a:outerShdw blurRad="38100" dist="38100" dir="2700000" algn="tl">
                <a:srgbClr val="000000">
                  <a:alpha val="43137"/>
                </a:srgbClr>
              </a:outerShdw>
            </a:effectLst>
          </a:endParaRPr>
        </a:p>
      </dsp:txBody>
      <dsp:txXfrm>
        <a:off x="2928100" y="3006601"/>
        <a:ext cx="2144799" cy="1286879"/>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411EE66-6110-4C8D-AD1E-CE3B890AFD5E}" type="datetimeFigureOut">
              <a:rPr lang="en-US"/>
              <a:pPr>
                <a:defRPr/>
              </a:pPr>
              <a:t>1/7/2014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D8F19F0-E737-41DB-90AE-F9C1F395BFDE}" type="slidenum">
              <a:rPr lang="en-US"/>
              <a:pPr>
                <a:defRPr/>
              </a:pPr>
              <a:t>‹#›</a:t>
            </a:fld>
            <a:endParaRPr lang="en-US" dirty="0"/>
          </a:p>
        </p:txBody>
      </p:sp>
    </p:spTree>
    <p:extLst>
      <p:ext uri="{BB962C8B-B14F-4D97-AF65-F5344CB8AC3E}">
        <p14:creationId xmlns:p14="http://schemas.microsoft.com/office/powerpoint/2010/main" val="986565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a:t>
            </a:fld>
            <a:endParaRPr lang="en-US" dirty="0"/>
          </a:p>
        </p:txBody>
      </p:sp>
    </p:spTree>
    <p:extLst>
      <p:ext uri="{BB962C8B-B14F-4D97-AF65-F5344CB8AC3E}">
        <p14:creationId xmlns:p14="http://schemas.microsoft.com/office/powerpoint/2010/main" val="3415283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Age Discrimination in Employment Act, passed in 1967, amended in 1978 and 1986, is an attempt to prevent organizations from discriminating against older workers. In its current form, it outlaws discrimination against people older than 40years. Both the Age Discrimination in Employment Act and Title VII require passive </a:t>
            </a:r>
            <a:r>
              <a:rPr lang="en-US" sz="1200" b="0" i="0" u="none" strike="noStrike" kern="1200" baseline="0" dirty="0" smtClean="0">
                <a:solidFill>
                  <a:schemeClr val="tx1"/>
                </a:solidFill>
                <a:latin typeface="+mn-lt"/>
                <a:ea typeface="+mn-ea"/>
                <a:cs typeface="Arial" charset="0"/>
              </a:rPr>
              <a:t>non-discrimination</a:t>
            </a:r>
            <a:r>
              <a:rPr lang="en-US" sz="1200" b="0" i="0" u="none" strike="noStrike" kern="1200" baseline="0" dirty="0" smtClean="0">
                <a:solidFill>
                  <a:schemeClr val="tx1"/>
                </a:solidFill>
                <a:latin typeface="+mn-lt"/>
                <a:ea typeface="+mn-ea"/>
                <a:cs typeface="Arial" charset="0"/>
              </a:rPr>
              <a:t>, or equal employment opportunity. Employers are not required to seek out and hire minorities, but they must treat all who apply fairly.</a:t>
            </a:r>
          </a:p>
          <a:p>
            <a:endParaRPr lang="en-US" sz="1200" b="0" i="0" u="none" strike="noStrike" kern="1200" baseline="0" dirty="0" smtClean="0">
              <a:solidFill>
                <a:schemeClr val="tx1"/>
              </a:solidFill>
              <a:latin typeface="+mn-lt"/>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Several executive orders, however, require that employers holding government contracts engage in affirmative action, intentionally seeking and hiring </a:t>
            </a:r>
            <a:r>
              <a:rPr lang="en-US" sz="1200" b="0" i="0" u="none" strike="noStrike" kern="1200" baseline="0" dirty="0" smtClean="0">
                <a:solidFill>
                  <a:schemeClr val="tx1"/>
                </a:solidFill>
                <a:latin typeface="+mn-lt"/>
                <a:ea typeface="+mn-ea"/>
                <a:cs typeface="Arial" charset="0"/>
              </a:rPr>
              <a:t>employees from </a:t>
            </a:r>
            <a:r>
              <a:rPr lang="en-US" sz="1200" b="0" i="0" u="none" strike="noStrike" kern="1200" baseline="0" dirty="0" smtClean="0">
                <a:solidFill>
                  <a:schemeClr val="tx1"/>
                </a:solidFill>
                <a:latin typeface="+mn-lt"/>
                <a:ea typeface="+mn-ea"/>
                <a:cs typeface="Arial" charset="0"/>
              </a:rPr>
              <a:t>groups that are underrepresented in the organization. These organizations must have a written affirmative action plan that spells out employment goals </a:t>
            </a:r>
            <a:r>
              <a:rPr lang="en-US" sz="1200" b="0" i="0" u="none" strike="noStrike" kern="1200" baseline="0" dirty="0" smtClean="0">
                <a:solidFill>
                  <a:schemeClr val="tx1"/>
                </a:solidFill>
                <a:latin typeface="+mn-lt"/>
                <a:ea typeface="+mn-ea"/>
                <a:cs typeface="Arial" charset="0"/>
              </a:rPr>
              <a:t>for underused </a:t>
            </a:r>
            <a:r>
              <a:rPr lang="en-US" sz="1200" b="0" i="0" u="none" strike="noStrike" kern="1200" baseline="0" dirty="0" smtClean="0">
                <a:solidFill>
                  <a:schemeClr val="tx1"/>
                </a:solidFill>
                <a:latin typeface="+mn-lt"/>
                <a:ea typeface="+mn-ea"/>
                <a:cs typeface="Arial" charset="0"/>
              </a:rPr>
              <a:t>groups and how those goals will be met. These employers are also required to act affirmatively in hiring Vietnam-era veterans (as a result of the </a:t>
            </a:r>
            <a:r>
              <a:rPr lang="en-US" sz="1200" b="0" i="0" u="none" strike="noStrike" kern="1200" baseline="0" dirty="0" smtClean="0">
                <a:solidFill>
                  <a:schemeClr val="tx1"/>
                </a:solidFill>
                <a:latin typeface="+mn-lt"/>
                <a:ea typeface="+mn-ea"/>
                <a:cs typeface="Arial" charset="0"/>
              </a:rPr>
              <a:t>Vietnam Era </a:t>
            </a:r>
            <a:r>
              <a:rPr lang="en-US" sz="1200" b="0" i="0" u="none" strike="noStrike" kern="1200" baseline="0" dirty="0" smtClean="0">
                <a:solidFill>
                  <a:schemeClr val="tx1"/>
                </a:solidFill>
                <a:latin typeface="+mn-lt"/>
                <a:ea typeface="+mn-ea"/>
                <a:cs typeface="Arial" charset="0"/>
              </a:rPr>
              <a:t>Veterans Readjustment Assistance Act) and qualified handicapped individuals. Finally, the Pregnancy Discrimination Act forbids discrimination against </a:t>
            </a:r>
            <a:r>
              <a:rPr lang="en-US" sz="1200" b="0" i="0" u="none" strike="noStrike" kern="1200" baseline="0" dirty="0" smtClean="0">
                <a:solidFill>
                  <a:schemeClr val="tx1"/>
                </a:solidFill>
                <a:latin typeface="+mn-lt"/>
                <a:ea typeface="+mn-ea"/>
                <a:cs typeface="Arial" charset="0"/>
              </a:rPr>
              <a:t>women who </a:t>
            </a:r>
            <a:r>
              <a:rPr lang="en-US" sz="1200" b="0" i="0" u="none" strike="noStrike" kern="1200" baseline="0" dirty="0" smtClean="0">
                <a:solidFill>
                  <a:schemeClr val="tx1"/>
                </a:solidFill>
                <a:latin typeface="+mn-lt"/>
                <a:ea typeface="+mn-ea"/>
                <a:cs typeface="Arial" charset="0"/>
              </a:rPr>
              <a:t>are pregnant.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1990 Congress passed the Americans with Disabilities Act, which forbids discrimination on the basis of disabilities and requires employers to provide </a:t>
            </a:r>
            <a:r>
              <a:rPr lang="en-US" sz="1200" b="0" i="0" u="none" strike="noStrike" kern="1200" baseline="0" dirty="0" smtClean="0">
                <a:solidFill>
                  <a:schemeClr val="tx1"/>
                </a:solidFill>
                <a:latin typeface="+mn-lt"/>
                <a:ea typeface="+mn-ea"/>
                <a:cs typeface="Arial" charset="0"/>
              </a:rPr>
              <a:t>reasonable accommodations </a:t>
            </a:r>
            <a:r>
              <a:rPr lang="en-US" sz="1200" b="0" i="0" u="none" strike="noStrike" kern="1200" baseline="0" dirty="0" smtClean="0">
                <a:solidFill>
                  <a:schemeClr val="tx1"/>
                </a:solidFill>
                <a:latin typeface="+mn-lt"/>
                <a:ea typeface="+mn-ea"/>
                <a:cs typeface="Arial" charset="0"/>
              </a:rPr>
              <a:t>for disabled employees.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More recently, the Civil Rights Act of 1991 amended the original Civil Rights Act as well as other related laws by both making it easier to bring discrimination </a:t>
            </a:r>
            <a:r>
              <a:rPr lang="en-US" sz="1200" b="0" i="0" u="none" strike="noStrike" kern="1200" baseline="0" dirty="0" smtClean="0">
                <a:solidFill>
                  <a:schemeClr val="tx1"/>
                </a:solidFill>
                <a:latin typeface="+mn-lt"/>
                <a:ea typeface="+mn-ea"/>
                <a:cs typeface="Arial" charset="0"/>
              </a:rPr>
              <a:t>lawsuits (</a:t>
            </a:r>
            <a:r>
              <a:rPr lang="en-US" sz="1200" b="0" i="0" u="none" strike="noStrike" kern="1200" baseline="0" dirty="0" smtClean="0">
                <a:solidFill>
                  <a:schemeClr val="tx1"/>
                </a:solidFill>
                <a:latin typeface="+mn-lt"/>
                <a:ea typeface="+mn-ea"/>
                <a:cs typeface="Arial" charset="0"/>
              </a:rPr>
              <a:t>which partially explains the aforementioned backlog of cases) while simultaneously limiting the amount of punitive damages that can be awarded in those lawsuits.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Laws also regulate compensation and benefits. The Fair Labor Standards Act, passed in 1938 and amended frequently since then, sets a minimum wage </a:t>
            </a:r>
            <a:r>
              <a:rPr lang="en-US" sz="1200" b="0" i="0" u="none" strike="noStrike" kern="1200" baseline="0" dirty="0" smtClean="0">
                <a:solidFill>
                  <a:schemeClr val="tx1"/>
                </a:solidFill>
                <a:latin typeface="+mn-lt"/>
                <a:ea typeface="+mn-ea"/>
                <a:cs typeface="Arial" charset="0"/>
              </a:rPr>
              <a:t>and requires </a:t>
            </a:r>
            <a:r>
              <a:rPr lang="en-US" sz="1200" b="0" i="0" u="none" strike="noStrike" kern="1200" baseline="0" dirty="0" smtClean="0">
                <a:solidFill>
                  <a:schemeClr val="tx1"/>
                </a:solidFill>
                <a:latin typeface="+mn-lt"/>
                <a:ea typeface="+mn-ea"/>
                <a:cs typeface="Arial" charset="0"/>
              </a:rPr>
              <a:t>the payment of overtime rates for work in excess of 40 hours per week. Salaried professional, executive, and administrative employees are exempt from </a:t>
            </a:r>
            <a:r>
              <a:rPr lang="en-US" sz="1200" b="0" i="0" u="none" strike="noStrike" kern="1200" baseline="0" dirty="0" smtClean="0">
                <a:solidFill>
                  <a:schemeClr val="tx1"/>
                </a:solidFill>
                <a:latin typeface="+mn-lt"/>
                <a:ea typeface="+mn-ea"/>
                <a:cs typeface="Arial" charset="0"/>
              </a:rPr>
              <a:t>the minimum </a:t>
            </a:r>
            <a:r>
              <a:rPr lang="en-US" sz="1200" b="0" i="0" u="none" strike="noStrike" kern="1200" baseline="0" dirty="0" smtClean="0">
                <a:solidFill>
                  <a:schemeClr val="tx1"/>
                </a:solidFill>
                <a:latin typeface="+mn-lt"/>
                <a:ea typeface="+mn-ea"/>
                <a:cs typeface="Arial" charset="0"/>
              </a:rPr>
              <a:t>hourly wage and overtime provisions.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Equal Pay Act of 1963 requires that men and women be paid the same amount for doing the same job. Attempts to circumvent the law by having different job titles and pay rates for men and women who perform the same work are also illegal. Basing an employee’s pay on seniority or performance is legal, however, even if it means that a man and woman are paid different amounts for doing the same job.</a:t>
            </a:r>
          </a:p>
          <a:p>
            <a:endParaRPr lang="en-US" sz="1200" b="0" i="0" u="none" strike="noStrike" kern="1200" baseline="0" dirty="0" smtClean="0">
              <a:solidFill>
                <a:schemeClr val="tx1"/>
              </a:solidFill>
              <a:latin typeface="+mn-lt"/>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Certain benefits are mandatory, such as workers’ compensation insurance for employees who are injured on the job. Employers who provide a pension plan for </a:t>
            </a:r>
            <a:r>
              <a:rPr lang="en-US" sz="1200" b="0" i="0" u="none" strike="noStrike" kern="1200" baseline="0" dirty="0" smtClean="0">
                <a:solidFill>
                  <a:schemeClr val="tx1"/>
                </a:solidFill>
                <a:latin typeface="+mn-lt"/>
                <a:ea typeface="+mn-ea"/>
                <a:cs typeface="Arial" charset="0"/>
              </a:rPr>
              <a:t>their employees </a:t>
            </a:r>
            <a:r>
              <a:rPr lang="en-US" sz="1200" b="0" i="0" u="none" strike="noStrike" kern="1200" baseline="0" dirty="0" smtClean="0">
                <a:solidFill>
                  <a:schemeClr val="tx1"/>
                </a:solidFill>
                <a:latin typeface="+mn-lt"/>
                <a:ea typeface="+mn-ea"/>
                <a:cs typeface="Arial" charset="0"/>
              </a:rPr>
              <a:t>are regulated by the Employee Retirement Income Security Act (ERISA) of 1974. The purpose of this act is to help ensure the financial security of pension funds by regulating how they can be invested. The Family and Medical Leave Act (FMLA) of 1993 requires employers to provide up to 12 weeks of unpaid leave for family and medical emergencies.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number of laws regulate various aspects of employee–employer relations, especially in the areas of equal employment opportunity, compensation and benefits</a:t>
            </a:r>
            <a:r>
              <a:rPr lang="en-US" sz="1200" b="0" i="0" u="none" strike="noStrike" kern="1200" baseline="0" dirty="0" smtClean="0">
                <a:solidFill>
                  <a:schemeClr val="tx1"/>
                </a:solidFill>
                <a:latin typeface="+mn-lt"/>
                <a:ea typeface="+mn-ea"/>
                <a:cs typeface="Arial" charset="0"/>
              </a:rPr>
              <a:t>, labor </a:t>
            </a:r>
            <a:r>
              <a:rPr lang="en-US" sz="1200" b="0" i="0" u="none" strike="noStrike" kern="1200" baseline="0" dirty="0" smtClean="0">
                <a:solidFill>
                  <a:schemeClr val="tx1"/>
                </a:solidFill>
                <a:latin typeface="+mn-lt"/>
                <a:ea typeface="+mn-ea"/>
                <a:cs typeface="Arial" charset="0"/>
              </a:rPr>
              <a:t>relations, and occupational safety and health. Several major ones are summarized in Table 10.1.</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Union activities and management’s behavior toward unions constitute another heavily regulated area. </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National Labor Relations Act (also known as the) Wagner Act, passed in 1935, sets up a procedure for employees to vote on whether to have a union. If they vote for a union, management is required to bargain collectively with the union. </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National Labor Relations Board (NLRB) was established by the Wagner Act to enforce its provisions. </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Following a series of severe strikes in 1946, the Labor-Management Relations Act (also known as the Taft-Hartley Act) was passed in 1947 to limit union power. The law increases management’s rights during an organizing campaign. The Taft-Hartley Act also contains the National Emergency Strike provision, which allows the president of the United States to prevent or end a strike that endangers national security. Taken together, these laws balance union and management power. Employees can be represented by a legally created and managed union, but the business can make nonemployee-related business decisions without interference.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Occupational Safety and Health Act (OSHA) of 1970 directly mandates the provision of safe working conditions. It requires that employers (1) provide a </a:t>
            </a:r>
            <a:r>
              <a:rPr lang="en-US" sz="1200" b="0" i="0" u="none" strike="noStrike" kern="1200" baseline="0" dirty="0" smtClean="0">
                <a:solidFill>
                  <a:schemeClr val="tx1"/>
                </a:solidFill>
                <a:latin typeface="+mn-lt"/>
                <a:ea typeface="+mn-ea"/>
                <a:cs typeface="Arial" charset="0"/>
              </a:rPr>
              <a:t>place of </a:t>
            </a:r>
            <a:r>
              <a:rPr lang="en-US" sz="1200" b="0" i="0" u="none" strike="noStrike" kern="1200" baseline="0" dirty="0" smtClean="0">
                <a:solidFill>
                  <a:schemeClr val="tx1"/>
                </a:solidFill>
                <a:latin typeface="+mn-lt"/>
                <a:ea typeface="+mn-ea"/>
                <a:cs typeface="Arial" charset="0"/>
              </a:rPr>
              <a:t>employment that is free from hazards that may cause death or serious physical harm and (2) obey the safety and health standards established by the </a:t>
            </a:r>
            <a:r>
              <a:rPr lang="en-US" sz="1200" b="0" i="0" u="none" strike="noStrike" kern="1200" baseline="0" dirty="0" smtClean="0">
                <a:solidFill>
                  <a:schemeClr val="tx1"/>
                </a:solidFill>
                <a:latin typeface="+mn-lt"/>
                <a:ea typeface="+mn-ea"/>
                <a:cs typeface="Arial" charset="0"/>
              </a:rPr>
              <a:t>Department of </a:t>
            </a:r>
            <a:r>
              <a:rPr lang="en-US" sz="1200" b="0" i="0" u="none" strike="noStrike" kern="1200" baseline="0" dirty="0" smtClean="0">
                <a:solidFill>
                  <a:schemeClr val="tx1"/>
                </a:solidFill>
                <a:latin typeface="+mn-lt"/>
                <a:ea typeface="+mn-ea"/>
                <a:cs typeface="Arial" charset="0"/>
              </a:rPr>
              <a:t>Labor. Safety standards are intended to prevent accidents, whereas occupational health standards are concerned with preventing occupational disease.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Sexual Harassment Sexual harassment is defined by the EEOC as unwelcome sexual advances in the work environment. If the conduct is indeed </a:t>
            </a:r>
            <a:r>
              <a:rPr lang="en-US" sz="1200" b="0" i="0" u="none" strike="noStrike" kern="1200" baseline="0" dirty="0" smtClean="0">
                <a:solidFill>
                  <a:schemeClr val="tx1"/>
                </a:solidFill>
                <a:latin typeface="+mn-lt"/>
                <a:ea typeface="+mn-ea"/>
                <a:cs typeface="Arial" charset="0"/>
              </a:rPr>
              <a:t>unwelcome and </a:t>
            </a:r>
            <a:r>
              <a:rPr lang="en-US" sz="1200" b="0" i="0" u="none" strike="noStrike" kern="1200" baseline="0" dirty="0" smtClean="0">
                <a:solidFill>
                  <a:schemeClr val="tx1"/>
                </a:solidFill>
                <a:latin typeface="+mn-lt"/>
                <a:ea typeface="+mn-ea"/>
                <a:cs typeface="Arial" charset="0"/>
              </a:rPr>
              <a:t>occurs with sufficient frequency to create an abusive work environment, the employer is responsible for changing the environment by warning, reprimanding, </a:t>
            </a:r>
            <a:r>
              <a:rPr lang="en-US" sz="1200" b="0" i="0" u="none" strike="noStrike" kern="1200" baseline="0" dirty="0" smtClean="0">
                <a:solidFill>
                  <a:schemeClr val="tx1"/>
                </a:solidFill>
                <a:latin typeface="+mn-lt"/>
                <a:ea typeface="+mn-ea"/>
                <a:cs typeface="Arial" charset="0"/>
              </a:rPr>
              <a:t>or firing </a:t>
            </a:r>
            <a:r>
              <a:rPr lang="en-US" sz="1200" b="0" i="0" u="none" strike="noStrike" kern="1200" baseline="0" dirty="0" smtClean="0">
                <a:solidFill>
                  <a:schemeClr val="tx1"/>
                </a:solidFill>
                <a:latin typeface="+mn-lt"/>
                <a:ea typeface="+mn-ea"/>
                <a:cs typeface="Arial" charset="0"/>
              </a:rPr>
              <a:t>the harasser.</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courts have defined two types of sexual harassment:</a:t>
            </a: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In cases of quid pro quo harassment, the harasser offers to exchange something of value for sexual favors. A male supervisor, for example, might tell or suggest to a female subordinate that he will recommend her for promotion or give her a raise in exchange for sexual favors.</a:t>
            </a: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The creation of a hostile work environment is a subtler form of sexual harassment. A group of male employees who continually make off-color jokes and lewd comments and perhaps decorate the work environment with inappropriate photographs may create a hostile work environment for a female colleague, who may become uncomfortable working in that environment.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concept of employment at will holds that both employer and employee have the mutual right to terminate an employment relationship</a:t>
            </a:r>
          </a:p>
          <a:p>
            <a:r>
              <a:rPr lang="en-US" sz="1200" b="0" i="0" u="none" strike="noStrike" kern="1200" baseline="0" dirty="0" smtClean="0">
                <a:solidFill>
                  <a:schemeClr val="tx1"/>
                </a:solidFill>
                <a:latin typeface="+mn-lt"/>
                <a:ea typeface="+mn-ea"/>
                <a:cs typeface="Arial" charset="0"/>
              </a:rPr>
              <a:t>at any time for any reason, with or without advance notice to the other. Over the last two decades, however, terminated employees have challenged </a:t>
            </a:r>
            <a:r>
              <a:rPr lang="en-US" sz="1200" b="0" i="0" u="none" strike="noStrike" kern="1200" baseline="0" dirty="0" smtClean="0">
                <a:solidFill>
                  <a:schemeClr val="tx1"/>
                </a:solidFill>
                <a:latin typeface="+mn-lt"/>
                <a:ea typeface="+mn-ea"/>
                <a:cs typeface="Arial" charset="0"/>
              </a:rPr>
              <a:t>the employment-at-will </a:t>
            </a:r>
            <a:r>
              <a:rPr lang="en-US" sz="1200" b="0" i="0" u="none" strike="noStrike" kern="1200" baseline="0" dirty="0" smtClean="0">
                <a:solidFill>
                  <a:schemeClr val="tx1"/>
                </a:solidFill>
                <a:latin typeface="+mn-lt"/>
                <a:ea typeface="+mn-ea"/>
                <a:cs typeface="Arial" charset="0"/>
              </a:rPr>
              <a:t>doctrine by filing lawsuits against former employers on the grounds of wrongful discharge.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 response to the terrorist attacks of September 11, 2001, the U.S. government passed legislation that increases its powers to investigate and prosecute suspected terrorists. This legislation, known as the Patriot Act, has several key implications for HRM. For instance, certain “restricted” individuals (including  ex-convicts and aliens from countries deemed by the State Department to have “repeatedly provided support for acts of international terrorism”) are ineligible to work with potentially dangerous biological agents. More controversial are sections granting government investigators access to previously confidential personal and financial records.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a:t>
            </a:fld>
            <a:endParaRPr lang="en-US" dirty="0"/>
          </a:p>
        </p:txBody>
      </p:sp>
    </p:spTree>
    <p:extLst>
      <p:ext uri="{BB962C8B-B14F-4D97-AF65-F5344CB8AC3E}">
        <p14:creationId xmlns:p14="http://schemas.microsoft.com/office/powerpoint/2010/main" val="9536581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When managers have determined that new employees are needed and understand the legal context in which they operate, they must then turn their attention to recruiting and hiring the right mix of people. This involves two processes: (1) acquiring new  employees from outside the company and (2) promoting current employees from within. Both external and internal staffing, however, start with effective </a:t>
            </a:r>
            <a:r>
              <a:rPr lang="en-US" sz="1200" b="0" i="1" u="none" strike="noStrike" kern="1200" baseline="0" dirty="0" smtClean="0">
                <a:solidFill>
                  <a:schemeClr val="tx1"/>
                </a:solidFill>
                <a:latin typeface="+mn-lt"/>
                <a:ea typeface="+mn-ea"/>
                <a:cs typeface="Arial" charset="0"/>
              </a:rPr>
              <a:t>recruiting</a:t>
            </a:r>
            <a:r>
              <a:rPr lang="en-US" sz="1200" b="0" i="0" u="none" strike="noStrike" kern="1200" baseline="0" dirty="0" smtClean="0">
                <a:solidFill>
                  <a:schemeClr val="tx1"/>
                </a:solidFill>
                <a:latin typeface="+mn-lt"/>
                <a:ea typeface="+mn-ea"/>
                <a:cs typeface="Arial" charset="0"/>
              </a:rPr>
              <a: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Once the recruiting process has attracted a pool of applicants, the next step is to select someone to hire. The intent of the selection process is to gather from applicants the information that will predict job success and then to hire the candidates likely to be most successful.</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People who work for a business expect to be paid, and most workers today also expect certain benefits from their employers. Indeed, a major factor in retaining </a:t>
            </a:r>
            <a:r>
              <a:rPr lang="en-US" sz="1200" b="0" i="0" u="none" strike="noStrike" kern="1200" baseline="0" dirty="0" smtClean="0">
                <a:solidFill>
                  <a:schemeClr val="tx1"/>
                </a:solidFill>
                <a:latin typeface="+mn-lt"/>
                <a:ea typeface="+mn-ea"/>
                <a:cs typeface="Arial" charset="0"/>
              </a:rPr>
              <a:t>skilled workers </a:t>
            </a:r>
            <a:r>
              <a:rPr lang="en-US" sz="1200" b="0" i="0" u="none" strike="noStrike" kern="1200" baseline="0" dirty="0" smtClean="0">
                <a:solidFill>
                  <a:schemeClr val="tx1"/>
                </a:solidFill>
                <a:latin typeface="+mn-lt"/>
                <a:ea typeface="+mn-ea"/>
                <a:cs typeface="Arial" charset="0"/>
              </a:rPr>
              <a:t>is a company’s compensation system, the total package of rewards that it offers employees in return for their labor.</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Wages and salaries are the dollar amounts paid to employees for their labor. Wages are paid for time worked. For example, if your job pays you $10 an hour, that is </a:t>
            </a:r>
            <a:r>
              <a:rPr lang="en-US" sz="1200" b="0" i="0" u="none" strike="noStrike" kern="1200" baseline="0" dirty="0" smtClean="0">
                <a:solidFill>
                  <a:schemeClr val="tx1"/>
                </a:solidFill>
                <a:latin typeface="+mn-lt"/>
                <a:ea typeface="+mn-ea"/>
                <a:cs typeface="Arial" charset="0"/>
              </a:rPr>
              <a:t>your wage</a:t>
            </a:r>
            <a:r>
              <a:rPr lang="en-US" sz="1200" b="0" i="0" u="none" strike="noStrike" kern="1200" baseline="0" dirty="0" smtClean="0">
                <a:solidFill>
                  <a:schemeClr val="tx1"/>
                </a:solidFill>
                <a:latin typeface="+mn-lt"/>
                <a:ea typeface="+mn-ea"/>
                <a:cs typeface="Arial" charset="0"/>
              </a:rPr>
              <a:t>. A salary, on the other hand, is paid for performing a job. A salaried executive earning $100,000 per year is paid to achieve results even if that means working </a:t>
            </a:r>
            <a:r>
              <a:rPr lang="en-US" sz="1200" b="0" i="0" u="none" strike="noStrike" kern="1200" baseline="0" dirty="0" smtClean="0">
                <a:solidFill>
                  <a:schemeClr val="tx1"/>
                </a:solidFill>
                <a:latin typeface="+mn-lt"/>
                <a:ea typeface="+mn-ea"/>
                <a:cs typeface="Arial" charset="0"/>
              </a:rPr>
              <a:t>5 hours </a:t>
            </a:r>
            <a:r>
              <a:rPr lang="en-US" sz="1200" b="0" i="0" u="none" strike="noStrike" kern="1200" baseline="0" dirty="0" smtClean="0">
                <a:solidFill>
                  <a:schemeClr val="tx1"/>
                </a:solidFill>
                <a:latin typeface="+mn-lt"/>
                <a:ea typeface="+mn-ea"/>
                <a:cs typeface="Arial" charset="0"/>
              </a:rPr>
              <a:t>one day and 15 the next. Salaries are usually expressed as an amount paid per month or year.</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Studies have shown that beyond a certain point, more money will not produce better performance. Money motivates employees only if it is tied directly to performance.</a:t>
            </a:r>
          </a:p>
          <a:p>
            <a:r>
              <a:rPr lang="en-US" sz="1200" b="0" i="0" u="none" strike="noStrike" kern="1200" baseline="0" dirty="0" smtClean="0">
                <a:solidFill>
                  <a:schemeClr val="tx1"/>
                </a:solidFill>
                <a:latin typeface="+mn-lt"/>
                <a:ea typeface="+mn-ea"/>
                <a:cs typeface="Arial" charset="0"/>
              </a:rPr>
              <a:t>The most common method of establishing this link is the use of incentive programs, special pay programs designed to motivate high performance. </a:t>
            </a:r>
            <a:r>
              <a:rPr lang="en-US" sz="1200" b="0" i="0" u="none" strike="noStrike" kern="1200" baseline="0" dirty="0" smtClean="0">
                <a:solidFill>
                  <a:schemeClr val="tx1"/>
                </a:solidFill>
                <a:latin typeface="+mn-lt"/>
                <a:ea typeface="+mn-ea"/>
                <a:cs typeface="Arial" charset="0"/>
              </a:rPr>
              <a:t>Some programs </a:t>
            </a:r>
            <a:r>
              <a:rPr lang="en-US" sz="1200" b="0" i="0" u="none" strike="noStrike" kern="1200" baseline="0" dirty="0" smtClean="0">
                <a:solidFill>
                  <a:schemeClr val="tx1"/>
                </a:solidFill>
                <a:latin typeface="+mn-lt"/>
                <a:ea typeface="+mn-ea"/>
                <a:cs typeface="Arial" charset="0"/>
              </a:rPr>
              <a:t>are available to individuals, whereas others are distributed on a companywide basis.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newer incentive plan is called pay for performance (or variable pay). In essence, middle managers are rewarded for especially productive output with earnings </a:t>
            </a:r>
            <a:r>
              <a:rPr lang="en-US" sz="1200" b="0" i="0" u="none" strike="noStrike" kern="1200" baseline="0" dirty="0" smtClean="0">
                <a:solidFill>
                  <a:schemeClr val="tx1"/>
                </a:solidFill>
                <a:latin typeface="+mn-lt"/>
                <a:ea typeface="+mn-ea"/>
                <a:cs typeface="Arial" charset="0"/>
              </a:rPr>
              <a:t>that significantly </a:t>
            </a:r>
            <a:r>
              <a:rPr lang="en-US" sz="1200" b="0" i="0" u="none" strike="noStrike" kern="1200" baseline="0" dirty="0" smtClean="0">
                <a:solidFill>
                  <a:schemeClr val="tx1"/>
                </a:solidFill>
                <a:latin typeface="+mn-lt"/>
                <a:ea typeface="+mn-ea"/>
                <a:cs typeface="Arial" charset="0"/>
              </a:rPr>
              <a:t>exceed the cost of bonuses.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Some incentive programs apply to all the employees in a firm. Under profit-sharing plans, for example, profits earned above a certain level are distributed to employees. Also, </a:t>
            </a:r>
            <a:r>
              <a:rPr lang="en-US" sz="1200" b="0" i="0" u="none" strike="noStrike" kern="1200" baseline="0" dirty="0" err="1" smtClean="0">
                <a:solidFill>
                  <a:schemeClr val="tx1"/>
                </a:solidFill>
                <a:latin typeface="+mn-lt"/>
                <a:ea typeface="+mn-ea"/>
                <a:cs typeface="Arial" charset="0"/>
              </a:rPr>
              <a:t>gainsharing</a:t>
            </a:r>
            <a:r>
              <a:rPr lang="en-US" sz="1200" b="0" i="0" u="none" strike="noStrike" kern="1200" baseline="0" dirty="0" smtClean="0">
                <a:solidFill>
                  <a:schemeClr val="tx1"/>
                </a:solidFill>
                <a:latin typeface="+mn-lt"/>
                <a:ea typeface="+mn-ea"/>
                <a:cs typeface="Arial" charset="0"/>
              </a:rPr>
              <a:t> plans distribute bonuses to employees when a company’s costs are reduced through greater work efficiency. Pay-for-knowledge plans pay workers to learn new skills and to become proficient at different jobs.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Benefits, compensation other than wages and salaries and other incentives offered by a firm to its workers, account for an increasing percentage of most </a:t>
            </a:r>
            <a:r>
              <a:rPr lang="en-US" sz="1200" b="0" i="0" u="none" strike="noStrike" kern="1200" baseline="0" dirty="0" smtClean="0">
                <a:solidFill>
                  <a:schemeClr val="tx1"/>
                </a:solidFill>
                <a:latin typeface="+mn-lt"/>
                <a:ea typeface="+mn-ea"/>
                <a:cs typeface="Arial" charset="0"/>
              </a:rPr>
              <a:t>compensation budgets</a:t>
            </a:r>
            <a:r>
              <a:rPr lang="en-US" sz="1200" b="0" i="0" u="none" strike="noStrike" kern="1200" baseline="0" dirty="0" smtClean="0">
                <a:solidFill>
                  <a:schemeClr val="tx1"/>
                </a:solidFill>
                <a:latin typeface="+mn-lt"/>
                <a:ea typeface="+mn-ea"/>
                <a:cs typeface="Arial" charset="0"/>
              </a:rPr>
              <a:t>. Most companies are required by law to pay tax for Social Security retirement benefits and provide workers’ compensation insurance, insurance for </a:t>
            </a:r>
            <a:r>
              <a:rPr lang="en-US" sz="1200" b="0" i="0" u="none" strike="noStrike" kern="1200" baseline="0" dirty="0" smtClean="0">
                <a:solidFill>
                  <a:schemeClr val="tx1"/>
                </a:solidFill>
                <a:latin typeface="+mn-lt"/>
                <a:ea typeface="+mn-ea"/>
                <a:cs typeface="Arial" charset="0"/>
              </a:rPr>
              <a:t>compensating </a:t>
            </a:r>
            <a:r>
              <a:rPr lang="en-US" sz="1200" b="0" i="0" u="none" strike="noStrike" kern="1200" baseline="0" dirty="0" smtClean="0">
                <a:solidFill>
                  <a:schemeClr val="tx1"/>
                </a:solidFill>
                <a:latin typeface="+mn-lt"/>
                <a:ea typeface="+mn-ea"/>
                <a:cs typeface="Arial" charset="0"/>
              </a:rPr>
              <a:t>workers injured on the job. Most businesses also provide health, life, and disability insurance for their workers, as well as paid time off for vacations and holidays.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HRM, training usually refers to teaching operational or technical employees how to do the job for which they were hired. Development refers to teaching managers </a:t>
            </a:r>
            <a:r>
              <a:rPr lang="en-US" sz="1200" b="0" i="0" u="none" strike="noStrike" kern="1200" baseline="0" dirty="0" smtClean="0">
                <a:solidFill>
                  <a:schemeClr val="tx1"/>
                </a:solidFill>
                <a:latin typeface="+mn-lt"/>
                <a:ea typeface="+mn-ea"/>
                <a:cs typeface="Arial" charset="0"/>
              </a:rPr>
              <a:t>and professionals </a:t>
            </a:r>
            <a:r>
              <a:rPr lang="en-US" sz="1200" b="0" i="0" u="none" strike="noStrike" kern="1200" baseline="0" dirty="0" smtClean="0">
                <a:solidFill>
                  <a:schemeClr val="tx1"/>
                </a:solidFill>
                <a:latin typeface="+mn-lt"/>
                <a:ea typeface="+mn-ea"/>
                <a:cs typeface="Arial" charset="0"/>
              </a:rPr>
              <a:t>the skills needed for both present and future jobs.16 Most organizations provide regular training and development programs for managers and employees.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When employees must learn a physical skill, methods allowing practice and the actual use of tools and materials are needed, as in on-the-job training or </a:t>
            </a:r>
            <a:r>
              <a:rPr lang="en-US" sz="1200" b="0" i="0" u="none" strike="noStrike" kern="1200" baseline="0" dirty="0" smtClean="0">
                <a:solidFill>
                  <a:schemeClr val="tx1"/>
                </a:solidFill>
                <a:latin typeface="+mn-lt"/>
                <a:ea typeface="+mn-ea"/>
                <a:cs typeface="Arial" charset="0"/>
              </a:rPr>
              <a:t>vestibule training</a:t>
            </a:r>
            <a:r>
              <a:rPr lang="en-US" sz="1200" b="0" i="0" u="none" strike="noStrike" kern="1200" baseline="0" dirty="0" smtClean="0">
                <a:solidFill>
                  <a:schemeClr val="tx1"/>
                </a:solidFill>
                <a:latin typeface="+mn-lt"/>
                <a:ea typeface="+mn-ea"/>
                <a:cs typeface="Arial" charset="0"/>
              </a:rPr>
              <a:t>. (Vestibule training enables participants to focus on safety, learning, and feedback rather than on productivity.)</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appraisal process begins when a manager defines performance standards for an employee. The manager then observes the employee’s performance. </a:t>
            </a:r>
            <a:r>
              <a:rPr lang="en-US" altLang="en-US" dirty="0" smtClean="0"/>
              <a:t>For </a:t>
            </a:r>
            <a:r>
              <a:rPr lang="en-US" altLang="en-US" dirty="0" smtClean="0"/>
              <a:t>some jobs, a rating scale like the abbreviated one in Figure 10.2 is useful in providing a basis for comparison.</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a:t>
            </a:fld>
            <a:endParaRPr lang="en-US" dirty="0"/>
          </a:p>
        </p:txBody>
      </p:sp>
    </p:spTree>
    <p:extLst>
      <p:ext uri="{BB962C8B-B14F-4D97-AF65-F5344CB8AC3E}">
        <p14:creationId xmlns:p14="http://schemas.microsoft.com/office/powerpoint/2010/main" val="24429516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One interesting innovation in performance appraisal used in some organizations today is called 360-degree feedback, in which managers are evaluated by </a:t>
            </a:r>
            <a:r>
              <a:rPr lang="en-US" sz="1200" b="0" i="0" u="none" strike="noStrike" kern="1200" baseline="0" dirty="0" smtClean="0">
                <a:solidFill>
                  <a:schemeClr val="tx1"/>
                </a:solidFill>
                <a:latin typeface="+mn-lt"/>
                <a:ea typeface="+mn-ea"/>
                <a:cs typeface="Arial" charset="0"/>
              </a:rPr>
              <a:t>everyone around </a:t>
            </a:r>
            <a:r>
              <a:rPr lang="en-US" sz="1200" b="0" i="0" u="none" strike="noStrike" kern="1200" baseline="0" dirty="0" smtClean="0">
                <a:solidFill>
                  <a:schemeClr val="tx1"/>
                </a:solidFill>
                <a:latin typeface="+mn-lt"/>
                <a:ea typeface="+mn-ea"/>
                <a:cs typeface="Arial" charset="0"/>
              </a:rPr>
              <a:t>them—their boss, their peers, and their subordinates. Such a complete and thorough approach provides people with a far richer array of information </a:t>
            </a:r>
            <a:r>
              <a:rPr lang="en-US" sz="1200" b="0" i="0" u="none" strike="noStrike" kern="1200" baseline="0" dirty="0" smtClean="0">
                <a:solidFill>
                  <a:schemeClr val="tx1"/>
                </a:solidFill>
                <a:latin typeface="+mn-lt"/>
                <a:ea typeface="+mn-ea"/>
                <a:cs typeface="Arial" charset="0"/>
              </a:rPr>
              <a:t>about their </a:t>
            </a:r>
            <a:r>
              <a:rPr lang="en-US" sz="1200" b="0" i="0" u="none" strike="noStrike" kern="1200" baseline="0" dirty="0" smtClean="0">
                <a:solidFill>
                  <a:schemeClr val="tx1"/>
                </a:solidFill>
                <a:latin typeface="+mn-lt"/>
                <a:ea typeface="+mn-ea"/>
                <a:cs typeface="Arial" charset="0"/>
              </a:rPr>
              <a:t>performance than does a conventional appraisal given by just the boss. Of course, such a system also takes considerable time and must be handled so as not </a:t>
            </a:r>
            <a:r>
              <a:rPr lang="en-US" sz="1200" b="0" i="0" u="none" strike="noStrike" kern="1200" baseline="0" dirty="0" smtClean="0">
                <a:solidFill>
                  <a:schemeClr val="tx1"/>
                </a:solidFill>
                <a:latin typeface="+mn-lt"/>
                <a:ea typeface="+mn-ea"/>
                <a:cs typeface="Arial" charset="0"/>
              </a:rPr>
              <a:t>to breed </a:t>
            </a:r>
            <a:r>
              <a:rPr lang="en-US" sz="1200" b="0" i="0" u="none" strike="noStrike" kern="1200" baseline="0" dirty="0" smtClean="0">
                <a:solidFill>
                  <a:schemeClr val="tx1"/>
                </a:solidFill>
                <a:latin typeface="+mn-lt"/>
                <a:ea typeface="+mn-ea"/>
                <a:cs typeface="Arial" charset="0"/>
              </a:rPr>
              <a:t>fear and mistrust in the workplace.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One extremely important set of HR challenges centers on workforce diversity, the range of workers’ attitudes, values, beliefs, and behaviors that differ by gender, race</a:t>
            </a:r>
            <a:r>
              <a:rPr lang="en-US" sz="1200" b="0" i="0" u="none" strike="noStrike" kern="1200" baseline="0" dirty="0" smtClean="0">
                <a:solidFill>
                  <a:schemeClr val="tx1"/>
                </a:solidFill>
                <a:latin typeface="+mn-lt"/>
                <a:ea typeface="+mn-ea"/>
                <a:cs typeface="Arial" charset="0"/>
              </a:rPr>
              <a:t>, age</a:t>
            </a:r>
            <a:r>
              <a:rPr lang="en-US" sz="1200" b="0" i="0" u="none" strike="noStrike" kern="1200" baseline="0" dirty="0" smtClean="0">
                <a:solidFill>
                  <a:schemeClr val="tx1"/>
                </a:solidFill>
                <a:latin typeface="+mn-lt"/>
                <a:ea typeface="+mn-ea"/>
                <a:cs typeface="Arial" charset="0"/>
              </a:rPr>
              <a:t>, ethnicity, physical ability, and other relevant characteristics. In the past, organizations tended to work toward homogenizing their workforces, getting </a:t>
            </a:r>
            <a:r>
              <a:rPr lang="en-US" sz="1200" b="0" i="0" u="none" strike="noStrike" kern="1200" baseline="0" dirty="0" smtClean="0">
                <a:solidFill>
                  <a:schemeClr val="tx1"/>
                </a:solidFill>
                <a:latin typeface="+mn-lt"/>
                <a:ea typeface="+mn-ea"/>
                <a:cs typeface="Arial" charset="0"/>
              </a:rPr>
              <a:t>everyone to </a:t>
            </a:r>
            <a:r>
              <a:rPr lang="en-US" sz="1200" b="0" i="0" u="none" strike="noStrike" kern="1200" baseline="0" dirty="0" smtClean="0">
                <a:solidFill>
                  <a:schemeClr val="tx1"/>
                </a:solidFill>
                <a:latin typeface="+mn-lt"/>
                <a:ea typeface="+mn-ea"/>
                <a:cs typeface="Arial" charset="0"/>
              </a:rPr>
              <a:t>think and behave in similar ways. Partly as a result of affirmative action efforts, however, many U.S. organizations are now creating more diverse workforces </a:t>
            </a:r>
            <a:r>
              <a:rPr lang="en-US" sz="1200" b="0" i="0" u="none" strike="noStrike" kern="1200" baseline="0" dirty="0" smtClean="0">
                <a:solidFill>
                  <a:schemeClr val="tx1"/>
                </a:solidFill>
                <a:latin typeface="+mn-lt"/>
                <a:ea typeface="+mn-ea"/>
                <a:cs typeface="Arial" charset="0"/>
              </a:rPr>
              <a:t>than ever </a:t>
            </a:r>
            <a:r>
              <a:rPr lang="en-US" sz="1200" b="0" i="0" u="none" strike="noStrike" kern="1200" baseline="0" dirty="0" smtClean="0">
                <a:solidFill>
                  <a:schemeClr val="tx1"/>
                </a:solidFill>
                <a:latin typeface="+mn-lt"/>
                <a:ea typeface="+mn-ea"/>
                <a:cs typeface="Arial" charset="0"/>
              </a:rPr>
              <a:t>before.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Traditionally, employees added value to organizations because of what they did or because of their experience. In the information age, however, employees who </a:t>
            </a:r>
            <a:r>
              <a:rPr lang="en-US" sz="1200" b="0" i="0" u="none" strike="noStrike" kern="1200" baseline="0" dirty="0" smtClean="0">
                <a:solidFill>
                  <a:schemeClr val="tx1"/>
                </a:solidFill>
                <a:latin typeface="+mn-lt"/>
                <a:ea typeface="+mn-ea"/>
                <a:cs typeface="Arial" charset="0"/>
              </a:rPr>
              <a:t>add value </a:t>
            </a:r>
            <a:r>
              <a:rPr lang="en-US" sz="1200" b="0" i="0" u="none" strike="noStrike" kern="1200" baseline="0" dirty="0" smtClean="0">
                <a:solidFill>
                  <a:schemeClr val="tx1"/>
                </a:solidFill>
                <a:latin typeface="+mn-lt"/>
                <a:ea typeface="+mn-ea"/>
                <a:cs typeface="Arial" charset="0"/>
              </a:rPr>
              <a:t>because of what they know are usually called knowledge workers. Knowledge workers, which include computer scientists, engineers, physical scientists, and </a:t>
            </a:r>
            <a:r>
              <a:rPr lang="en-US" sz="1200" b="0" i="0" u="none" strike="noStrike" kern="1200" baseline="0" dirty="0" smtClean="0">
                <a:solidFill>
                  <a:schemeClr val="tx1"/>
                </a:solidFill>
                <a:latin typeface="+mn-lt"/>
                <a:ea typeface="+mn-ea"/>
                <a:cs typeface="Arial" charset="0"/>
              </a:rPr>
              <a:t>game developers</a:t>
            </a:r>
            <a:r>
              <a:rPr lang="en-US" sz="1200" b="0" i="0" u="none" strike="noStrike" kern="1200" baseline="0" dirty="0" smtClean="0">
                <a:solidFill>
                  <a:schemeClr val="tx1"/>
                </a:solidFill>
                <a:latin typeface="+mn-lt"/>
                <a:ea typeface="+mn-ea"/>
                <a:cs typeface="Arial" charset="0"/>
              </a:rPr>
              <a:t>, typically require extensive and highly specialized training. Once they are on the job, retraining and training updates are critical to prevent their skills </a:t>
            </a:r>
            <a:r>
              <a:rPr lang="en-US" sz="1200" b="0" i="0" u="none" strike="noStrike" kern="1200" baseline="0" dirty="0" smtClean="0">
                <a:solidFill>
                  <a:schemeClr val="tx1"/>
                </a:solidFill>
                <a:latin typeface="+mn-lt"/>
                <a:ea typeface="+mn-ea"/>
                <a:cs typeface="Arial" charset="0"/>
              </a:rPr>
              <a:t>from becoming </a:t>
            </a:r>
            <a:r>
              <a:rPr lang="en-US" sz="1200" b="0" i="0" u="none" strike="noStrike" kern="1200" baseline="0" dirty="0" smtClean="0">
                <a:solidFill>
                  <a:schemeClr val="tx1"/>
                </a:solidFill>
                <a:latin typeface="+mn-lt"/>
                <a:ea typeface="+mn-ea"/>
                <a:cs typeface="Arial" charset="0"/>
              </a:rPr>
              <a:t>obsolete.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Figure 10.3 projects the racial and ethnic composition of the U.S. workforce through 2050. The picture is clearly one of increasing diversity.</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contingent worker is a person who works for an organization on something other than a permanent or full-time basis. Categories of contingent workers include independent contractors, on-call workers, temporary employees (usually hired through outside agencies), and contract and leased employees.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Another category is part-time workers. In recent years there has been an explosion in the use of such workers by organizations. For instance, in 2010 about 12 percent of employed U.S. workers fell into one of these categories, up from 10 percent in 2008.</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labor union is a group of individuals working together to achieve shared job-related goals, such as higher pay, shorter working hours, more job security, greater benefits, or better working conditions. Labor relations refers to the process of dealing with employees who are represented by a union.</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In 2007, only 12.1 percent of U.S. workers belonged to a labor union, down from 20.1 percent in 1983, when the U.S. Department of Labor first began compiling data. </a:t>
            </a:r>
          </a:p>
          <a:p>
            <a:r>
              <a:rPr lang="en-US" altLang="en-US" dirty="0" smtClean="0"/>
              <a:t>As the recession of 2008–2010 began to increase fears about unemployment and wage cuts, union membership began to increase again, albeit only slightly. </a:t>
            </a:r>
          </a:p>
          <a:p>
            <a:r>
              <a:rPr lang="en-US" altLang="en-US" dirty="0" smtClean="0"/>
              <a:t>By 2010 it had dropped again, falling below pre-recession levels. These trends are shown in Figure 10.4.</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power of unions comes from collective action, forcing management to listen to the demands of all workers rather than to just the few who speak out. </a:t>
            </a:r>
            <a:r>
              <a:rPr lang="en-US" sz="1200" b="0" i="0" u="none" strike="noStrike" kern="1200" baseline="0" dirty="0" smtClean="0">
                <a:solidFill>
                  <a:schemeClr val="tx1"/>
                </a:solidFill>
                <a:latin typeface="+mn-lt"/>
                <a:ea typeface="+mn-ea"/>
                <a:cs typeface="Arial" charset="0"/>
              </a:rPr>
              <a:t>Collective bargaining </a:t>
            </a:r>
            <a:r>
              <a:rPr lang="en-US" sz="1200" b="0" i="0" u="none" strike="noStrike" kern="1200" baseline="0" dirty="0" smtClean="0">
                <a:solidFill>
                  <a:schemeClr val="tx1"/>
                </a:solidFill>
                <a:latin typeface="+mn-lt"/>
                <a:ea typeface="+mn-ea"/>
                <a:cs typeface="Arial" charset="0"/>
              </a:rPr>
              <a:t>is the process by which labor and management negotiate conditions of employment for union-represented workers and draft a labor contract.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collective bargaining process begins when the union is recognized as the exclusive negotiator for its members, and union leaders </a:t>
            </a:r>
            <a:r>
              <a:rPr lang="en-US" altLang="en-US" dirty="0" smtClean="0"/>
              <a:t>meet </a:t>
            </a:r>
            <a:r>
              <a:rPr lang="en-US" altLang="en-US" dirty="0" smtClean="0"/>
              <a:t>with management representatives to agree on a contract. By law, both parties must sit down at the bargaining table and negotiate in good faith</a:t>
            </a:r>
            <a:r>
              <a:rPr lang="en-US" altLang="en-US" dirty="0" smtClean="0"/>
              <a:t>. </a:t>
            </a:r>
            <a:r>
              <a:rPr lang="en-US" altLang="en-US" dirty="0" smtClean="0"/>
              <a:t>Figure 10.5 shows what is called the “bargaining zone.”</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Compensation includes both current and future wages. One common tool for securing wage increases is a cost-of-living adjustment (COLA). Most COLA clauses tie future raises to the </a:t>
            </a:r>
            <a:r>
              <a:rPr lang="en-US" sz="1200" b="0" i="1" u="none" strike="noStrike" kern="1200" baseline="0" dirty="0" smtClean="0">
                <a:solidFill>
                  <a:schemeClr val="tx1"/>
                </a:solidFill>
                <a:latin typeface="+mn-lt"/>
                <a:ea typeface="+mn-ea"/>
                <a:cs typeface="Arial" charset="0"/>
              </a:rPr>
              <a:t>Consumer Price Index (CPI)</a:t>
            </a:r>
            <a:r>
              <a:rPr lang="en-US" sz="1200" b="0" i="0" u="none" strike="noStrike" kern="1200" baseline="0" dirty="0" smtClean="0">
                <a:solidFill>
                  <a:schemeClr val="tx1"/>
                </a:solidFill>
                <a:latin typeface="+mn-lt"/>
                <a:ea typeface="+mn-ea"/>
                <a:cs typeface="Arial" charset="0"/>
              </a:rPr>
              <a:t>, a government statistic that reflects changes in consumer purchasing power. Almost half of all labor contracts today include COLA clauses. A union might be uncomfortable with a long-term contract based solely on COLA wage increases. One solution is a wage reopener clause, which allows wage rates to be renegotiated at preset times during the life of the contract.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Historically, one of the most common union tactics has been the strike, which occurs when employees temporarily walk off the job and refuse to work. The number of major strikes in the United States has steadily declined over the past few decades. From 1960 to 1980, for example, an average of 281 strikes occurred per year. In the 1980s there was an average of 83 major strikes per year; in the 1990s this figure fell to an average of 35 per year. Between 2000 and 2009 there was an average of 20 major strikes per year.31 There were 19 major strikes in 2012.</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Human resources (HR) are critical for effective organizational functioning. HRM (or “personnel,” as it is sometimes called) was once relegated to second-class </a:t>
            </a:r>
            <a:r>
              <a:rPr lang="en-US" sz="1200" b="0" i="0" u="none" strike="noStrike" kern="1200" baseline="0" dirty="0" smtClean="0">
                <a:solidFill>
                  <a:schemeClr val="tx1"/>
                </a:solidFill>
                <a:latin typeface="+mn-lt"/>
                <a:ea typeface="+mn-ea"/>
                <a:cs typeface="Arial" charset="0"/>
              </a:rPr>
              <a:t>status in </a:t>
            </a:r>
            <a:r>
              <a:rPr lang="en-US" sz="1200" b="0" i="0" u="none" strike="noStrike" kern="1200" baseline="0" dirty="0" smtClean="0">
                <a:solidFill>
                  <a:schemeClr val="tx1"/>
                </a:solidFill>
                <a:latin typeface="+mn-lt"/>
                <a:ea typeface="+mn-ea"/>
                <a:cs typeface="Arial" charset="0"/>
              </a:rPr>
              <a:t>many organizations, but its importance has grown dramatically in the last two decades. Its new importance stems from increased legal complexities, the </a:t>
            </a:r>
            <a:r>
              <a:rPr lang="en-US" sz="1200" b="0" i="0" u="none" strike="noStrike" kern="1200" baseline="0" dirty="0" smtClean="0">
                <a:solidFill>
                  <a:schemeClr val="tx1"/>
                </a:solidFill>
                <a:latin typeface="+mn-lt"/>
                <a:ea typeface="+mn-ea"/>
                <a:cs typeface="Arial" charset="0"/>
              </a:rPr>
              <a:t>recognition that </a:t>
            </a:r>
            <a:r>
              <a:rPr lang="en-US" sz="1200" b="0" i="0" u="none" strike="noStrike" kern="1200" baseline="0" dirty="0" smtClean="0">
                <a:solidFill>
                  <a:schemeClr val="tx1"/>
                </a:solidFill>
                <a:latin typeface="+mn-lt"/>
                <a:ea typeface="+mn-ea"/>
                <a:cs typeface="Arial" charset="0"/>
              </a:rPr>
              <a:t>HR are a valuable means for improving productivity, and the awareness of the costs associated with poor HRM.</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growing awareness of the strategic significance of HRM has even led to new terminology to reflect a firm’s commitment to people. Human capital reflects </a:t>
            </a:r>
            <a:r>
              <a:rPr lang="en-US" sz="1200" b="0" i="0" u="none" strike="noStrike" kern="1200" baseline="0" dirty="0" smtClean="0">
                <a:solidFill>
                  <a:schemeClr val="tx1"/>
                </a:solidFill>
                <a:latin typeface="+mn-lt"/>
                <a:ea typeface="+mn-ea"/>
                <a:cs typeface="Arial" charset="0"/>
              </a:rPr>
              <a:t>the organization’s </a:t>
            </a:r>
            <a:r>
              <a:rPr lang="en-US" sz="1200" b="0" i="0" u="none" strike="noStrike" kern="1200" baseline="0" dirty="0" smtClean="0">
                <a:solidFill>
                  <a:schemeClr val="tx1"/>
                </a:solidFill>
                <a:latin typeface="+mn-lt"/>
                <a:ea typeface="+mn-ea"/>
                <a:cs typeface="Arial" charset="0"/>
              </a:rPr>
              <a:t>investment in attracting, retaining, and motivating an effective workforce. Hence, just as the phrase financial capital is an indicator of a firm’s </a:t>
            </a:r>
            <a:r>
              <a:rPr lang="en-US" sz="1200" b="0" i="0" u="none" strike="noStrike" kern="1200" baseline="0" dirty="0" smtClean="0">
                <a:solidFill>
                  <a:schemeClr val="tx1"/>
                </a:solidFill>
                <a:latin typeface="+mn-lt"/>
                <a:ea typeface="+mn-ea"/>
                <a:cs typeface="Arial" charset="0"/>
              </a:rPr>
              <a:t>financial resources </a:t>
            </a:r>
            <a:r>
              <a:rPr lang="en-US" sz="1200" b="0" i="0" u="none" strike="noStrike" kern="1200" baseline="0" dirty="0" smtClean="0">
                <a:solidFill>
                  <a:schemeClr val="tx1"/>
                </a:solidFill>
                <a:latin typeface="+mn-lt"/>
                <a:ea typeface="+mn-ea"/>
                <a:cs typeface="Arial" charset="0"/>
              </a:rPr>
              <a:t>and reserves, so, too, does </a:t>
            </a:r>
            <a:r>
              <a:rPr lang="en-US" sz="1200" b="0" i="1" u="none" strike="noStrike" kern="1200" baseline="0" dirty="0" smtClean="0">
                <a:solidFill>
                  <a:schemeClr val="tx1"/>
                </a:solidFill>
                <a:latin typeface="+mn-lt"/>
                <a:ea typeface="+mn-ea"/>
                <a:cs typeface="Arial" charset="0"/>
              </a:rPr>
              <a:t>human capital </a:t>
            </a:r>
            <a:r>
              <a:rPr lang="en-US" sz="1200" b="0" i="0" u="none" strike="noStrike" kern="1200" baseline="0" dirty="0" smtClean="0">
                <a:solidFill>
                  <a:schemeClr val="tx1"/>
                </a:solidFill>
                <a:latin typeface="+mn-lt"/>
                <a:ea typeface="+mn-ea"/>
                <a:cs typeface="Arial" charset="0"/>
              </a:rPr>
              <a:t>serve as a tangible indicator of the value of the people who comprise an </a:t>
            </a:r>
            <a:r>
              <a:rPr lang="en-US" sz="1200" b="0" i="0" u="none" strike="noStrike" kern="1200" baseline="0" dirty="0" smtClean="0">
                <a:solidFill>
                  <a:schemeClr val="tx1"/>
                </a:solidFill>
                <a:latin typeface="+mn-lt"/>
                <a:ea typeface="+mn-ea"/>
                <a:cs typeface="Arial" charset="0"/>
              </a:rPr>
              <a:t>organization.</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Like workers, management can respond forcefully to an impasse with the following:</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Arial" charset="0"/>
              </a:rPr>
              <a:t>Lockouts occur when employers deny employees access to the workplace. Lockouts are illegal if they are used as offensive weapons to give management a bargaining advantage. However, they are legal if management has a legitimate business need (for instance, avoiding a buildup of perishable inventory).</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Arial" charset="0"/>
              </a:rPr>
              <a:t>A firm can also hire temporary or permanent replacements called strikebreakers. However, the law forbids the permanent replacement of workers who strike because of unfair </a:t>
            </a:r>
            <a:r>
              <a:rPr lang="en-US" sz="1200" b="0" i="0" u="none" strike="noStrike" kern="1200" baseline="0" dirty="0" smtClean="0">
                <a:solidFill>
                  <a:schemeClr val="tx1"/>
                </a:solidFill>
                <a:latin typeface="+mn-lt"/>
                <a:ea typeface="+mn-ea"/>
                <a:cs typeface="Arial" charset="0"/>
              </a:rPr>
              <a:t>practices.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Rather than wield these often unpleasant weapons against one another, labor and management can agree to call in a third party to help resolve the dispute:</a:t>
            </a:r>
          </a:p>
          <a:p>
            <a:r>
              <a:rPr lang="en-US" sz="1200" b="0" i="0" u="none" strike="noStrike" kern="1200" baseline="0" dirty="0" smtClean="0">
                <a:solidFill>
                  <a:schemeClr val="tx1"/>
                </a:solidFill>
                <a:latin typeface="+mn-lt"/>
                <a:ea typeface="+mn-ea"/>
                <a:cs typeface="Arial" charset="0"/>
              </a:rPr>
              <a:t>In mediation, the neutral third party (the mediator) can suggest, but cannot impose, a settlement on the other parties. In arbitration, the neutral third party (the arbitrator) dictates a settlement between the two sides, which have agreed to submit to outside judgment. In some disputes, such as those between the government and public employees, arbitration is compulsory, or required by law.</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Job analysis is a systematic analysis of jobs within an organization; most firms have trained experts who handle these analyses. A job analysis</a:t>
            </a:r>
          </a:p>
          <a:p>
            <a:r>
              <a:rPr lang="en-US" sz="1200" b="0" i="0" u="none" strike="noStrike" kern="1200" baseline="0" dirty="0" smtClean="0">
                <a:solidFill>
                  <a:schemeClr val="tx1"/>
                </a:solidFill>
                <a:latin typeface="+mn-lt"/>
                <a:ea typeface="+mn-ea"/>
                <a:cs typeface="Arial" charset="0"/>
              </a:rPr>
              <a:t>results in two things:</a:t>
            </a: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The job description lists the duties and responsibilities of a job; its working conditions; and the tools, materials, equipment, and information used to perform it.</a:t>
            </a: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The job specification lists the skills, abilities, and other credentials and qualifications needed to perform the job effectively.</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As you can see in Figure 10.1, the starting point in attracting qualified human resources is planning.  Specifically, HR planning involves job analysis and forecasting the demand for, and supply of, labor.</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After managers comprehend the jobs to be performed within an organization, they can start planning for the organization’s future HR needs. The manager starts by assessing trends in past </a:t>
            </a:r>
            <a:r>
              <a:rPr lang="en-US" sz="1200" b="0" i="0" u="none" strike="noStrike" kern="1200" baseline="0" dirty="0" err="1" smtClean="0">
                <a:solidFill>
                  <a:schemeClr val="tx1"/>
                </a:solidFill>
                <a:latin typeface="+mn-lt"/>
                <a:ea typeface="+mn-ea"/>
                <a:cs typeface="Arial" charset="0"/>
              </a:rPr>
              <a:t>HRusage</a:t>
            </a:r>
            <a:r>
              <a:rPr lang="en-US" sz="1200" b="0" i="0" u="none" strike="noStrike" kern="1200" baseline="0" dirty="0" smtClean="0">
                <a:solidFill>
                  <a:schemeClr val="tx1"/>
                </a:solidFill>
                <a:latin typeface="+mn-lt"/>
                <a:ea typeface="+mn-ea"/>
                <a:cs typeface="Arial" charset="0"/>
              </a:rPr>
              <a:t>, future organizational plans, and general economic trends. Forecasting the supply of labor is really two tasks: </a:t>
            </a:r>
          </a:p>
          <a:p>
            <a:endParaRPr lang="en-US" sz="1200" b="0" i="0" u="none" strike="noStrike" kern="1200" baseline="0" dirty="0" smtClean="0">
              <a:solidFill>
                <a:schemeClr val="tx1"/>
              </a:solidFill>
              <a:latin typeface="+mn-lt"/>
              <a:ea typeface="+mn-ea"/>
              <a:cs typeface="Arial" charset="0"/>
            </a:endParaRP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Forecasting </a:t>
            </a:r>
            <a:r>
              <a:rPr lang="en-US" sz="1200" b="0" i="1" u="none" strike="noStrike" kern="1200" baseline="0" dirty="0" smtClean="0">
                <a:solidFill>
                  <a:schemeClr val="tx1"/>
                </a:solidFill>
                <a:latin typeface="+mn-lt"/>
                <a:ea typeface="+mn-ea"/>
                <a:cs typeface="Arial" charset="0"/>
              </a:rPr>
              <a:t>internal supply</a:t>
            </a:r>
            <a:r>
              <a:rPr lang="en-US" sz="1200" b="0" i="0" u="none" strike="noStrike" kern="1200" baseline="0" dirty="0" smtClean="0">
                <a:solidFill>
                  <a:schemeClr val="tx1"/>
                </a:solidFill>
                <a:latin typeface="+mn-lt"/>
                <a:ea typeface="+mn-ea"/>
                <a:cs typeface="Arial" charset="0"/>
              </a:rPr>
              <a:t>, the number and type of employees who will be in the firm at some future date. </a:t>
            </a: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Forecasting </a:t>
            </a:r>
            <a:r>
              <a:rPr lang="en-US" sz="1200" b="0" i="1" u="none" strike="noStrike" kern="1200" baseline="0" dirty="0" smtClean="0">
                <a:solidFill>
                  <a:schemeClr val="tx1"/>
                </a:solidFill>
                <a:latin typeface="+mn-lt"/>
                <a:ea typeface="+mn-ea"/>
                <a:cs typeface="Arial" charset="0"/>
              </a:rPr>
              <a:t>external supply</a:t>
            </a:r>
            <a:r>
              <a:rPr lang="en-US" sz="1200" b="0" i="0" u="none" strike="noStrike" kern="1200" baseline="0" dirty="0" smtClean="0">
                <a:solidFill>
                  <a:schemeClr val="tx1"/>
                </a:solidFill>
                <a:latin typeface="+mn-lt"/>
                <a:ea typeface="+mn-ea"/>
                <a:cs typeface="Arial" charset="0"/>
              </a:rPr>
              <a:t>, the number and type of people who will be available for hiring from the labor market at large.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At higher levels of an organization, managers plan for specific people and positions. The technique most commonly used is the  replacement chart, which lists each important managerial position, who occupies it, how long that person will probably stay in it before moving on, and who is now qualified or soon will be qualified to move into it.</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To facilitate both planning and identifying people for transfer or promotion, some organizations also have employee information systems (skills inventories) that contain information on each employee’s education, skills, work experience, and career aspirations. Such a system can quickly locate every employee who is qualified to fill a  position.</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number of laws regulate various aspects of employee–employer relations, especially in the areas of equal employment opportunity, compensation and benefits</a:t>
            </a:r>
            <a:r>
              <a:rPr lang="en-US" sz="1200" b="0" i="0" u="none" strike="noStrike" kern="1200" baseline="0" dirty="0" smtClean="0">
                <a:solidFill>
                  <a:schemeClr val="tx1"/>
                </a:solidFill>
                <a:latin typeface="+mn-lt"/>
                <a:ea typeface="+mn-ea"/>
                <a:cs typeface="Arial" charset="0"/>
              </a:rPr>
              <a:t>, labor </a:t>
            </a:r>
            <a:r>
              <a:rPr lang="en-US" sz="1200" b="0" i="0" u="none" strike="noStrike" kern="1200" baseline="0" dirty="0" smtClean="0">
                <a:solidFill>
                  <a:schemeClr val="tx1"/>
                </a:solidFill>
                <a:latin typeface="+mn-lt"/>
                <a:ea typeface="+mn-ea"/>
                <a:cs typeface="Arial" charset="0"/>
              </a:rPr>
              <a:t>relations, and occupational safety and health.</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Title VII of the Civil Rights Act of 1964 forbids discrimination in all areas of the employment relationship, such as hiring, opportunities for advancement, </a:t>
            </a:r>
            <a:r>
              <a:rPr lang="en-US" sz="1200" b="0" i="0" u="none" strike="noStrike" kern="1200" baseline="0" dirty="0" smtClean="0">
                <a:solidFill>
                  <a:schemeClr val="tx1"/>
                </a:solidFill>
                <a:latin typeface="+mn-lt"/>
                <a:ea typeface="+mn-ea"/>
                <a:cs typeface="Arial" charset="0"/>
              </a:rPr>
              <a:t>compensation increases</a:t>
            </a:r>
            <a:r>
              <a:rPr lang="en-US" sz="1200" b="0" i="0" u="none" strike="noStrike" kern="1200" baseline="0" dirty="0" smtClean="0">
                <a:solidFill>
                  <a:schemeClr val="tx1"/>
                </a:solidFill>
                <a:latin typeface="+mn-lt"/>
                <a:ea typeface="+mn-ea"/>
                <a:cs typeface="Arial" charset="0"/>
              </a:rPr>
              <a:t>, lay-offs, and terminations against members of certain protected classes based on factors such as race, color, gender, religious beliefs, or national origin.</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Employment requirements such as test scores and other qualifications are legally defined as having an adverse impact on minorities and women when such </a:t>
            </a:r>
            <a:r>
              <a:rPr lang="en-US" sz="1200" b="0" i="0" u="none" strike="noStrike" kern="1200" baseline="0" dirty="0" smtClean="0">
                <a:solidFill>
                  <a:schemeClr val="tx1"/>
                </a:solidFill>
                <a:latin typeface="+mn-lt"/>
                <a:ea typeface="+mn-ea"/>
                <a:cs typeface="Arial" charset="0"/>
              </a:rPr>
              <a:t>individuals meet </a:t>
            </a:r>
            <a:r>
              <a:rPr lang="en-US" sz="1200" b="0" i="0" u="none" strike="noStrike" kern="1200" baseline="0" dirty="0" smtClean="0">
                <a:solidFill>
                  <a:schemeClr val="tx1"/>
                </a:solidFill>
                <a:latin typeface="+mn-lt"/>
                <a:ea typeface="+mn-ea"/>
                <a:cs typeface="Arial" charset="0"/>
              </a:rPr>
              <a:t>or pass the requirement at a rate less than 80 percent of the rate of majority group members. Criteria that have an adverse impact on protected groups can be used only when there is solid evidence that they effectively identify individuals who are better able than others to do the job.</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Equal Employment Opportunity Commission (EEOC) is charged with enforcing Title VII as well as several other employment-related laws.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10</a:t>
            </a:fld>
            <a:endParaRPr lang="en-US" dirty="0"/>
          </a:p>
        </p:txBody>
      </p:sp>
    </p:spTree>
    <p:extLst>
      <p:ext uri="{BB962C8B-B14F-4D97-AF65-F5344CB8AC3E}">
        <p14:creationId xmlns:p14="http://schemas.microsoft.com/office/powerpoint/2010/main" val="3439858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103441"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endParaRPr lang="en-US" dirty="0"/>
          </a:p>
        </p:txBody>
      </p:sp>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9-</a:t>
            </a:r>
            <a:fld id="{F112BA74-E848-4C21-A5F3-5A68CC463A31}"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
        <p:nvSpPr>
          <p:cNvPr id="103435"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endParaRPr lang="en-US" dirty="0"/>
          </a:p>
        </p:txBody>
      </p:sp>
      <p:pic>
        <p:nvPicPr>
          <p:cNvPr id="103437" name="Picture 13"/>
          <p:cNvPicPr>
            <a:picLocks noChangeAspect="1" noChangeArrowheads="1"/>
          </p:cNvPicPr>
          <p:nvPr/>
        </p:nvPicPr>
        <p:blipFill>
          <a:blip r:embed="rId2"/>
          <a:srcRect/>
          <a:stretch>
            <a:fillRect/>
          </a:stretch>
        </p:blipFill>
        <p:spPr bwMode="auto">
          <a:xfrm>
            <a:off x="4800600" y="4876800"/>
            <a:ext cx="1676400" cy="646113"/>
          </a:xfrm>
          <a:prstGeom prst="rect">
            <a:avLst/>
          </a:prstGeom>
          <a:noFill/>
          <a:ln w="9525">
            <a:noFill/>
            <a:miter lim="800000"/>
            <a:headEnd/>
            <a:tailEnd/>
          </a:ln>
          <a:effectLst/>
        </p:spPr>
      </p:pic>
      <p:sp>
        <p:nvSpPr>
          <p:cNvPr id="103439"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r>
              <a:rPr lang="en-US" sz="3400" b="1" dirty="0">
                <a:solidFill>
                  <a:srgbClr val="DA2A00"/>
                </a:solidFill>
                <a:latin typeface="HelveticaNeue-Bold" charset="0"/>
              </a:rPr>
              <a:t>#</a:t>
            </a:r>
          </a:p>
        </p:txBody>
      </p:sp>
      <p:pic>
        <p:nvPicPr>
          <p:cNvPr id="103440" name="Picture 16" descr="Ebert10e"/>
          <p:cNvPicPr>
            <a:picLocks noChangeAspect="1" noChangeArrowheads="1"/>
          </p:cNvPicPr>
          <p:nvPr/>
        </p:nvPicPr>
        <p:blipFill>
          <a:blip r:embed="rId3"/>
          <a:srcRect/>
          <a:stretch>
            <a:fillRect/>
          </a:stretch>
        </p:blipFill>
        <p:spPr bwMode="auto">
          <a:xfrm>
            <a:off x="762000" y="1066800"/>
            <a:ext cx="2474913" cy="3390900"/>
          </a:xfrm>
          <a:prstGeom prst="rect">
            <a:avLst/>
          </a:prstGeom>
          <a:noFill/>
        </p:spPr>
      </p:pic>
      <p:sp>
        <p:nvSpPr>
          <p:cNvPr id="13"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Tree>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userDrawn="1"/>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9-</a:t>
            </a:r>
            <a:fld id="{48257C89-6AEC-40D5-A273-5C3EE42E32CE}"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pic>
        <p:nvPicPr>
          <p:cNvPr id="8" name="Picture 13"/>
          <p:cNvPicPr>
            <a:picLocks noChangeAspect="1" noChangeArrowheads="1"/>
          </p:cNvPicPr>
          <p:nvPr/>
        </p:nvPicPr>
        <p:blipFill>
          <a:blip r:embed="rId2"/>
          <a:srcRect/>
          <a:stretch>
            <a:fillRect/>
          </a:stretch>
        </p:blipFill>
        <p:spPr bwMode="auto">
          <a:xfrm>
            <a:off x="457200" y="990600"/>
            <a:ext cx="8229600" cy="166688"/>
          </a:xfrm>
          <a:prstGeom prst="rect">
            <a:avLst/>
          </a:prstGeom>
          <a:noFill/>
          <a:ln w="9525">
            <a:noFill/>
            <a:miter lim="800000"/>
            <a:headEnd/>
            <a:tailEnd/>
          </a:ln>
          <a:effec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9-</a:t>
            </a:r>
            <a:fld id="{798D4DF3-6BDD-4856-A5D6-701D61F83AAB}"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8551"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endParaRPr lang="en-US" dirty="0"/>
          </a:p>
        </p:txBody>
      </p:sp>
      <p:pic>
        <p:nvPicPr>
          <p:cNvPr id="108564" name="Picture 20"/>
          <p:cNvPicPr>
            <a:picLocks noChangeAspect="1" noChangeArrowheads="1"/>
          </p:cNvPicPr>
          <p:nvPr/>
        </p:nvPicPr>
        <p:blipFill>
          <a:blip r:embed="rId13"/>
          <a:srcRect/>
          <a:stretch>
            <a:fillRect/>
          </a:stretch>
        </p:blipFill>
        <p:spPr bwMode="auto">
          <a:xfrm>
            <a:off x="609600" y="228600"/>
            <a:ext cx="8458200" cy="86677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9-</a:t>
            </a:r>
            <a:fld id="{D7E078EF-7339-4393-BEC6-515371D96D05}" type="slidenum">
              <a:rPr lang="en-US" sz="1200" b="1">
                <a:solidFill>
                  <a:schemeClr val="bg1"/>
                </a:solidFill>
              </a:rPr>
              <a:pPr eaLnBrk="0" hangingPunct="0">
                <a:spcBef>
                  <a:spcPct val="50000"/>
                </a:spcBef>
              </a:pPr>
              <a:t>‹#›</a:t>
            </a:fld>
            <a:r>
              <a:rPr lang="en-US" sz="1200" b="1" dirty="0">
                <a:solidFill>
                  <a:schemeClr val="bg1"/>
                </a:solidFill>
              </a:rPr>
              <a:t> </a:t>
            </a:r>
          </a:p>
        </p:txBody>
      </p:sp>
      <p:pic>
        <p:nvPicPr>
          <p:cNvPr id="112652" name="Picture 12" descr="disclaimer"/>
          <p:cNvPicPr>
            <a:picLocks noChangeAspect="1" noChangeArrowheads="1"/>
          </p:cNvPicPr>
          <p:nvPr/>
        </p:nvPicPr>
        <p:blipFill>
          <a:blip r:embed="rId13"/>
          <a:srcRect/>
          <a:stretch>
            <a:fillRect/>
          </a:stretch>
        </p:blipFill>
        <p:spPr bwMode="auto">
          <a:xfrm>
            <a:off x="381000" y="1600200"/>
            <a:ext cx="7924800" cy="2403475"/>
          </a:xfrm>
          <a:prstGeom prst="rect">
            <a:avLst/>
          </a:prstGeom>
          <a:noFill/>
        </p:spPr>
      </p:pic>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7"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98" r:id="rId1"/>
    <p:sldLayoutId id="2147483924" r:id="rId2"/>
  </p:sldLayoutIdLst>
  <p:hf sldNum="0" hdr="0" dt="0"/>
  <p:txStyles>
    <p:title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1.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7.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ctrTitle"/>
          </p:nvPr>
        </p:nvSpPr>
        <p:spPr>
          <a:xfrm>
            <a:off x="4648200" y="1524000"/>
            <a:ext cx="3810000" cy="2689225"/>
          </a:xfrm>
        </p:spPr>
        <p:txBody>
          <a:bodyPr/>
          <a:lstStyle/>
          <a:p>
            <a:r>
              <a:rPr lang="en-US" sz="4000" b="1" dirty="0"/>
              <a:t>Human Resource </a:t>
            </a:r>
            <a:r>
              <a:rPr lang="en-US" sz="4000" b="1" dirty="0" smtClean="0"/>
              <a:t>Management </a:t>
            </a:r>
            <a:r>
              <a:rPr lang="en-US" sz="4000" b="1" dirty="0"/>
              <a:t>and Labor Relations</a:t>
            </a:r>
            <a:endParaRPr lang="en-US" sz="4000" dirty="0"/>
          </a:p>
        </p:txBody>
      </p:sp>
      <p:sp>
        <p:nvSpPr>
          <p:cNvPr id="2" name="TextBox 1"/>
          <p:cNvSpPr txBox="1"/>
          <p:nvPr/>
        </p:nvSpPr>
        <p:spPr>
          <a:xfrm>
            <a:off x="6858000" y="4840069"/>
            <a:ext cx="697627" cy="646331"/>
          </a:xfrm>
          <a:prstGeom prst="rect">
            <a:avLst/>
          </a:prstGeom>
          <a:noFill/>
        </p:spPr>
        <p:txBody>
          <a:bodyPr wrap="none" rtlCol="0">
            <a:spAutoFit/>
          </a:bodyPr>
          <a:lstStyle/>
          <a:p>
            <a:r>
              <a:rPr lang="en-US" sz="3600" b="1" dirty="0" smtClean="0">
                <a:solidFill>
                  <a:srgbClr val="CC0000"/>
                </a:solidFill>
              </a:rPr>
              <a:t>10</a:t>
            </a:r>
            <a:endParaRPr lang="en-US" sz="3600" b="1" dirty="0">
              <a:solidFill>
                <a:srgbClr val="CC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 Legal Context of HRM</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sz="2800" b="1" dirty="0"/>
              <a:t>Title VII of the Civil Rights Act </a:t>
            </a:r>
            <a:r>
              <a:rPr lang="en-US" sz="2800" b="1" dirty="0" smtClean="0"/>
              <a:t>of 1964</a:t>
            </a:r>
          </a:p>
          <a:p>
            <a:pPr lvl="1"/>
            <a:r>
              <a:rPr lang="en-US" sz="2400" dirty="0"/>
              <a:t>f</a:t>
            </a:r>
            <a:r>
              <a:rPr lang="en-US" sz="2400" dirty="0" smtClean="0"/>
              <a:t>orbids </a:t>
            </a:r>
            <a:r>
              <a:rPr lang="en-US" sz="2400" dirty="0"/>
              <a:t>discrimination in all </a:t>
            </a:r>
            <a:r>
              <a:rPr lang="en-US" sz="2400" dirty="0" smtClean="0"/>
              <a:t>areas of </a:t>
            </a:r>
            <a:r>
              <a:rPr lang="en-US" sz="2400" dirty="0"/>
              <a:t>the employment </a:t>
            </a:r>
            <a:r>
              <a:rPr lang="en-US" sz="2400" dirty="0" smtClean="0"/>
              <a:t>relationship</a:t>
            </a:r>
          </a:p>
          <a:p>
            <a:r>
              <a:rPr lang="en-US" sz="2800" b="1" dirty="0"/>
              <a:t>Adverse Impact </a:t>
            </a:r>
            <a:endParaRPr lang="en-US" sz="2800" b="1" dirty="0" smtClean="0"/>
          </a:p>
          <a:p>
            <a:pPr lvl="1"/>
            <a:r>
              <a:rPr lang="en-US" sz="2400" dirty="0"/>
              <a:t>w</a:t>
            </a:r>
            <a:r>
              <a:rPr lang="en-US" sz="2400" dirty="0" smtClean="0"/>
              <a:t>hen </a:t>
            </a:r>
            <a:r>
              <a:rPr lang="en-US" sz="2400" dirty="0"/>
              <a:t>minorities </a:t>
            </a:r>
            <a:r>
              <a:rPr lang="en-US" sz="2400" dirty="0" smtClean="0"/>
              <a:t>and women </a:t>
            </a:r>
            <a:r>
              <a:rPr lang="en-US" sz="2400" dirty="0"/>
              <a:t>meet or pass the </a:t>
            </a:r>
            <a:r>
              <a:rPr lang="en-US" sz="2400" dirty="0" smtClean="0"/>
              <a:t>requirement for </a:t>
            </a:r>
            <a:r>
              <a:rPr lang="en-US" sz="2400" dirty="0"/>
              <a:t>a job at a rate less than 80 </a:t>
            </a:r>
            <a:r>
              <a:rPr lang="en-US" sz="2400" dirty="0" smtClean="0"/>
              <a:t> percent of </a:t>
            </a:r>
            <a:r>
              <a:rPr lang="en-US" sz="2400" dirty="0"/>
              <a:t>the rate of majority group </a:t>
            </a:r>
            <a:r>
              <a:rPr lang="en-US" sz="2400" dirty="0" smtClean="0"/>
              <a:t>members</a:t>
            </a:r>
          </a:p>
          <a:p>
            <a:pPr>
              <a:defRPr/>
            </a:pPr>
            <a:r>
              <a:rPr lang="en-US" sz="2800" b="1" dirty="0"/>
              <a:t>Equal Employment Opportunity Commission (EEOC) </a:t>
            </a:r>
            <a:endParaRPr lang="en-US" sz="2800" b="1" dirty="0" smtClean="0"/>
          </a:p>
          <a:p>
            <a:pPr lvl="1">
              <a:defRPr/>
            </a:pPr>
            <a:r>
              <a:rPr lang="en-US" sz="2400" dirty="0" smtClean="0"/>
              <a:t>federal </a:t>
            </a:r>
            <a:r>
              <a:rPr lang="en-US" sz="2400" dirty="0"/>
              <a:t>agency enforcing several discrimination-related laws</a:t>
            </a:r>
          </a:p>
          <a:p>
            <a:endParaRPr lang="en-US" sz="2800" b="1" dirty="0"/>
          </a:p>
        </p:txBody>
      </p:sp>
    </p:spTree>
    <p:extLst>
      <p:ext uri="{BB962C8B-B14F-4D97-AF65-F5344CB8AC3E}">
        <p14:creationId xmlns:p14="http://schemas.microsoft.com/office/powerpoint/2010/main" val="3865786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The Legal Context of </a:t>
            </a:r>
            <a:r>
              <a:rPr lang="en-US" sz="3200" i="1" dirty="0" smtClean="0"/>
              <a:t>HRM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Age Discrimination in </a:t>
            </a:r>
            <a:r>
              <a:rPr lang="en-US" b="1" dirty="0" smtClean="0"/>
              <a:t>Employment Act</a:t>
            </a:r>
          </a:p>
          <a:p>
            <a:pPr lvl="1"/>
            <a:r>
              <a:rPr lang="en-US" i="1" dirty="0" smtClean="0"/>
              <a:t>outlaws </a:t>
            </a:r>
            <a:r>
              <a:rPr lang="en-US" i="1" dirty="0"/>
              <a:t>discrimination </a:t>
            </a:r>
            <a:r>
              <a:rPr lang="en-US" i="1" dirty="0" smtClean="0"/>
              <a:t>against people </a:t>
            </a:r>
            <a:r>
              <a:rPr lang="en-US" i="1" dirty="0"/>
              <a:t>older than 40 years</a:t>
            </a:r>
          </a:p>
          <a:p>
            <a:r>
              <a:rPr lang="en-US" b="1" dirty="0"/>
              <a:t>Equal Employment </a:t>
            </a:r>
            <a:r>
              <a:rPr lang="en-US" b="1" dirty="0" smtClean="0"/>
              <a:t>Opportunity</a:t>
            </a:r>
          </a:p>
          <a:p>
            <a:pPr lvl="1"/>
            <a:r>
              <a:rPr lang="en-US" dirty="0" smtClean="0"/>
              <a:t>legally </a:t>
            </a:r>
            <a:r>
              <a:rPr lang="en-US" dirty="0"/>
              <a:t>mandated </a:t>
            </a:r>
            <a:r>
              <a:rPr lang="en-US" dirty="0" smtClean="0"/>
              <a:t>nondiscrimination in </a:t>
            </a:r>
            <a:r>
              <a:rPr lang="en-US" dirty="0"/>
              <a:t>employment on the basis of </a:t>
            </a:r>
            <a:r>
              <a:rPr lang="en-US" dirty="0" smtClean="0"/>
              <a:t>race, creed</a:t>
            </a:r>
            <a:r>
              <a:rPr lang="en-US" dirty="0"/>
              <a:t>, sex, or national origin</a:t>
            </a:r>
            <a:endParaRPr lang="en-US" b="1" dirty="0"/>
          </a:p>
        </p:txBody>
      </p:sp>
    </p:spTree>
    <p:extLst>
      <p:ext uri="{BB962C8B-B14F-4D97-AF65-F5344CB8AC3E}">
        <p14:creationId xmlns:p14="http://schemas.microsoft.com/office/powerpoint/2010/main" val="3403945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smtClean="0">
                <a:latin typeface="Calibri" pitchFamily="34" charset="0"/>
              </a:rPr>
              <a:t>Affirmative Action</a:t>
            </a:r>
          </a:p>
        </p:txBody>
      </p:sp>
      <p:sp>
        <p:nvSpPr>
          <p:cNvPr id="158723" name="Rectangle 3"/>
          <p:cNvSpPr>
            <a:spLocks noGrp="1"/>
          </p:cNvSpPr>
          <p:nvPr>
            <p:ph type="body" idx="4294967295"/>
          </p:nvPr>
        </p:nvSpPr>
        <p:spPr>
          <a:xfrm>
            <a:off x="457200" y="1219200"/>
            <a:ext cx="8229600" cy="4906963"/>
          </a:xfrm>
        </p:spPr>
        <p:txBody>
          <a:bodyPr/>
          <a:lstStyle/>
          <a:p>
            <a:r>
              <a:rPr lang="en-US" b="1" dirty="0"/>
              <a:t>Affirmative Action </a:t>
            </a:r>
            <a:endParaRPr lang="en-US" b="1" dirty="0" smtClean="0"/>
          </a:p>
          <a:p>
            <a:pPr lvl="1"/>
            <a:r>
              <a:rPr lang="en-US" dirty="0"/>
              <a:t>i</a:t>
            </a:r>
            <a:r>
              <a:rPr lang="en-US" dirty="0" smtClean="0"/>
              <a:t>ntentionally seeking </a:t>
            </a:r>
            <a:r>
              <a:rPr lang="en-US" dirty="0"/>
              <a:t>and hiring employees </a:t>
            </a:r>
            <a:r>
              <a:rPr lang="en-US" dirty="0" smtClean="0"/>
              <a:t>from groups </a:t>
            </a:r>
            <a:r>
              <a:rPr lang="en-US" dirty="0"/>
              <a:t>that are underrepresented </a:t>
            </a:r>
            <a:r>
              <a:rPr lang="en-US" dirty="0" smtClean="0"/>
              <a:t>in the </a:t>
            </a:r>
            <a:r>
              <a:rPr lang="en-US" dirty="0"/>
              <a:t>organization</a:t>
            </a:r>
          </a:p>
          <a:p>
            <a:r>
              <a:rPr lang="en-US" b="1" dirty="0"/>
              <a:t>Affirmative Action Plan </a:t>
            </a:r>
            <a:endParaRPr lang="en-US" b="1" dirty="0" smtClean="0"/>
          </a:p>
          <a:p>
            <a:pPr lvl="1"/>
            <a:r>
              <a:rPr lang="en-US" dirty="0" smtClean="0"/>
              <a:t>written statement </a:t>
            </a:r>
            <a:r>
              <a:rPr lang="en-US" dirty="0"/>
              <a:t>of how the </a:t>
            </a:r>
            <a:r>
              <a:rPr lang="en-US" dirty="0" smtClean="0"/>
              <a:t>organization intends </a:t>
            </a:r>
            <a:r>
              <a:rPr lang="en-US" dirty="0"/>
              <a:t>to actively recruit, hire, </a:t>
            </a:r>
            <a:r>
              <a:rPr lang="en-US" dirty="0" smtClean="0"/>
              <a:t>and develop </a:t>
            </a:r>
            <a:r>
              <a:rPr lang="en-US" dirty="0"/>
              <a:t>members of relevant </a:t>
            </a:r>
            <a:r>
              <a:rPr lang="en-US" dirty="0" smtClean="0"/>
              <a:t>protected classes</a:t>
            </a:r>
            <a:endParaRPr lang="en-US" b="1" dirty="0"/>
          </a:p>
        </p:txBody>
      </p:sp>
    </p:spTree>
    <p:extLst>
      <p:ext uri="{BB962C8B-B14F-4D97-AF65-F5344CB8AC3E}">
        <p14:creationId xmlns:p14="http://schemas.microsoft.com/office/powerpoint/2010/main" val="4031857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 Legal Context of HRM</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Americans With Disabilities </a:t>
            </a:r>
            <a:r>
              <a:rPr lang="en-US" b="1" dirty="0" smtClean="0"/>
              <a:t>Act</a:t>
            </a:r>
          </a:p>
          <a:p>
            <a:pPr lvl="1"/>
            <a:r>
              <a:rPr lang="en-US" dirty="0" smtClean="0"/>
              <a:t>forbids </a:t>
            </a:r>
            <a:r>
              <a:rPr lang="en-US" dirty="0"/>
              <a:t>discrimination on the basis </a:t>
            </a:r>
            <a:r>
              <a:rPr lang="en-US" dirty="0" smtClean="0"/>
              <a:t>of disabilities </a:t>
            </a:r>
            <a:r>
              <a:rPr lang="en-US" dirty="0"/>
              <a:t>and requires employers </a:t>
            </a:r>
            <a:r>
              <a:rPr lang="en-US" dirty="0" smtClean="0"/>
              <a:t>to provide </a:t>
            </a:r>
            <a:r>
              <a:rPr lang="en-US" dirty="0"/>
              <a:t>reasonable </a:t>
            </a:r>
            <a:r>
              <a:rPr lang="en-US" dirty="0" smtClean="0"/>
              <a:t>accommodations for </a:t>
            </a:r>
            <a:r>
              <a:rPr lang="en-US" dirty="0"/>
              <a:t>disabled employees</a:t>
            </a:r>
          </a:p>
          <a:p>
            <a:r>
              <a:rPr lang="en-US" b="1" dirty="0"/>
              <a:t>Civil Rights Act of 1991 </a:t>
            </a:r>
            <a:endParaRPr lang="en-US" b="1" dirty="0" smtClean="0"/>
          </a:p>
          <a:p>
            <a:pPr lvl="1"/>
            <a:r>
              <a:rPr lang="en-US" dirty="0"/>
              <a:t>a</a:t>
            </a:r>
            <a:r>
              <a:rPr lang="en-US" dirty="0" smtClean="0"/>
              <a:t>mended the </a:t>
            </a:r>
            <a:r>
              <a:rPr lang="en-US" dirty="0"/>
              <a:t>original Civil Rights Act</a:t>
            </a:r>
            <a:endParaRPr lang="en-US" b="1" dirty="0"/>
          </a:p>
        </p:txBody>
      </p:sp>
    </p:spTree>
    <p:extLst>
      <p:ext uri="{BB962C8B-B14F-4D97-AF65-F5344CB8AC3E}">
        <p14:creationId xmlns:p14="http://schemas.microsoft.com/office/powerpoint/2010/main" val="3156614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Compensation and Benefits</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Fair Labor Standards Act </a:t>
            </a:r>
            <a:endParaRPr lang="en-US" b="1" dirty="0" smtClean="0"/>
          </a:p>
          <a:p>
            <a:pPr lvl="1"/>
            <a:r>
              <a:rPr lang="en-US" dirty="0" smtClean="0"/>
              <a:t>sets a </a:t>
            </a:r>
            <a:r>
              <a:rPr lang="en-US" dirty="0"/>
              <a:t>minimum wage and requires </a:t>
            </a:r>
            <a:r>
              <a:rPr lang="en-US" dirty="0" smtClean="0"/>
              <a:t>the payment of </a:t>
            </a:r>
            <a:r>
              <a:rPr lang="en-US" dirty="0"/>
              <a:t>overtime rates for work </a:t>
            </a:r>
            <a:r>
              <a:rPr lang="en-US" dirty="0" smtClean="0"/>
              <a:t>in excess </a:t>
            </a:r>
            <a:r>
              <a:rPr lang="en-US" dirty="0"/>
              <a:t>of 40 hours per week</a:t>
            </a:r>
          </a:p>
          <a:p>
            <a:r>
              <a:rPr lang="en-US" b="1" dirty="0"/>
              <a:t>Equal Pay Act of 1963 </a:t>
            </a:r>
            <a:endParaRPr lang="en-US" b="1" dirty="0" smtClean="0"/>
          </a:p>
          <a:p>
            <a:pPr lvl="1"/>
            <a:r>
              <a:rPr lang="en-US" dirty="0" smtClean="0"/>
              <a:t>requires that men </a:t>
            </a:r>
            <a:r>
              <a:rPr lang="en-US" dirty="0"/>
              <a:t>and women be paid the </a:t>
            </a:r>
            <a:r>
              <a:rPr lang="en-US" dirty="0" smtClean="0"/>
              <a:t>same amount </a:t>
            </a:r>
            <a:r>
              <a:rPr lang="en-US" dirty="0"/>
              <a:t>for doing the same job</a:t>
            </a:r>
            <a:endParaRPr lang="en-US" b="1" dirty="0"/>
          </a:p>
        </p:txBody>
      </p:sp>
    </p:spTree>
    <p:extLst>
      <p:ext uri="{BB962C8B-B14F-4D97-AF65-F5344CB8AC3E}">
        <p14:creationId xmlns:p14="http://schemas.microsoft.com/office/powerpoint/2010/main" val="2102454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Compensation and </a:t>
            </a:r>
            <a:r>
              <a:rPr lang="en-US" sz="3200" i="1" dirty="0" smtClean="0"/>
              <a:t>Benefits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Employee Retirement </a:t>
            </a:r>
            <a:r>
              <a:rPr lang="en-US" b="1" dirty="0" smtClean="0"/>
              <a:t>Income Security </a:t>
            </a:r>
            <a:r>
              <a:rPr lang="en-US" b="1" dirty="0"/>
              <a:t>Act (ERISA) of </a:t>
            </a:r>
            <a:r>
              <a:rPr lang="en-US" b="1" dirty="0" smtClean="0"/>
              <a:t>1974</a:t>
            </a:r>
          </a:p>
          <a:p>
            <a:pPr lvl="1"/>
            <a:r>
              <a:rPr lang="en-US" dirty="0" smtClean="0"/>
              <a:t>ensures the </a:t>
            </a:r>
            <a:r>
              <a:rPr lang="en-US" dirty="0"/>
              <a:t>financial security </a:t>
            </a:r>
            <a:r>
              <a:rPr lang="en-US" dirty="0" smtClean="0"/>
              <a:t>of pension funds </a:t>
            </a:r>
            <a:r>
              <a:rPr lang="en-US" dirty="0"/>
              <a:t>by regulating how </a:t>
            </a:r>
            <a:r>
              <a:rPr lang="en-US" dirty="0" smtClean="0"/>
              <a:t>they can </a:t>
            </a:r>
            <a:r>
              <a:rPr lang="en-US" dirty="0"/>
              <a:t>be invested</a:t>
            </a:r>
          </a:p>
          <a:p>
            <a:r>
              <a:rPr lang="en-US" b="1" dirty="0"/>
              <a:t>Family and Medical Leave </a:t>
            </a:r>
            <a:r>
              <a:rPr lang="en-US" b="1" dirty="0" smtClean="0"/>
              <a:t>Act (FMLA) of 1993 </a:t>
            </a:r>
          </a:p>
          <a:p>
            <a:pPr lvl="1"/>
            <a:r>
              <a:rPr lang="en-US" dirty="0" smtClean="0"/>
              <a:t>requires employers to provide </a:t>
            </a:r>
            <a:r>
              <a:rPr lang="en-US" dirty="0"/>
              <a:t>up to 12 weeks of unpaid </a:t>
            </a:r>
            <a:r>
              <a:rPr lang="en-US" dirty="0" smtClean="0"/>
              <a:t>leave for </a:t>
            </a:r>
            <a:r>
              <a:rPr lang="en-US" dirty="0"/>
              <a:t>family and medical emergencies</a:t>
            </a:r>
            <a:endParaRPr lang="en-US" b="1" dirty="0"/>
          </a:p>
        </p:txBody>
      </p:sp>
    </p:spTree>
    <p:extLst>
      <p:ext uri="{BB962C8B-B14F-4D97-AF65-F5344CB8AC3E}">
        <p14:creationId xmlns:p14="http://schemas.microsoft.com/office/powerpoint/2010/main" val="1213696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 Legal Context of HRM</a:t>
            </a:r>
            <a:endParaRPr lang="en-US" sz="3200" dirty="0" smtClean="0">
              <a:latin typeface="Calibri"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234578"/>
            <a:ext cx="4910742" cy="50900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02625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Labor Relations</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sz="2800" b="1" dirty="0"/>
              <a:t>National Labor Relations Act </a:t>
            </a:r>
            <a:r>
              <a:rPr lang="en-US" sz="2800" b="1" i="1" dirty="0"/>
              <a:t>(</a:t>
            </a:r>
            <a:r>
              <a:rPr lang="en-US" sz="2800" b="1" i="1" dirty="0" smtClean="0"/>
              <a:t>also known </a:t>
            </a:r>
            <a:r>
              <a:rPr lang="en-US" sz="2800" b="1" i="1" dirty="0"/>
              <a:t>as the </a:t>
            </a:r>
            <a:r>
              <a:rPr lang="en-US" sz="2800" b="1" dirty="0"/>
              <a:t>Wagner Act</a:t>
            </a:r>
            <a:r>
              <a:rPr lang="en-US" sz="2800" b="1" i="1" dirty="0"/>
              <a:t>) </a:t>
            </a:r>
            <a:endParaRPr lang="en-US" sz="2800" b="1" i="1" dirty="0" smtClean="0"/>
          </a:p>
          <a:p>
            <a:pPr lvl="1"/>
            <a:r>
              <a:rPr lang="en-US" sz="2400" dirty="0" smtClean="0"/>
              <a:t>sets </a:t>
            </a:r>
            <a:r>
              <a:rPr lang="en-US" sz="2400" dirty="0"/>
              <a:t>up </a:t>
            </a:r>
            <a:r>
              <a:rPr lang="en-US" sz="2400" dirty="0" smtClean="0"/>
              <a:t>a procedure </a:t>
            </a:r>
            <a:r>
              <a:rPr lang="en-US" sz="2400" dirty="0"/>
              <a:t>for employees to vote </a:t>
            </a:r>
            <a:r>
              <a:rPr lang="en-US" sz="2400" dirty="0" smtClean="0"/>
              <a:t>on whether </a:t>
            </a:r>
            <a:r>
              <a:rPr lang="en-US" sz="2400" dirty="0"/>
              <a:t>to have a union</a:t>
            </a:r>
          </a:p>
          <a:p>
            <a:r>
              <a:rPr lang="en-US" sz="2800" b="1" dirty="0"/>
              <a:t>National Labor Relations </a:t>
            </a:r>
            <a:r>
              <a:rPr lang="en-US" sz="2800" b="1" dirty="0" smtClean="0"/>
              <a:t>Board (NLRB)</a:t>
            </a:r>
          </a:p>
          <a:p>
            <a:pPr lvl="1"/>
            <a:r>
              <a:rPr lang="en-US" sz="2400" dirty="0" smtClean="0"/>
              <a:t>established </a:t>
            </a:r>
            <a:r>
              <a:rPr lang="en-US" sz="2400" dirty="0"/>
              <a:t>by the Wagner </a:t>
            </a:r>
            <a:r>
              <a:rPr lang="en-US" sz="2400" dirty="0" smtClean="0"/>
              <a:t>Act to </a:t>
            </a:r>
            <a:r>
              <a:rPr lang="en-US" sz="2400" dirty="0"/>
              <a:t>enforce its provisions</a:t>
            </a:r>
          </a:p>
          <a:p>
            <a:r>
              <a:rPr lang="en-US" sz="2800" b="1" dirty="0"/>
              <a:t>Labor-Management Relations </a:t>
            </a:r>
            <a:r>
              <a:rPr lang="en-US" sz="2800" b="1" dirty="0" smtClean="0"/>
              <a:t>Act </a:t>
            </a:r>
            <a:r>
              <a:rPr lang="en-US" sz="2800" b="1" i="1" dirty="0" smtClean="0"/>
              <a:t>(also </a:t>
            </a:r>
            <a:r>
              <a:rPr lang="en-US" sz="2800" b="1" i="1" dirty="0"/>
              <a:t>known as the </a:t>
            </a:r>
            <a:r>
              <a:rPr lang="en-US" sz="2800" b="1" dirty="0"/>
              <a:t>Taft-Hartley </a:t>
            </a:r>
            <a:r>
              <a:rPr lang="en-US" sz="2800" b="1" dirty="0" smtClean="0"/>
              <a:t>Act</a:t>
            </a:r>
            <a:r>
              <a:rPr lang="en-US" sz="2800" b="1" i="1" dirty="0" smtClean="0"/>
              <a:t>)</a:t>
            </a:r>
          </a:p>
          <a:p>
            <a:pPr lvl="1"/>
            <a:r>
              <a:rPr lang="en-US" sz="2400" dirty="0" smtClean="0"/>
              <a:t>passed </a:t>
            </a:r>
            <a:r>
              <a:rPr lang="en-US" sz="2400" dirty="0"/>
              <a:t>to limit union power</a:t>
            </a:r>
            <a:endParaRPr lang="en-US" sz="2400" b="1" dirty="0"/>
          </a:p>
        </p:txBody>
      </p:sp>
    </p:spTree>
    <p:extLst>
      <p:ext uri="{BB962C8B-B14F-4D97-AF65-F5344CB8AC3E}">
        <p14:creationId xmlns:p14="http://schemas.microsoft.com/office/powerpoint/2010/main" val="3342148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Health and Safety</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Occupational Safety and </a:t>
            </a:r>
            <a:r>
              <a:rPr lang="en-US" b="1" dirty="0" smtClean="0"/>
              <a:t>Health Act </a:t>
            </a:r>
            <a:r>
              <a:rPr lang="en-US" b="1" dirty="0"/>
              <a:t>(OSHA) of 1970 </a:t>
            </a:r>
            <a:endParaRPr lang="en-US" b="1" dirty="0" smtClean="0"/>
          </a:p>
          <a:p>
            <a:pPr lvl="1"/>
            <a:r>
              <a:rPr lang="en-US" dirty="0" smtClean="0"/>
              <a:t>federal law setting </a:t>
            </a:r>
            <a:r>
              <a:rPr lang="en-US" dirty="0"/>
              <a:t>and enforcing guidelines </a:t>
            </a:r>
            <a:r>
              <a:rPr lang="en-US" dirty="0" smtClean="0"/>
              <a:t>for protecting </a:t>
            </a:r>
            <a:r>
              <a:rPr lang="en-US" dirty="0"/>
              <a:t>workers from unsafe </a:t>
            </a:r>
            <a:r>
              <a:rPr lang="en-US" dirty="0" smtClean="0"/>
              <a:t>conditions and </a:t>
            </a:r>
            <a:r>
              <a:rPr lang="en-US" dirty="0"/>
              <a:t>potential health hazards </a:t>
            </a:r>
            <a:r>
              <a:rPr lang="en-US" dirty="0" smtClean="0"/>
              <a:t>in the </a:t>
            </a:r>
            <a:r>
              <a:rPr lang="en-US" dirty="0"/>
              <a:t>workplace</a:t>
            </a:r>
            <a:endParaRPr lang="en-US" b="1" dirty="0"/>
          </a:p>
        </p:txBody>
      </p:sp>
    </p:spTree>
    <p:extLst>
      <p:ext uri="{BB962C8B-B14F-4D97-AF65-F5344CB8AC3E}">
        <p14:creationId xmlns:p14="http://schemas.microsoft.com/office/powerpoint/2010/main" val="4222333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Other Legal Issues</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Clr>
                <a:srgbClr val="254061"/>
              </a:buClr>
            </a:pPr>
            <a:r>
              <a:rPr lang="en-US" altLang="en-US" b="1" dirty="0"/>
              <a:t>Sexual Harassment </a:t>
            </a:r>
            <a:endParaRPr lang="en-US" altLang="en-US" b="1" dirty="0" smtClean="0"/>
          </a:p>
          <a:p>
            <a:pPr lvl="1">
              <a:buClr>
                <a:srgbClr val="254061"/>
              </a:buClr>
            </a:pPr>
            <a:r>
              <a:rPr lang="en-US" altLang="en-US" dirty="0" smtClean="0"/>
              <a:t>making </a:t>
            </a:r>
            <a:r>
              <a:rPr lang="en-US" altLang="en-US" dirty="0"/>
              <a:t>unwelcome sexual advances in the workplace</a:t>
            </a:r>
          </a:p>
          <a:p>
            <a:pPr>
              <a:buClr>
                <a:srgbClr val="254061"/>
              </a:buClr>
            </a:pPr>
            <a:r>
              <a:rPr lang="en-US" altLang="en-US" sz="3000" b="1" dirty="0"/>
              <a:t>Quid Pro Quo </a:t>
            </a:r>
            <a:r>
              <a:rPr lang="en-US" altLang="en-US" sz="3000" b="1" dirty="0" smtClean="0"/>
              <a:t>Harassment</a:t>
            </a:r>
          </a:p>
          <a:p>
            <a:pPr lvl="1">
              <a:buClr>
                <a:srgbClr val="254061"/>
              </a:buClr>
            </a:pPr>
            <a:r>
              <a:rPr lang="en-US" altLang="en-US" sz="2200" dirty="0" smtClean="0"/>
              <a:t>form </a:t>
            </a:r>
            <a:r>
              <a:rPr lang="en-US" altLang="en-US" sz="2200" dirty="0"/>
              <a:t>of sexual harassment in which sexual favors are requested in return for job-related benefits</a:t>
            </a:r>
          </a:p>
          <a:p>
            <a:pPr>
              <a:buClr>
                <a:srgbClr val="254061"/>
              </a:buClr>
            </a:pPr>
            <a:r>
              <a:rPr lang="en-US" altLang="en-US" sz="3000" b="1" dirty="0"/>
              <a:t>Hostile Work </a:t>
            </a:r>
            <a:r>
              <a:rPr lang="en-US" altLang="en-US" sz="3000" b="1" dirty="0" smtClean="0"/>
              <a:t>Environment</a:t>
            </a:r>
          </a:p>
          <a:p>
            <a:pPr lvl="1">
              <a:buClr>
                <a:srgbClr val="254061"/>
              </a:buClr>
            </a:pPr>
            <a:r>
              <a:rPr lang="en-US" altLang="en-US" sz="2200" dirty="0" smtClean="0"/>
              <a:t>form </a:t>
            </a:r>
            <a:r>
              <a:rPr lang="en-US" altLang="en-US" sz="2200" dirty="0"/>
              <a:t>of sexual harassment derived from off-color jokes, lewd comments, and so forth</a:t>
            </a:r>
          </a:p>
          <a:p>
            <a:pPr marL="0" indent="0">
              <a:buNone/>
            </a:pPr>
            <a:endParaRPr lang="en-US" b="1" dirty="0"/>
          </a:p>
        </p:txBody>
      </p:sp>
    </p:spTree>
    <p:extLst>
      <p:ext uri="{BB962C8B-B14F-4D97-AF65-F5344CB8AC3E}">
        <p14:creationId xmlns:p14="http://schemas.microsoft.com/office/powerpoint/2010/main" val="2501597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p:txBody>
          <a:bodyPr/>
          <a:lstStyle/>
          <a:p>
            <a:r>
              <a:rPr lang="en-US" dirty="0" smtClean="0">
                <a:latin typeface="Calibri" pitchFamily="34" charset="0"/>
              </a:rPr>
              <a:t>Introduction</a:t>
            </a:r>
          </a:p>
        </p:txBody>
      </p:sp>
      <p:sp>
        <p:nvSpPr>
          <p:cNvPr id="158723" name="Rectangle 3"/>
          <p:cNvSpPr>
            <a:spLocks noGrp="1"/>
          </p:cNvSpPr>
          <p:nvPr>
            <p:ph type="body" idx="4294967295"/>
          </p:nvPr>
        </p:nvSpPr>
        <p:spPr>
          <a:xfrm>
            <a:off x="457200" y="1295400"/>
            <a:ext cx="8229600" cy="4830763"/>
          </a:xfrm>
        </p:spPr>
        <p:txBody>
          <a:bodyPr/>
          <a:lstStyle/>
          <a:p>
            <a:pPr>
              <a:defRPr/>
            </a:pPr>
            <a:r>
              <a:rPr lang="en-US" sz="2800" b="1" dirty="0"/>
              <a:t>In this </a:t>
            </a:r>
            <a:r>
              <a:rPr lang="en-US" sz="2800" b="1" dirty="0" smtClean="0"/>
              <a:t>chapter we</a:t>
            </a:r>
          </a:p>
          <a:p>
            <a:pPr lvl="1"/>
            <a:r>
              <a:rPr lang="en-US" sz="2400" dirty="0" smtClean="0"/>
              <a:t>explain </a:t>
            </a:r>
            <a:r>
              <a:rPr lang="en-US" sz="2400" dirty="0"/>
              <a:t>how </a:t>
            </a:r>
            <a:r>
              <a:rPr lang="en-US" sz="2400" dirty="0" smtClean="0"/>
              <a:t>managers plan </a:t>
            </a:r>
            <a:r>
              <a:rPr lang="en-US" sz="2400" dirty="0"/>
              <a:t>for their </a:t>
            </a:r>
            <a:r>
              <a:rPr lang="en-US" sz="2400" dirty="0" smtClean="0"/>
              <a:t>organization’s human </a:t>
            </a:r>
            <a:r>
              <a:rPr lang="en-US" sz="2400" dirty="0"/>
              <a:t>resource </a:t>
            </a:r>
            <a:r>
              <a:rPr lang="en-US" sz="2400" dirty="0" smtClean="0"/>
              <a:t>needs</a:t>
            </a:r>
          </a:p>
          <a:p>
            <a:pPr lvl="1"/>
            <a:r>
              <a:rPr lang="en-US" sz="2400" dirty="0"/>
              <a:t>discuss ways in which organizations </a:t>
            </a:r>
            <a:r>
              <a:rPr lang="en-US" sz="2400" dirty="0" smtClean="0"/>
              <a:t>select, develop</a:t>
            </a:r>
            <a:r>
              <a:rPr lang="en-US" sz="2400" dirty="0"/>
              <a:t>, and appraise employee </a:t>
            </a:r>
            <a:r>
              <a:rPr lang="en-US" sz="2400" dirty="0" smtClean="0"/>
              <a:t>performance</a:t>
            </a:r>
          </a:p>
          <a:p>
            <a:pPr lvl="1"/>
            <a:r>
              <a:rPr lang="en-US" sz="2400" dirty="0"/>
              <a:t>examine the main components of a </a:t>
            </a:r>
            <a:r>
              <a:rPr lang="en-US" sz="2400" dirty="0" smtClean="0"/>
              <a:t>compensation system</a:t>
            </a:r>
          </a:p>
          <a:p>
            <a:pPr lvl="1"/>
            <a:r>
              <a:rPr lang="en-US" sz="2400" dirty="0"/>
              <a:t>look at some key </a:t>
            </a:r>
            <a:r>
              <a:rPr lang="en-US" sz="2400" dirty="0" smtClean="0"/>
              <a:t>legal issues</a:t>
            </a:r>
          </a:p>
          <a:p>
            <a:pPr lvl="1"/>
            <a:r>
              <a:rPr lang="en-US" sz="2400" dirty="0"/>
              <a:t>explain </a:t>
            </a:r>
            <a:r>
              <a:rPr lang="en-US" sz="2400" dirty="0" smtClean="0"/>
              <a:t>why workers </a:t>
            </a:r>
            <a:r>
              <a:rPr lang="en-US" sz="2400" dirty="0"/>
              <a:t>organize into labor unions and </a:t>
            </a:r>
            <a:r>
              <a:rPr lang="en-US" sz="2400" dirty="0" smtClean="0"/>
              <a:t>describe the </a:t>
            </a:r>
            <a:r>
              <a:rPr lang="en-US" sz="2400" dirty="0"/>
              <a:t>collective bargaining process.</a:t>
            </a:r>
            <a:endParaRPr lang="en-US" sz="2400" b="1" dirty="0" smtClean="0"/>
          </a:p>
        </p:txBody>
      </p:sp>
    </p:spTree>
    <p:extLst>
      <p:ext uri="{BB962C8B-B14F-4D97-AF65-F5344CB8AC3E}">
        <p14:creationId xmlns:p14="http://schemas.microsoft.com/office/powerpoint/2010/main" val="12584352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Other Legal </a:t>
            </a:r>
            <a:r>
              <a:rPr lang="en-US" sz="3200" i="1" dirty="0" smtClean="0"/>
              <a:t>Issues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Employment at Will </a:t>
            </a:r>
            <a:endParaRPr lang="en-US" b="1" dirty="0" smtClean="0"/>
          </a:p>
          <a:p>
            <a:pPr lvl="1"/>
            <a:r>
              <a:rPr lang="en-US" dirty="0" smtClean="0"/>
              <a:t>principle, increasingly modified </a:t>
            </a:r>
            <a:r>
              <a:rPr lang="en-US" dirty="0"/>
              <a:t>by </a:t>
            </a:r>
            <a:r>
              <a:rPr lang="en-US" dirty="0" smtClean="0"/>
              <a:t>legislation and </a:t>
            </a:r>
            <a:r>
              <a:rPr lang="en-US" dirty="0"/>
              <a:t>judicial decision, that </a:t>
            </a:r>
            <a:r>
              <a:rPr lang="en-US" dirty="0" smtClean="0"/>
              <a:t>organizations should </a:t>
            </a:r>
            <a:r>
              <a:rPr lang="en-US" dirty="0"/>
              <a:t>be able to retain or </a:t>
            </a:r>
            <a:r>
              <a:rPr lang="en-US" dirty="0" smtClean="0"/>
              <a:t>dismiss employees at </a:t>
            </a:r>
            <a:r>
              <a:rPr lang="en-US" dirty="0"/>
              <a:t>their discretion</a:t>
            </a:r>
          </a:p>
          <a:p>
            <a:r>
              <a:rPr lang="en-US" b="1" dirty="0"/>
              <a:t>Patriot Act </a:t>
            </a:r>
            <a:endParaRPr lang="en-US" b="1" dirty="0" smtClean="0"/>
          </a:p>
          <a:p>
            <a:pPr lvl="1"/>
            <a:r>
              <a:rPr lang="en-US" dirty="0" smtClean="0"/>
              <a:t>legislation that increased U.S</a:t>
            </a:r>
            <a:r>
              <a:rPr lang="en-US" dirty="0"/>
              <a:t>. government’s power to </a:t>
            </a:r>
            <a:r>
              <a:rPr lang="en-US" dirty="0" smtClean="0"/>
              <a:t>investigate and </a:t>
            </a:r>
            <a:r>
              <a:rPr lang="en-US" dirty="0"/>
              <a:t>prosecute suspected terrorists</a:t>
            </a:r>
            <a:endParaRPr lang="en-US" b="1" dirty="0"/>
          </a:p>
        </p:txBody>
      </p:sp>
    </p:spTree>
    <p:extLst>
      <p:ext uri="{BB962C8B-B14F-4D97-AF65-F5344CB8AC3E}">
        <p14:creationId xmlns:p14="http://schemas.microsoft.com/office/powerpoint/2010/main" val="158236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Staffing the Organization</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Recruiting</a:t>
            </a:r>
            <a:r>
              <a:rPr lang="en-US" dirty="0"/>
              <a:t> </a:t>
            </a:r>
          </a:p>
          <a:p>
            <a:pPr lvl="1">
              <a:defRPr/>
            </a:pPr>
            <a:r>
              <a:rPr lang="en-US" dirty="0"/>
              <a:t>process of attracting qualified persons to apply for jobs an organization is seeking to fill</a:t>
            </a:r>
          </a:p>
          <a:p>
            <a:pPr>
              <a:defRPr/>
            </a:pPr>
            <a:r>
              <a:rPr lang="en-US" sz="3000" b="1" dirty="0"/>
              <a:t>Internal Recruiting </a:t>
            </a:r>
          </a:p>
          <a:p>
            <a:pPr lvl="1">
              <a:defRPr/>
            </a:pPr>
            <a:r>
              <a:rPr lang="en-US" sz="2600" dirty="0"/>
              <a:t>considering present employees as candidates for openings</a:t>
            </a:r>
          </a:p>
          <a:p>
            <a:pPr>
              <a:defRPr/>
            </a:pPr>
            <a:r>
              <a:rPr lang="en-US" sz="3000" b="1" dirty="0"/>
              <a:t>External Recruiting </a:t>
            </a:r>
          </a:p>
          <a:p>
            <a:pPr lvl="1">
              <a:defRPr/>
            </a:pPr>
            <a:r>
              <a:rPr lang="en-US" sz="2600" dirty="0"/>
              <a:t>attracting persons outside the organization to apply for jobs</a:t>
            </a:r>
          </a:p>
          <a:p>
            <a:pPr marL="0" indent="0">
              <a:buNone/>
            </a:pPr>
            <a:endParaRPr lang="en-US" b="1" dirty="0"/>
          </a:p>
        </p:txBody>
      </p:sp>
    </p:spTree>
    <p:extLst>
      <p:ext uri="{BB962C8B-B14F-4D97-AF65-F5344CB8AC3E}">
        <p14:creationId xmlns:p14="http://schemas.microsoft.com/office/powerpoint/2010/main" val="33212091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Selecting Human Resources</a:t>
            </a:r>
            <a:endParaRPr lang="en-US" sz="3200" dirty="0" smtClean="0">
              <a:latin typeface="Calibri" pitchFamily="34" charset="0"/>
            </a:endParaRPr>
          </a:p>
        </p:txBody>
      </p:sp>
      <p:graphicFrame>
        <p:nvGraphicFramePr>
          <p:cNvPr id="4" name="Content Placeholder 5"/>
          <p:cNvGraphicFramePr>
            <a:graphicFrameLocks noGrp="1"/>
          </p:cNvGraphicFramePr>
          <p:nvPr>
            <p:extLst>
              <p:ext uri="{D42A27DB-BD31-4B8C-83A1-F6EECF244321}">
                <p14:modId xmlns:p14="http://schemas.microsoft.com/office/powerpoint/2010/main" val="1581107233"/>
              </p:ext>
            </p:extLst>
          </p:nvPr>
        </p:nvGraphicFramePr>
        <p:xfrm>
          <a:off x="571500" y="1493837"/>
          <a:ext cx="8001000" cy="429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48557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Compensation and Benefits</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Compensation System </a:t>
            </a:r>
            <a:endParaRPr lang="en-US" b="1" dirty="0" smtClean="0"/>
          </a:p>
          <a:p>
            <a:pPr lvl="1"/>
            <a:r>
              <a:rPr lang="en-US" dirty="0" smtClean="0"/>
              <a:t>total package of </a:t>
            </a:r>
            <a:r>
              <a:rPr lang="en-US" dirty="0"/>
              <a:t>rewards that </a:t>
            </a:r>
            <a:r>
              <a:rPr lang="en-US" dirty="0" smtClean="0"/>
              <a:t>organizations provide </a:t>
            </a:r>
            <a:r>
              <a:rPr lang="en-US" dirty="0"/>
              <a:t>to individuals in return for </a:t>
            </a:r>
            <a:r>
              <a:rPr lang="en-US" dirty="0" smtClean="0"/>
              <a:t>their labor</a:t>
            </a:r>
            <a:endParaRPr lang="en-US" dirty="0"/>
          </a:p>
          <a:p>
            <a:r>
              <a:rPr lang="en-US" b="1" dirty="0"/>
              <a:t>Wages </a:t>
            </a:r>
            <a:endParaRPr lang="en-US" b="1" dirty="0" smtClean="0"/>
          </a:p>
          <a:p>
            <a:pPr lvl="1"/>
            <a:r>
              <a:rPr lang="en-US" dirty="0" smtClean="0"/>
              <a:t>compensation </a:t>
            </a:r>
            <a:r>
              <a:rPr lang="en-US" dirty="0"/>
              <a:t>in the form </a:t>
            </a:r>
            <a:r>
              <a:rPr lang="en-US" dirty="0" smtClean="0"/>
              <a:t>of money </a:t>
            </a:r>
            <a:r>
              <a:rPr lang="en-US" dirty="0"/>
              <a:t>paid for time worked</a:t>
            </a:r>
          </a:p>
          <a:p>
            <a:r>
              <a:rPr lang="en-US" b="1" dirty="0"/>
              <a:t>Salary </a:t>
            </a:r>
            <a:endParaRPr lang="en-US" b="1" dirty="0" smtClean="0"/>
          </a:p>
          <a:p>
            <a:pPr lvl="1"/>
            <a:r>
              <a:rPr lang="en-US" dirty="0" smtClean="0"/>
              <a:t>compensation </a:t>
            </a:r>
            <a:r>
              <a:rPr lang="en-US" dirty="0"/>
              <a:t>in the form </a:t>
            </a:r>
            <a:r>
              <a:rPr lang="en-US" dirty="0" smtClean="0"/>
              <a:t>of money </a:t>
            </a:r>
            <a:r>
              <a:rPr lang="en-US" dirty="0"/>
              <a:t>paid for discharging the </a:t>
            </a:r>
            <a:r>
              <a:rPr lang="en-US" dirty="0" smtClean="0"/>
              <a:t>responsibilities of </a:t>
            </a:r>
            <a:r>
              <a:rPr lang="en-US" dirty="0"/>
              <a:t>a job</a:t>
            </a:r>
            <a:endParaRPr lang="en-US" b="1" dirty="0"/>
          </a:p>
        </p:txBody>
      </p:sp>
    </p:spTree>
    <p:extLst>
      <p:ext uri="{BB962C8B-B14F-4D97-AF65-F5344CB8AC3E}">
        <p14:creationId xmlns:p14="http://schemas.microsoft.com/office/powerpoint/2010/main" val="40942968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Incentive Programs</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dirty="0"/>
              <a:t>Incentive Program </a:t>
            </a:r>
            <a:endParaRPr lang="en-US" dirty="0" smtClean="0"/>
          </a:p>
          <a:p>
            <a:pPr lvl="1"/>
            <a:r>
              <a:rPr lang="en-US" i="1" dirty="0" smtClean="0"/>
              <a:t>special compensation program </a:t>
            </a:r>
            <a:r>
              <a:rPr lang="en-US" i="1" dirty="0"/>
              <a:t>designed to </a:t>
            </a:r>
            <a:r>
              <a:rPr lang="en-US" i="1" dirty="0" smtClean="0"/>
              <a:t>motivate high </a:t>
            </a:r>
            <a:r>
              <a:rPr lang="en-US" i="1" dirty="0"/>
              <a:t>performance</a:t>
            </a:r>
          </a:p>
          <a:p>
            <a:r>
              <a:rPr lang="en-US" dirty="0"/>
              <a:t>Bonus </a:t>
            </a:r>
            <a:endParaRPr lang="en-US" dirty="0" smtClean="0"/>
          </a:p>
          <a:p>
            <a:pPr lvl="1"/>
            <a:r>
              <a:rPr lang="en-US" i="1" dirty="0" smtClean="0"/>
              <a:t>individual </a:t>
            </a:r>
            <a:r>
              <a:rPr lang="en-US" i="1" dirty="0"/>
              <a:t>performance </a:t>
            </a:r>
            <a:r>
              <a:rPr lang="en-US" i="1" dirty="0" smtClean="0"/>
              <a:t>incentive in </a:t>
            </a:r>
            <a:r>
              <a:rPr lang="en-US" i="1" dirty="0"/>
              <a:t>the form of a special payment </a:t>
            </a:r>
            <a:r>
              <a:rPr lang="en-US" i="1" dirty="0" smtClean="0"/>
              <a:t>made over </a:t>
            </a:r>
            <a:r>
              <a:rPr lang="en-US" i="1" dirty="0"/>
              <a:t>and above the employee’s salary</a:t>
            </a:r>
          </a:p>
          <a:p>
            <a:r>
              <a:rPr lang="en-US" dirty="0"/>
              <a:t>Merit Salary System </a:t>
            </a:r>
            <a:endParaRPr lang="en-US" dirty="0" smtClean="0"/>
          </a:p>
          <a:p>
            <a:pPr lvl="1"/>
            <a:r>
              <a:rPr lang="en-US" i="1" dirty="0" smtClean="0"/>
              <a:t>Individual incentive linking </a:t>
            </a:r>
            <a:r>
              <a:rPr lang="en-US" i="1" dirty="0"/>
              <a:t>compensation </a:t>
            </a:r>
            <a:r>
              <a:rPr lang="en-US" i="1" dirty="0" smtClean="0"/>
              <a:t>to performance in </a:t>
            </a:r>
            <a:r>
              <a:rPr lang="en-US" i="1" dirty="0" smtClean="0"/>
              <a:t>non-sales </a:t>
            </a:r>
            <a:r>
              <a:rPr lang="en-US" i="1" dirty="0" smtClean="0"/>
              <a:t>jobs</a:t>
            </a:r>
            <a:endParaRPr lang="en-US" b="1" dirty="0"/>
          </a:p>
        </p:txBody>
      </p:sp>
    </p:spTree>
    <p:extLst>
      <p:ext uri="{BB962C8B-B14F-4D97-AF65-F5344CB8AC3E}">
        <p14:creationId xmlns:p14="http://schemas.microsoft.com/office/powerpoint/2010/main" val="29413061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Incentive </a:t>
            </a:r>
            <a:r>
              <a:rPr lang="en-US" sz="3200" i="1" dirty="0" smtClean="0"/>
              <a:t>Programs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Pay For Performance (</a:t>
            </a:r>
            <a:r>
              <a:rPr lang="en-US" b="1" dirty="0" smtClean="0"/>
              <a:t>Variable Pay)</a:t>
            </a:r>
          </a:p>
          <a:p>
            <a:pPr lvl="1"/>
            <a:r>
              <a:rPr lang="en-US" dirty="0"/>
              <a:t>i</a:t>
            </a:r>
            <a:r>
              <a:rPr lang="en-US" dirty="0" smtClean="0"/>
              <a:t>ndividual </a:t>
            </a:r>
            <a:r>
              <a:rPr lang="en-US" dirty="0"/>
              <a:t>incentive that </a:t>
            </a:r>
            <a:r>
              <a:rPr lang="en-US" dirty="0" smtClean="0"/>
              <a:t>rewards a </a:t>
            </a:r>
            <a:r>
              <a:rPr lang="en-US" dirty="0"/>
              <a:t>manager for especially </a:t>
            </a:r>
            <a:r>
              <a:rPr lang="en-US" dirty="0" smtClean="0"/>
              <a:t>productive output</a:t>
            </a:r>
          </a:p>
          <a:p>
            <a:r>
              <a:rPr lang="en-US" b="1" dirty="0"/>
              <a:t>Profit-Sharing Plan </a:t>
            </a:r>
            <a:endParaRPr lang="en-US" b="1" dirty="0" smtClean="0"/>
          </a:p>
          <a:p>
            <a:pPr lvl="1"/>
            <a:r>
              <a:rPr lang="en-US" dirty="0" smtClean="0"/>
              <a:t>incentive plan for </a:t>
            </a:r>
            <a:r>
              <a:rPr lang="en-US" dirty="0"/>
              <a:t>distributing bonuses to </a:t>
            </a:r>
            <a:r>
              <a:rPr lang="en-US" dirty="0" smtClean="0"/>
              <a:t>employees when </a:t>
            </a:r>
            <a:r>
              <a:rPr lang="en-US" dirty="0"/>
              <a:t>company profits rise above </a:t>
            </a:r>
            <a:r>
              <a:rPr lang="en-US" dirty="0" smtClean="0"/>
              <a:t>a certain </a:t>
            </a:r>
            <a:r>
              <a:rPr lang="en-US" dirty="0"/>
              <a:t>level</a:t>
            </a:r>
          </a:p>
          <a:p>
            <a:r>
              <a:rPr lang="en-US" b="1" dirty="0" err="1"/>
              <a:t>Gainsharing</a:t>
            </a:r>
            <a:r>
              <a:rPr lang="en-US" b="1" dirty="0"/>
              <a:t> Plan </a:t>
            </a:r>
            <a:endParaRPr lang="en-US" b="1" dirty="0" smtClean="0"/>
          </a:p>
          <a:p>
            <a:pPr lvl="1"/>
            <a:r>
              <a:rPr lang="en-US" dirty="0" smtClean="0"/>
              <a:t>incentive plan that </a:t>
            </a:r>
            <a:r>
              <a:rPr lang="en-US" dirty="0"/>
              <a:t>rewards groups for </a:t>
            </a:r>
            <a:r>
              <a:rPr lang="en-US" dirty="0" smtClean="0"/>
              <a:t>productivity improvements </a:t>
            </a:r>
          </a:p>
          <a:p>
            <a:pPr marL="0" indent="0">
              <a:buNone/>
            </a:pPr>
            <a:endParaRPr lang="en-US" b="1" dirty="0"/>
          </a:p>
        </p:txBody>
      </p:sp>
    </p:spTree>
    <p:extLst>
      <p:ext uri="{BB962C8B-B14F-4D97-AF65-F5344CB8AC3E}">
        <p14:creationId xmlns:p14="http://schemas.microsoft.com/office/powerpoint/2010/main" val="29225787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r>
              <a:rPr lang="en-US" b="1" dirty="0"/>
              <a:t>Pay-for-Knowledge Plan </a:t>
            </a:r>
            <a:endParaRPr lang="en-US" b="1" dirty="0" smtClean="0"/>
          </a:p>
          <a:p>
            <a:pPr lvl="1"/>
            <a:r>
              <a:rPr lang="en-US" dirty="0" smtClean="0"/>
              <a:t>incentive plan </a:t>
            </a:r>
            <a:r>
              <a:rPr lang="en-US" dirty="0"/>
              <a:t>to encourage employees to </a:t>
            </a:r>
            <a:r>
              <a:rPr lang="en-US" dirty="0" smtClean="0"/>
              <a:t>learn new </a:t>
            </a:r>
            <a:r>
              <a:rPr lang="en-US" dirty="0"/>
              <a:t>skills or become proficient </a:t>
            </a:r>
            <a:r>
              <a:rPr lang="en-US" dirty="0" smtClean="0"/>
              <a:t>at different </a:t>
            </a:r>
            <a:r>
              <a:rPr lang="en-US" dirty="0"/>
              <a:t>jobs</a:t>
            </a:r>
            <a:endParaRPr lang="en-US" b="1" dirty="0"/>
          </a:p>
          <a:p>
            <a:pPr marL="0" indent="0">
              <a:buNone/>
            </a:pPr>
            <a:endParaRPr lang="en-US" b="1" dirty="0"/>
          </a:p>
        </p:txBody>
      </p:sp>
      <p:sp>
        <p:nvSpPr>
          <p:cNvPr id="4"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i="1" smtClean="0"/>
              <a:t>Incentive Programs (cont.)</a:t>
            </a:r>
            <a:endParaRPr lang="en-US" sz="3200" i="1" dirty="0" smtClean="0">
              <a:latin typeface="Calibri" pitchFamily="34" charset="0"/>
            </a:endParaRPr>
          </a:p>
        </p:txBody>
      </p:sp>
    </p:spTree>
    <p:extLst>
      <p:ext uri="{BB962C8B-B14F-4D97-AF65-F5344CB8AC3E}">
        <p14:creationId xmlns:p14="http://schemas.microsoft.com/office/powerpoint/2010/main" val="35295204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Benefits Programs</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Benefits </a:t>
            </a:r>
            <a:endParaRPr lang="en-US" b="1" dirty="0" smtClean="0"/>
          </a:p>
          <a:p>
            <a:pPr lvl="1"/>
            <a:r>
              <a:rPr lang="en-US" dirty="0" smtClean="0"/>
              <a:t>compensation </a:t>
            </a:r>
            <a:r>
              <a:rPr lang="en-US" dirty="0"/>
              <a:t>other </a:t>
            </a:r>
            <a:r>
              <a:rPr lang="en-US" dirty="0" smtClean="0"/>
              <a:t>than wages </a:t>
            </a:r>
            <a:r>
              <a:rPr lang="en-US" dirty="0"/>
              <a:t>and salaries</a:t>
            </a:r>
          </a:p>
          <a:p>
            <a:r>
              <a:rPr lang="en-US" b="1" dirty="0"/>
              <a:t>Workers’ Compensation </a:t>
            </a:r>
            <a:r>
              <a:rPr lang="en-US" b="1" dirty="0" smtClean="0"/>
              <a:t>Insurance</a:t>
            </a:r>
          </a:p>
          <a:p>
            <a:pPr lvl="1"/>
            <a:r>
              <a:rPr lang="en-US" dirty="0" smtClean="0"/>
              <a:t>legally </a:t>
            </a:r>
            <a:r>
              <a:rPr lang="en-US" dirty="0"/>
              <a:t>required insurance for </a:t>
            </a:r>
            <a:r>
              <a:rPr lang="en-US" dirty="0" smtClean="0"/>
              <a:t>compensating workers </a:t>
            </a:r>
            <a:r>
              <a:rPr lang="en-US" dirty="0"/>
              <a:t>injured on the </a:t>
            </a:r>
            <a:r>
              <a:rPr lang="en-US" dirty="0" smtClean="0"/>
              <a:t>job</a:t>
            </a:r>
          </a:p>
          <a:p>
            <a:r>
              <a:rPr lang="en-US" b="1" dirty="0"/>
              <a:t>cafeteria benefits plan </a:t>
            </a:r>
            <a:endParaRPr lang="en-US" b="1" dirty="0" smtClean="0"/>
          </a:p>
          <a:p>
            <a:pPr lvl="1"/>
            <a:r>
              <a:rPr lang="en-US" i="1" dirty="0" smtClean="0"/>
              <a:t>benefit plan </a:t>
            </a:r>
            <a:r>
              <a:rPr lang="en-US" i="1" dirty="0"/>
              <a:t>that sets limits on benefits </a:t>
            </a:r>
            <a:r>
              <a:rPr lang="en-US" i="1" dirty="0" smtClean="0"/>
              <a:t>per employee</a:t>
            </a:r>
            <a:r>
              <a:rPr lang="en-US" i="1" dirty="0"/>
              <a:t>, each of whom may </a:t>
            </a:r>
            <a:r>
              <a:rPr lang="en-US" i="1" dirty="0" smtClean="0"/>
              <a:t>choose from </a:t>
            </a:r>
            <a:r>
              <a:rPr lang="en-US" i="1" dirty="0"/>
              <a:t>a variety of alternative benefits</a:t>
            </a:r>
            <a:endParaRPr lang="en-US" b="1" dirty="0"/>
          </a:p>
        </p:txBody>
      </p:sp>
    </p:spTree>
    <p:extLst>
      <p:ext uri="{BB962C8B-B14F-4D97-AF65-F5344CB8AC3E}">
        <p14:creationId xmlns:p14="http://schemas.microsoft.com/office/powerpoint/2010/main" val="7546657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Developing the Workforce</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Training </a:t>
            </a:r>
            <a:endParaRPr lang="en-US" b="1" dirty="0" smtClean="0"/>
          </a:p>
          <a:p>
            <a:pPr lvl="1"/>
            <a:r>
              <a:rPr lang="en-US" dirty="0" smtClean="0"/>
              <a:t>usually </a:t>
            </a:r>
            <a:r>
              <a:rPr lang="en-US" dirty="0"/>
              <a:t>refers to </a:t>
            </a:r>
            <a:r>
              <a:rPr lang="en-US" dirty="0" smtClean="0"/>
              <a:t>teaching operational </a:t>
            </a:r>
            <a:r>
              <a:rPr lang="en-US" dirty="0"/>
              <a:t>or technical </a:t>
            </a:r>
            <a:r>
              <a:rPr lang="en-US" dirty="0" smtClean="0"/>
              <a:t>employees how </a:t>
            </a:r>
            <a:r>
              <a:rPr lang="en-US" dirty="0"/>
              <a:t>to do the job for which </a:t>
            </a:r>
            <a:r>
              <a:rPr lang="en-US" dirty="0" smtClean="0"/>
              <a:t>they were </a:t>
            </a:r>
            <a:r>
              <a:rPr lang="en-US" dirty="0"/>
              <a:t>hired</a:t>
            </a:r>
          </a:p>
          <a:p>
            <a:r>
              <a:rPr lang="en-US" b="1" dirty="0"/>
              <a:t>Development </a:t>
            </a:r>
            <a:endParaRPr lang="en-US" b="1" dirty="0" smtClean="0"/>
          </a:p>
          <a:p>
            <a:pPr lvl="1"/>
            <a:r>
              <a:rPr lang="en-US" dirty="0" smtClean="0"/>
              <a:t>usually </a:t>
            </a:r>
            <a:r>
              <a:rPr lang="en-US" dirty="0"/>
              <a:t>refers </a:t>
            </a:r>
            <a:r>
              <a:rPr lang="en-US" dirty="0" smtClean="0"/>
              <a:t>to teaching managers </a:t>
            </a:r>
            <a:r>
              <a:rPr lang="en-US" dirty="0"/>
              <a:t>and </a:t>
            </a:r>
            <a:r>
              <a:rPr lang="en-US" dirty="0" smtClean="0"/>
              <a:t>professionals the </a:t>
            </a:r>
            <a:r>
              <a:rPr lang="en-US" dirty="0"/>
              <a:t>skills needed for both present </a:t>
            </a:r>
            <a:r>
              <a:rPr lang="en-US" dirty="0" smtClean="0"/>
              <a:t>and future </a:t>
            </a:r>
            <a:r>
              <a:rPr lang="en-US" dirty="0"/>
              <a:t>jobs</a:t>
            </a:r>
            <a:endParaRPr lang="en-US" b="1" dirty="0"/>
          </a:p>
        </p:txBody>
      </p:sp>
    </p:spTree>
    <p:extLst>
      <p:ext uri="{BB962C8B-B14F-4D97-AF65-F5344CB8AC3E}">
        <p14:creationId xmlns:p14="http://schemas.microsoft.com/office/powerpoint/2010/main" val="40146453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Developing the </a:t>
            </a:r>
            <a:r>
              <a:rPr lang="en-US" sz="3200" i="1" dirty="0" smtClean="0"/>
              <a:t>Workforce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On-the-Job Training </a:t>
            </a:r>
          </a:p>
          <a:p>
            <a:pPr lvl="1">
              <a:defRPr/>
            </a:pPr>
            <a:r>
              <a:rPr lang="en-US" dirty="0"/>
              <a:t>training, sometimes informal, conducted while an employee is at work</a:t>
            </a:r>
          </a:p>
          <a:p>
            <a:pPr>
              <a:defRPr/>
            </a:pPr>
            <a:r>
              <a:rPr lang="en-US" b="1" dirty="0"/>
              <a:t>Off-the-Job Training </a:t>
            </a:r>
          </a:p>
          <a:p>
            <a:pPr lvl="1">
              <a:defRPr/>
            </a:pPr>
            <a:r>
              <a:rPr lang="en-US" dirty="0"/>
              <a:t>training conducted in a controlled environment away from the work site</a:t>
            </a:r>
          </a:p>
          <a:p>
            <a:pPr>
              <a:defRPr/>
            </a:pPr>
            <a:r>
              <a:rPr lang="en-US" b="1" dirty="0"/>
              <a:t>Vestibule Training </a:t>
            </a:r>
          </a:p>
          <a:p>
            <a:pPr lvl="1">
              <a:defRPr/>
            </a:pPr>
            <a:r>
              <a:rPr lang="en-US" dirty="0"/>
              <a:t>off-the-job training conducted in a simulated environment</a:t>
            </a:r>
          </a:p>
          <a:p>
            <a:pPr marL="0" indent="0">
              <a:buNone/>
            </a:pPr>
            <a:endParaRPr lang="en-US" b="1" dirty="0"/>
          </a:p>
        </p:txBody>
      </p:sp>
    </p:spTree>
    <p:extLst>
      <p:ext uri="{BB962C8B-B14F-4D97-AF65-F5344CB8AC3E}">
        <p14:creationId xmlns:p14="http://schemas.microsoft.com/office/powerpoint/2010/main" val="2905867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90600" y="1219200"/>
            <a:ext cx="7696200" cy="4724400"/>
          </a:xfrm>
        </p:spPr>
        <p:txBody>
          <a:bodyPr/>
          <a:lstStyle/>
          <a:p>
            <a:pPr marL="514350" indent="-514350">
              <a:buFont typeface="+mj-lt"/>
              <a:buAutoNum type="arabicPeriod"/>
            </a:pPr>
            <a:r>
              <a:rPr lang="en-US" b="1" dirty="0"/>
              <a:t>Define </a:t>
            </a:r>
            <a:r>
              <a:rPr lang="en-US" dirty="0"/>
              <a:t>human resource management, discuss its strategic </a:t>
            </a:r>
            <a:r>
              <a:rPr lang="en-US" dirty="0" smtClean="0"/>
              <a:t>significance, and </a:t>
            </a:r>
            <a:r>
              <a:rPr lang="en-US" dirty="0"/>
              <a:t>explain how managers plan for their organization’s </a:t>
            </a:r>
            <a:r>
              <a:rPr lang="en-US" dirty="0" smtClean="0"/>
              <a:t>human resource needs.</a:t>
            </a:r>
          </a:p>
          <a:p>
            <a:pPr marL="514350" indent="-514350">
              <a:buFont typeface="+mj-lt"/>
              <a:buAutoNum type="arabicPeriod"/>
            </a:pPr>
            <a:r>
              <a:rPr lang="en-US" b="1" dirty="0" smtClean="0"/>
              <a:t>Discuss </a:t>
            </a:r>
            <a:r>
              <a:rPr lang="en-US" dirty="0"/>
              <a:t>the legal context of human resource management </a:t>
            </a:r>
            <a:r>
              <a:rPr lang="en-US" dirty="0" smtClean="0"/>
              <a:t>and identify </a:t>
            </a:r>
            <a:r>
              <a:rPr lang="en-US" dirty="0"/>
              <a:t>contemporary legal </a:t>
            </a:r>
            <a:r>
              <a:rPr lang="en-US" dirty="0" smtClean="0"/>
              <a:t>issues. </a:t>
            </a:r>
          </a:p>
          <a:p>
            <a:pPr marL="514350" indent="-514350">
              <a:buFont typeface="+mj-lt"/>
              <a:buAutoNum type="arabicPeriod"/>
            </a:pPr>
            <a:r>
              <a:rPr lang="en-US" b="1" dirty="0" smtClean="0"/>
              <a:t>Identify </a:t>
            </a:r>
            <a:r>
              <a:rPr lang="en-US" dirty="0"/>
              <a:t>the steps in staffing a company and discuss ways in </a:t>
            </a:r>
            <a:r>
              <a:rPr lang="en-US" dirty="0" smtClean="0"/>
              <a:t>which organizations </a:t>
            </a:r>
            <a:r>
              <a:rPr lang="en-US" dirty="0"/>
              <a:t>recruit and select new employees.</a:t>
            </a:r>
            <a:r>
              <a:rPr lang="en-US" dirty="0" smtClean="0"/>
              <a:t/>
            </a:r>
            <a:br>
              <a:rPr lang="en-US" dirty="0" smtClean="0"/>
            </a:br>
            <a:endParaRPr lang="en-US"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4343400" cy="4906963"/>
          </a:xfrm>
        </p:spPr>
        <p:txBody>
          <a:bodyPr/>
          <a:lstStyle/>
          <a:p>
            <a:pPr>
              <a:defRPr/>
            </a:pPr>
            <a:r>
              <a:rPr lang="en-US" b="1" dirty="0"/>
              <a:t>Performance Appraisal </a:t>
            </a:r>
          </a:p>
          <a:p>
            <a:pPr lvl="1">
              <a:defRPr/>
            </a:pPr>
            <a:r>
              <a:rPr lang="en-US" dirty="0"/>
              <a:t>evaluation of an employee’s job performance in order to determine the degree to which the employee is performing effectively</a:t>
            </a:r>
          </a:p>
          <a:p>
            <a:pPr marL="0" indent="0">
              <a:buNone/>
            </a:pPr>
            <a:endParaRPr lang="en-US"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2319" y="1143000"/>
            <a:ext cx="3786881" cy="500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i="1" smtClean="0"/>
              <a:t>Developing the Workforce (cont.)</a:t>
            </a:r>
            <a:endParaRPr lang="en-US" sz="3200" i="1" dirty="0" smtClean="0">
              <a:latin typeface="Calibri" pitchFamily="34" charset="0"/>
            </a:endParaRPr>
          </a:p>
        </p:txBody>
      </p:sp>
    </p:spTree>
    <p:extLst>
      <p:ext uri="{BB962C8B-B14F-4D97-AF65-F5344CB8AC3E}">
        <p14:creationId xmlns:p14="http://schemas.microsoft.com/office/powerpoint/2010/main" val="4778626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r>
              <a:rPr lang="en-US" b="1" dirty="0"/>
              <a:t>360-Degree Feedback </a:t>
            </a:r>
            <a:endParaRPr lang="en-US" b="1" dirty="0" smtClean="0"/>
          </a:p>
          <a:p>
            <a:pPr lvl="1"/>
            <a:r>
              <a:rPr lang="en-US" dirty="0" smtClean="0"/>
              <a:t>performance appraisal </a:t>
            </a:r>
            <a:r>
              <a:rPr lang="en-US" dirty="0"/>
              <a:t>technique in which </a:t>
            </a:r>
            <a:r>
              <a:rPr lang="en-US" dirty="0" smtClean="0"/>
              <a:t>managers are evaluated by everyone around them—their </a:t>
            </a:r>
            <a:r>
              <a:rPr lang="en-US" dirty="0"/>
              <a:t>boss, their peers, and </a:t>
            </a:r>
            <a:r>
              <a:rPr lang="en-US" dirty="0" smtClean="0"/>
              <a:t>their subordinates</a:t>
            </a:r>
            <a:endParaRPr lang="en-US" b="1" dirty="0"/>
          </a:p>
        </p:txBody>
      </p:sp>
      <p:sp>
        <p:nvSpPr>
          <p:cNvPr id="4"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i="1" smtClean="0"/>
              <a:t>Developing the Workforce (cont.)</a:t>
            </a:r>
            <a:endParaRPr lang="en-US" sz="3200" i="1" dirty="0" smtClean="0">
              <a:latin typeface="Calibri" pitchFamily="34" charset="0"/>
            </a:endParaRPr>
          </a:p>
        </p:txBody>
      </p:sp>
    </p:spTree>
    <p:extLst>
      <p:ext uri="{BB962C8B-B14F-4D97-AF65-F5344CB8AC3E}">
        <p14:creationId xmlns:p14="http://schemas.microsoft.com/office/powerpoint/2010/main" val="6787379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2800" dirty="0"/>
              <a:t>New Challenges in </a:t>
            </a:r>
            <a:r>
              <a:rPr lang="en-US" sz="2800" dirty="0" smtClean="0"/>
              <a:t>the Changing </a:t>
            </a:r>
            <a:r>
              <a:rPr lang="en-US" sz="2800" dirty="0"/>
              <a:t>Workplace</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2800" b="1" dirty="0"/>
              <a:t>Workforce Diversity </a:t>
            </a:r>
          </a:p>
          <a:p>
            <a:pPr lvl="1">
              <a:defRPr/>
            </a:pPr>
            <a:r>
              <a:rPr lang="en-US" sz="2400" dirty="0"/>
              <a:t>the range of workers’ attitudes, values, beliefs, and behaviors that differ by gender, race, age, ethnicity, physical ability, and other relevant </a:t>
            </a:r>
            <a:r>
              <a:rPr lang="en-US" sz="2400" dirty="0" smtClean="0"/>
              <a:t>characteristics</a:t>
            </a:r>
            <a:endParaRPr lang="en-US" sz="2400" b="1" dirty="0"/>
          </a:p>
          <a:p>
            <a:pPr>
              <a:buClr>
                <a:srgbClr val="254061"/>
              </a:buClr>
            </a:pPr>
            <a:r>
              <a:rPr lang="en-US" altLang="en-US" sz="2800" b="1" dirty="0"/>
              <a:t>Knowledge Workers </a:t>
            </a:r>
            <a:endParaRPr lang="en-US" altLang="en-US" sz="2800" b="1" dirty="0" smtClean="0"/>
          </a:p>
          <a:p>
            <a:pPr lvl="1">
              <a:buClr>
                <a:srgbClr val="254061"/>
              </a:buClr>
            </a:pPr>
            <a:r>
              <a:rPr lang="en-US" altLang="en-US" sz="2400" dirty="0" smtClean="0"/>
              <a:t>employees </a:t>
            </a:r>
            <a:r>
              <a:rPr lang="en-US" altLang="en-US" sz="2400" dirty="0"/>
              <a:t>who are of value because of the knowledge they possess</a:t>
            </a:r>
          </a:p>
          <a:p>
            <a:pPr>
              <a:buClr>
                <a:srgbClr val="254061"/>
              </a:buClr>
            </a:pPr>
            <a:r>
              <a:rPr lang="en-US" altLang="en-US" sz="2800" dirty="0" smtClean="0"/>
              <a:t>HR </a:t>
            </a:r>
            <a:r>
              <a:rPr lang="en-US" altLang="en-US" sz="2800" dirty="0"/>
              <a:t>managers must ensure that the proper training is provided to enable knowledge workers to stay current while also making sure they are compensated at market rates</a:t>
            </a:r>
          </a:p>
          <a:p>
            <a:pPr>
              <a:defRPr/>
            </a:pPr>
            <a:endParaRPr lang="en-US" sz="2800" dirty="0"/>
          </a:p>
        </p:txBody>
      </p:sp>
    </p:spTree>
    <p:extLst>
      <p:ext uri="{BB962C8B-B14F-4D97-AF65-F5344CB8AC3E}">
        <p14:creationId xmlns:p14="http://schemas.microsoft.com/office/powerpoint/2010/main" val="19804319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0"/>
            <a:ext cx="8229600" cy="1143000"/>
          </a:xfrm>
        </p:spPr>
        <p:txBody>
          <a:bodyPr/>
          <a:lstStyle/>
          <a:p>
            <a:r>
              <a:rPr lang="en-US" sz="2800" dirty="0"/>
              <a:t>Distribution of the</a:t>
            </a:r>
            <a:br>
              <a:rPr lang="en-US" sz="2800" dirty="0"/>
            </a:br>
            <a:r>
              <a:rPr lang="en-US" sz="2800" dirty="0"/>
              <a:t>labor force by race 1990-2050</a:t>
            </a:r>
            <a:endParaRPr lang="en-US" sz="2800" dirty="0" smtClean="0">
              <a:latin typeface="Calibri"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333500"/>
            <a:ext cx="4170743" cy="491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4497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Contingent and Temporary Workers</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Clr>
                <a:srgbClr val="254061"/>
              </a:buClr>
            </a:pPr>
            <a:r>
              <a:rPr lang="en-US" altLang="en-US" b="1" dirty="0"/>
              <a:t>Contingent Worker </a:t>
            </a:r>
            <a:endParaRPr lang="en-US" altLang="en-US" b="1" dirty="0" smtClean="0"/>
          </a:p>
          <a:p>
            <a:pPr lvl="1">
              <a:buClr>
                <a:srgbClr val="254061"/>
              </a:buClr>
            </a:pPr>
            <a:r>
              <a:rPr lang="en-US" altLang="en-US" dirty="0" smtClean="0"/>
              <a:t>employee </a:t>
            </a:r>
            <a:r>
              <a:rPr lang="en-US" altLang="en-US" dirty="0"/>
              <a:t>hired on something other than a full-time basis to supplement an organization’s permanent </a:t>
            </a:r>
            <a:r>
              <a:rPr lang="en-US" altLang="en-US" dirty="0" smtClean="0"/>
              <a:t>workforce</a:t>
            </a:r>
          </a:p>
          <a:p>
            <a:pPr lvl="1">
              <a:buClr>
                <a:srgbClr val="254061"/>
              </a:buClr>
            </a:pPr>
            <a:r>
              <a:rPr lang="en-US" altLang="en-US" dirty="0" smtClean="0"/>
              <a:t>includes </a:t>
            </a:r>
            <a:r>
              <a:rPr lang="en-US" altLang="en-US" dirty="0"/>
              <a:t>independent contractors, on-call workers, temporary employees, and contract and leased employees.</a:t>
            </a:r>
          </a:p>
          <a:p>
            <a:pPr marL="0" indent="0">
              <a:buNone/>
            </a:pPr>
            <a:endParaRPr lang="en-US" b="1" dirty="0"/>
          </a:p>
        </p:txBody>
      </p:sp>
    </p:spTree>
    <p:extLst>
      <p:ext uri="{BB962C8B-B14F-4D97-AF65-F5344CB8AC3E}">
        <p14:creationId xmlns:p14="http://schemas.microsoft.com/office/powerpoint/2010/main" val="38809642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Dealing with Organized Labor</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Labor Union </a:t>
            </a:r>
          </a:p>
          <a:p>
            <a:pPr lvl="1">
              <a:defRPr/>
            </a:pPr>
            <a:r>
              <a:rPr lang="en-US" dirty="0"/>
              <a:t>group of individuals working together to achieve shared job-related goals, such as higher pay, shorter working hours, more job security, greater benefits, or better working conditions</a:t>
            </a:r>
          </a:p>
          <a:p>
            <a:pPr>
              <a:defRPr/>
            </a:pPr>
            <a:r>
              <a:rPr lang="en-US" b="1" dirty="0"/>
              <a:t>Labor Relations </a:t>
            </a:r>
          </a:p>
          <a:p>
            <a:pPr lvl="1">
              <a:defRPr/>
            </a:pPr>
            <a:r>
              <a:rPr lang="en-US" dirty="0"/>
              <a:t>process of dealing with employees who are represented by a union</a:t>
            </a:r>
          </a:p>
          <a:p>
            <a:pPr marL="0" indent="0">
              <a:buNone/>
            </a:pPr>
            <a:endParaRPr lang="en-US" sz="2800" b="1" dirty="0"/>
          </a:p>
        </p:txBody>
      </p:sp>
    </p:spTree>
    <p:extLst>
      <p:ext uri="{BB962C8B-B14F-4D97-AF65-F5344CB8AC3E}">
        <p14:creationId xmlns:p14="http://schemas.microsoft.com/office/powerpoint/2010/main" val="3827759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2800" dirty="0"/>
              <a:t>Percentage of Workers Who Belong to Unions: 1995–2010</a:t>
            </a:r>
            <a:endParaRPr lang="en-US" sz="2800" dirty="0" smtClean="0">
              <a:latin typeface="Calibri"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41" y="1447800"/>
            <a:ext cx="8932159" cy="4205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61719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Collective Bargaining</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Collective Bargaining </a:t>
            </a:r>
          </a:p>
          <a:p>
            <a:pPr lvl="1">
              <a:defRPr/>
            </a:pPr>
            <a:r>
              <a:rPr lang="en-US" dirty="0"/>
              <a:t>process by which labor and management negotiate conditions of employment for union-represented workers</a:t>
            </a:r>
          </a:p>
          <a:p>
            <a:pPr marL="0" indent="0">
              <a:buNone/>
            </a:pPr>
            <a:endParaRPr lang="en-US" sz="2800" b="1" dirty="0"/>
          </a:p>
        </p:txBody>
      </p:sp>
    </p:spTree>
    <p:extLst>
      <p:ext uri="{BB962C8B-B14F-4D97-AF65-F5344CB8AC3E}">
        <p14:creationId xmlns:p14="http://schemas.microsoft.com/office/powerpoint/2010/main" val="27838302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 Bargaining Zone</a:t>
            </a:r>
            <a:endParaRPr lang="en-US" sz="3200" dirty="0" smtClean="0">
              <a:latin typeface="Calibri"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137" y="1347788"/>
            <a:ext cx="5683063" cy="4900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04750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Contract Issues</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sz="2800" b="1" dirty="0"/>
              <a:t>Cost-of-Living Adjustment (</a:t>
            </a:r>
            <a:r>
              <a:rPr lang="en-US" sz="2800" b="1" dirty="0" smtClean="0"/>
              <a:t>COLA) </a:t>
            </a:r>
          </a:p>
          <a:p>
            <a:pPr lvl="1"/>
            <a:r>
              <a:rPr lang="en-US" sz="2400" dirty="0" smtClean="0"/>
              <a:t>labor </a:t>
            </a:r>
            <a:r>
              <a:rPr lang="en-US" sz="2400" dirty="0"/>
              <a:t>contract clause tying future </a:t>
            </a:r>
            <a:r>
              <a:rPr lang="en-US" sz="2400" dirty="0" smtClean="0"/>
              <a:t>raises to </a:t>
            </a:r>
            <a:r>
              <a:rPr lang="en-US" sz="2400" dirty="0"/>
              <a:t>changes in consumer </a:t>
            </a:r>
            <a:r>
              <a:rPr lang="en-US" sz="2400" dirty="0" smtClean="0"/>
              <a:t>purchasing power</a:t>
            </a:r>
            <a:endParaRPr lang="en-US" sz="2400" dirty="0"/>
          </a:p>
          <a:p>
            <a:r>
              <a:rPr lang="en-US" sz="2800" b="1" dirty="0"/>
              <a:t>Wage Reopener Clause </a:t>
            </a:r>
            <a:endParaRPr lang="en-US" sz="2800" b="1" dirty="0" smtClean="0"/>
          </a:p>
          <a:p>
            <a:pPr lvl="1"/>
            <a:r>
              <a:rPr lang="en-US" sz="2400" dirty="0"/>
              <a:t>clause allowing wage rates to be renegotiated during the life of a labor contract</a:t>
            </a:r>
          </a:p>
        </p:txBody>
      </p:sp>
    </p:spTree>
    <p:extLst>
      <p:ext uri="{BB962C8B-B14F-4D97-AF65-F5344CB8AC3E}">
        <p14:creationId xmlns:p14="http://schemas.microsoft.com/office/powerpoint/2010/main" val="2844385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90600" y="1219200"/>
            <a:ext cx="7696200" cy="4724400"/>
          </a:xfrm>
        </p:spPr>
        <p:txBody>
          <a:bodyPr/>
          <a:lstStyle/>
          <a:p>
            <a:pPr marL="514350" indent="-514350">
              <a:buFont typeface="+mj-lt"/>
              <a:buAutoNum type="arabicPeriod" startAt="4"/>
            </a:pPr>
            <a:r>
              <a:rPr lang="en-US" b="1" dirty="0"/>
              <a:t>Describe </a:t>
            </a:r>
            <a:r>
              <a:rPr lang="en-US" dirty="0"/>
              <a:t>the main components of a compensation and </a:t>
            </a:r>
            <a:r>
              <a:rPr lang="en-US" dirty="0" smtClean="0"/>
              <a:t>benefits</a:t>
            </a:r>
          </a:p>
          <a:p>
            <a:pPr marL="514350" indent="-514350">
              <a:buFont typeface="+mj-lt"/>
              <a:buAutoNum type="arabicPeriod" startAt="4"/>
            </a:pPr>
            <a:r>
              <a:rPr lang="en-US" b="1" dirty="0" smtClean="0"/>
              <a:t>Describe </a:t>
            </a:r>
            <a:r>
              <a:rPr lang="en-US" dirty="0"/>
              <a:t>how managers develop the workforce in their </a:t>
            </a:r>
            <a:r>
              <a:rPr lang="en-US" dirty="0" smtClean="0"/>
              <a:t>organization through </a:t>
            </a:r>
            <a:r>
              <a:rPr lang="en-US" dirty="0"/>
              <a:t>training and performance </a:t>
            </a:r>
            <a:r>
              <a:rPr lang="en-US" dirty="0" smtClean="0"/>
              <a:t>appraisal.</a:t>
            </a:r>
          </a:p>
          <a:p>
            <a:pPr marL="514350" indent="-514350">
              <a:buFont typeface="+mj-lt"/>
              <a:buAutoNum type="arabicPeriod" startAt="4"/>
            </a:pPr>
            <a:r>
              <a:rPr lang="en-US" b="1" dirty="0" smtClean="0"/>
              <a:t>Discuss </a:t>
            </a:r>
            <a:r>
              <a:rPr lang="en-US" dirty="0" smtClean="0"/>
              <a:t>workforce diversity, the management of knowledge workers, and the use of a contingent workforce as important changes in the contemporary workplace</a:t>
            </a:r>
          </a:p>
          <a:p>
            <a:pPr marL="514350" indent="-514350">
              <a:buFont typeface="+mj-lt"/>
              <a:buAutoNum type="arabicPeriod" startAt="4"/>
            </a:pPr>
            <a:r>
              <a:rPr lang="en-US" b="1" dirty="0" smtClean="0"/>
              <a:t>Explain </a:t>
            </a:r>
            <a:r>
              <a:rPr lang="en-US" dirty="0"/>
              <a:t>why workers organize into labor unions and describe </a:t>
            </a:r>
            <a:r>
              <a:rPr lang="en-US" dirty="0" smtClean="0"/>
              <a:t>the collective </a:t>
            </a:r>
            <a:r>
              <a:rPr lang="en-US" dirty="0"/>
              <a:t>bargaining process</a:t>
            </a:r>
          </a:p>
        </p:txBody>
      </p:sp>
    </p:spTree>
    <p:extLst>
      <p:ext uri="{BB962C8B-B14F-4D97-AF65-F5344CB8AC3E}">
        <p14:creationId xmlns:p14="http://schemas.microsoft.com/office/powerpoint/2010/main" val="19737950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When Bargaining Fails</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Strike </a:t>
            </a:r>
          </a:p>
          <a:p>
            <a:pPr lvl="1">
              <a:defRPr/>
            </a:pPr>
            <a:r>
              <a:rPr lang="en-US" dirty="0"/>
              <a:t>labor action in which employees temporarily walk off the job and refuse to work</a:t>
            </a:r>
          </a:p>
          <a:p>
            <a:pPr>
              <a:defRPr/>
            </a:pPr>
            <a:r>
              <a:rPr lang="en-US" b="1" dirty="0"/>
              <a:t>Boycott</a:t>
            </a:r>
            <a:r>
              <a:rPr lang="en-US" dirty="0"/>
              <a:t> </a:t>
            </a:r>
          </a:p>
          <a:p>
            <a:pPr lvl="1">
              <a:defRPr/>
            </a:pPr>
            <a:r>
              <a:rPr lang="en-US" dirty="0"/>
              <a:t>labor action in which workers refuse to buy the products of a targeted employer</a:t>
            </a:r>
          </a:p>
          <a:p>
            <a:pPr>
              <a:defRPr/>
            </a:pPr>
            <a:r>
              <a:rPr lang="en-US" b="1" dirty="0"/>
              <a:t>Work Slowdown </a:t>
            </a:r>
          </a:p>
          <a:p>
            <a:pPr lvl="1">
              <a:defRPr/>
            </a:pPr>
            <a:r>
              <a:rPr lang="en-US" dirty="0"/>
              <a:t>labor action in which workers perform jobs at a slower than normal pace</a:t>
            </a:r>
          </a:p>
          <a:p>
            <a:pPr>
              <a:defRPr/>
            </a:pPr>
            <a:endParaRPr lang="en-US" dirty="0"/>
          </a:p>
          <a:p>
            <a:pPr marL="0" indent="0">
              <a:buNone/>
            </a:pPr>
            <a:endParaRPr lang="en-US" sz="2800" b="1" dirty="0"/>
          </a:p>
        </p:txBody>
      </p:sp>
    </p:spTree>
    <p:extLst>
      <p:ext uri="{BB962C8B-B14F-4D97-AF65-F5344CB8AC3E}">
        <p14:creationId xmlns:p14="http://schemas.microsoft.com/office/powerpoint/2010/main" val="8567385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Management Tactics</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Lockout </a:t>
            </a:r>
          </a:p>
          <a:p>
            <a:pPr lvl="1">
              <a:defRPr/>
            </a:pPr>
            <a:r>
              <a:rPr lang="en-US" dirty="0"/>
              <a:t>management tactic whereby workers are denied access to the employer’s workplace</a:t>
            </a:r>
          </a:p>
          <a:p>
            <a:pPr>
              <a:defRPr/>
            </a:pPr>
            <a:r>
              <a:rPr lang="en-US" b="1" dirty="0"/>
              <a:t>Strikebreaker </a:t>
            </a:r>
          </a:p>
          <a:p>
            <a:pPr lvl="1">
              <a:defRPr/>
            </a:pPr>
            <a:r>
              <a:rPr lang="en-US" dirty="0"/>
              <a:t>worker hired as a permanent or temporary replacement for a striking employee</a:t>
            </a:r>
          </a:p>
          <a:p>
            <a:pPr marL="0" indent="0">
              <a:buNone/>
            </a:pPr>
            <a:endParaRPr lang="en-US" sz="2800" b="1" dirty="0"/>
          </a:p>
        </p:txBody>
      </p:sp>
    </p:spTree>
    <p:extLst>
      <p:ext uri="{BB962C8B-B14F-4D97-AF65-F5344CB8AC3E}">
        <p14:creationId xmlns:p14="http://schemas.microsoft.com/office/powerpoint/2010/main" val="2535214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Mediation and Arbitration</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3581400" cy="4906963"/>
          </a:xfrm>
        </p:spPr>
        <p:txBody>
          <a:bodyPr/>
          <a:lstStyle/>
          <a:p>
            <a:pPr>
              <a:defRPr/>
            </a:pPr>
            <a:r>
              <a:rPr lang="en-US" b="1" dirty="0"/>
              <a:t>Mediation </a:t>
            </a:r>
          </a:p>
          <a:p>
            <a:pPr lvl="1">
              <a:defRPr/>
            </a:pPr>
            <a:r>
              <a:rPr lang="en-US" dirty="0"/>
              <a:t>method of resolving a labor dispute in which a third party suggests, but does not impose, a settlement</a:t>
            </a:r>
          </a:p>
          <a:p>
            <a:pPr marL="0" indent="0">
              <a:buNone/>
            </a:pPr>
            <a:endParaRPr lang="en-US" sz="2800" b="1" dirty="0"/>
          </a:p>
        </p:txBody>
      </p:sp>
      <p:sp>
        <p:nvSpPr>
          <p:cNvPr id="4" name="Rectangle 3"/>
          <p:cNvSpPr txBox="1">
            <a:spLocks/>
          </p:cNvSpPr>
          <p:nvPr/>
        </p:nvSpPr>
        <p:spPr bwMode="auto">
          <a:xfrm>
            <a:off x="4953000" y="1219200"/>
            <a:ext cx="3581400" cy="490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b="1" dirty="0"/>
              <a:t>Arbitration </a:t>
            </a:r>
          </a:p>
          <a:p>
            <a:pPr lvl="1">
              <a:defRPr/>
            </a:pPr>
            <a:r>
              <a:rPr lang="en-US" dirty="0"/>
              <a:t>method of resolving a labor dispute in which both parties agree to submit to the judgment of a neutral party</a:t>
            </a:r>
          </a:p>
          <a:p>
            <a:pPr marL="0" indent="0">
              <a:buFont typeface="Arial" charset="0"/>
              <a:buNone/>
            </a:pPr>
            <a:endParaRPr lang="en-US" sz="2800" b="1" dirty="0"/>
          </a:p>
        </p:txBody>
      </p:sp>
    </p:spTree>
    <p:extLst>
      <p:ext uri="{BB962C8B-B14F-4D97-AF65-F5344CB8AC3E}">
        <p14:creationId xmlns:p14="http://schemas.microsoft.com/office/powerpoint/2010/main" val="6184673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latin typeface="Calibri" pitchFamily="34" charset="0"/>
              </a:rPr>
              <a:t>Applying What You’ve Learned</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marL="514350" indent="-514350">
              <a:buFont typeface="+mj-lt"/>
              <a:buAutoNum type="arabicPeriod"/>
            </a:pPr>
            <a:r>
              <a:rPr lang="en-US" sz="2800" b="1" dirty="0"/>
              <a:t>Define </a:t>
            </a:r>
            <a:r>
              <a:rPr lang="en-US" sz="2800" dirty="0"/>
              <a:t>human resource management, discuss its strategic significance, and explain how managers plan for their organization’s human resource needs.</a:t>
            </a:r>
          </a:p>
          <a:p>
            <a:pPr marL="514350" indent="-514350">
              <a:buFont typeface="+mj-lt"/>
              <a:buAutoNum type="arabicPeriod"/>
            </a:pPr>
            <a:r>
              <a:rPr lang="en-US" sz="2800" b="1" dirty="0"/>
              <a:t>Discuss </a:t>
            </a:r>
            <a:r>
              <a:rPr lang="en-US" sz="2800" dirty="0"/>
              <a:t>the legal context of human resource management and identify contemporary legal issues. </a:t>
            </a:r>
          </a:p>
          <a:p>
            <a:pPr marL="514350" indent="-514350">
              <a:buFont typeface="+mj-lt"/>
              <a:buAutoNum type="arabicPeriod"/>
            </a:pPr>
            <a:r>
              <a:rPr lang="en-US" sz="2800" b="1" dirty="0"/>
              <a:t>Identify </a:t>
            </a:r>
            <a:r>
              <a:rPr lang="en-US" sz="2800" dirty="0"/>
              <a:t>the steps in staffing a company and discuss ways in which organizations recruit and select new employees.</a:t>
            </a:r>
            <a:br>
              <a:rPr lang="en-US" sz="2800" dirty="0"/>
            </a:br>
            <a:endParaRPr lang="en-US" sz="2800" b="1" dirty="0"/>
          </a:p>
        </p:txBody>
      </p:sp>
    </p:spTree>
    <p:extLst>
      <p:ext uri="{BB962C8B-B14F-4D97-AF65-F5344CB8AC3E}">
        <p14:creationId xmlns:p14="http://schemas.microsoft.com/office/powerpoint/2010/main" val="376717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latin typeface="Calibri" pitchFamily="34" charset="0"/>
              </a:rPr>
              <a:t>Applying What You’ve </a:t>
            </a:r>
            <a:r>
              <a:rPr lang="en-US" sz="3200" i="1" dirty="0" smtClean="0">
                <a:latin typeface="Calibri" pitchFamily="34" charset="0"/>
              </a:rPr>
              <a:t>Learned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marL="514350" indent="-514350">
              <a:buFont typeface="+mj-lt"/>
              <a:buAutoNum type="arabicPeriod" startAt="4"/>
            </a:pPr>
            <a:r>
              <a:rPr lang="en-US" sz="2800" b="1" dirty="0"/>
              <a:t>Describe </a:t>
            </a:r>
            <a:r>
              <a:rPr lang="en-US" sz="2800" dirty="0"/>
              <a:t>the main components of a compensation and benefits</a:t>
            </a:r>
          </a:p>
          <a:p>
            <a:pPr marL="514350" indent="-514350">
              <a:buFont typeface="+mj-lt"/>
              <a:buAutoNum type="arabicPeriod" startAt="4"/>
            </a:pPr>
            <a:r>
              <a:rPr lang="en-US" sz="2800" b="1" dirty="0"/>
              <a:t>Describe </a:t>
            </a:r>
            <a:r>
              <a:rPr lang="en-US" sz="2800" dirty="0"/>
              <a:t>how managers develop the workforce in their organization through training and performance appraisal.</a:t>
            </a:r>
          </a:p>
          <a:p>
            <a:pPr marL="514350" indent="-514350">
              <a:buFont typeface="+mj-lt"/>
              <a:buAutoNum type="arabicPeriod" startAt="4"/>
            </a:pPr>
            <a:r>
              <a:rPr lang="en-US" sz="2800" b="1" dirty="0"/>
              <a:t>Discuss </a:t>
            </a:r>
            <a:r>
              <a:rPr lang="en-US" sz="2800" dirty="0"/>
              <a:t>workforce diversity, the management of knowledge workers, and the use of a contingent workforce as important changes in the contemporary workplace</a:t>
            </a:r>
          </a:p>
          <a:p>
            <a:pPr marL="514350" indent="-514350">
              <a:buFont typeface="+mj-lt"/>
              <a:buAutoNum type="arabicPeriod" startAt="4"/>
            </a:pPr>
            <a:r>
              <a:rPr lang="en-US" sz="2800" b="1" dirty="0"/>
              <a:t>Explain </a:t>
            </a:r>
            <a:r>
              <a:rPr lang="en-US" sz="2800" dirty="0"/>
              <a:t>why workers organize into labor unions and describe the collective bargaining process</a:t>
            </a:r>
          </a:p>
          <a:p>
            <a:pPr marL="0" indent="0">
              <a:buNone/>
            </a:pPr>
            <a:endParaRPr lang="en-US" sz="2800" b="1" dirty="0"/>
          </a:p>
        </p:txBody>
      </p:sp>
    </p:spTree>
    <p:extLst>
      <p:ext uri="{BB962C8B-B14F-4D97-AF65-F5344CB8AC3E}">
        <p14:creationId xmlns:p14="http://schemas.microsoft.com/office/powerpoint/2010/main" val="13833024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The Foundations of </a:t>
            </a:r>
            <a:r>
              <a:rPr lang="en-US" sz="2800" dirty="0" smtClean="0"/>
              <a:t>Human Resource </a:t>
            </a:r>
            <a:r>
              <a:rPr lang="en-US" sz="2800" dirty="0"/>
              <a:t>Management</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Human resource management (HRM) </a:t>
            </a:r>
          </a:p>
          <a:p>
            <a:pPr lvl="1">
              <a:defRPr/>
            </a:pPr>
            <a:r>
              <a:rPr lang="en-US" dirty="0"/>
              <a:t>the set of organizational activities directed at attracting, developing, and maintaining an effective workforce.</a:t>
            </a:r>
          </a:p>
          <a:p>
            <a:r>
              <a:rPr lang="en-US" b="1" dirty="0"/>
              <a:t>Human Capital </a:t>
            </a:r>
            <a:endParaRPr lang="en-US" b="1" dirty="0" smtClean="0"/>
          </a:p>
          <a:p>
            <a:pPr lvl="1"/>
            <a:r>
              <a:rPr lang="en-US" dirty="0" smtClean="0"/>
              <a:t>reflects </a:t>
            </a:r>
            <a:r>
              <a:rPr lang="en-US" dirty="0"/>
              <a:t>the </a:t>
            </a:r>
            <a:r>
              <a:rPr lang="en-US" dirty="0" smtClean="0"/>
              <a:t>organization’s investment </a:t>
            </a:r>
            <a:r>
              <a:rPr lang="en-US" dirty="0"/>
              <a:t>in </a:t>
            </a:r>
            <a:r>
              <a:rPr lang="en-US" dirty="0" smtClean="0"/>
              <a:t>attracting, retaining</a:t>
            </a:r>
            <a:r>
              <a:rPr lang="en-US" dirty="0"/>
              <a:t>, and motivating an </a:t>
            </a:r>
            <a:r>
              <a:rPr lang="en-US" dirty="0" smtClean="0"/>
              <a:t>effective workforce</a:t>
            </a:r>
            <a:endParaRPr lang="en-US" dirty="0"/>
          </a:p>
          <a:p>
            <a:pPr marL="0" indent="0">
              <a:buNone/>
            </a:pPr>
            <a:endParaRPr lang="en-US" b="1" dirty="0"/>
          </a:p>
        </p:txBody>
      </p:sp>
    </p:spTree>
    <p:extLst>
      <p:ext uri="{BB962C8B-B14F-4D97-AF65-F5344CB8AC3E}">
        <p14:creationId xmlns:p14="http://schemas.microsoft.com/office/powerpoint/2010/main" val="2675189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HR Planning</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2800" b="1" dirty="0"/>
              <a:t>Job Analysis </a:t>
            </a:r>
          </a:p>
          <a:p>
            <a:pPr lvl="1">
              <a:defRPr/>
            </a:pPr>
            <a:r>
              <a:rPr lang="en-US" sz="2400" dirty="0"/>
              <a:t>systematic analysis of jobs within an </a:t>
            </a:r>
            <a:r>
              <a:rPr lang="en-US" sz="2400" dirty="0" smtClean="0"/>
              <a:t>organization</a:t>
            </a:r>
            <a:endParaRPr lang="en-US" sz="2400" dirty="0"/>
          </a:p>
          <a:p>
            <a:pPr>
              <a:defRPr/>
            </a:pPr>
            <a:r>
              <a:rPr lang="en-US" sz="2800" b="1" dirty="0"/>
              <a:t>Job Description </a:t>
            </a:r>
          </a:p>
          <a:p>
            <a:pPr lvl="1">
              <a:defRPr/>
            </a:pPr>
            <a:r>
              <a:rPr lang="en-US" sz="2400" dirty="0"/>
              <a:t>description of the duties and responsibilities of a job, its working conditions, and the tools, materials, equipment, and information used to perform it</a:t>
            </a:r>
          </a:p>
          <a:p>
            <a:pPr>
              <a:defRPr/>
            </a:pPr>
            <a:r>
              <a:rPr lang="en-US" sz="2800" b="1" dirty="0"/>
              <a:t>Job Specification </a:t>
            </a:r>
          </a:p>
          <a:p>
            <a:pPr lvl="1">
              <a:defRPr/>
            </a:pPr>
            <a:r>
              <a:rPr lang="en-US" sz="2400" dirty="0"/>
              <a:t>description of the skills, abilities, and other credentials and qualifications required by a job</a:t>
            </a:r>
          </a:p>
          <a:p>
            <a:pPr marL="0" indent="0">
              <a:buNone/>
            </a:pPr>
            <a:endParaRPr lang="en-US" sz="2800" b="1" dirty="0"/>
          </a:p>
        </p:txBody>
      </p:sp>
    </p:spTree>
    <p:extLst>
      <p:ext uri="{BB962C8B-B14F-4D97-AF65-F5344CB8AC3E}">
        <p14:creationId xmlns:p14="http://schemas.microsoft.com/office/powerpoint/2010/main" val="1102986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 HR Planning Process</a:t>
            </a:r>
            <a:endParaRPr lang="en-US" sz="3200" dirty="0" smtClean="0">
              <a:latin typeface="Calibri"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31368"/>
            <a:ext cx="5581650" cy="50170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1876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Forecasting HR Demand and Supply</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marL="514350" indent="-514350">
              <a:buClr>
                <a:srgbClr val="E46C0A"/>
              </a:buClr>
              <a:buFont typeface="Calibri" charset="0"/>
              <a:buAutoNum type="arabicPeriod"/>
            </a:pPr>
            <a:r>
              <a:rPr lang="en-US" altLang="en-US" b="1" dirty="0"/>
              <a:t>Forecasting </a:t>
            </a:r>
            <a:r>
              <a:rPr lang="en-US" altLang="en-US" b="1" i="1" dirty="0"/>
              <a:t>internal </a:t>
            </a:r>
            <a:r>
              <a:rPr lang="en-US" altLang="en-US" b="1" i="1" dirty="0" smtClean="0"/>
              <a:t>supply</a:t>
            </a:r>
            <a:endParaRPr lang="en-US" altLang="en-US" b="1" dirty="0" smtClean="0"/>
          </a:p>
          <a:p>
            <a:pPr marL="914400" lvl="1" indent="-514350">
              <a:buClr>
                <a:srgbClr val="E46C0A"/>
              </a:buClr>
            </a:pPr>
            <a:r>
              <a:rPr lang="en-US" altLang="en-US" dirty="0" smtClean="0"/>
              <a:t>the </a:t>
            </a:r>
            <a:r>
              <a:rPr lang="en-US" altLang="en-US" dirty="0"/>
              <a:t>number and type of employees who will be in the firm at some future date</a:t>
            </a:r>
          </a:p>
          <a:p>
            <a:pPr marL="514350" indent="-514350">
              <a:buClr>
                <a:srgbClr val="E46C0A"/>
              </a:buClr>
              <a:buFont typeface="Calibri" charset="0"/>
              <a:buAutoNum type="arabicPeriod"/>
            </a:pPr>
            <a:r>
              <a:rPr lang="en-US" altLang="en-US" b="1" dirty="0"/>
              <a:t>Forecasting </a:t>
            </a:r>
            <a:r>
              <a:rPr lang="en-US" altLang="en-US" b="1" i="1" dirty="0"/>
              <a:t>external supply</a:t>
            </a:r>
            <a:endParaRPr lang="en-US" altLang="en-US" b="1" dirty="0"/>
          </a:p>
          <a:p>
            <a:pPr marL="914400" lvl="1" indent="-514350">
              <a:buClr>
                <a:srgbClr val="E46C0A"/>
              </a:buClr>
            </a:pPr>
            <a:r>
              <a:rPr lang="en-US" altLang="en-US" dirty="0"/>
              <a:t>the number and type of people who will be available for hiring from the labor market at large</a:t>
            </a:r>
          </a:p>
          <a:p>
            <a:pPr marL="0" indent="0">
              <a:buNone/>
            </a:pPr>
            <a:endParaRPr lang="en-US" b="1" dirty="0"/>
          </a:p>
        </p:txBody>
      </p:sp>
    </p:spTree>
    <p:extLst>
      <p:ext uri="{BB962C8B-B14F-4D97-AF65-F5344CB8AC3E}">
        <p14:creationId xmlns:p14="http://schemas.microsoft.com/office/powerpoint/2010/main" val="1538536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Forecasting HR Demand and </a:t>
            </a:r>
            <a:r>
              <a:rPr lang="en-US" sz="3200" i="1" dirty="0" smtClean="0"/>
              <a:t>Supply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Replacement Chart </a:t>
            </a:r>
          </a:p>
          <a:p>
            <a:pPr lvl="1">
              <a:defRPr/>
            </a:pPr>
            <a:r>
              <a:rPr lang="en-US" dirty="0"/>
              <a:t>list of each management position, who occupies it, how long that person will likely stay in the job, and who is qualified as a replacement</a:t>
            </a:r>
          </a:p>
          <a:p>
            <a:pPr>
              <a:defRPr/>
            </a:pPr>
            <a:r>
              <a:rPr lang="en-US" b="1" dirty="0"/>
              <a:t>Employee Information System (Skills Inventory)</a:t>
            </a:r>
          </a:p>
          <a:p>
            <a:pPr lvl="1">
              <a:defRPr/>
            </a:pPr>
            <a:r>
              <a:rPr lang="en-US" dirty="0"/>
              <a:t>computerized system containing information on each employee’s education, skills, work experiences, and career aspirations</a:t>
            </a:r>
          </a:p>
          <a:p>
            <a:pPr marL="0" indent="0">
              <a:buNone/>
            </a:pPr>
            <a:endParaRPr lang="en-US" b="1" dirty="0"/>
          </a:p>
        </p:txBody>
      </p:sp>
    </p:spTree>
    <p:extLst>
      <p:ext uri="{BB962C8B-B14F-4D97-AF65-F5344CB8AC3E}">
        <p14:creationId xmlns:p14="http://schemas.microsoft.com/office/powerpoint/2010/main" val="1606066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15786</TotalTime>
  <Words>5349</Words>
  <Application>Microsoft Office PowerPoint</Application>
  <PresentationFormat>On-screen Show (4:3)</PresentationFormat>
  <Paragraphs>337</Paragraphs>
  <Slides>45</Slides>
  <Notes>43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45</vt:i4>
      </vt:variant>
    </vt:vector>
  </HeadingPairs>
  <TitlesOfParts>
    <vt:vector size="52" baseType="lpstr">
      <vt:lpstr>Arial</vt:lpstr>
      <vt:lpstr>Calibri</vt:lpstr>
      <vt:lpstr>HelveticaNeue-Bold</vt:lpstr>
      <vt:lpstr>HelveticaNeueLTStd-Roman</vt:lpstr>
      <vt:lpstr>2_Office Theme</vt:lpstr>
      <vt:lpstr>3_Office Theme</vt:lpstr>
      <vt:lpstr>mgmt12e</vt:lpstr>
      <vt:lpstr>Human Resource Management and Labor Relations</vt:lpstr>
      <vt:lpstr>Introduction</vt:lpstr>
      <vt:lpstr>PowerPoint Presentation</vt:lpstr>
      <vt:lpstr>PowerPoint Presentation</vt:lpstr>
      <vt:lpstr>The Foundations of Human Resource Management</vt:lpstr>
      <vt:lpstr>HR Planning</vt:lpstr>
      <vt:lpstr>The HR Planning Process</vt:lpstr>
      <vt:lpstr>Forecasting HR Demand and Supply</vt:lpstr>
      <vt:lpstr>Forecasting HR Demand and Supply (cont.)</vt:lpstr>
      <vt:lpstr>The Legal Context of HRM</vt:lpstr>
      <vt:lpstr>The Legal Context of HRM (cont.)</vt:lpstr>
      <vt:lpstr>Affirmative Action</vt:lpstr>
      <vt:lpstr>The Legal Context of HRM</vt:lpstr>
      <vt:lpstr>Compensation and Benefits</vt:lpstr>
      <vt:lpstr>Compensation and Benefits (cont.)</vt:lpstr>
      <vt:lpstr>The Legal Context of HRM</vt:lpstr>
      <vt:lpstr>Labor Relations</vt:lpstr>
      <vt:lpstr>Health and Safety</vt:lpstr>
      <vt:lpstr>Other Legal Issues</vt:lpstr>
      <vt:lpstr>Other Legal Issues (cont.)</vt:lpstr>
      <vt:lpstr>Staffing the Organization</vt:lpstr>
      <vt:lpstr>Selecting Human Resources</vt:lpstr>
      <vt:lpstr>Compensation and Benefits</vt:lpstr>
      <vt:lpstr>Incentive Programs</vt:lpstr>
      <vt:lpstr>Incentive Programs (cont.)</vt:lpstr>
      <vt:lpstr>PowerPoint Presentation</vt:lpstr>
      <vt:lpstr>Benefits Programs</vt:lpstr>
      <vt:lpstr>Developing the Workforce</vt:lpstr>
      <vt:lpstr>Developing the Workforce (cont.)</vt:lpstr>
      <vt:lpstr>PowerPoint Presentation</vt:lpstr>
      <vt:lpstr>PowerPoint Presentation</vt:lpstr>
      <vt:lpstr>New Challenges in the Changing Workplace</vt:lpstr>
      <vt:lpstr>Distribution of the labor force by race 1990-2050</vt:lpstr>
      <vt:lpstr>Contingent and Temporary Workers</vt:lpstr>
      <vt:lpstr>Dealing with Organized Labor</vt:lpstr>
      <vt:lpstr>Percentage of Workers Who Belong to Unions: 1995–2010</vt:lpstr>
      <vt:lpstr>Collective Bargaining</vt:lpstr>
      <vt:lpstr>The Bargaining Zone</vt:lpstr>
      <vt:lpstr>Contract Issues</vt:lpstr>
      <vt:lpstr>When Bargaining Fails</vt:lpstr>
      <vt:lpstr>Management Tactics</vt:lpstr>
      <vt:lpstr>Mediation and Arbitration</vt:lpstr>
      <vt:lpstr>Applying What You’ve Learned</vt:lpstr>
      <vt:lpstr>Applying What You’ve Learned (cont.)</vt:lpstr>
      <vt:lpstr>PowerPoint Presentation</vt:lpstr>
    </vt:vector>
  </TitlesOfParts>
  <Company>Pearson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Meeta Pendharkar</cp:lastModifiedBy>
  <cp:revision>155</cp:revision>
  <dcterms:created xsi:type="dcterms:W3CDTF">2013-10-17T14:20:40Z</dcterms:created>
  <dcterms:modified xsi:type="dcterms:W3CDTF">2014-01-07T06:46:35Z</dcterms:modified>
</cp:coreProperties>
</file>