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5"/>
  </p:notesMasterIdLst>
  <p:sldIdLst>
    <p:sldId id="256" r:id="rId4"/>
    <p:sldId id="262" r:id="rId5"/>
    <p:sldId id="258" r:id="rId6"/>
    <p:sldId id="261" r:id="rId7"/>
    <p:sldId id="297" r:id="rId8"/>
    <p:sldId id="479" r:id="rId9"/>
    <p:sldId id="478" r:id="rId10"/>
    <p:sldId id="477" r:id="rId11"/>
    <p:sldId id="476" r:id="rId12"/>
    <p:sldId id="475" r:id="rId13"/>
    <p:sldId id="474" r:id="rId14"/>
    <p:sldId id="473" r:id="rId15"/>
    <p:sldId id="472" r:id="rId16"/>
    <p:sldId id="485" r:id="rId17"/>
    <p:sldId id="484" r:id="rId18"/>
    <p:sldId id="483" r:id="rId19"/>
    <p:sldId id="482" r:id="rId20"/>
    <p:sldId id="481" r:id="rId21"/>
    <p:sldId id="480" r:id="rId22"/>
    <p:sldId id="471" r:id="rId23"/>
    <p:sldId id="470" r:id="rId24"/>
    <p:sldId id="469" r:id="rId25"/>
    <p:sldId id="486" r:id="rId26"/>
    <p:sldId id="492" r:id="rId27"/>
    <p:sldId id="491" r:id="rId28"/>
    <p:sldId id="490" r:id="rId29"/>
    <p:sldId id="489" r:id="rId30"/>
    <p:sldId id="488" r:id="rId31"/>
    <p:sldId id="487" r:id="rId32"/>
    <p:sldId id="493" r:id="rId33"/>
    <p:sldId id="502" r:id="rId34"/>
    <p:sldId id="501" r:id="rId35"/>
    <p:sldId id="500" r:id="rId36"/>
    <p:sldId id="499" r:id="rId37"/>
    <p:sldId id="498" r:id="rId38"/>
    <p:sldId id="497" r:id="rId39"/>
    <p:sldId id="496" r:id="rId40"/>
    <p:sldId id="495" r:id="rId41"/>
    <p:sldId id="468" r:id="rId42"/>
    <p:sldId id="503" r:id="rId43"/>
    <p:sldId id="260"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55235" autoAdjust="0"/>
  </p:normalViewPr>
  <p:slideViewPr>
    <p:cSldViewPr>
      <p:cViewPr varScale="1">
        <p:scale>
          <a:sx n="36" d="100"/>
          <a:sy n="36" d="100"/>
        </p:scale>
        <p:origin x="1908" y="2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3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val="233849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Depending on how much they cost and how they will be used, industrial products can be divided into three categories.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Production items are goods or services that are used directly in the conversion (production) process, such as petroleum that is converted into gasoline, and </a:t>
            </a:r>
            <a:r>
              <a:rPr lang="en-US" sz="1200" b="0" i="0" u="none" strike="noStrike" kern="1200" baseline="0" dirty="0" smtClean="0">
                <a:solidFill>
                  <a:schemeClr val="tx1"/>
                </a:solidFill>
                <a:latin typeface="+mn-lt"/>
                <a:ea typeface="+mn-ea"/>
                <a:cs typeface="Arial" charset="0"/>
              </a:rPr>
              <a:t>passenger demand </a:t>
            </a:r>
            <a:r>
              <a:rPr lang="en-US" sz="1200" b="0" i="0" u="none" strike="noStrike" kern="1200" baseline="0" dirty="0" smtClean="0">
                <a:solidFill>
                  <a:schemeClr val="tx1"/>
                </a:solidFill>
                <a:latin typeface="+mn-lt"/>
                <a:ea typeface="+mn-ea"/>
                <a:cs typeface="Arial" charset="0"/>
              </a:rPr>
              <a:t>information that is converted into bus or train services. Most consumer products, including food, clothing, housing, and entertainment services are created from production items.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Expense items are goods and services that are consumed within a year by organizations producing other goods or supplying other services.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Capital items are longer-lasting (expensive and sometimes permanent) goods and services. They have expected lives of more than a year; they typically are </a:t>
            </a:r>
            <a:r>
              <a:rPr lang="en-US" sz="1200" b="0" i="0" u="none" strike="noStrike" kern="1200" baseline="0" dirty="0" smtClean="0">
                <a:solidFill>
                  <a:schemeClr val="tx1"/>
                </a:solidFill>
                <a:latin typeface="+mn-lt"/>
                <a:ea typeface="+mn-ea"/>
                <a:cs typeface="Arial" charset="0"/>
              </a:rPr>
              <a:t>expected to </a:t>
            </a:r>
            <a:r>
              <a:rPr lang="en-US" sz="1200" b="0" i="0" u="none" strike="noStrike" kern="1200" baseline="0" dirty="0" smtClean="0">
                <a:solidFill>
                  <a:schemeClr val="tx1"/>
                </a:solidFill>
                <a:latin typeface="+mn-lt"/>
                <a:ea typeface="+mn-ea"/>
                <a:cs typeface="Arial" charset="0"/>
              </a:rPr>
              <a:t>last several years.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group of products that a company makes available for sale, whether consumer, industrial, or both, is its product mix</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E*TRADE, for example, offers online </a:t>
            </a:r>
            <a:r>
              <a:rPr lang="en-US" sz="1200" b="0" i="0" u="none" strike="noStrike" kern="1200" baseline="0" dirty="0" smtClean="0">
                <a:solidFill>
                  <a:schemeClr val="tx1"/>
                </a:solidFill>
                <a:latin typeface="+mn-lt"/>
                <a:ea typeface="+mn-ea"/>
                <a:cs typeface="Arial" charset="0"/>
              </a:rPr>
              <a:t>financial investing </a:t>
            </a:r>
            <a:r>
              <a:rPr lang="en-US" sz="1200" b="0" i="0" u="none" strike="noStrike" kern="1200" baseline="0" dirty="0" smtClean="0">
                <a:solidFill>
                  <a:schemeClr val="tx1"/>
                </a:solidFill>
                <a:latin typeface="+mn-lt"/>
                <a:ea typeface="+mn-ea"/>
                <a:cs typeface="Arial" charset="0"/>
              </a:rPr>
              <a:t>and trading services, retirement planning, and educational resources.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 group of products that are closely related because they function in a similar manner (e.g., flavored coffees) or are sold to the same customer group (e.g., stop-in coffee drinkers) who will use them in similar ways is a product line.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How important is speed to market (or </a:t>
            </a:r>
            <a:r>
              <a:rPr lang="en-US" sz="1200" b="0" i="1" u="none" strike="noStrike" kern="1200" baseline="0" dirty="0" smtClean="0">
                <a:solidFill>
                  <a:schemeClr val="tx1"/>
                </a:solidFill>
                <a:latin typeface="+mn-lt"/>
                <a:ea typeface="+mn-ea"/>
                <a:cs typeface="Arial" charset="0"/>
              </a:rPr>
              <a:t>time compression</a:t>
            </a:r>
            <a:r>
              <a:rPr lang="en-US" sz="1200" b="0" i="0" u="none" strike="noStrike" kern="1200" baseline="0" dirty="0" smtClean="0">
                <a:solidFill>
                  <a:schemeClr val="tx1"/>
                </a:solidFill>
                <a:latin typeface="+mn-lt"/>
                <a:ea typeface="+mn-ea"/>
                <a:cs typeface="Arial" charset="0"/>
              </a:rPr>
              <a:t>), a firm’s success in responding rapidly to customer demand or market changes? One study reports that </a:t>
            </a:r>
            <a:r>
              <a:rPr lang="en-US" sz="1200" b="0" i="0" u="none" strike="noStrike" kern="1200" baseline="0" dirty="0" smtClean="0">
                <a:solidFill>
                  <a:schemeClr val="tx1"/>
                </a:solidFill>
                <a:latin typeface="+mn-lt"/>
                <a:ea typeface="+mn-ea"/>
                <a:cs typeface="Arial" charset="0"/>
              </a:rPr>
              <a:t>a product </a:t>
            </a:r>
            <a:r>
              <a:rPr lang="en-US" sz="1200" b="0" i="0" u="none" strike="noStrike" kern="1200" baseline="0" dirty="0" smtClean="0">
                <a:solidFill>
                  <a:schemeClr val="tx1"/>
                </a:solidFill>
                <a:latin typeface="+mn-lt"/>
                <a:ea typeface="+mn-ea"/>
                <a:cs typeface="Arial" charset="0"/>
              </a:rPr>
              <a:t>that is only three months late to market (three months behind the leader) loses 12 percent of its lifetime profit potential. After a six-month delay, it will lose 33 percent.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 increase their chances of developing a successful new product, many firms adopt some version of a seven-step process for developing physical goods (we will </a:t>
            </a:r>
            <a:r>
              <a:rPr lang="en-US" sz="1200" b="0" i="0" u="none" strike="noStrike" kern="1200" baseline="0" dirty="0" smtClean="0">
                <a:solidFill>
                  <a:schemeClr val="tx1"/>
                </a:solidFill>
                <a:latin typeface="+mn-lt"/>
                <a:ea typeface="+mn-ea"/>
                <a:cs typeface="Arial" charset="0"/>
              </a:rPr>
              <a:t>discuss the </a:t>
            </a:r>
            <a:r>
              <a:rPr lang="en-US" sz="1200" b="0" i="0" u="none" strike="noStrike" kern="1200" baseline="0" dirty="0" smtClean="0">
                <a:solidFill>
                  <a:schemeClr val="tx1"/>
                </a:solidFill>
                <a:latin typeface="+mn-lt"/>
                <a:ea typeface="+mn-ea"/>
                <a:cs typeface="Arial" charset="0"/>
              </a:rPr>
              <a:t>process for services next).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development of services involves many of the same stages. Basically, steps 2, 3, 4, 6, and 7 are the same. There are, however, important differences in steps </a:t>
            </a:r>
            <a:r>
              <a:rPr lang="en-US" sz="1200" b="0" i="0" u="none" strike="noStrike" kern="1200" baseline="0" dirty="0" smtClean="0">
                <a:solidFill>
                  <a:schemeClr val="tx1"/>
                </a:solidFill>
                <a:latin typeface="+mn-lt"/>
                <a:ea typeface="+mn-ea"/>
                <a:cs typeface="Arial" charset="0"/>
              </a:rPr>
              <a:t>1 and 5.</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When a product reaches the market, it enters the product life cycle (PLC), a series of stages through which it passes during its commercial life. Depending on the product’s ability to attract and keep customers, its PLC may be a matter of months, years, or decades. Strong, mature products (such as Clorox bleach and H&amp;R Block </a:t>
            </a:r>
            <a:r>
              <a:rPr lang="en-US" sz="1200" b="0" i="0" u="none" strike="noStrike" kern="1200" baseline="0" dirty="0" smtClean="0">
                <a:solidFill>
                  <a:schemeClr val="tx1"/>
                </a:solidFill>
                <a:latin typeface="+mn-lt"/>
                <a:ea typeface="+mn-ea"/>
                <a:cs typeface="Arial" charset="0"/>
              </a:rPr>
              <a:t>tax preparation</a:t>
            </a:r>
            <a:r>
              <a:rPr lang="en-US" sz="1200" b="0" i="0" u="none" strike="noStrike" kern="1200" baseline="0" dirty="0" smtClean="0">
                <a:solidFill>
                  <a:schemeClr val="tx1"/>
                </a:solidFill>
                <a:latin typeface="+mn-lt"/>
                <a:ea typeface="+mn-ea"/>
                <a:cs typeface="Arial" charset="0"/>
              </a:rPr>
              <a:t>) have had long productive lives.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product extension, an existing product is marketed globally instead of just domestically. Coca-Cola, Kentucky Fried Chicken, and Levi’s jeans are </a:t>
            </a:r>
            <a:r>
              <a:rPr lang="en-US" sz="1200" b="0" i="0" u="none" strike="noStrike" kern="1200" baseline="0" dirty="0" smtClean="0">
                <a:solidFill>
                  <a:schemeClr val="tx1"/>
                </a:solidFill>
                <a:latin typeface="+mn-lt"/>
                <a:ea typeface="+mn-ea"/>
                <a:cs typeface="Arial" charset="0"/>
              </a:rPr>
              <a:t>examples of </a:t>
            </a:r>
            <a:r>
              <a:rPr lang="en-US" sz="1200" b="0" i="0" u="none" strike="noStrike" kern="1200" baseline="0" dirty="0" smtClean="0">
                <a:solidFill>
                  <a:schemeClr val="tx1"/>
                </a:solidFill>
                <a:latin typeface="+mn-lt"/>
                <a:ea typeface="+mn-ea"/>
                <a:cs typeface="Arial" charset="0"/>
              </a:rPr>
              <a:t>many product extensions.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With product adaptation, the product is modified for greater appeal in different countries. In Germany, a McDonald’s meal includes beer, and Ford puts </a:t>
            </a:r>
            <a:r>
              <a:rPr lang="en-US" sz="1200" b="0" i="0" u="none" strike="noStrike" kern="1200" baseline="0" dirty="0" smtClean="0">
                <a:solidFill>
                  <a:schemeClr val="tx1"/>
                </a:solidFill>
                <a:latin typeface="+mn-lt"/>
                <a:ea typeface="+mn-ea"/>
                <a:cs typeface="Arial" charset="0"/>
              </a:rPr>
              <a:t>the steering </a:t>
            </a:r>
            <a:r>
              <a:rPr lang="en-US" sz="1200" b="0" i="0" u="none" strike="noStrike" kern="1200" baseline="0" dirty="0" smtClean="0">
                <a:solidFill>
                  <a:schemeClr val="tx1"/>
                </a:solidFill>
                <a:latin typeface="+mn-lt"/>
                <a:ea typeface="+mn-ea"/>
                <a:cs typeface="Arial" charset="0"/>
              </a:rPr>
              <a:t>wheel on the right side for sales in Japan. Because it involves product changes, this approach is usually more costly than product extension.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Reintroduction means reviving, for new markets, products that are becoming obsolete in older ones. NCR, for instance, reintroduced manually operated </a:t>
            </a:r>
            <a:r>
              <a:rPr lang="en-US" sz="1200" b="0" i="0" u="none" strike="noStrike" kern="1200" baseline="0" dirty="0" smtClean="0">
                <a:solidFill>
                  <a:schemeClr val="tx1"/>
                </a:solidFill>
                <a:latin typeface="+mn-lt"/>
                <a:ea typeface="+mn-ea"/>
                <a:cs typeface="Arial" charset="0"/>
              </a:rPr>
              <a:t>cash registers </a:t>
            </a:r>
            <a:r>
              <a:rPr lang="en-US" sz="1200" b="0" i="0" u="none" strike="noStrike" kern="1200" baseline="0" dirty="0" smtClean="0">
                <a:solidFill>
                  <a:schemeClr val="tx1"/>
                </a:solidFill>
                <a:latin typeface="+mn-lt"/>
                <a:ea typeface="+mn-ea"/>
                <a:cs typeface="Arial" charset="0"/>
              </a:rPr>
              <a:t>in Latin America.</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Branding is a process of using names and symbols, like Coca-Cola, the Mercedes </a:t>
            </a:r>
            <a:r>
              <a:rPr lang="en-US" sz="1200" b="0" i="0" u="none" strike="noStrike" kern="1200" baseline="0" dirty="0" err="1" smtClean="0">
                <a:solidFill>
                  <a:schemeClr val="tx1"/>
                </a:solidFill>
                <a:latin typeface="+mn-lt"/>
                <a:ea typeface="+mn-ea"/>
                <a:cs typeface="Arial" charset="0"/>
              </a:rPr>
              <a:t>tri-star</a:t>
            </a:r>
            <a:r>
              <a:rPr lang="en-US" sz="1200" b="0" i="0" u="none" strike="noStrike" kern="1200" baseline="0" dirty="0" smtClean="0">
                <a:solidFill>
                  <a:schemeClr val="tx1"/>
                </a:solidFill>
                <a:latin typeface="+mn-lt"/>
                <a:ea typeface="+mn-ea"/>
                <a:cs typeface="Arial" charset="0"/>
              </a:rPr>
              <a:t> logo, or McDonald’s golden arches, to communicate the qualities of a particular product made by a particular producer. Brands are designed to signal uniform quality; customers who try and like a product can return to it by remembering its name or its logo.</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Several benefits result from successful branding, including brand loyalty and brand awareness, the brand name that first comes to mind when you consider </a:t>
            </a:r>
            <a:r>
              <a:rPr lang="en-US" sz="1200" b="0" i="0" u="none" strike="noStrike" kern="1200" baseline="0" dirty="0" smtClean="0">
                <a:solidFill>
                  <a:schemeClr val="tx1"/>
                </a:solidFill>
                <a:latin typeface="+mn-lt"/>
                <a:ea typeface="+mn-ea"/>
                <a:cs typeface="Arial" charset="0"/>
              </a:rPr>
              <a:t>a particular </a:t>
            </a:r>
            <a:r>
              <a:rPr lang="en-US" sz="1200" b="0" i="0" u="none" strike="noStrike" kern="1200" baseline="0" dirty="0" smtClean="0">
                <a:solidFill>
                  <a:schemeClr val="tx1"/>
                </a:solidFill>
                <a:latin typeface="+mn-lt"/>
                <a:ea typeface="+mn-ea"/>
                <a:cs typeface="Arial" charset="0"/>
              </a:rPr>
              <a:t>product category. What company, for example, comes to mind when you need to ship a document a long way on short notice? For many people, UPS has </a:t>
            </a:r>
            <a:r>
              <a:rPr lang="en-US" sz="1200" b="0" i="0" u="none" strike="noStrike" kern="1200" baseline="0" dirty="0" smtClean="0">
                <a:solidFill>
                  <a:schemeClr val="tx1"/>
                </a:solidFill>
                <a:latin typeface="+mn-lt"/>
                <a:ea typeface="+mn-ea"/>
                <a:cs typeface="Arial" charset="0"/>
              </a:rPr>
              <a:t>the necessary </a:t>
            </a:r>
            <a:r>
              <a:rPr lang="en-US" sz="1200" b="0" i="0" u="none" strike="noStrike" kern="1200" baseline="0" dirty="0" smtClean="0">
                <a:solidFill>
                  <a:schemeClr val="tx1"/>
                </a:solidFill>
                <a:latin typeface="+mn-lt"/>
                <a:ea typeface="+mn-ea"/>
                <a:cs typeface="Arial" charset="0"/>
              </a:rPr>
              <a:t>brand awareness.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Table 12.3 shows the rankings of the top global brands based on estimates of each brand’s dollar value. It reflects the earnings boost that each brand delivers—an </a:t>
            </a:r>
            <a:r>
              <a:rPr lang="en-US" sz="1200" b="0" i="0" u="none" strike="noStrike" kern="1200" baseline="0" dirty="0" smtClean="0">
                <a:solidFill>
                  <a:schemeClr val="tx1"/>
                </a:solidFill>
                <a:latin typeface="+mn-lt"/>
                <a:ea typeface="+mn-ea"/>
                <a:cs typeface="Arial" charset="0"/>
              </a:rPr>
              <a:t>index of </a:t>
            </a:r>
            <a:r>
              <a:rPr lang="en-US" sz="1200" b="0" i="0" u="none" strike="noStrike" kern="1200" baseline="0" dirty="0" smtClean="0">
                <a:solidFill>
                  <a:schemeClr val="tx1"/>
                </a:solidFill>
                <a:latin typeface="+mn-lt"/>
                <a:ea typeface="+mn-ea"/>
                <a:cs typeface="Arial" charset="0"/>
              </a:rPr>
              <a:t>a brand’s power to increase sales and earnings, both present and future—and shows how much those future earnings are worth today.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product placement, is a promotional tactic for brand exposure in which characters in television, film, music, magazines, or video games use a real product with a brand visible to viewers.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National brands are produced by, widely distributed by, and carry the name of the manufacturer. These brands (for example, Direct TV, Progressive Insurance, Scotch tape and Scope mouthwash) are often widely recognized by customers because of national advertising campaigns, and they are, therefore, valuable assets.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We have become used to companies (and even personalities) selling the rights to put their names on products. These are called licensed brands. For example, the popularity of auto racing is generating millions in revenues for the NASCAR brand, which licenses its name on car accessories, ladies and men’s apparel, headsets, and countless other items with the names of popular drivers such as Martin, Johnson, Stewart, and Edwards. Harley-Davidson’s famous logo, emblazoned on boots</a:t>
            </a:r>
            <a:r>
              <a:rPr lang="en-US" sz="1200" b="0" i="0" u="none" strike="noStrike" kern="1200" baseline="0" dirty="0" smtClean="0">
                <a:solidFill>
                  <a:schemeClr val="tx1"/>
                </a:solidFill>
                <a:latin typeface="+mn-lt"/>
                <a:ea typeface="+mn-ea"/>
                <a:cs typeface="Arial" charset="0"/>
              </a:rPr>
              <a:t>, eyewear</a:t>
            </a:r>
            <a:r>
              <a:rPr lang="en-US" sz="1200" b="0" i="0" u="none" strike="noStrike" kern="1200" baseline="0" dirty="0" smtClean="0">
                <a:solidFill>
                  <a:schemeClr val="tx1"/>
                </a:solidFill>
                <a:latin typeface="+mn-lt"/>
                <a:ea typeface="+mn-ea"/>
                <a:cs typeface="Arial" charset="0"/>
              </a:rPr>
              <a:t>, gloves, purses, lighters, and watches, brings the motorcycle maker more than $300 million annually.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When a wholesaler or retailer develops a brand name and has a manufacturer put it on a product, the resulting name is a private brand (or private label). Sears, who carries such lines as Craftsman tools, Canyon River Blues denim clothing, and Kenmore appliances, is a well-known seller of private brands.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With a few exceptions, products need some form of packaging to reduce the risk of damage, breakage, or spoilage, and to increase the difficulty of stealing small products. A package also serves as an in-store advertisement that makes the product attractive, displays the brand name, and identifies features and benefits. Also, packaging features, such as no-drip bottles of Clorox bleach, add utility for consumers.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Pricing objectives are the goals that sellers hope to achieve in pricing products for sale. Some companies have </a:t>
            </a:r>
            <a:r>
              <a:rPr lang="en-US" sz="1200" b="0" i="1" u="none" strike="noStrike" kern="1200" baseline="0" dirty="0" smtClean="0">
                <a:solidFill>
                  <a:schemeClr val="tx1"/>
                </a:solidFill>
                <a:latin typeface="+mn-lt"/>
                <a:ea typeface="+mn-ea"/>
                <a:cs typeface="Arial" charset="0"/>
              </a:rPr>
              <a:t>profit-maximizing pricing objectives</a:t>
            </a:r>
            <a:r>
              <a:rPr lang="en-US" sz="1200" b="0" i="0" u="none" strike="noStrike" kern="1200" baseline="0" dirty="0" smtClean="0">
                <a:solidFill>
                  <a:schemeClr val="tx1"/>
                </a:solidFill>
                <a:latin typeface="+mn-lt"/>
                <a:ea typeface="+mn-ea"/>
                <a:cs typeface="Arial" charset="0"/>
              </a:rPr>
              <a:t>, others have </a:t>
            </a:r>
            <a:r>
              <a:rPr lang="en-US" sz="1200" b="0" i="1" u="none" strike="noStrike" kern="1200" baseline="0" dirty="0" smtClean="0">
                <a:solidFill>
                  <a:schemeClr val="tx1"/>
                </a:solidFill>
                <a:latin typeface="+mn-lt"/>
                <a:ea typeface="+mn-ea"/>
                <a:cs typeface="Arial" charset="0"/>
              </a:rPr>
              <a:t>market share </a:t>
            </a:r>
            <a:r>
              <a:rPr lang="en-US" sz="1200" b="0" i="1" u="none" strike="noStrike" kern="1200" baseline="0" dirty="0" smtClean="0">
                <a:solidFill>
                  <a:schemeClr val="tx1"/>
                </a:solidFill>
                <a:latin typeface="+mn-lt"/>
                <a:ea typeface="+mn-ea"/>
                <a:cs typeface="Arial" charset="0"/>
              </a:rPr>
              <a:t>pricing objectives</a:t>
            </a:r>
            <a:r>
              <a:rPr lang="en-US" sz="1200" b="0" i="0" u="none" strike="noStrike" kern="1200" baseline="0" dirty="0" smtClean="0">
                <a:solidFill>
                  <a:schemeClr val="tx1"/>
                </a:solidFill>
                <a:latin typeface="+mn-lt"/>
                <a:ea typeface="+mn-ea"/>
                <a:cs typeface="Arial" charset="0"/>
              </a:rPr>
              <a:t>, and still others are concerned with pricing for </a:t>
            </a:r>
            <a:r>
              <a:rPr lang="en-US" sz="1200" b="0" i="1" u="none" strike="noStrike" kern="1200" baseline="0" dirty="0" smtClean="0">
                <a:solidFill>
                  <a:schemeClr val="tx1"/>
                </a:solidFill>
                <a:latin typeface="+mn-lt"/>
                <a:ea typeface="+mn-ea"/>
                <a:cs typeface="Arial" charset="0"/>
              </a:rPr>
              <a:t>e-business objectives</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Companies that set prices to maximize profits want to set the selling price to sell the number of units that will generate the highest possible total profits.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Because they are willing to accept minimal profits, even losses, to get buyers to try products, companies may initially set low prices for new products to establish market share (or market penetration), a company’s percentage of the total industry sales for a specific product type. Even with established products, market share leadership may outweigh profit as a pricing objective.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Cost-oriented pricing considers a firm’s desire to make a profit and its need to cover operating costs.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 be profitable, the company must charge enough to cover product and other costs. Together, these factors determine the markup, the amount added to an </a:t>
            </a:r>
            <a:r>
              <a:rPr lang="en-US" sz="1200" b="0" i="0" u="none" strike="noStrike" kern="1200" baseline="0" dirty="0" smtClean="0">
                <a:solidFill>
                  <a:schemeClr val="tx1"/>
                </a:solidFill>
                <a:latin typeface="+mn-lt"/>
                <a:ea typeface="+mn-ea"/>
                <a:cs typeface="Arial" charset="0"/>
              </a:rPr>
              <a:t>item’s purchase </a:t>
            </a:r>
            <a:r>
              <a:rPr lang="en-US" sz="1200" b="0" i="0" u="none" strike="noStrike" kern="1200" baseline="0" dirty="0" smtClean="0">
                <a:solidFill>
                  <a:schemeClr val="tx1"/>
                </a:solidFill>
                <a:latin typeface="+mn-lt"/>
                <a:ea typeface="+mn-ea"/>
                <a:cs typeface="Arial" charset="0"/>
              </a:rPr>
              <a:t>cost to sell it at a profit.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Using cost-oriented pricing, a firm will cover variable costs, costs that change with the number of units of a product produced and sold, such as raw materials, sales commissions, and shipping. Firms also need to pay fixed costs, costs, such as rent, insurance, and utilities, that must be paid </a:t>
            </a:r>
            <a:r>
              <a:rPr lang="en-US" sz="1200" b="0" i="1" u="none" strike="noStrike" kern="1200" baseline="0" dirty="0" smtClean="0">
                <a:solidFill>
                  <a:schemeClr val="tx1"/>
                </a:solidFill>
                <a:latin typeface="+mn-lt"/>
                <a:ea typeface="+mn-ea"/>
                <a:cs typeface="Arial" charset="0"/>
              </a:rPr>
              <a:t>regardless of the number of units produced and sold</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Breakeven analyses identifies the sales volume where total costs equal total revenues by assessing costs versus revenues for various sales volumes and showing</a:t>
            </a:r>
            <a:r>
              <a:rPr lang="en-US" sz="1200" b="0" i="0" u="none" strike="noStrike" kern="1200" baseline="0" dirty="0" smtClean="0">
                <a:solidFill>
                  <a:schemeClr val="tx1"/>
                </a:solidFill>
                <a:latin typeface="+mn-lt"/>
                <a:ea typeface="+mn-ea"/>
                <a:cs typeface="Arial" charset="0"/>
              </a:rPr>
              <a:t>, at </a:t>
            </a:r>
            <a:r>
              <a:rPr lang="en-US" sz="1200" b="0" i="0" u="none" strike="noStrike" kern="1200" baseline="0" dirty="0" smtClean="0">
                <a:solidFill>
                  <a:schemeClr val="tx1"/>
                </a:solidFill>
                <a:latin typeface="+mn-lt"/>
                <a:ea typeface="+mn-ea"/>
                <a:cs typeface="Arial" charset="0"/>
              </a:rPr>
              <a:t>any particular selling price, the amount of loss or profit for each volume of sales.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When introducing new products, companies must often choose between high prices or low prices. Price skimming, setting an initial high price to cover development and introduction costs and generate a large profit on each item sold, works only if marketers can convince customers that a new product is truly different from existing products and there is no foreseeable major competition on the horizon.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contrast, penetration pricing, setting an initial low price to establish a new product in the market, seeks to create customer interest and stimulate trial purchases. Penetration strategy is the best strategy when introducing a product that has or expects to have competitors quickly.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bundling strategy groups several products together to be sold as a single unit, rather than individually. Suppose you have two insurance policies with different companies, one for life insurance and another for auto insurance. You may benefit from bundling, that is, by buying both policies as a “package” from just </a:t>
            </a:r>
            <a:r>
              <a:rPr lang="en-US" sz="1200" b="0" i="0" u="none" strike="noStrike" kern="1200" baseline="0" dirty="0" smtClean="0">
                <a:solidFill>
                  <a:schemeClr val="tx1"/>
                </a:solidFill>
                <a:latin typeface="+mn-lt"/>
                <a:ea typeface="+mn-ea"/>
                <a:cs typeface="Arial" charset="0"/>
              </a:rPr>
              <a:t>one company.</a:t>
            </a:r>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Regardless of its pricing strategy, a company may adopt one or more </a:t>
            </a:r>
            <a:r>
              <a:rPr lang="en-US" sz="1200" b="0" i="1" u="none" strike="noStrike" kern="1200" baseline="0" dirty="0" smtClean="0">
                <a:solidFill>
                  <a:schemeClr val="tx1"/>
                </a:solidFill>
                <a:latin typeface="+mn-lt"/>
                <a:ea typeface="+mn-ea"/>
                <a:cs typeface="Arial" charset="0"/>
              </a:rPr>
              <a:t>pricing tactics</a:t>
            </a:r>
            <a:r>
              <a:rPr lang="en-US" sz="1200" b="0" i="0" u="none" strike="noStrike" kern="1200" baseline="0" dirty="0" smtClean="0">
                <a:solidFill>
                  <a:schemeClr val="tx1"/>
                </a:solidFill>
                <a:latin typeface="+mn-lt"/>
                <a:ea typeface="+mn-ea"/>
                <a:cs typeface="Arial" charset="0"/>
              </a:rPr>
              <a:t>. Companies selling multiple items in a product category often use price lining, </a:t>
            </a:r>
            <a:r>
              <a:rPr lang="en-US" sz="1200" b="0" i="0" u="none" strike="noStrike" kern="1200" baseline="0" dirty="0" smtClean="0">
                <a:solidFill>
                  <a:schemeClr val="tx1"/>
                </a:solidFill>
                <a:latin typeface="+mn-lt"/>
                <a:ea typeface="+mn-ea"/>
                <a:cs typeface="Arial" charset="0"/>
              </a:rPr>
              <a:t>offering all </a:t>
            </a:r>
            <a:r>
              <a:rPr lang="en-US" sz="1200" b="0" i="0" u="none" strike="noStrike" kern="1200" baseline="0" dirty="0" smtClean="0">
                <a:solidFill>
                  <a:schemeClr val="tx1"/>
                </a:solidFill>
                <a:latin typeface="+mn-lt"/>
                <a:ea typeface="+mn-ea"/>
                <a:cs typeface="Arial" charset="0"/>
              </a:rPr>
              <a:t>items in certain categories at a limited number of prices. A department store, for example, might predetermine $175, $250, and $400 as the </a:t>
            </a:r>
            <a:r>
              <a:rPr lang="en-US" sz="1200" b="0" i="1" u="none" strike="noStrike" kern="1200" baseline="0" dirty="0" smtClean="0">
                <a:solidFill>
                  <a:schemeClr val="tx1"/>
                </a:solidFill>
                <a:latin typeface="+mn-lt"/>
                <a:ea typeface="+mn-ea"/>
                <a:cs typeface="Arial" charset="0"/>
              </a:rPr>
              <a:t>price points </a:t>
            </a:r>
            <a:r>
              <a:rPr lang="en-US" sz="1200" b="0" i="0" u="none" strike="noStrike" kern="1200" baseline="0" dirty="0" smtClean="0">
                <a:solidFill>
                  <a:schemeClr val="tx1"/>
                </a:solidFill>
                <a:latin typeface="+mn-lt"/>
                <a:ea typeface="+mn-ea"/>
                <a:cs typeface="Arial" charset="0"/>
              </a:rPr>
              <a:t>for </a:t>
            </a:r>
            <a:r>
              <a:rPr lang="en-US" sz="1200" b="0" i="0" u="none" strike="noStrike" kern="1200" baseline="0" dirty="0" smtClean="0">
                <a:solidFill>
                  <a:schemeClr val="tx1"/>
                </a:solidFill>
                <a:latin typeface="+mn-lt"/>
                <a:ea typeface="+mn-ea"/>
                <a:cs typeface="Arial" charset="0"/>
              </a:rPr>
              <a:t>men’s suits</a:t>
            </a:r>
            <a:r>
              <a:rPr lang="en-US" sz="1200" b="0" i="0" u="none" strike="noStrike" kern="1200" baseline="0" dirty="0" smtClean="0">
                <a:solidFill>
                  <a:schemeClr val="tx1"/>
                </a:solidFill>
                <a:latin typeface="+mn-lt"/>
                <a:ea typeface="+mn-ea"/>
                <a:cs typeface="Arial" charset="0"/>
              </a:rPr>
              <a:t>, so all men’s suits would be set at one of these three prices.</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Psychological pricing takes advantage of the fact that customers are not completely rational when making buying decisions.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One type, odd-even pricing, is based on the theory that customers prefer prices that are not stated in even dollar amounts. Thus, customers regard prices of $1,000, $100, $50, and $10 as significantly higher than $999.95, $99.95, $49.95, and $9.95, respectively.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Sellers must often resort to price reductions, or discounts, to stimulate sales. Auto dealers, vacation resorts, airlines, and hotels offer discount prices to stimulate demand during off-peak seasons.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Whether it is a physical good, a service, or some combination of the two, customers get value from the various benefits, features, and rewards associated with a product</a:t>
            </a:r>
            <a:r>
              <a:rPr lang="en-US" sz="1200" b="0" i="0" u="none" strike="noStrike" kern="1200" baseline="0" dirty="0" smtClean="0">
                <a:solidFill>
                  <a:schemeClr val="tx1"/>
                </a:solidFill>
                <a:latin typeface="+mn-lt"/>
                <a:ea typeface="+mn-ea"/>
                <a:cs typeface="Arial" charset="0"/>
              </a:rPr>
              <a:t>. Product </a:t>
            </a:r>
            <a:r>
              <a:rPr lang="en-US" sz="1200" b="0" i="0" u="none" strike="noStrike" kern="1200" baseline="0" dirty="0" smtClean="0">
                <a:solidFill>
                  <a:schemeClr val="tx1"/>
                </a:solidFill>
                <a:latin typeface="+mn-lt"/>
                <a:ea typeface="+mn-ea"/>
                <a:cs typeface="Arial" charset="0"/>
              </a:rPr>
              <a:t>features are the qualities, tangible and intangible, that a company builds into its products, such as a 12-horsepower motor on a lawnmower.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Today’s customer regards a product as a bundle of attributes, benefits, and features, which, taken together, marketers call the value package. Increasingly, </a:t>
            </a:r>
            <a:r>
              <a:rPr lang="en-US" sz="1200" b="0" i="0" u="none" strike="noStrike" kern="1200" baseline="0" dirty="0" smtClean="0">
                <a:solidFill>
                  <a:schemeClr val="tx1"/>
                </a:solidFill>
                <a:latin typeface="+mn-lt"/>
                <a:ea typeface="+mn-ea"/>
                <a:cs typeface="Arial" charset="0"/>
              </a:rPr>
              <a:t>buyers expect </a:t>
            </a:r>
            <a:r>
              <a:rPr lang="en-US" sz="1200" b="0" i="0" u="none" strike="noStrike" kern="1200" baseline="0" dirty="0" smtClean="0">
                <a:solidFill>
                  <a:schemeClr val="tx1"/>
                </a:solidFill>
                <a:latin typeface="+mn-lt"/>
                <a:ea typeface="+mn-ea"/>
                <a:cs typeface="Arial" charset="0"/>
              </a:rPr>
              <a:t>to receive products with greater value—with more benefits and features </a:t>
            </a:r>
            <a:r>
              <a:rPr lang="en-US" sz="1200" b="0" i="0" u="none" strike="noStrike" kern="1200" baseline="0" dirty="0" smtClean="0">
                <a:solidFill>
                  <a:schemeClr val="tx1"/>
                </a:solidFill>
                <a:latin typeface="+mn-lt"/>
                <a:ea typeface="+mn-ea"/>
                <a:cs typeface="Arial" charset="0"/>
              </a:rPr>
              <a:t>at reasonable </a:t>
            </a:r>
            <a:r>
              <a:rPr lang="en-US" sz="1200" b="0" i="0" u="none" strike="noStrike" kern="1200" baseline="0" dirty="0" smtClean="0">
                <a:solidFill>
                  <a:schemeClr val="tx1"/>
                </a:solidFill>
                <a:latin typeface="+mn-lt"/>
                <a:ea typeface="+mn-ea"/>
                <a:cs typeface="Arial" charset="0"/>
              </a:rPr>
              <a:t>costs—so firms must compete on the basis of enhanced value packages. </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We can classify products according to expected buyers, who fall into two groups: (1) buyers of consumer products and (2) buyers of organizational products. As we saw earlier in Chapter 11, the consumer and industrial buying processes differ significantly. Similarly, marketing products to consumers is vastly different from </a:t>
            </a:r>
            <a:r>
              <a:rPr lang="en-US" sz="1200" b="0" i="0" u="none" strike="noStrike" kern="1200" baseline="0" dirty="0" smtClean="0">
                <a:solidFill>
                  <a:schemeClr val="tx1"/>
                </a:solidFill>
                <a:latin typeface="+mn-lt"/>
                <a:ea typeface="+mn-ea"/>
                <a:cs typeface="Arial" charset="0"/>
              </a:rPr>
              <a:t>marketing products </a:t>
            </a:r>
            <a:r>
              <a:rPr lang="en-US" sz="1200" b="0" i="0" u="none" strike="noStrike" kern="1200" baseline="0" dirty="0" smtClean="0">
                <a:solidFill>
                  <a:schemeClr val="tx1"/>
                </a:solidFill>
                <a:latin typeface="+mn-lt"/>
                <a:ea typeface="+mn-ea"/>
                <a:cs typeface="Arial" charset="0"/>
              </a:rPr>
              <a:t>to companies and other organizations.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Consumer products are commonly divided into three categories that reflect buyer behavior:</a:t>
            </a:r>
          </a:p>
          <a:p>
            <a:r>
              <a:rPr lang="en-US" sz="1200" b="0" i="0" u="none" strike="noStrike" kern="1200" baseline="0" dirty="0" smtClean="0">
                <a:solidFill>
                  <a:schemeClr val="tx1"/>
                </a:solidFill>
                <a:latin typeface="+mn-lt"/>
                <a:ea typeface="+mn-ea"/>
                <a:cs typeface="Arial" charset="0"/>
              </a:rPr>
              <a:t>1) Convenience goods (such as milk and newspapers) and convenience services (such as those offered by fast-food restaurants) are consumed rapidly and regularly</a:t>
            </a:r>
            <a:r>
              <a:rPr lang="en-US" sz="1200" b="0" i="0" u="none" strike="noStrike" kern="1200" baseline="0" dirty="0" smtClean="0">
                <a:solidFill>
                  <a:schemeClr val="tx1"/>
                </a:solidFill>
                <a:latin typeface="+mn-lt"/>
                <a:ea typeface="+mn-ea"/>
                <a:cs typeface="Arial" charset="0"/>
              </a:rPr>
              <a:t>. They </a:t>
            </a:r>
            <a:r>
              <a:rPr lang="en-US" sz="1200" b="0" i="0" u="none" strike="noStrike" kern="1200" baseline="0" dirty="0" smtClean="0">
                <a:solidFill>
                  <a:schemeClr val="tx1"/>
                </a:solidFill>
                <a:latin typeface="+mn-lt"/>
                <a:ea typeface="+mn-ea"/>
                <a:cs typeface="Arial" charset="0"/>
              </a:rPr>
              <a:t>are inexpensive and are purchased often and with little input of time and effort.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2) Shopping goods (such as appliances and mobile devices) and shopping services (such as hotel or airline reservations) are more expensive and are purchased </a:t>
            </a:r>
            <a:r>
              <a:rPr lang="en-US" sz="1200" b="0" i="0" u="none" strike="noStrike" kern="1200" baseline="0" dirty="0" smtClean="0">
                <a:solidFill>
                  <a:schemeClr val="tx1"/>
                </a:solidFill>
                <a:latin typeface="+mn-lt"/>
                <a:ea typeface="+mn-ea"/>
                <a:cs typeface="Arial" charset="0"/>
              </a:rPr>
              <a:t>less often </a:t>
            </a:r>
            <a:r>
              <a:rPr lang="en-US" sz="1200" b="0" i="0" u="none" strike="noStrike" kern="1200" baseline="0" dirty="0" smtClean="0">
                <a:solidFill>
                  <a:schemeClr val="tx1"/>
                </a:solidFill>
                <a:latin typeface="+mn-lt"/>
                <a:ea typeface="+mn-ea"/>
                <a:cs typeface="Arial" charset="0"/>
              </a:rPr>
              <a:t>than convenience products. Consumers often compare brands, sometimes in different stores and via Internet searches. They may also evaluate </a:t>
            </a:r>
            <a:r>
              <a:rPr lang="en-US" sz="1200" b="0" i="0" u="none" strike="noStrike" kern="1200" baseline="0" dirty="0" smtClean="0">
                <a:solidFill>
                  <a:schemeClr val="tx1"/>
                </a:solidFill>
                <a:latin typeface="+mn-lt"/>
                <a:ea typeface="+mn-ea"/>
                <a:cs typeface="Arial" charset="0"/>
              </a:rPr>
              <a:t>alternatives in </a:t>
            </a:r>
            <a:r>
              <a:rPr lang="en-US" sz="1200" b="0" i="0" u="none" strike="noStrike" kern="1200" baseline="0" dirty="0" smtClean="0">
                <a:solidFill>
                  <a:schemeClr val="tx1"/>
                </a:solidFill>
                <a:latin typeface="+mn-lt"/>
                <a:ea typeface="+mn-ea"/>
                <a:cs typeface="Arial" charset="0"/>
              </a:rPr>
              <a:t>terms of style, performance, color, price, and other criteria.</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Specialty goods (such as wedding gowns) and specialty services (such as catering for wedding receptions or healthcare insurance) are extremely </a:t>
            </a:r>
            <a:r>
              <a:rPr lang="en-US" sz="1200" b="0" i="0" u="none" strike="noStrike" kern="1200" baseline="0" dirty="0" smtClean="0">
                <a:solidFill>
                  <a:schemeClr val="tx1"/>
                </a:solidFill>
                <a:latin typeface="+mn-lt"/>
                <a:ea typeface="+mn-ea"/>
                <a:cs typeface="Arial" charset="0"/>
              </a:rPr>
              <a:t>important and </a:t>
            </a:r>
            <a:r>
              <a:rPr lang="en-US" sz="1200" b="0" i="0" u="none" strike="noStrike" kern="1200" baseline="0" dirty="0" smtClean="0">
                <a:solidFill>
                  <a:schemeClr val="tx1"/>
                </a:solidFill>
                <a:latin typeface="+mn-lt"/>
                <a:ea typeface="+mn-ea"/>
                <a:cs typeface="Arial" charset="0"/>
              </a:rPr>
              <a:t>expensive purchases. Consumers usually decide on precisely what they want and will accept no substitutes. They often go from source to source, </a:t>
            </a:r>
            <a:r>
              <a:rPr lang="en-US" sz="1200" b="0" i="0" u="none" strike="noStrike" kern="1200" baseline="0" dirty="0" smtClean="0">
                <a:solidFill>
                  <a:schemeClr val="tx1"/>
                </a:solidFill>
                <a:latin typeface="+mn-lt"/>
                <a:ea typeface="+mn-ea"/>
                <a:cs typeface="Arial" charset="0"/>
              </a:rPr>
              <a:t>sometimes spending </a:t>
            </a:r>
            <a:r>
              <a:rPr lang="en-US" sz="1200" b="0" i="0" u="none" strike="noStrike" kern="1200" baseline="0" dirty="0" smtClean="0">
                <a:solidFill>
                  <a:schemeClr val="tx1"/>
                </a:solidFill>
                <a:latin typeface="+mn-lt"/>
                <a:ea typeface="+mn-ea"/>
                <a:cs typeface="Arial" charset="0"/>
              </a:rPr>
              <a:t>a great deal of money and time to get a specific </a:t>
            </a:r>
            <a:r>
              <a:rPr lang="en-US" sz="1200" b="0" i="0" u="none" strike="noStrike" kern="1200" baseline="0" dirty="0" smtClean="0">
                <a:solidFill>
                  <a:schemeClr val="tx1"/>
                </a:solidFill>
                <a:latin typeface="+mn-lt"/>
                <a:ea typeface="+mn-ea"/>
                <a:cs typeface="Arial" charset="0"/>
              </a:rPr>
              <a:t>product.</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12-</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12-</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12-</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12-</a:t>
            </a:r>
            <a:fld id="{D7E078EF-7339-4393-BEC6-515371D96D05}"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24.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Developing and Pricing Products</a:t>
            </a:r>
          </a:p>
        </p:txBody>
      </p:sp>
      <p:sp>
        <p:nvSpPr>
          <p:cNvPr id="2" name="TextBox 1"/>
          <p:cNvSpPr txBox="1"/>
          <p:nvPr/>
        </p:nvSpPr>
        <p:spPr>
          <a:xfrm>
            <a:off x="6858000" y="4840069"/>
            <a:ext cx="697627" cy="646331"/>
          </a:xfrm>
          <a:prstGeom prst="rect">
            <a:avLst/>
          </a:prstGeom>
          <a:noFill/>
        </p:spPr>
        <p:txBody>
          <a:bodyPr wrap="none" rtlCol="0">
            <a:spAutoFit/>
          </a:bodyPr>
          <a:lstStyle/>
          <a:p>
            <a:r>
              <a:rPr lang="en-US" sz="3600" b="1" dirty="0" smtClean="0">
                <a:solidFill>
                  <a:srgbClr val="CC0000"/>
                </a:solidFill>
              </a:rPr>
              <a:t>12</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Classifying Organizational Products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2800" b="1" dirty="0"/>
              <a:t>Production Items </a:t>
            </a:r>
            <a:endParaRPr lang="en-US" sz="2800" b="1" dirty="0" smtClean="0"/>
          </a:p>
          <a:p>
            <a:pPr lvl="1"/>
            <a:r>
              <a:rPr lang="en-US" sz="2400" dirty="0" smtClean="0"/>
              <a:t>goods </a:t>
            </a:r>
            <a:r>
              <a:rPr lang="en-US" sz="2400" dirty="0"/>
              <a:t>or </a:t>
            </a:r>
            <a:r>
              <a:rPr lang="en-US" sz="2400" dirty="0" smtClean="0"/>
              <a:t>services that </a:t>
            </a:r>
            <a:r>
              <a:rPr lang="en-US" sz="2400" dirty="0"/>
              <a:t>are used in the </a:t>
            </a:r>
            <a:r>
              <a:rPr lang="en-US" sz="2400" dirty="0" smtClean="0"/>
              <a:t>conversion (production</a:t>
            </a:r>
            <a:r>
              <a:rPr lang="en-US" sz="2400" dirty="0"/>
              <a:t>) process to make </a:t>
            </a:r>
            <a:r>
              <a:rPr lang="en-US" sz="2400" dirty="0" smtClean="0"/>
              <a:t>other products</a:t>
            </a:r>
            <a:endParaRPr lang="en-US" sz="2400" dirty="0"/>
          </a:p>
          <a:p>
            <a:r>
              <a:rPr lang="en-US" sz="2800" b="1" dirty="0"/>
              <a:t>Expense Items </a:t>
            </a:r>
            <a:endParaRPr lang="en-US" sz="2800" b="1" dirty="0" smtClean="0"/>
          </a:p>
          <a:p>
            <a:pPr lvl="1"/>
            <a:r>
              <a:rPr lang="en-US" sz="2400" dirty="0" smtClean="0"/>
              <a:t>industrial products purchased </a:t>
            </a:r>
            <a:r>
              <a:rPr lang="en-US" sz="2400" dirty="0"/>
              <a:t>and consumed within a </a:t>
            </a:r>
            <a:r>
              <a:rPr lang="en-US" sz="2400" dirty="0" smtClean="0"/>
              <a:t>year by </a:t>
            </a:r>
            <a:r>
              <a:rPr lang="en-US" sz="2400" dirty="0"/>
              <a:t>firms producing other </a:t>
            </a:r>
            <a:r>
              <a:rPr lang="en-US" sz="2400" dirty="0" smtClean="0"/>
              <a:t>products</a:t>
            </a:r>
          </a:p>
          <a:p>
            <a:r>
              <a:rPr lang="en-US" sz="2800" b="1" dirty="0"/>
              <a:t>Capital Items </a:t>
            </a:r>
            <a:endParaRPr lang="en-US" sz="2800" b="1" dirty="0" smtClean="0"/>
          </a:p>
          <a:p>
            <a:pPr lvl="1"/>
            <a:r>
              <a:rPr lang="en-US" sz="2400" dirty="0" smtClean="0"/>
              <a:t>expensive</a:t>
            </a:r>
            <a:r>
              <a:rPr lang="en-US" sz="2400" dirty="0"/>
              <a:t>, </a:t>
            </a:r>
            <a:r>
              <a:rPr lang="en-US" sz="2400" dirty="0" smtClean="0"/>
              <a:t>long-lasting, infrequently  purchased </a:t>
            </a:r>
            <a:r>
              <a:rPr lang="en-US" sz="2400" dirty="0"/>
              <a:t>industrial </a:t>
            </a:r>
            <a:r>
              <a:rPr lang="en-US" sz="2400" dirty="0" smtClean="0"/>
              <a:t>products, such </a:t>
            </a:r>
            <a:r>
              <a:rPr lang="en-US" sz="2400" dirty="0"/>
              <a:t>as a building, or </a:t>
            </a:r>
            <a:r>
              <a:rPr lang="en-US" sz="2400" dirty="0" smtClean="0"/>
              <a:t>industrial services</a:t>
            </a:r>
            <a:r>
              <a:rPr lang="en-US" sz="2400" dirty="0"/>
              <a:t>, such as a long-term </a:t>
            </a:r>
            <a:r>
              <a:rPr lang="en-US" sz="2400" dirty="0" smtClean="0"/>
              <a:t>agreement for </a:t>
            </a:r>
            <a:r>
              <a:rPr lang="en-US" sz="2400" dirty="0"/>
              <a:t>data warehousing services</a:t>
            </a:r>
            <a:endParaRPr lang="en-US" sz="2400" b="1" dirty="0"/>
          </a:p>
        </p:txBody>
      </p:sp>
    </p:spTree>
    <p:extLst>
      <p:ext uri="{BB962C8B-B14F-4D97-AF65-F5344CB8AC3E}">
        <p14:creationId xmlns:p14="http://schemas.microsoft.com/office/powerpoint/2010/main" val="27353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Categories of Consumer Products</a:t>
            </a:r>
            <a:endParaRPr lang="en-US" sz="28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447800"/>
            <a:ext cx="7790036"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83350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Product Mix</a:t>
            </a:r>
            <a:endParaRPr lang="en-US" sz="2800" dirty="0" smtClean="0">
              <a:latin typeface="Calibri" pitchFamily="34" charset="0"/>
            </a:endParaRPr>
          </a:p>
        </p:txBody>
      </p:sp>
      <p:sp>
        <p:nvSpPr>
          <p:cNvPr id="158723" name="Rectangle 3"/>
          <p:cNvSpPr>
            <a:spLocks noGrp="1"/>
          </p:cNvSpPr>
          <p:nvPr>
            <p:ph type="body" idx="4294967295"/>
          </p:nvPr>
        </p:nvSpPr>
        <p:spPr>
          <a:xfrm>
            <a:off x="457200" y="1295400"/>
            <a:ext cx="8153400" cy="4724400"/>
          </a:xfrm>
        </p:spPr>
        <p:txBody>
          <a:bodyPr/>
          <a:lstStyle/>
          <a:p>
            <a:r>
              <a:rPr lang="en-US" b="1" dirty="0"/>
              <a:t>Product Mix </a:t>
            </a:r>
            <a:endParaRPr lang="en-US" b="1" dirty="0" smtClean="0"/>
          </a:p>
          <a:p>
            <a:pPr lvl="1"/>
            <a:r>
              <a:rPr lang="en-US" dirty="0" smtClean="0"/>
              <a:t>the </a:t>
            </a:r>
            <a:r>
              <a:rPr lang="en-US" dirty="0"/>
              <a:t>group of </a:t>
            </a:r>
            <a:r>
              <a:rPr lang="en-US" dirty="0" smtClean="0"/>
              <a:t>products that </a:t>
            </a:r>
            <a:r>
              <a:rPr lang="en-US" dirty="0"/>
              <a:t>a firm makes available for </a:t>
            </a:r>
            <a:r>
              <a:rPr lang="en-US" dirty="0" smtClean="0"/>
              <a:t>sale</a:t>
            </a:r>
          </a:p>
          <a:p>
            <a:r>
              <a:rPr lang="en-US" b="1" dirty="0"/>
              <a:t>Product Line </a:t>
            </a:r>
            <a:endParaRPr lang="en-US" b="1" dirty="0" smtClean="0"/>
          </a:p>
          <a:p>
            <a:pPr lvl="1"/>
            <a:r>
              <a:rPr lang="en-US" dirty="0" smtClean="0"/>
              <a:t>group </a:t>
            </a:r>
            <a:r>
              <a:rPr lang="en-US" dirty="0"/>
              <a:t>of products </a:t>
            </a:r>
            <a:r>
              <a:rPr lang="en-US" dirty="0" smtClean="0"/>
              <a:t>that are </a:t>
            </a:r>
            <a:r>
              <a:rPr lang="en-US" dirty="0"/>
              <a:t>closely related because they </a:t>
            </a:r>
            <a:r>
              <a:rPr lang="en-US" dirty="0" smtClean="0"/>
              <a:t>function in </a:t>
            </a:r>
            <a:r>
              <a:rPr lang="en-US" dirty="0"/>
              <a:t>a similar manner or are sold </a:t>
            </a:r>
            <a:r>
              <a:rPr lang="en-US" dirty="0" smtClean="0"/>
              <a:t>to the </a:t>
            </a:r>
            <a:r>
              <a:rPr lang="en-US" dirty="0"/>
              <a:t>same customer group who will </a:t>
            </a:r>
            <a:r>
              <a:rPr lang="en-US" dirty="0" smtClean="0"/>
              <a:t>use them </a:t>
            </a:r>
            <a:r>
              <a:rPr lang="en-US" dirty="0"/>
              <a:t>in similar ways</a:t>
            </a:r>
            <a:endParaRPr lang="en-US" dirty="0" smtClean="0"/>
          </a:p>
          <a:p>
            <a:pPr marL="0" indent="0">
              <a:buNone/>
            </a:pPr>
            <a:endParaRPr lang="en-US" b="1" dirty="0"/>
          </a:p>
        </p:txBody>
      </p:sp>
    </p:spTree>
    <p:extLst>
      <p:ext uri="{BB962C8B-B14F-4D97-AF65-F5344CB8AC3E}">
        <p14:creationId xmlns:p14="http://schemas.microsoft.com/office/powerpoint/2010/main" val="3364533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Organizational Products</a:t>
            </a:r>
            <a:endParaRPr lang="en-US" sz="4000" dirty="0" smtClean="0">
              <a:latin typeface="Calibri"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691" y="1371601"/>
            <a:ext cx="8475309" cy="4648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3096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Developing New Products</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Speed To Market </a:t>
            </a:r>
            <a:endParaRPr lang="en-US" b="1" dirty="0" smtClean="0"/>
          </a:p>
          <a:p>
            <a:pPr lvl="1"/>
            <a:r>
              <a:rPr lang="en-US" dirty="0" smtClean="0"/>
              <a:t>strategy </a:t>
            </a:r>
            <a:r>
              <a:rPr lang="en-US" dirty="0"/>
              <a:t>of </a:t>
            </a:r>
            <a:r>
              <a:rPr lang="en-US" dirty="0" smtClean="0"/>
              <a:t>introducing new </a:t>
            </a:r>
            <a:r>
              <a:rPr lang="en-US" dirty="0"/>
              <a:t>products to respond </a:t>
            </a:r>
            <a:r>
              <a:rPr lang="en-US" dirty="0" smtClean="0"/>
              <a:t>quickly to </a:t>
            </a:r>
            <a:r>
              <a:rPr lang="en-US" dirty="0"/>
              <a:t>customer or market </a:t>
            </a:r>
            <a:r>
              <a:rPr lang="en-US" dirty="0" smtClean="0"/>
              <a:t> changes</a:t>
            </a:r>
            <a:endParaRPr lang="en-US" b="1" dirty="0"/>
          </a:p>
        </p:txBody>
      </p:sp>
    </p:spTree>
    <p:extLst>
      <p:ext uri="{BB962C8B-B14F-4D97-AF65-F5344CB8AC3E}">
        <p14:creationId xmlns:p14="http://schemas.microsoft.com/office/powerpoint/2010/main" val="6093936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The Seven-Step Development Process</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i="1" dirty="0"/>
              <a:t>Product </a:t>
            </a:r>
            <a:r>
              <a:rPr lang="en-US" i="1" dirty="0" smtClean="0"/>
              <a:t>ideas</a:t>
            </a:r>
          </a:p>
          <a:p>
            <a:pPr lvl="1"/>
            <a:r>
              <a:rPr lang="en-US" dirty="0"/>
              <a:t>typically come from consumers, the sales force, R&amp;D </a:t>
            </a:r>
            <a:r>
              <a:rPr lang="en-US" dirty="0" smtClean="0"/>
              <a:t>departments, suppliers</a:t>
            </a:r>
            <a:r>
              <a:rPr lang="en-US" dirty="0"/>
              <a:t>, or engineering </a:t>
            </a:r>
            <a:r>
              <a:rPr lang="en-US" dirty="0" smtClean="0"/>
              <a:t>personnel</a:t>
            </a:r>
          </a:p>
          <a:p>
            <a:pPr marL="514350" indent="-514350">
              <a:buFont typeface="+mj-lt"/>
              <a:buAutoNum type="arabicPeriod"/>
            </a:pPr>
            <a:r>
              <a:rPr lang="en-US" i="1" dirty="0" smtClean="0"/>
              <a:t>Screening</a:t>
            </a:r>
          </a:p>
          <a:p>
            <a:pPr lvl="1"/>
            <a:r>
              <a:rPr lang="en-US" dirty="0"/>
              <a:t>eliminate ideas that do not mesh </a:t>
            </a:r>
            <a:r>
              <a:rPr lang="en-US" dirty="0" smtClean="0"/>
              <a:t>with the </a:t>
            </a:r>
            <a:r>
              <a:rPr lang="en-US" dirty="0"/>
              <a:t>firm’s abilities or </a:t>
            </a:r>
            <a:r>
              <a:rPr lang="en-US" dirty="0" smtClean="0"/>
              <a:t>objectives</a:t>
            </a:r>
          </a:p>
          <a:p>
            <a:pPr marL="514350" indent="-514350">
              <a:buFont typeface="+mj-lt"/>
              <a:buAutoNum type="arabicPeriod"/>
            </a:pPr>
            <a:r>
              <a:rPr lang="en-US" i="1" dirty="0"/>
              <a:t>Concept </a:t>
            </a:r>
            <a:r>
              <a:rPr lang="en-US" i="1" dirty="0" smtClean="0"/>
              <a:t>testing</a:t>
            </a:r>
          </a:p>
          <a:p>
            <a:pPr lvl="1"/>
            <a:r>
              <a:rPr lang="en-US" dirty="0"/>
              <a:t>companies use market </a:t>
            </a:r>
            <a:r>
              <a:rPr lang="en-US" dirty="0" smtClean="0"/>
              <a:t>research to </a:t>
            </a:r>
            <a:r>
              <a:rPr lang="en-US" dirty="0"/>
              <a:t>get consumers’ input about benefits and prices</a:t>
            </a:r>
            <a:endParaRPr lang="en-US" b="1" dirty="0"/>
          </a:p>
        </p:txBody>
      </p:sp>
    </p:spTree>
    <p:extLst>
      <p:ext uri="{BB962C8B-B14F-4D97-AF65-F5344CB8AC3E}">
        <p14:creationId xmlns:p14="http://schemas.microsoft.com/office/powerpoint/2010/main" val="2560238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4"/>
            </a:pPr>
            <a:r>
              <a:rPr lang="en-US" i="1" dirty="0"/>
              <a:t>Business </a:t>
            </a:r>
            <a:r>
              <a:rPr lang="en-US" i="1" dirty="0" smtClean="0"/>
              <a:t>analysis</a:t>
            </a:r>
          </a:p>
          <a:p>
            <a:pPr lvl="1"/>
            <a:r>
              <a:rPr lang="en-US" dirty="0"/>
              <a:t>marketers compare </a:t>
            </a:r>
            <a:r>
              <a:rPr lang="en-US" dirty="0" smtClean="0"/>
              <a:t>production costs </a:t>
            </a:r>
            <a:r>
              <a:rPr lang="en-US" dirty="0"/>
              <a:t>and </a:t>
            </a:r>
            <a:r>
              <a:rPr lang="en-US" dirty="0" smtClean="0"/>
              <a:t>benefits</a:t>
            </a:r>
          </a:p>
          <a:p>
            <a:pPr marL="514350" indent="-514350">
              <a:buFont typeface="+mj-lt"/>
              <a:buAutoNum type="arabicPeriod" startAt="5"/>
            </a:pPr>
            <a:r>
              <a:rPr lang="en-US" i="1" dirty="0"/>
              <a:t>Prototype </a:t>
            </a:r>
            <a:r>
              <a:rPr lang="en-US" i="1" dirty="0" smtClean="0"/>
              <a:t>development</a:t>
            </a:r>
          </a:p>
          <a:p>
            <a:pPr marL="857250" lvl="1" indent="-457200"/>
            <a:r>
              <a:rPr lang="en-US" dirty="0"/>
              <a:t>engineering, R&amp;D, or design groups produce a prototype</a:t>
            </a:r>
            <a:r>
              <a:rPr lang="en-US" dirty="0" smtClean="0"/>
              <a:t>.</a:t>
            </a:r>
          </a:p>
          <a:p>
            <a:pPr marL="514350" indent="-514350">
              <a:buFont typeface="+mj-lt"/>
              <a:buAutoNum type="arabicPeriod" startAt="6"/>
            </a:pPr>
            <a:r>
              <a:rPr lang="en-US" i="1" dirty="0"/>
              <a:t>Product testing and test </a:t>
            </a:r>
            <a:r>
              <a:rPr lang="en-US" i="1" dirty="0" smtClean="0"/>
              <a:t>marketing</a:t>
            </a:r>
          </a:p>
          <a:p>
            <a:pPr lvl="1"/>
            <a:r>
              <a:rPr lang="en-US" dirty="0" smtClean="0"/>
              <a:t>test </a:t>
            </a:r>
            <a:r>
              <a:rPr lang="en-US" dirty="0"/>
              <a:t>the product to see if it </a:t>
            </a:r>
            <a:r>
              <a:rPr lang="en-US" dirty="0" smtClean="0"/>
              <a:t>meets performance </a:t>
            </a:r>
            <a:r>
              <a:rPr lang="en-US" dirty="0"/>
              <a:t>requirements.</a:t>
            </a:r>
            <a:endParaRPr lang="en-US" b="1" dirty="0"/>
          </a:p>
        </p:txBody>
      </p:sp>
      <p:sp>
        <p:nvSpPr>
          <p:cNvPr id="4" name="Rectangle 2"/>
          <p:cNvSpPr txBox="1">
            <a:spLocks noChangeArrowheads="1"/>
          </p:cNvSpPr>
          <p:nvPr/>
        </p:nvSpPr>
        <p:spPr bwMode="auto">
          <a:xfrm>
            <a:off x="304800" y="76200"/>
            <a:ext cx="8458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smtClean="0"/>
              <a:t>The Seven-Step Development </a:t>
            </a:r>
            <a:r>
              <a:rPr lang="en-US" sz="3600" i="1" dirty="0" smtClean="0"/>
              <a:t>Process (cont.)</a:t>
            </a:r>
            <a:endParaRPr lang="en-US" sz="3600" i="1" dirty="0" smtClean="0">
              <a:latin typeface="Calibri" pitchFamily="34" charset="0"/>
            </a:endParaRPr>
          </a:p>
        </p:txBody>
      </p:sp>
    </p:spTree>
    <p:extLst>
      <p:ext uri="{BB962C8B-B14F-4D97-AF65-F5344CB8AC3E}">
        <p14:creationId xmlns:p14="http://schemas.microsoft.com/office/powerpoint/2010/main" val="18540027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7"/>
            </a:pPr>
            <a:r>
              <a:rPr lang="en-US" i="1" dirty="0" smtClean="0"/>
              <a:t>Commercialization</a:t>
            </a:r>
          </a:p>
          <a:p>
            <a:pPr lvl="1"/>
            <a:r>
              <a:rPr lang="en-US" dirty="0"/>
              <a:t>the company begins </a:t>
            </a:r>
            <a:r>
              <a:rPr lang="en-US" dirty="0" smtClean="0"/>
              <a:t>full scale production </a:t>
            </a:r>
            <a:r>
              <a:rPr lang="en-US" dirty="0"/>
              <a:t>and marketing</a:t>
            </a:r>
            <a:endParaRPr lang="en-US" i="1" dirty="0" smtClean="0"/>
          </a:p>
          <a:p>
            <a:pPr marL="914400" lvl="1" indent="-514350">
              <a:buFont typeface="+mj-lt"/>
              <a:buAutoNum type="arabicPeriod" startAt="7"/>
            </a:pPr>
            <a:endParaRPr lang="en-US" b="1" dirty="0"/>
          </a:p>
        </p:txBody>
      </p:sp>
      <p:sp>
        <p:nvSpPr>
          <p:cNvPr id="5" name="Rectangle 2"/>
          <p:cNvSpPr txBox="1">
            <a:spLocks noChangeArrowheads="1"/>
          </p:cNvSpPr>
          <p:nvPr/>
        </p:nvSpPr>
        <p:spPr bwMode="auto">
          <a:xfrm>
            <a:off x="304800" y="76200"/>
            <a:ext cx="8458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smtClean="0"/>
              <a:t>The Seven-Step Development </a:t>
            </a:r>
            <a:r>
              <a:rPr lang="en-US" sz="3600" i="1" dirty="0" smtClean="0"/>
              <a:t>Process (cont.)</a:t>
            </a:r>
            <a:endParaRPr lang="en-US" sz="3600" i="1" dirty="0" smtClean="0">
              <a:latin typeface="Calibri" pitchFamily="34" charset="0"/>
            </a:endParaRPr>
          </a:p>
        </p:txBody>
      </p:sp>
    </p:spTree>
    <p:extLst>
      <p:ext uri="{BB962C8B-B14F-4D97-AF65-F5344CB8AC3E}">
        <p14:creationId xmlns:p14="http://schemas.microsoft.com/office/powerpoint/2010/main" val="1996324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Variations in the Process for Services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i="1" dirty="0"/>
              <a:t>Service </a:t>
            </a:r>
            <a:r>
              <a:rPr lang="en-US" b="1" i="1" dirty="0" smtClean="0"/>
              <a:t>ideas</a:t>
            </a:r>
          </a:p>
          <a:p>
            <a:pPr lvl="1"/>
            <a:r>
              <a:rPr lang="en-US" dirty="0" smtClean="0"/>
              <a:t>includes </a:t>
            </a:r>
            <a:r>
              <a:rPr lang="en-US" dirty="0"/>
              <a:t>defining the </a:t>
            </a:r>
            <a:r>
              <a:rPr lang="en-US" i="1" dirty="0"/>
              <a:t>service </a:t>
            </a:r>
            <a:r>
              <a:rPr lang="en-US" i="1" dirty="0" smtClean="0"/>
              <a:t>value package</a:t>
            </a:r>
            <a:r>
              <a:rPr lang="en-US" dirty="0"/>
              <a:t>, identifying the tangible and intangible features that characterize </a:t>
            </a:r>
            <a:r>
              <a:rPr lang="en-US" dirty="0" smtClean="0"/>
              <a:t>the service</a:t>
            </a:r>
            <a:r>
              <a:rPr lang="en-US" dirty="0"/>
              <a:t>, and stating service </a:t>
            </a:r>
            <a:r>
              <a:rPr lang="en-US" dirty="0" smtClean="0"/>
              <a:t>specifications</a:t>
            </a:r>
          </a:p>
          <a:p>
            <a:r>
              <a:rPr lang="en-US" b="1" i="1" dirty="0"/>
              <a:t>Service process </a:t>
            </a:r>
            <a:r>
              <a:rPr lang="en-US" b="1" i="1" dirty="0" smtClean="0"/>
              <a:t>design</a:t>
            </a:r>
          </a:p>
          <a:p>
            <a:pPr marL="971550" lvl="1" indent="-514350">
              <a:buFont typeface="+mj-lt"/>
              <a:buAutoNum type="arabicPeriod"/>
            </a:pPr>
            <a:r>
              <a:rPr lang="en-US" dirty="0"/>
              <a:t>Process </a:t>
            </a:r>
            <a:r>
              <a:rPr lang="en-US" dirty="0" smtClean="0"/>
              <a:t>selection</a:t>
            </a:r>
          </a:p>
          <a:p>
            <a:pPr marL="971550" lvl="1" indent="-514350">
              <a:buFont typeface="+mj-lt"/>
              <a:buAutoNum type="arabicPeriod"/>
            </a:pPr>
            <a:r>
              <a:rPr lang="en-US" dirty="0"/>
              <a:t>Worker </a:t>
            </a:r>
            <a:r>
              <a:rPr lang="en-US" dirty="0" smtClean="0"/>
              <a:t>requirements</a:t>
            </a:r>
          </a:p>
          <a:p>
            <a:pPr marL="971550" lvl="1" indent="-514350">
              <a:buFont typeface="+mj-lt"/>
              <a:buAutoNum type="arabicPeriod"/>
            </a:pPr>
            <a:r>
              <a:rPr lang="en-US" dirty="0"/>
              <a:t>Facility requirements</a:t>
            </a:r>
            <a:endParaRPr lang="en-US" b="1" dirty="0"/>
          </a:p>
        </p:txBody>
      </p:sp>
    </p:spTree>
    <p:extLst>
      <p:ext uri="{BB962C8B-B14F-4D97-AF65-F5344CB8AC3E}">
        <p14:creationId xmlns:p14="http://schemas.microsoft.com/office/powerpoint/2010/main" val="33049827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Product Life Cycle</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Product Life Cycle (</a:t>
            </a:r>
            <a:r>
              <a:rPr lang="en-US" b="1" dirty="0" err="1"/>
              <a:t>Plc</a:t>
            </a:r>
            <a:r>
              <a:rPr lang="en-US" b="1" dirty="0"/>
              <a:t>) </a:t>
            </a:r>
            <a:endParaRPr lang="en-US" b="1" dirty="0" smtClean="0"/>
          </a:p>
          <a:p>
            <a:pPr lvl="1"/>
            <a:r>
              <a:rPr lang="en-US" dirty="0" smtClean="0"/>
              <a:t>series of stages </a:t>
            </a:r>
            <a:r>
              <a:rPr lang="en-US" dirty="0"/>
              <a:t>in a product’s commercial </a:t>
            </a:r>
            <a:r>
              <a:rPr lang="en-US" dirty="0" smtClean="0"/>
              <a:t>life</a:t>
            </a:r>
          </a:p>
          <a:p>
            <a:r>
              <a:rPr lang="en-US" b="1" dirty="0"/>
              <a:t>Stages in the </a:t>
            </a:r>
            <a:r>
              <a:rPr lang="en-US" b="1" dirty="0" smtClean="0"/>
              <a:t>PLC</a:t>
            </a:r>
          </a:p>
          <a:p>
            <a:pPr lvl="1"/>
            <a:r>
              <a:rPr lang="en-US" b="1" dirty="0" smtClean="0"/>
              <a:t>Introduction</a:t>
            </a:r>
          </a:p>
          <a:p>
            <a:pPr lvl="1"/>
            <a:r>
              <a:rPr lang="en-US" b="1" dirty="0" smtClean="0"/>
              <a:t>Growth</a:t>
            </a:r>
          </a:p>
          <a:p>
            <a:pPr lvl="1"/>
            <a:r>
              <a:rPr lang="en-US" b="1" dirty="0" smtClean="0"/>
              <a:t>Maturity</a:t>
            </a:r>
          </a:p>
          <a:p>
            <a:pPr lvl="1"/>
            <a:r>
              <a:rPr lang="en-US" b="1" dirty="0" smtClean="0"/>
              <a:t>Decline</a:t>
            </a:r>
            <a:endParaRPr lang="en-US" b="1" dirty="0"/>
          </a:p>
        </p:txBody>
      </p:sp>
    </p:spTree>
    <p:extLst>
      <p:ext uri="{BB962C8B-B14F-4D97-AF65-F5344CB8AC3E}">
        <p14:creationId xmlns:p14="http://schemas.microsoft.com/office/powerpoint/2010/main" val="3020082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sz="2800" b="1" dirty="0"/>
              <a:t>In this </a:t>
            </a:r>
            <a:r>
              <a:rPr lang="en-US" sz="2800" b="1" dirty="0" smtClean="0"/>
              <a:t>chapter we</a:t>
            </a:r>
          </a:p>
          <a:p>
            <a:pPr lvl="1"/>
            <a:r>
              <a:rPr lang="en-US" sz="3200" dirty="0"/>
              <a:t>i</a:t>
            </a:r>
            <a:r>
              <a:rPr lang="en-US" sz="3200" dirty="0" smtClean="0"/>
              <a:t>dentify </a:t>
            </a:r>
            <a:r>
              <a:rPr lang="en-US" sz="3200" dirty="0" smtClean="0"/>
              <a:t>important </a:t>
            </a:r>
            <a:r>
              <a:rPr lang="en-US" sz="3200" dirty="0" smtClean="0"/>
              <a:t>classifications </a:t>
            </a:r>
            <a:r>
              <a:rPr lang="en-US" sz="3200" dirty="0"/>
              <a:t>of </a:t>
            </a:r>
            <a:r>
              <a:rPr lang="en-US" sz="3200" dirty="0" smtClean="0"/>
              <a:t>products</a:t>
            </a:r>
            <a:endParaRPr lang="en-US" sz="3200" dirty="0"/>
          </a:p>
          <a:p>
            <a:pPr lvl="1"/>
            <a:r>
              <a:rPr lang="en-US" sz="3200" dirty="0" smtClean="0"/>
              <a:t>discuss the </a:t>
            </a:r>
            <a:r>
              <a:rPr lang="en-US" sz="3200" dirty="0"/>
              <a:t>activities involved in developing </a:t>
            </a:r>
            <a:r>
              <a:rPr lang="en-US" sz="3200" dirty="0" smtClean="0"/>
              <a:t>new products</a:t>
            </a:r>
          </a:p>
          <a:p>
            <a:pPr lvl="1"/>
            <a:r>
              <a:rPr lang="en-US" sz="3200" dirty="0" smtClean="0"/>
              <a:t>examine setting </a:t>
            </a:r>
            <a:r>
              <a:rPr lang="en-US" sz="3200" dirty="0"/>
              <a:t>prices that appeal to each </a:t>
            </a:r>
            <a:r>
              <a:rPr lang="en-US" sz="3200" dirty="0" smtClean="0"/>
              <a:t>target audience</a:t>
            </a:r>
            <a:r>
              <a:rPr lang="en-US" dirty="0"/>
              <a:t>.</a:t>
            </a:r>
            <a:endParaRPr lang="en-US" sz="8000"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F</a:t>
            </a:r>
            <a:r>
              <a:rPr lang="en-US" sz="3600" dirty="0" smtClean="0"/>
              <a:t>our </a:t>
            </a:r>
            <a:r>
              <a:rPr lang="en-US" sz="3600" dirty="0"/>
              <a:t>P</a:t>
            </a:r>
            <a:r>
              <a:rPr lang="en-US" sz="3600" dirty="0" smtClean="0"/>
              <a:t>hases </a:t>
            </a:r>
            <a:r>
              <a:rPr lang="en-US" sz="3600" dirty="0"/>
              <a:t>of the PLC</a:t>
            </a:r>
            <a:endParaRPr lang="en-US" sz="3600" dirty="0" smtClean="0">
              <a:latin typeface="Calibri"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5" y="1533525"/>
            <a:ext cx="7905750" cy="433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67421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smtClean="0">
                <a:latin typeface="Calibri" pitchFamily="34" charset="0"/>
              </a:rPr>
              <a:t>Profits in the PLC</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49542"/>
            <a:ext cx="7686675" cy="5075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38437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Extending Product Life</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Product Extension </a:t>
            </a:r>
            <a:endParaRPr lang="en-US" b="1" dirty="0" smtClean="0"/>
          </a:p>
          <a:p>
            <a:pPr lvl="1"/>
            <a:r>
              <a:rPr lang="en-US" dirty="0" smtClean="0"/>
              <a:t>marketing an existing </a:t>
            </a:r>
            <a:r>
              <a:rPr lang="en-US" dirty="0"/>
              <a:t>product globally instead of </a:t>
            </a:r>
            <a:r>
              <a:rPr lang="en-US" dirty="0" smtClean="0"/>
              <a:t>just domestically </a:t>
            </a:r>
          </a:p>
          <a:p>
            <a:r>
              <a:rPr lang="en-US" b="1" dirty="0" smtClean="0"/>
              <a:t>Product </a:t>
            </a:r>
            <a:r>
              <a:rPr lang="en-US" b="1" dirty="0"/>
              <a:t>Adaptation </a:t>
            </a:r>
            <a:endParaRPr lang="en-US" b="1" dirty="0" smtClean="0"/>
          </a:p>
          <a:p>
            <a:pPr lvl="1"/>
            <a:r>
              <a:rPr lang="en-US" dirty="0" smtClean="0"/>
              <a:t>modifying an existing </a:t>
            </a:r>
            <a:r>
              <a:rPr lang="en-US" dirty="0"/>
              <a:t>product for greater appeal </a:t>
            </a:r>
            <a:r>
              <a:rPr lang="en-US" dirty="0" smtClean="0"/>
              <a:t>in different countries</a:t>
            </a:r>
          </a:p>
          <a:p>
            <a:r>
              <a:rPr lang="en-US" b="1" dirty="0"/>
              <a:t>Reintroduction </a:t>
            </a:r>
            <a:endParaRPr lang="en-US" b="1" dirty="0" smtClean="0"/>
          </a:p>
          <a:p>
            <a:pPr lvl="1"/>
            <a:r>
              <a:rPr lang="en-US" dirty="0" smtClean="0"/>
              <a:t>reviving </a:t>
            </a:r>
            <a:r>
              <a:rPr lang="en-US" dirty="0"/>
              <a:t>obsolete </a:t>
            </a:r>
            <a:r>
              <a:rPr lang="en-US" dirty="0" smtClean="0"/>
              <a:t>or older </a:t>
            </a:r>
            <a:r>
              <a:rPr lang="en-US" dirty="0"/>
              <a:t>products for new markets</a:t>
            </a:r>
            <a:endParaRPr lang="en-US" b="1" dirty="0"/>
          </a:p>
        </p:txBody>
      </p:sp>
    </p:spTree>
    <p:extLst>
      <p:ext uri="{BB962C8B-B14F-4D97-AF65-F5344CB8AC3E}">
        <p14:creationId xmlns:p14="http://schemas.microsoft.com/office/powerpoint/2010/main" val="41002728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smtClean="0"/>
              <a:t>Identifying </a:t>
            </a:r>
            <a:r>
              <a:rPr lang="en-US" sz="4000" dirty="0"/>
              <a:t>Products</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Branding </a:t>
            </a:r>
            <a:endParaRPr lang="en-US" b="1" dirty="0" smtClean="0"/>
          </a:p>
          <a:p>
            <a:pPr lvl="1"/>
            <a:r>
              <a:rPr lang="en-US" dirty="0" smtClean="0"/>
              <a:t>process </a:t>
            </a:r>
            <a:r>
              <a:rPr lang="en-US" dirty="0"/>
              <a:t>of using symbols </a:t>
            </a:r>
            <a:r>
              <a:rPr lang="en-US" dirty="0" smtClean="0"/>
              <a:t>to communicate </a:t>
            </a:r>
            <a:r>
              <a:rPr lang="en-US" dirty="0"/>
              <a:t>the qualities of a </a:t>
            </a:r>
            <a:r>
              <a:rPr lang="en-US" dirty="0" smtClean="0"/>
              <a:t>product made </a:t>
            </a:r>
            <a:r>
              <a:rPr lang="en-US" dirty="0"/>
              <a:t>by a particular </a:t>
            </a:r>
            <a:r>
              <a:rPr lang="en-US" dirty="0" smtClean="0"/>
              <a:t> producer</a:t>
            </a:r>
          </a:p>
          <a:p>
            <a:r>
              <a:rPr lang="en-US" b="1" dirty="0"/>
              <a:t>Brand Awareness </a:t>
            </a:r>
            <a:endParaRPr lang="en-US" b="1" dirty="0" smtClean="0"/>
          </a:p>
          <a:p>
            <a:pPr lvl="1"/>
            <a:r>
              <a:rPr lang="en-US" dirty="0" smtClean="0"/>
              <a:t>extent </a:t>
            </a:r>
            <a:r>
              <a:rPr lang="en-US" dirty="0"/>
              <a:t>to </a:t>
            </a:r>
            <a:r>
              <a:rPr lang="en-US" dirty="0" smtClean="0"/>
              <a:t>which a </a:t>
            </a:r>
            <a:r>
              <a:rPr lang="en-US" dirty="0"/>
              <a:t>brand name comes to mind </a:t>
            </a:r>
            <a:r>
              <a:rPr lang="en-US" dirty="0" smtClean="0"/>
              <a:t>when a </a:t>
            </a:r>
            <a:r>
              <a:rPr lang="en-US" dirty="0"/>
              <a:t>consumer considers a </a:t>
            </a:r>
            <a:r>
              <a:rPr lang="en-US" dirty="0" smtClean="0"/>
              <a:t>particular product category</a:t>
            </a:r>
            <a:endParaRPr lang="en-US" b="1" dirty="0"/>
          </a:p>
        </p:txBody>
      </p:sp>
    </p:spTree>
    <p:extLst>
      <p:ext uri="{BB962C8B-B14F-4D97-AF65-F5344CB8AC3E}">
        <p14:creationId xmlns:p14="http://schemas.microsoft.com/office/powerpoint/2010/main" val="11044408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World’s 10 Most Valuable Brands</a:t>
            </a:r>
            <a:endParaRPr lang="en-US" sz="2800" dirty="0" smtClean="0">
              <a:latin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85" y="1295401"/>
            <a:ext cx="8633615" cy="4648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3122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i="1" dirty="0"/>
              <a:t>Identifying </a:t>
            </a:r>
            <a:r>
              <a:rPr lang="en-US" sz="4000" i="1" dirty="0" smtClean="0"/>
              <a:t>Products (cont.)</a:t>
            </a:r>
            <a:endParaRPr lang="en-US" sz="40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Product Placement </a:t>
            </a:r>
            <a:endParaRPr lang="en-US" b="1" dirty="0" smtClean="0"/>
          </a:p>
          <a:p>
            <a:pPr lvl="1"/>
            <a:r>
              <a:rPr lang="en-US" dirty="0" smtClean="0"/>
              <a:t>promotional tactic </a:t>
            </a:r>
            <a:r>
              <a:rPr lang="en-US" dirty="0"/>
              <a:t>for brand exposure in </a:t>
            </a:r>
            <a:r>
              <a:rPr lang="en-US" dirty="0" smtClean="0"/>
              <a:t>which characters </a:t>
            </a:r>
            <a:r>
              <a:rPr lang="en-US" dirty="0"/>
              <a:t>in television, film, music</a:t>
            </a:r>
            <a:r>
              <a:rPr lang="en-US" dirty="0" smtClean="0"/>
              <a:t>, magazines</a:t>
            </a:r>
            <a:r>
              <a:rPr lang="en-US" dirty="0"/>
              <a:t>, or video games use a </a:t>
            </a:r>
            <a:r>
              <a:rPr lang="en-US" dirty="0" smtClean="0"/>
              <a:t>real product </a:t>
            </a:r>
            <a:r>
              <a:rPr lang="en-US" dirty="0"/>
              <a:t>with its brand visible to </a:t>
            </a:r>
            <a:r>
              <a:rPr lang="en-US" dirty="0" smtClean="0"/>
              <a:t>viewers</a:t>
            </a:r>
          </a:p>
          <a:p>
            <a:r>
              <a:rPr lang="en-US" b="1" dirty="0"/>
              <a:t>National Brands </a:t>
            </a:r>
            <a:endParaRPr lang="en-US" b="1" dirty="0" smtClean="0"/>
          </a:p>
          <a:p>
            <a:pPr lvl="1"/>
            <a:r>
              <a:rPr lang="en-US" dirty="0" smtClean="0"/>
              <a:t>brand-name product </a:t>
            </a:r>
            <a:r>
              <a:rPr lang="en-US" dirty="0"/>
              <a:t>produced by, widely </a:t>
            </a:r>
            <a:r>
              <a:rPr lang="en-US" dirty="0" smtClean="0"/>
              <a:t>distributed by</a:t>
            </a:r>
            <a:r>
              <a:rPr lang="en-US" dirty="0"/>
              <a:t>, and carrying the name of </a:t>
            </a:r>
            <a:r>
              <a:rPr lang="en-US" dirty="0" smtClean="0"/>
              <a:t>a manufacturer</a:t>
            </a:r>
            <a:endParaRPr lang="en-US" b="1" dirty="0"/>
          </a:p>
        </p:txBody>
      </p:sp>
    </p:spTree>
    <p:extLst>
      <p:ext uri="{BB962C8B-B14F-4D97-AF65-F5344CB8AC3E}">
        <p14:creationId xmlns:p14="http://schemas.microsoft.com/office/powerpoint/2010/main" val="32282260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r>
              <a:rPr lang="en-US" sz="2800" b="1" dirty="0"/>
              <a:t>Licensed Brands </a:t>
            </a:r>
            <a:endParaRPr lang="en-US" sz="2800" b="1" dirty="0" smtClean="0"/>
          </a:p>
          <a:p>
            <a:pPr lvl="1"/>
            <a:r>
              <a:rPr lang="en-US" sz="2400" dirty="0" smtClean="0"/>
              <a:t>brand-name product for </a:t>
            </a:r>
            <a:r>
              <a:rPr lang="en-US" sz="2400" dirty="0"/>
              <a:t>whose name the seller has </a:t>
            </a:r>
            <a:r>
              <a:rPr lang="en-US" sz="2400" dirty="0" smtClean="0"/>
              <a:t>purchased the </a:t>
            </a:r>
            <a:r>
              <a:rPr lang="en-US" sz="2400" dirty="0"/>
              <a:t>right from an </a:t>
            </a:r>
            <a:r>
              <a:rPr lang="en-US" sz="2400" dirty="0" smtClean="0"/>
              <a:t>organization of individual</a:t>
            </a:r>
          </a:p>
          <a:p>
            <a:r>
              <a:rPr lang="nb-NO" sz="2800" b="1" dirty="0"/>
              <a:t>Private Brand (or Private </a:t>
            </a:r>
            <a:r>
              <a:rPr lang="nb-NO" sz="2800" b="1" dirty="0" smtClean="0"/>
              <a:t>Label)</a:t>
            </a:r>
          </a:p>
          <a:p>
            <a:pPr lvl="1"/>
            <a:r>
              <a:rPr lang="en-US" sz="2400" dirty="0" smtClean="0"/>
              <a:t>brand-name </a:t>
            </a:r>
            <a:r>
              <a:rPr lang="en-US" sz="2400" dirty="0"/>
              <a:t>product that a </a:t>
            </a:r>
            <a:r>
              <a:rPr lang="en-US" sz="2400" dirty="0" smtClean="0"/>
              <a:t>wholesaler or </a:t>
            </a:r>
            <a:r>
              <a:rPr lang="en-US" sz="2400" dirty="0"/>
              <a:t>retailer has commissioned from </a:t>
            </a:r>
            <a:r>
              <a:rPr lang="en-US" sz="2400" dirty="0" smtClean="0"/>
              <a:t>a manufacturer </a:t>
            </a:r>
          </a:p>
          <a:p>
            <a:r>
              <a:rPr lang="en-US" sz="2800" b="1" dirty="0" smtClean="0"/>
              <a:t>Packaging </a:t>
            </a:r>
          </a:p>
          <a:p>
            <a:pPr lvl="1"/>
            <a:r>
              <a:rPr lang="en-US" sz="2400" dirty="0" smtClean="0"/>
              <a:t>physical </a:t>
            </a:r>
            <a:r>
              <a:rPr lang="en-US" sz="2400" dirty="0"/>
              <a:t>container </a:t>
            </a:r>
            <a:r>
              <a:rPr lang="en-US" sz="2400" dirty="0" smtClean="0"/>
              <a:t>in which </a:t>
            </a:r>
            <a:r>
              <a:rPr lang="en-US" sz="2400" dirty="0"/>
              <a:t>a product is sold, </a:t>
            </a:r>
            <a:r>
              <a:rPr lang="en-US" sz="2400" dirty="0" smtClean="0"/>
              <a:t> advertised, or </a:t>
            </a:r>
            <a:r>
              <a:rPr lang="en-US" sz="2400" dirty="0"/>
              <a:t>protected</a:t>
            </a:r>
            <a:endParaRPr lang="en-US" sz="2400" b="1" dirty="0"/>
          </a:p>
        </p:txBody>
      </p:sp>
      <p:sp>
        <p:nvSpPr>
          <p:cNvPr id="5"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4000" i="1" smtClean="0"/>
              <a:t>Identifying Products (cont.)</a:t>
            </a:r>
            <a:endParaRPr lang="en-US" sz="4000" i="1" dirty="0" smtClean="0">
              <a:latin typeface="Calibri" pitchFamily="34" charset="0"/>
            </a:endParaRPr>
          </a:p>
        </p:txBody>
      </p:sp>
    </p:spTree>
    <p:extLst>
      <p:ext uri="{BB962C8B-B14F-4D97-AF65-F5344CB8AC3E}">
        <p14:creationId xmlns:p14="http://schemas.microsoft.com/office/powerpoint/2010/main" val="30964220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Pricing to Meet Business Objectives</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Pricing </a:t>
            </a:r>
            <a:endParaRPr lang="en-US" altLang="en-US" b="1" dirty="0" smtClean="0"/>
          </a:p>
          <a:p>
            <a:pPr lvl="1">
              <a:buClr>
                <a:srgbClr val="254061"/>
              </a:buClr>
            </a:pPr>
            <a:r>
              <a:rPr lang="en-US" altLang="en-US" dirty="0" smtClean="0"/>
              <a:t>process </a:t>
            </a:r>
            <a:r>
              <a:rPr lang="en-US" altLang="en-US" dirty="0"/>
              <a:t>of determining what a company will receive in exchange for its products</a:t>
            </a:r>
          </a:p>
          <a:p>
            <a:pPr>
              <a:buClr>
                <a:srgbClr val="254061"/>
              </a:buClr>
            </a:pPr>
            <a:r>
              <a:rPr lang="en-US" altLang="en-US" b="1" dirty="0"/>
              <a:t>Pricing Objectives </a:t>
            </a:r>
            <a:endParaRPr lang="en-US" altLang="en-US" b="1" dirty="0" smtClean="0"/>
          </a:p>
          <a:p>
            <a:pPr lvl="1">
              <a:buClr>
                <a:srgbClr val="254061"/>
              </a:buClr>
            </a:pPr>
            <a:r>
              <a:rPr lang="en-US" altLang="en-US" dirty="0" smtClean="0"/>
              <a:t>the </a:t>
            </a:r>
            <a:r>
              <a:rPr lang="en-US" altLang="en-US" dirty="0"/>
              <a:t>goals that sellers hope to achieve in pricing products for </a:t>
            </a:r>
            <a:r>
              <a:rPr lang="en-US" altLang="en-US" dirty="0" smtClean="0"/>
              <a:t>sale</a:t>
            </a:r>
          </a:p>
          <a:p>
            <a:pPr lvl="1">
              <a:buClr>
                <a:srgbClr val="254061"/>
              </a:buClr>
            </a:pPr>
            <a:r>
              <a:rPr lang="en-US" altLang="en-US" dirty="0" smtClean="0"/>
              <a:t>profit-maximizing</a:t>
            </a:r>
            <a:r>
              <a:rPr lang="en-US" altLang="en-US" dirty="0"/>
              <a:t>, market share</a:t>
            </a:r>
            <a:endParaRPr lang="en-US" b="1" dirty="0"/>
          </a:p>
        </p:txBody>
      </p:sp>
    </p:spTree>
    <p:extLst>
      <p:ext uri="{BB962C8B-B14F-4D97-AF65-F5344CB8AC3E}">
        <p14:creationId xmlns:p14="http://schemas.microsoft.com/office/powerpoint/2010/main" val="33724734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198436"/>
            <a:ext cx="8458200" cy="639763"/>
          </a:xfrm>
        </p:spPr>
        <p:txBody>
          <a:bodyPr/>
          <a:lstStyle/>
          <a:p>
            <a:r>
              <a:rPr lang="en-US" sz="3600" i="1" dirty="0"/>
              <a:t>Pricing to Meet Business </a:t>
            </a:r>
            <a:r>
              <a:rPr lang="en-US" sz="3600" i="1" dirty="0" smtClean="0"/>
              <a:t>Objectives (cont.)</a:t>
            </a:r>
            <a:endParaRPr lang="en-US" sz="36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Profit-Maximizing Objectives </a:t>
            </a:r>
            <a:endParaRPr lang="en-US" b="1" dirty="0" smtClean="0"/>
          </a:p>
          <a:p>
            <a:pPr lvl="1"/>
            <a:r>
              <a:rPr lang="en-US" dirty="0" smtClean="0"/>
              <a:t>the </a:t>
            </a:r>
            <a:r>
              <a:rPr lang="en-US" dirty="0"/>
              <a:t>seller’s pricing decision is </a:t>
            </a:r>
            <a:r>
              <a:rPr lang="en-US" dirty="0" smtClean="0"/>
              <a:t>critical for </a:t>
            </a:r>
            <a:r>
              <a:rPr lang="en-US" dirty="0"/>
              <a:t>determining the firm’s revenue, which is the result of the selling price times </a:t>
            </a:r>
            <a:r>
              <a:rPr lang="en-US" dirty="0" smtClean="0"/>
              <a:t>the number </a:t>
            </a:r>
            <a:r>
              <a:rPr lang="en-US" dirty="0"/>
              <a:t>of units sold</a:t>
            </a:r>
            <a:endParaRPr lang="en-US" b="1"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962400"/>
            <a:ext cx="8707582"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86906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r>
              <a:rPr lang="en-US" b="1" dirty="0"/>
              <a:t>Market Share (or </a:t>
            </a:r>
            <a:r>
              <a:rPr lang="en-US" b="1" dirty="0" smtClean="0"/>
              <a:t>Market Penetration</a:t>
            </a:r>
            <a:r>
              <a:rPr lang="en-US" b="1" dirty="0"/>
              <a:t>) </a:t>
            </a:r>
            <a:endParaRPr lang="en-US" b="1" dirty="0" smtClean="0"/>
          </a:p>
          <a:p>
            <a:pPr lvl="1"/>
            <a:r>
              <a:rPr lang="en-US" dirty="0" smtClean="0"/>
              <a:t>company’s percentage of </a:t>
            </a:r>
            <a:r>
              <a:rPr lang="en-US" dirty="0"/>
              <a:t>the total industry sales for a </a:t>
            </a:r>
            <a:r>
              <a:rPr lang="en-US" dirty="0" smtClean="0"/>
              <a:t>specific product </a:t>
            </a:r>
            <a:r>
              <a:rPr lang="en-US" dirty="0"/>
              <a:t>type</a:t>
            </a:r>
            <a:endParaRPr lang="en-US" b="1" dirty="0"/>
          </a:p>
        </p:txBody>
      </p:sp>
      <p:sp>
        <p:nvSpPr>
          <p:cNvPr id="4" name="Rectangle 2"/>
          <p:cNvSpPr txBox="1">
            <a:spLocks noChangeArrowheads="1"/>
          </p:cNvSpPr>
          <p:nvPr/>
        </p:nvSpPr>
        <p:spPr bwMode="auto">
          <a:xfrm>
            <a:off x="304800" y="198436"/>
            <a:ext cx="84582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smtClean="0"/>
              <a:t>Pricing to Meet Business Objectives (cont.)</a:t>
            </a:r>
            <a:endParaRPr lang="en-US" sz="3600" i="1" dirty="0" smtClean="0">
              <a:latin typeface="Calibri" pitchFamily="34" charset="0"/>
            </a:endParaRPr>
          </a:p>
        </p:txBody>
      </p:sp>
    </p:spTree>
    <p:extLst>
      <p:ext uri="{BB962C8B-B14F-4D97-AF65-F5344CB8AC3E}">
        <p14:creationId xmlns:p14="http://schemas.microsoft.com/office/powerpoint/2010/main" val="37889100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Explain </a:t>
            </a:r>
            <a:r>
              <a:rPr lang="en-US" dirty="0"/>
              <a:t>the definition of a product as a value package and </a:t>
            </a:r>
            <a:r>
              <a:rPr lang="en-US" dirty="0" smtClean="0"/>
              <a:t>classify goods </a:t>
            </a:r>
            <a:r>
              <a:rPr lang="en-US" dirty="0"/>
              <a:t>and services</a:t>
            </a:r>
            <a:r>
              <a:rPr lang="en-US" dirty="0" smtClean="0"/>
              <a:t>.</a:t>
            </a:r>
          </a:p>
          <a:p>
            <a:pPr marL="514350" indent="-514350">
              <a:buFont typeface="+mj-lt"/>
              <a:buAutoNum type="arabicPeriod"/>
            </a:pPr>
            <a:r>
              <a:rPr lang="en-US" b="1" dirty="0"/>
              <a:t>Describe </a:t>
            </a:r>
            <a:r>
              <a:rPr lang="en-US" dirty="0"/>
              <a:t>the new product development </a:t>
            </a:r>
            <a:r>
              <a:rPr lang="en-US" dirty="0" smtClean="0"/>
              <a:t>process.</a:t>
            </a:r>
          </a:p>
          <a:p>
            <a:pPr marL="514350" indent="-514350">
              <a:buFont typeface="+mj-lt"/>
              <a:buAutoNum type="arabicPeriod"/>
            </a:pPr>
            <a:r>
              <a:rPr lang="en-US" b="1" dirty="0" smtClean="0"/>
              <a:t>Describe </a:t>
            </a:r>
            <a:r>
              <a:rPr lang="en-US" dirty="0"/>
              <a:t>the stages of the product life cycle (PLC) and methods </a:t>
            </a:r>
            <a:r>
              <a:rPr lang="en-US" dirty="0" smtClean="0"/>
              <a:t>for extending a product’s life.</a:t>
            </a:r>
          </a:p>
          <a:p>
            <a:pPr marL="514350" indent="-514350">
              <a:buFont typeface="+mj-lt"/>
              <a:buAutoNum type="arabicPeriod"/>
            </a:pPr>
            <a:r>
              <a:rPr lang="en-US" b="1" dirty="0" smtClean="0"/>
              <a:t>Identify </a:t>
            </a:r>
            <a:r>
              <a:rPr lang="en-US" dirty="0"/>
              <a:t>the various pricing objectives that govern pricing </a:t>
            </a:r>
            <a:r>
              <a:rPr lang="en-US" dirty="0" smtClean="0"/>
              <a:t>decisions, and </a:t>
            </a:r>
            <a:r>
              <a:rPr lang="en-US" dirty="0"/>
              <a:t>describe the price-setting tools used in making these decisions.</a:t>
            </a: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Cost-Oriented </a:t>
            </a:r>
            <a:r>
              <a:rPr lang="en-US" b="1" dirty="0"/>
              <a:t>Pricing </a:t>
            </a:r>
          </a:p>
          <a:p>
            <a:pPr lvl="1">
              <a:defRPr/>
            </a:pPr>
            <a:r>
              <a:rPr lang="en-US" dirty="0"/>
              <a:t>pricing that considers the firm’s desire to make a profit and its need to cover production </a:t>
            </a:r>
            <a:r>
              <a:rPr lang="en-US" dirty="0" smtClean="0"/>
              <a:t>costs</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1157" y="3352800"/>
            <a:ext cx="6817043"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304800" y="198436"/>
            <a:ext cx="84582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smtClean="0"/>
              <a:t>Pricing to Meet Business Objectives (cont.)</a:t>
            </a:r>
            <a:endParaRPr lang="en-US" sz="3600" i="1" dirty="0" smtClean="0">
              <a:latin typeface="Calibri" pitchFamily="34" charset="0"/>
            </a:endParaRPr>
          </a:p>
        </p:txBody>
      </p:sp>
    </p:spTree>
    <p:extLst>
      <p:ext uri="{BB962C8B-B14F-4D97-AF65-F5344CB8AC3E}">
        <p14:creationId xmlns:p14="http://schemas.microsoft.com/office/powerpoint/2010/main" val="35215417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Markup </a:t>
            </a:r>
          </a:p>
          <a:p>
            <a:pPr lvl="1">
              <a:defRPr/>
            </a:pPr>
            <a:r>
              <a:rPr lang="en-US" dirty="0"/>
              <a:t>amount added to an item’s purchase cost to sell it at a profit</a:t>
            </a:r>
          </a:p>
          <a:p>
            <a:pPr lvl="1"/>
            <a:endParaRPr lang="en-US" b="1" dirty="0"/>
          </a:p>
          <a:p>
            <a:endParaRPr lang="en-US" b="1"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048000"/>
            <a:ext cx="7417661"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304800" y="198436"/>
            <a:ext cx="84582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smtClean="0"/>
              <a:t>Pricing to Meet Business Objectives (cont.)</a:t>
            </a:r>
            <a:endParaRPr lang="en-US" sz="3600" i="1" dirty="0" smtClean="0">
              <a:latin typeface="Calibri" pitchFamily="34" charset="0"/>
            </a:endParaRPr>
          </a:p>
        </p:txBody>
      </p:sp>
    </p:spTree>
    <p:extLst>
      <p:ext uri="{BB962C8B-B14F-4D97-AF65-F5344CB8AC3E}">
        <p14:creationId xmlns:p14="http://schemas.microsoft.com/office/powerpoint/2010/main" val="21692500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200" dirty="0"/>
              <a:t>Breakeven Analysis: Cost-Volume-Profit Relationships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Variable Cost </a:t>
            </a:r>
          </a:p>
          <a:p>
            <a:pPr lvl="1">
              <a:defRPr/>
            </a:pPr>
            <a:r>
              <a:rPr lang="en-US" dirty="0"/>
              <a:t>cost that changes with the quantity of a product produced and sold</a:t>
            </a:r>
          </a:p>
          <a:p>
            <a:pPr>
              <a:defRPr/>
            </a:pPr>
            <a:r>
              <a:rPr lang="en-US" b="1" dirty="0"/>
              <a:t>Fixed Cost </a:t>
            </a:r>
          </a:p>
          <a:p>
            <a:pPr lvl="1">
              <a:defRPr/>
            </a:pPr>
            <a:r>
              <a:rPr lang="en-US" dirty="0"/>
              <a:t>cost that is incurred regardless of the quantity of a product produced and </a:t>
            </a:r>
            <a:r>
              <a:rPr lang="en-US" dirty="0" smtClean="0"/>
              <a:t>sold</a:t>
            </a:r>
          </a:p>
          <a:p>
            <a:pPr>
              <a:defRPr/>
            </a:pPr>
            <a:r>
              <a:rPr lang="en-US" b="1" dirty="0"/>
              <a:t>Breakeven Analysis </a:t>
            </a:r>
          </a:p>
          <a:p>
            <a:pPr lvl="1">
              <a:defRPr/>
            </a:pPr>
            <a:r>
              <a:rPr lang="en-US" dirty="0"/>
              <a:t>for a particular selling price, assessment of the seller’s costs versus revenues at various sales volume</a:t>
            </a:r>
          </a:p>
          <a:p>
            <a:pPr marL="0" indent="0">
              <a:buNone/>
            </a:pPr>
            <a:endParaRPr lang="en-US" b="1" dirty="0"/>
          </a:p>
        </p:txBody>
      </p:sp>
    </p:spTree>
    <p:extLst>
      <p:ext uri="{BB962C8B-B14F-4D97-AF65-F5344CB8AC3E}">
        <p14:creationId xmlns:p14="http://schemas.microsoft.com/office/powerpoint/2010/main" val="26876029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nvSpPr>
        <p:spPr bwMode="auto">
          <a:xfrm>
            <a:off x="457200" y="1166019"/>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lumMod val="50000"/>
                </a:schemeClr>
              </a:buClr>
              <a:buFont typeface="Wingdings 3" pitchFamily="18" charset="2"/>
              <a:buChar char=""/>
              <a:defRPr sz="3200" kern="1200">
                <a:solidFill>
                  <a:schemeClr val="tx1"/>
                </a:solidFill>
                <a:latin typeface="+mn-lt"/>
                <a:ea typeface="+mn-ea"/>
                <a:cs typeface="+mn-cs"/>
              </a:defRPr>
            </a:lvl1pPr>
            <a:lvl2pPr marL="801688" indent="-344488" algn="l" rtl="0" eaLnBrk="0" fontAlgn="base" hangingPunct="0">
              <a:spcBef>
                <a:spcPct val="20000"/>
              </a:spcBef>
              <a:spcAft>
                <a:spcPct val="0"/>
              </a:spcAft>
              <a:buClr>
                <a:srgbClr val="FF9966"/>
              </a:buClr>
              <a:buFont typeface="Arial" pitchFamily="34" charset="0"/>
              <a:buChar char="└"/>
              <a:tabLst/>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charset="0"/>
              <a:buChar char="•"/>
              <a:defRPr/>
            </a:pPr>
            <a:r>
              <a:rPr lang="en-US" b="1" dirty="0"/>
              <a:t>Breakeven Point </a:t>
            </a:r>
          </a:p>
          <a:p>
            <a:pPr marL="742950" lvl="1" indent="-285750">
              <a:buFont typeface="Arial" charset="0"/>
              <a:buChar char="–"/>
              <a:defRPr/>
            </a:pPr>
            <a:r>
              <a:rPr lang="en-US" dirty="0"/>
              <a:t>sales volume at which the seller’s total revenue from sales equals total costs (variable and fixed) with neither profit nor loss</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9" y="3223419"/>
            <a:ext cx="8265039" cy="127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smtClean="0"/>
              <a:t>Breakeven Analysis: Cost-Volume-Profit Relationships</a:t>
            </a:r>
            <a:endParaRPr lang="en-US" sz="3200" dirty="0" smtClean="0">
              <a:latin typeface="Calibri" pitchFamily="34" charset="0"/>
            </a:endParaRPr>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399" y="4324502"/>
            <a:ext cx="6781801" cy="18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04626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Breakeven Analysis</a:t>
            </a:r>
            <a:endParaRPr lang="en-US" sz="3600" dirty="0" smtClean="0">
              <a:latin typeface="Calibri" pitchFamily="34" charset="0"/>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575" y="1257300"/>
            <a:ext cx="7562850" cy="506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31772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200" dirty="0"/>
              <a:t>Pricing Existing Products – </a:t>
            </a:r>
            <a:br>
              <a:rPr lang="en-US" sz="3200" dirty="0"/>
            </a:br>
            <a:r>
              <a:rPr lang="en-US" sz="3200" dirty="0"/>
              <a:t>Three Options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chemeClr val="accent6">
                  <a:lumMod val="75000"/>
                </a:schemeClr>
              </a:buClr>
              <a:buFont typeface="+mj-lt"/>
              <a:buAutoNum type="arabicPeriod"/>
              <a:defRPr/>
            </a:pPr>
            <a:r>
              <a:rPr lang="en-US" dirty="0"/>
              <a:t>Pricing above prevailing market prices for similar products to take advantage of the common assumption that higher price means higher quality</a:t>
            </a:r>
          </a:p>
          <a:p>
            <a:pPr marL="514350" indent="-514350">
              <a:buClr>
                <a:schemeClr val="accent6">
                  <a:lumMod val="75000"/>
                </a:schemeClr>
              </a:buClr>
              <a:buFont typeface="+mj-lt"/>
              <a:buAutoNum type="arabicPeriod"/>
              <a:defRPr/>
            </a:pPr>
            <a:r>
              <a:rPr lang="en-US" dirty="0"/>
              <a:t>Pricing below market prices while offering a product of comparable quality to higher-priced competitors</a:t>
            </a:r>
          </a:p>
          <a:p>
            <a:pPr marL="514350" indent="-514350">
              <a:buClr>
                <a:schemeClr val="accent6">
                  <a:lumMod val="75000"/>
                </a:schemeClr>
              </a:buClr>
              <a:buFont typeface="+mj-lt"/>
              <a:buAutoNum type="arabicPeriod"/>
              <a:defRPr/>
            </a:pPr>
            <a:r>
              <a:rPr lang="en-US" dirty="0"/>
              <a:t>Pricing at or near market prices</a:t>
            </a:r>
          </a:p>
          <a:p>
            <a:pPr marL="0" indent="0">
              <a:buNone/>
            </a:pPr>
            <a:endParaRPr lang="en-US" b="1" dirty="0"/>
          </a:p>
        </p:txBody>
      </p:sp>
    </p:spTree>
    <p:extLst>
      <p:ext uri="{BB962C8B-B14F-4D97-AF65-F5344CB8AC3E}">
        <p14:creationId xmlns:p14="http://schemas.microsoft.com/office/powerpoint/2010/main" val="30741496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Pricing New Products</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3810000" cy="4906963"/>
          </a:xfrm>
        </p:spPr>
        <p:txBody>
          <a:bodyPr/>
          <a:lstStyle/>
          <a:p>
            <a:pPr>
              <a:defRPr/>
            </a:pPr>
            <a:r>
              <a:rPr lang="en-US" b="1" dirty="0"/>
              <a:t>Price Skimming </a:t>
            </a:r>
          </a:p>
          <a:p>
            <a:pPr lvl="1">
              <a:defRPr/>
            </a:pPr>
            <a:r>
              <a:rPr lang="en-US" dirty="0"/>
              <a:t>setting an initially high price to cover new product costs and generate a profit</a:t>
            </a:r>
          </a:p>
          <a:p>
            <a:endParaRPr lang="en-US" b="1" dirty="0"/>
          </a:p>
        </p:txBody>
      </p:sp>
      <p:sp>
        <p:nvSpPr>
          <p:cNvPr id="4" name="Rectangle 3"/>
          <p:cNvSpPr txBox="1">
            <a:spLocks/>
          </p:cNvSpPr>
          <p:nvPr/>
        </p:nvSpPr>
        <p:spPr bwMode="auto">
          <a:xfrm>
            <a:off x="4800600" y="1219200"/>
            <a:ext cx="38100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Penetration Pricing </a:t>
            </a:r>
          </a:p>
          <a:p>
            <a:pPr lvl="1">
              <a:defRPr/>
            </a:pPr>
            <a:r>
              <a:rPr lang="en-US" dirty="0"/>
              <a:t>setting an initially low price to establish a new product in the market</a:t>
            </a:r>
          </a:p>
          <a:p>
            <a:pPr marL="0" indent="0">
              <a:buNone/>
            </a:pPr>
            <a:endParaRPr lang="en-US" b="1" dirty="0"/>
          </a:p>
        </p:txBody>
      </p:sp>
    </p:spTree>
    <p:extLst>
      <p:ext uri="{BB962C8B-B14F-4D97-AF65-F5344CB8AC3E}">
        <p14:creationId xmlns:p14="http://schemas.microsoft.com/office/powerpoint/2010/main" val="37220197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Pricing Tactics</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Bundling Strategy </a:t>
            </a:r>
            <a:endParaRPr lang="en-US" b="1" dirty="0" smtClean="0"/>
          </a:p>
          <a:p>
            <a:pPr lvl="1"/>
            <a:r>
              <a:rPr lang="en-US" dirty="0" smtClean="0"/>
              <a:t>grouping several products </a:t>
            </a:r>
            <a:r>
              <a:rPr lang="en-US" dirty="0"/>
              <a:t>together to be sold as a </a:t>
            </a:r>
            <a:r>
              <a:rPr lang="en-US" dirty="0" smtClean="0"/>
              <a:t>single unit </a:t>
            </a:r>
            <a:r>
              <a:rPr lang="en-US" dirty="0"/>
              <a:t>at a reduced price, rather </a:t>
            </a:r>
            <a:r>
              <a:rPr lang="en-US" dirty="0" smtClean="0"/>
              <a:t>than  individually</a:t>
            </a:r>
            <a:endParaRPr lang="en-US" b="1" dirty="0" smtClean="0"/>
          </a:p>
          <a:p>
            <a:pPr>
              <a:defRPr/>
            </a:pPr>
            <a:r>
              <a:rPr lang="en-US" b="1" dirty="0" smtClean="0"/>
              <a:t>Price </a:t>
            </a:r>
            <a:r>
              <a:rPr lang="en-US" b="1" dirty="0"/>
              <a:t>Lining </a:t>
            </a:r>
          </a:p>
          <a:p>
            <a:pPr lvl="1">
              <a:defRPr/>
            </a:pPr>
            <a:r>
              <a:rPr lang="en-US" dirty="0"/>
              <a:t>setting a limited number of prices for certain categories of products</a:t>
            </a:r>
          </a:p>
          <a:p>
            <a:pPr marL="0" indent="0">
              <a:buNone/>
            </a:pPr>
            <a:endParaRPr lang="en-US" b="1" dirty="0"/>
          </a:p>
        </p:txBody>
      </p:sp>
    </p:spTree>
    <p:extLst>
      <p:ext uri="{BB962C8B-B14F-4D97-AF65-F5344CB8AC3E}">
        <p14:creationId xmlns:p14="http://schemas.microsoft.com/office/powerpoint/2010/main" val="16195009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i="1" dirty="0"/>
              <a:t>Pricing </a:t>
            </a:r>
            <a:r>
              <a:rPr lang="en-US" sz="3600" i="1" dirty="0" smtClean="0"/>
              <a:t>Tactics (cont.)</a:t>
            </a:r>
            <a:endParaRPr lang="en-US" sz="36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Psychological Pricing </a:t>
            </a:r>
          </a:p>
          <a:p>
            <a:pPr lvl="1">
              <a:defRPr/>
            </a:pPr>
            <a:r>
              <a:rPr lang="en-US" sz="2400" dirty="0"/>
              <a:t>pricing tactic that takes advantage of the fact that consumers do not always respond rationally to stated prices</a:t>
            </a:r>
          </a:p>
          <a:p>
            <a:pPr>
              <a:defRPr/>
            </a:pPr>
            <a:r>
              <a:rPr lang="en-US" sz="2800" b="1" dirty="0" smtClean="0"/>
              <a:t>Odd-Even </a:t>
            </a:r>
            <a:r>
              <a:rPr lang="en-US" sz="2800" b="1" dirty="0"/>
              <a:t>Pricing </a:t>
            </a:r>
          </a:p>
          <a:p>
            <a:pPr lvl="1">
              <a:defRPr/>
            </a:pPr>
            <a:r>
              <a:rPr lang="en-US" sz="2400" dirty="0"/>
              <a:t>psychological pricing tactic based on the premise that customers prefer prices not stated in even dollar amounts</a:t>
            </a:r>
          </a:p>
          <a:p>
            <a:pPr>
              <a:defRPr/>
            </a:pPr>
            <a:r>
              <a:rPr lang="en-US" sz="2800" b="1" dirty="0"/>
              <a:t>Discount </a:t>
            </a:r>
          </a:p>
          <a:p>
            <a:pPr lvl="1">
              <a:defRPr/>
            </a:pPr>
            <a:r>
              <a:rPr lang="en-US" sz="2400" dirty="0"/>
              <a:t>price reduction offered as an incentive to purchase</a:t>
            </a:r>
          </a:p>
          <a:p>
            <a:pPr marL="0" indent="0">
              <a:buNone/>
            </a:pPr>
            <a:endParaRPr lang="en-US" sz="2800" b="1" dirty="0"/>
          </a:p>
        </p:txBody>
      </p:sp>
    </p:spTree>
    <p:extLst>
      <p:ext uri="{BB962C8B-B14F-4D97-AF65-F5344CB8AC3E}">
        <p14:creationId xmlns:p14="http://schemas.microsoft.com/office/powerpoint/2010/main" val="27077507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Learned</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b="1" dirty="0"/>
              <a:t>Explain </a:t>
            </a:r>
            <a:r>
              <a:rPr lang="en-US" dirty="0"/>
              <a:t>the definition of a product as a value package and classify goods and services.</a:t>
            </a:r>
          </a:p>
          <a:p>
            <a:pPr marL="514350" indent="-514350">
              <a:buFont typeface="+mj-lt"/>
              <a:buAutoNum type="arabicPeriod"/>
            </a:pPr>
            <a:r>
              <a:rPr lang="en-US" b="1" dirty="0"/>
              <a:t>Describe </a:t>
            </a:r>
            <a:r>
              <a:rPr lang="en-US" dirty="0"/>
              <a:t>the new product development process.</a:t>
            </a:r>
          </a:p>
          <a:p>
            <a:pPr marL="514350" indent="-514350">
              <a:buFont typeface="+mj-lt"/>
              <a:buAutoNum type="arabicPeriod"/>
            </a:pPr>
            <a:r>
              <a:rPr lang="en-US" b="1" dirty="0"/>
              <a:t>Describe </a:t>
            </a:r>
            <a:r>
              <a:rPr lang="en-US" dirty="0"/>
              <a:t>the stages of the product life cycle (PLC) and methods for extending a product’s life</a:t>
            </a:r>
            <a:r>
              <a:rPr lang="en-US" dirty="0" smtClean="0"/>
              <a:t>.</a:t>
            </a:r>
            <a:endParaRPr lang="en-US" dirty="0"/>
          </a:p>
        </p:txBody>
      </p:sp>
    </p:spTree>
    <p:extLst>
      <p:ext uri="{BB962C8B-B14F-4D97-AF65-F5344CB8AC3E}">
        <p14:creationId xmlns:p14="http://schemas.microsoft.com/office/powerpoint/2010/main" val="576946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5"/>
            </a:pPr>
            <a:r>
              <a:rPr lang="en-US" b="1" dirty="0"/>
              <a:t>Discuss </a:t>
            </a:r>
            <a:r>
              <a:rPr lang="en-US" dirty="0"/>
              <a:t>pricing strategies that can be used for different </a:t>
            </a:r>
            <a:r>
              <a:rPr lang="en-US" dirty="0" smtClean="0"/>
              <a:t>competitive situations </a:t>
            </a:r>
            <a:r>
              <a:rPr lang="en-US" dirty="0"/>
              <a:t>and identify the pricing tactics that can be used for </a:t>
            </a:r>
            <a:r>
              <a:rPr lang="en-US" dirty="0" smtClean="0"/>
              <a:t>setting prices</a:t>
            </a:r>
            <a:r>
              <a:rPr lang="en-US" dirty="0"/>
              <a:t>.</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latin typeface="Calibri" pitchFamily="34" charset="0"/>
              </a:rPr>
              <a:t>Applying What You’ve </a:t>
            </a:r>
            <a:r>
              <a:rPr lang="en-US" sz="3200" i="1" dirty="0" smtClean="0">
                <a:latin typeface="Calibri" pitchFamily="34" charset="0"/>
              </a:rPr>
              <a:t>Learned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startAt="4"/>
            </a:pPr>
            <a:r>
              <a:rPr lang="en-US" b="1" dirty="0"/>
              <a:t>Identify </a:t>
            </a:r>
            <a:r>
              <a:rPr lang="en-US" dirty="0"/>
              <a:t>the various pricing objectives that govern pricing decisions, and describe the price-setting tools used in making these decisions</a:t>
            </a:r>
            <a:r>
              <a:rPr lang="en-US" dirty="0" smtClean="0"/>
              <a:t>.</a:t>
            </a:r>
          </a:p>
          <a:p>
            <a:pPr marL="514350" indent="-514350">
              <a:buFont typeface="+mj-lt"/>
              <a:buAutoNum type="arabicPeriod" startAt="4"/>
            </a:pPr>
            <a:r>
              <a:rPr lang="en-US" b="1" dirty="0"/>
              <a:t>Discuss </a:t>
            </a:r>
            <a:r>
              <a:rPr lang="en-US" dirty="0"/>
              <a:t>pricing strategies that can be used for different competitive situations and identify the pricing tactics that can be used for setting prices.</a:t>
            </a:r>
          </a:p>
          <a:p>
            <a:pPr marL="514350" indent="-514350">
              <a:buFont typeface="+mj-lt"/>
              <a:buAutoNum type="arabicPeriod" startAt="4"/>
            </a:pPr>
            <a:endParaRPr lang="en-US" b="1" dirty="0"/>
          </a:p>
        </p:txBody>
      </p:sp>
    </p:spTree>
    <p:extLst>
      <p:ext uri="{BB962C8B-B14F-4D97-AF65-F5344CB8AC3E}">
        <p14:creationId xmlns:p14="http://schemas.microsoft.com/office/powerpoint/2010/main" val="20717273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The Value Package</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Product Features </a:t>
            </a:r>
            <a:endParaRPr lang="en-US" b="1" dirty="0" smtClean="0"/>
          </a:p>
          <a:p>
            <a:pPr lvl="1"/>
            <a:r>
              <a:rPr lang="en-US" dirty="0" smtClean="0"/>
              <a:t>tangible </a:t>
            </a:r>
            <a:r>
              <a:rPr lang="en-US" dirty="0"/>
              <a:t>and </a:t>
            </a:r>
            <a:r>
              <a:rPr lang="en-US" dirty="0" smtClean="0"/>
              <a:t>intangible qualities </a:t>
            </a:r>
            <a:r>
              <a:rPr lang="en-US" dirty="0"/>
              <a:t>that a company </a:t>
            </a:r>
            <a:r>
              <a:rPr lang="en-US" dirty="0" smtClean="0"/>
              <a:t>builds into </a:t>
            </a:r>
            <a:r>
              <a:rPr lang="en-US" dirty="0"/>
              <a:t>its </a:t>
            </a:r>
            <a:r>
              <a:rPr lang="en-US" dirty="0" smtClean="0"/>
              <a:t>products</a:t>
            </a:r>
          </a:p>
          <a:p>
            <a:r>
              <a:rPr lang="en-US" b="1" dirty="0"/>
              <a:t>Value Package </a:t>
            </a:r>
            <a:endParaRPr lang="en-US" b="1" dirty="0" smtClean="0"/>
          </a:p>
          <a:p>
            <a:pPr lvl="1"/>
            <a:r>
              <a:rPr lang="en-US" dirty="0" smtClean="0"/>
              <a:t>a </a:t>
            </a:r>
            <a:r>
              <a:rPr lang="en-US" dirty="0"/>
              <a:t>product is </a:t>
            </a:r>
            <a:r>
              <a:rPr lang="en-US" dirty="0" smtClean="0"/>
              <a:t>marketed as </a:t>
            </a:r>
            <a:r>
              <a:rPr lang="en-US" dirty="0"/>
              <a:t>a bundle of value-adding </a:t>
            </a:r>
            <a:r>
              <a:rPr lang="en-US" dirty="0" smtClean="0"/>
              <a:t>attributes, including </a:t>
            </a:r>
            <a:r>
              <a:rPr lang="en-US" dirty="0" smtClean="0"/>
              <a:t>a reasonable </a:t>
            </a:r>
            <a:r>
              <a:rPr lang="en-US" dirty="0"/>
              <a:t>cost</a:t>
            </a:r>
            <a:endParaRPr lang="en-US"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Classifying Goods and Services</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Consumer </a:t>
            </a:r>
            <a:endParaRPr lang="en-US" b="1" dirty="0" smtClean="0"/>
          </a:p>
          <a:p>
            <a:pPr lvl="1"/>
            <a:r>
              <a:rPr lang="en-US" dirty="0" smtClean="0"/>
              <a:t>person </a:t>
            </a:r>
            <a:r>
              <a:rPr lang="en-US" dirty="0"/>
              <a:t>who </a:t>
            </a:r>
            <a:r>
              <a:rPr lang="en-US" dirty="0" smtClean="0"/>
              <a:t>purchases products </a:t>
            </a:r>
            <a:r>
              <a:rPr lang="en-US" dirty="0"/>
              <a:t>for personal </a:t>
            </a:r>
            <a:r>
              <a:rPr lang="en-US" dirty="0" smtClean="0"/>
              <a:t>use</a:t>
            </a:r>
          </a:p>
          <a:p>
            <a:r>
              <a:rPr lang="en-US" b="1" dirty="0"/>
              <a:t>Industrial Buyer </a:t>
            </a:r>
            <a:endParaRPr lang="en-US" b="1" dirty="0" smtClean="0"/>
          </a:p>
          <a:p>
            <a:pPr lvl="1"/>
            <a:r>
              <a:rPr lang="en-US" dirty="0" smtClean="0"/>
              <a:t>a </a:t>
            </a:r>
            <a:r>
              <a:rPr lang="en-US" dirty="0"/>
              <a:t>company or </a:t>
            </a:r>
            <a:r>
              <a:rPr lang="en-US" dirty="0" smtClean="0"/>
              <a:t>other organization </a:t>
            </a:r>
            <a:r>
              <a:rPr lang="en-US" dirty="0"/>
              <a:t>that buys products for </a:t>
            </a:r>
            <a:r>
              <a:rPr lang="en-US" dirty="0" smtClean="0"/>
              <a:t>use in </a:t>
            </a:r>
            <a:r>
              <a:rPr lang="en-US" dirty="0"/>
              <a:t>producing other products (goods </a:t>
            </a:r>
            <a:r>
              <a:rPr lang="en-US" dirty="0" smtClean="0"/>
              <a:t>or services)</a:t>
            </a:r>
          </a:p>
        </p:txBody>
      </p:sp>
    </p:spTree>
    <p:extLst>
      <p:ext uri="{BB962C8B-B14F-4D97-AF65-F5344CB8AC3E}">
        <p14:creationId xmlns:p14="http://schemas.microsoft.com/office/powerpoint/2010/main" val="19508924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42900" y="-8709"/>
            <a:ext cx="8458200" cy="999309"/>
          </a:xfrm>
        </p:spPr>
        <p:txBody>
          <a:bodyPr/>
          <a:lstStyle/>
          <a:p>
            <a:r>
              <a:rPr lang="en-US" sz="3800" i="1" dirty="0"/>
              <a:t>Classifying Goods and </a:t>
            </a:r>
            <a:r>
              <a:rPr lang="en-US" sz="3800" i="1" dirty="0" smtClean="0"/>
              <a:t>Services (cont.)</a:t>
            </a:r>
            <a:endParaRPr lang="en-US" sz="3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Convenience Goods </a:t>
            </a:r>
            <a:endParaRPr lang="en-US" b="1" dirty="0" smtClean="0"/>
          </a:p>
          <a:p>
            <a:pPr lvl="1"/>
            <a:r>
              <a:rPr lang="en-US" dirty="0"/>
              <a:t>i</a:t>
            </a:r>
            <a:r>
              <a:rPr lang="en-US" dirty="0" smtClean="0"/>
              <a:t>nexpensive physical </a:t>
            </a:r>
            <a:r>
              <a:rPr lang="en-US" dirty="0"/>
              <a:t>goods that are </a:t>
            </a:r>
            <a:r>
              <a:rPr lang="en-US" dirty="0" smtClean="0"/>
              <a:t>consumed rapidly and regularly</a:t>
            </a:r>
          </a:p>
          <a:p>
            <a:r>
              <a:rPr lang="en-US" b="1" dirty="0"/>
              <a:t>Convenience Services </a:t>
            </a:r>
            <a:endParaRPr lang="en-US" b="1" dirty="0" smtClean="0"/>
          </a:p>
          <a:p>
            <a:pPr lvl="1"/>
            <a:r>
              <a:rPr lang="en-US" dirty="0" smtClean="0"/>
              <a:t>inexpensive services </a:t>
            </a:r>
            <a:r>
              <a:rPr lang="en-US" dirty="0"/>
              <a:t>that are consumed rapidly </a:t>
            </a:r>
            <a:r>
              <a:rPr lang="en-US" dirty="0" smtClean="0"/>
              <a:t>and regularly</a:t>
            </a:r>
            <a:endParaRPr lang="en-US" b="1" dirty="0"/>
          </a:p>
        </p:txBody>
      </p:sp>
    </p:spTree>
    <p:extLst>
      <p:ext uri="{BB962C8B-B14F-4D97-AF65-F5344CB8AC3E}">
        <p14:creationId xmlns:p14="http://schemas.microsoft.com/office/powerpoint/2010/main" val="2347039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r>
              <a:rPr lang="en-US" b="1" dirty="0"/>
              <a:t>Shopping Goods </a:t>
            </a:r>
            <a:endParaRPr lang="en-US" b="1" dirty="0" smtClean="0"/>
          </a:p>
          <a:p>
            <a:pPr lvl="1"/>
            <a:r>
              <a:rPr lang="en-US" dirty="0" smtClean="0"/>
              <a:t>moderately expensive, infrequently </a:t>
            </a:r>
            <a:r>
              <a:rPr lang="en-US" dirty="0"/>
              <a:t>purchased </a:t>
            </a:r>
            <a:r>
              <a:rPr lang="en-US" dirty="0" smtClean="0"/>
              <a:t>physical goods</a:t>
            </a:r>
            <a:endParaRPr lang="en-US" dirty="0"/>
          </a:p>
          <a:p>
            <a:r>
              <a:rPr lang="en-US" b="1" dirty="0"/>
              <a:t>Shopping Services </a:t>
            </a:r>
            <a:endParaRPr lang="en-US" b="1" dirty="0" smtClean="0"/>
          </a:p>
          <a:p>
            <a:pPr lvl="1"/>
            <a:r>
              <a:rPr lang="en-US" dirty="0" smtClean="0"/>
              <a:t>moderately expensive</a:t>
            </a:r>
            <a:r>
              <a:rPr lang="en-US" dirty="0"/>
              <a:t>, infrequently </a:t>
            </a:r>
            <a:r>
              <a:rPr lang="en-US" dirty="0" smtClean="0"/>
              <a:t>purchased services</a:t>
            </a:r>
            <a:endParaRPr lang="en-US" b="1" dirty="0"/>
          </a:p>
        </p:txBody>
      </p:sp>
      <p:sp>
        <p:nvSpPr>
          <p:cNvPr id="4" name="Rectangle 2"/>
          <p:cNvSpPr txBox="1">
            <a:spLocks noChangeArrowheads="1"/>
          </p:cNvSpPr>
          <p:nvPr/>
        </p:nvSpPr>
        <p:spPr bwMode="auto">
          <a:xfrm>
            <a:off x="342900" y="-8709"/>
            <a:ext cx="8458200" cy="92310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800" i="1" smtClean="0"/>
              <a:t>Classifying Goods and Services (cont.)</a:t>
            </a:r>
            <a:endParaRPr lang="en-US" sz="3800" i="1" dirty="0" smtClean="0">
              <a:latin typeface="Calibri" pitchFamily="34" charset="0"/>
            </a:endParaRPr>
          </a:p>
        </p:txBody>
      </p:sp>
    </p:spTree>
    <p:extLst>
      <p:ext uri="{BB962C8B-B14F-4D97-AF65-F5344CB8AC3E}">
        <p14:creationId xmlns:p14="http://schemas.microsoft.com/office/powerpoint/2010/main" val="17385211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r>
              <a:rPr lang="en-US" b="1" dirty="0"/>
              <a:t>Specialty Goods </a:t>
            </a:r>
            <a:endParaRPr lang="en-US" b="1" dirty="0" smtClean="0"/>
          </a:p>
          <a:p>
            <a:pPr lvl="1"/>
            <a:r>
              <a:rPr lang="en-US" dirty="0" smtClean="0"/>
              <a:t>expensive</a:t>
            </a:r>
            <a:r>
              <a:rPr lang="en-US" dirty="0"/>
              <a:t>, </a:t>
            </a:r>
            <a:r>
              <a:rPr lang="en-US" dirty="0" smtClean="0"/>
              <a:t>rarely purchased </a:t>
            </a:r>
            <a:r>
              <a:rPr lang="en-US" dirty="0"/>
              <a:t>physical goods</a:t>
            </a:r>
          </a:p>
          <a:p>
            <a:r>
              <a:rPr lang="en-US" b="1" dirty="0"/>
              <a:t>Specialty Services </a:t>
            </a:r>
            <a:endParaRPr lang="en-US" b="1" dirty="0" smtClean="0"/>
          </a:p>
          <a:p>
            <a:pPr lvl="1"/>
            <a:r>
              <a:rPr lang="en-US" dirty="0" smtClean="0"/>
              <a:t>expensive</a:t>
            </a:r>
            <a:r>
              <a:rPr lang="en-US" dirty="0"/>
              <a:t>, </a:t>
            </a:r>
            <a:r>
              <a:rPr lang="en-US" dirty="0" smtClean="0"/>
              <a:t>rarely purchased </a:t>
            </a:r>
            <a:r>
              <a:rPr lang="en-US" dirty="0"/>
              <a:t>services</a:t>
            </a:r>
            <a:endParaRPr lang="en-US" b="1" dirty="0"/>
          </a:p>
        </p:txBody>
      </p:sp>
      <p:sp>
        <p:nvSpPr>
          <p:cNvPr id="4" name="Rectangle 2"/>
          <p:cNvSpPr txBox="1">
            <a:spLocks noChangeArrowheads="1"/>
          </p:cNvSpPr>
          <p:nvPr/>
        </p:nvSpPr>
        <p:spPr bwMode="auto">
          <a:xfrm>
            <a:off x="342900" y="-8709"/>
            <a:ext cx="8458200" cy="99930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800" i="1" smtClean="0"/>
              <a:t>Classifying Goods and Services (cont.)</a:t>
            </a:r>
            <a:endParaRPr lang="en-US" sz="3800" i="1" dirty="0" smtClean="0">
              <a:latin typeface="Calibri" pitchFamily="34" charset="0"/>
            </a:endParaRPr>
          </a:p>
        </p:txBody>
      </p:sp>
    </p:spTree>
    <p:extLst>
      <p:ext uri="{BB962C8B-B14F-4D97-AF65-F5344CB8AC3E}">
        <p14:creationId xmlns:p14="http://schemas.microsoft.com/office/powerpoint/2010/main" val="104763000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16107</TotalTime>
  <Words>3450</Words>
  <Application>Microsoft Office PowerPoint</Application>
  <PresentationFormat>On-screen Show (4:3)</PresentationFormat>
  <Paragraphs>268</Paragraphs>
  <Slides>41</Slides>
  <Notes>40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41</vt:i4>
      </vt:variant>
    </vt:vector>
  </HeadingPairs>
  <TitlesOfParts>
    <vt:vector size="48" baseType="lpstr">
      <vt:lpstr>Arial</vt:lpstr>
      <vt:lpstr>Calibri</vt:lpstr>
      <vt:lpstr>HelveticaNeue-Bold</vt:lpstr>
      <vt:lpstr>HelveticaNeueLTStd-Roman</vt:lpstr>
      <vt:lpstr>2_Office Theme</vt:lpstr>
      <vt:lpstr>3_Office Theme</vt:lpstr>
      <vt:lpstr>mgmt12e</vt:lpstr>
      <vt:lpstr>Developing and Pricing Products</vt:lpstr>
      <vt:lpstr>Introduction</vt:lpstr>
      <vt:lpstr>PowerPoint Presentation</vt:lpstr>
      <vt:lpstr>PowerPoint Presentation</vt:lpstr>
      <vt:lpstr>The Value Package</vt:lpstr>
      <vt:lpstr>Classifying Goods and Services</vt:lpstr>
      <vt:lpstr>Classifying Goods and Services (cont.)</vt:lpstr>
      <vt:lpstr>PowerPoint Presentation</vt:lpstr>
      <vt:lpstr>PowerPoint Presentation</vt:lpstr>
      <vt:lpstr>Classifying Organizational Products</vt:lpstr>
      <vt:lpstr>Categories of Consumer Products</vt:lpstr>
      <vt:lpstr>The Product Mix</vt:lpstr>
      <vt:lpstr>Organizational Products</vt:lpstr>
      <vt:lpstr>Developing New Products</vt:lpstr>
      <vt:lpstr>The Seven-Step Development Process</vt:lpstr>
      <vt:lpstr>PowerPoint Presentation</vt:lpstr>
      <vt:lpstr>PowerPoint Presentation</vt:lpstr>
      <vt:lpstr>Variations in the Process for Services</vt:lpstr>
      <vt:lpstr>Product Life Cycle</vt:lpstr>
      <vt:lpstr>Four Phases of the PLC</vt:lpstr>
      <vt:lpstr>Profits in the PLC</vt:lpstr>
      <vt:lpstr>Extending Product Life</vt:lpstr>
      <vt:lpstr>Identifying Products</vt:lpstr>
      <vt:lpstr>World’s 10 Most Valuable Brands</vt:lpstr>
      <vt:lpstr>Identifying Products (cont.)</vt:lpstr>
      <vt:lpstr>PowerPoint Presentation</vt:lpstr>
      <vt:lpstr>Pricing to Meet Business Objectives</vt:lpstr>
      <vt:lpstr>Pricing to Meet Business Objectives (cont.)</vt:lpstr>
      <vt:lpstr>PowerPoint Presentation</vt:lpstr>
      <vt:lpstr>PowerPoint Presentation</vt:lpstr>
      <vt:lpstr>PowerPoint Presentation</vt:lpstr>
      <vt:lpstr>Breakeven Analysis: Cost-Volume-Profit Relationships</vt:lpstr>
      <vt:lpstr>PowerPoint Presentation</vt:lpstr>
      <vt:lpstr>Breakeven Analysis</vt:lpstr>
      <vt:lpstr>Pricing Existing Products –  Three Options</vt:lpstr>
      <vt:lpstr>Pricing New Products</vt:lpstr>
      <vt:lpstr>Pricing Tactics</vt:lpstr>
      <vt:lpstr>Pricing Tactics (cont.)</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206</cp:revision>
  <dcterms:created xsi:type="dcterms:W3CDTF">2013-10-17T14:20:40Z</dcterms:created>
  <dcterms:modified xsi:type="dcterms:W3CDTF">2014-01-07T07:20:20Z</dcterms:modified>
</cp:coreProperties>
</file>