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5"/>
  </p:notesMasterIdLst>
  <p:handoutMasterIdLst>
    <p:handoutMasterId r:id="rId56"/>
  </p:handoutMasterIdLst>
  <p:sldIdLst>
    <p:sldId id="256" r:id="rId4"/>
    <p:sldId id="262" r:id="rId5"/>
    <p:sldId id="258" r:id="rId6"/>
    <p:sldId id="261" r:id="rId7"/>
    <p:sldId id="543" r:id="rId8"/>
    <p:sldId id="542" r:id="rId9"/>
    <p:sldId id="541" r:id="rId10"/>
    <p:sldId id="549" r:id="rId11"/>
    <p:sldId id="551" r:id="rId12"/>
    <p:sldId id="553" r:id="rId13"/>
    <p:sldId id="540" r:id="rId14"/>
    <p:sldId id="561" r:id="rId15"/>
    <p:sldId id="554" r:id="rId16"/>
    <p:sldId id="560" r:id="rId17"/>
    <p:sldId id="559" r:id="rId18"/>
    <p:sldId id="558" r:id="rId19"/>
    <p:sldId id="557" r:id="rId20"/>
    <p:sldId id="556" r:id="rId21"/>
    <p:sldId id="562" r:id="rId22"/>
    <p:sldId id="564" r:id="rId23"/>
    <p:sldId id="589" r:id="rId24"/>
    <p:sldId id="567" r:id="rId25"/>
    <p:sldId id="566" r:id="rId26"/>
    <p:sldId id="565" r:id="rId27"/>
    <p:sldId id="552" r:id="rId28"/>
    <p:sldId id="563" r:id="rId29"/>
    <p:sldId id="550" r:id="rId30"/>
    <p:sldId id="555" r:id="rId31"/>
    <p:sldId id="548" r:id="rId32"/>
    <p:sldId id="503" r:id="rId33"/>
    <p:sldId id="573" r:id="rId34"/>
    <p:sldId id="572" r:id="rId35"/>
    <p:sldId id="571" r:id="rId36"/>
    <p:sldId id="569" r:id="rId37"/>
    <p:sldId id="579" r:id="rId38"/>
    <p:sldId id="570" r:id="rId39"/>
    <p:sldId id="578" r:id="rId40"/>
    <p:sldId id="577" r:id="rId41"/>
    <p:sldId id="576" r:id="rId42"/>
    <p:sldId id="590" r:id="rId43"/>
    <p:sldId id="575" r:id="rId44"/>
    <p:sldId id="583" r:id="rId45"/>
    <p:sldId id="582" r:id="rId46"/>
    <p:sldId id="581" r:id="rId47"/>
    <p:sldId id="580" r:id="rId48"/>
    <p:sldId id="587" r:id="rId49"/>
    <p:sldId id="586" r:id="rId50"/>
    <p:sldId id="584" r:id="rId51"/>
    <p:sldId id="585" r:id="rId52"/>
    <p:sldId id="588" r:id="rId53"/>
    <p:sldId id="260"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64909" autoAdjust="0"/>
  </p:normalViewPr>
  <p:slideViewPr>
    <p:cSldViewPr>
      <p:cViewPr varScale="1">
        <p:scale>
          <a:sx n="43" d="100"/>
          <a:sy n="43" d="100"/>
        </p:scale>
        <p:origin x="1728" y="30"/>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67" d="100"/>
          <a:sy n="67" d="100"/>
        </p:scale>
        <p:origin x="-3168"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799A11-AD79-482A-B340-9F3667C17FE6}" type="datetimeFigureOut">
              <a:rPr lang="en-US" smtClean="0"/>
              <a:t>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BDED608-0D8A-42AF-8F25-FDC1CF6688BC}" type="slidenum">
              <a:rPr lang="en-US" smtClean="0"/>
              <a:t>‹#›</a:t>
            </a:fld>
            <a:endParaRPr lang="en-US"/>
          </a:p>
        </p:txBody>
      </p:sp>
    </p:spTree>
    <p:extLst>
      <p:ext uri="{BB962C8B-B14F-4D97-AF65-F5344CB8AC3E}">
        <p14:creationId xmlns:p14="http://schemas.microsoft.com/office/powerpoint/2010/main" val="1169928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Sales agents or brokers </a:t>
            </a:r>
            <a:r>
              <a:rPr lang="en-US" sz="1200" b="0" i="0" u="none" strike="noStrike" kern="1200" baseline="0" dirty="0" smtClean="0">
                <a:solidFill>
                  <a:schemeClr val="tx1"/>
                </a:solidFill>
                <a:latin typeface="+mn-lt"/>
                <a:ea typeface="+mn-ea"/>
                <a:cs typeface="Arial" charset="0"/>
              </a:rPr>
              <a:t>represent </a:t>
            </a:r>
            <a:r>
              <a:rPr lang="en-US" sz="1200" b="0" i="0" u="none" strike="noStrike" kern="1200" baseline="0" dirty="0" smtClean="0">
                <a:solidFill>
                  <a:schemeClr val="tx1"/>
                </a:solidFill>
                <a:latin typeface="+mn-lt"/>
                <a:ea typeface="+mn-ea"/>
                <a:cs typeface="Arial" charset="0"/>
              </a:rPr>
              <a:t>producers and receive commissions on the goods they sell to consumers or industrial users. Sales agents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including many online </a:t>
            </a:r>
            <a:r>
              <a:rPr lang="en-US" sz="1200" b="0" i="0" u="none" strike="noStrike" kern="1200" baseline="0" dirty="0" smtClean="0">
                <a:solidFill>
                  <a:schemeClr val="tx1"/>
                </a:solidFill>
                <a:latin typeface="+mn-lt"/>
                <a:ea typeface="+mn-ea"/>
                <a:cs typeface="Arial" charset="0"/>
              </a:rPr>
              <a:t>travel agents</a:t>
            </a:r>
            <a:r>
              <a:rPr lang="en-US" sz="1200" b="0" i="0" u="none" strike="noStrike" kern="1200" baseline="0" dirty="0" smtClean="0">
                <a:solidFill>
                  <a:schemeClr val="tx1"/>
                </a:solidFill>
                <a:latin typeface="+mn-lt"/>
                <a:ea typeface="+mn-ea"/>
                <a:cs typeface="Arial" charset="0"/>
              </a:rPr>
              <a:t>, generally deal in the related product lines of a few producers, such as tour companies, to meet the needs of many customers. Brokers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in such industries as </a:t>
            </a:r>
            <a:r>
              <a:rPr lang="en-US" sz="1200" b="0" i="0" u="none" strike="noStrike" kern="1200" baseline="0" dirty="0" smtClean="0">
                <a:solidFill>
                  <a:schemeClr val="tx1"/>
                </a:solidFill>
                <a:latin typeface="+mn-lt"/>
                <a:ea typeface="+mn-ea"/>
                <a:cs typeface="Arial" charset="0"/>
              </a:rPr>
              <a:t>real estate </a:t>
            </a:r>
            <a:r>
              <a:rPr lang="en-US" sz="1200" b="0" i="0" u="none" strike="noStrike" kern="1200" baseline="0" dirty="0" smtClean="0">
                <a:solidFill>
                  <a:schemeClr val="tx1"/>
                </a:solidFill>
                <a:latin typeface="+mn-lt"/>
                <a:ea typeface="+mn-ea"/>
                <a:cs typeface="Arial" charset="0"/>
              </a:rPr>
              <a:t>and stock exchanges, match numerous sellers and buyers as needed to sell properties, often without knowing in advance who they will be.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13.1 shows how four popular distribution channels can be identified according to the channel members involved in getting products to buyers.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Intermediaries can provide </a:t>
            </a:r>
            <a:r>
              <a:rPr lang="en-US" sz="1200" b="0" i="1" u="none" strike="noStrike" kern="1200" baseline="0" dirty="0" smtClean="0">
                <a:solidFill>
                  <a:schemeClr val="tx1"/>
                </a:solidFill>
                <a:latin typeface="+mn-lt"/>
                <a:ea typeface="+mn-ea"/>
                <a:cs typeface="Arial" charset="0"/>
              </a:rPr>
              <a:t>added value </a:t>
            </a:r>
            <a:r>
              <a:rPr lang="en-US" sz="1200" b="0" i="0" u="none" strike="noStrike" kern="1200" baseline="0" dirty="0" smtClean="0">
                <a:solidFill>
                  <a:schemeClr val="tx1"/>
                </a:solidFill>
                <a:latin typeface="+mn-lt"/>
                <a:ea typeface="+mn-ea"/>
                <a:cs typeface="Arial" charset="0"/>
              </a:rPr>
              <a:t>by providing time-saving information and making the right quantities of products available where and when consumers need them. Figure 13.2 illustrates the problem of making chili without the benefit of a common intermediary, the supermarket. As a consumer, you would obviously spend a lot more time, money, and energy if you tried to gather all the ingredients from separate producers.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Intensive distribution means distributing through as many channels and channel members as possible (both wholesalers and retailers). It is normally used for </a:t>
            </a:r>
            <a:r>
              <a:rPr lang="en-US" sz="1200" b="0" i="0" u="none" strike="noStrike" kern="1200" baseline="0" dirty="0" smtClean="0">
                <a:solidFill>
                  <a:schemeClr val="tx1"/>
                </a:solidFill>
                <a:latin typeface="+mn-lt"/>
                <a:ea typeface="+mn-ea"/>
                <a:cs typeface="Arial" charset="0"/>
              </a:rPr>
              <a:t>low cost consumer </a:t>
            </a:r>
            <a:r>
              <a:rPr lang="en-US" sz="1200" b="0" i="0" u="none" strike="noStrike" kern="1200" baseline="0" dirty="0" smtClean="0">
                <a:solidFill>
                  <a:schemeClr val="tx1"/>
                </a:solidFill>
                <a:latin typeface="+mn-lt"/>
                <a:ea typeface="+mn-ea"/>
                <a:cs typeface="Arial" charset="0"/>
              </a:rPr>
              <a:t>goods with widespread appeal, such as candy and magazines. M&amp;Ms candies enter the market through all suitable retail outlets—supermarkets, candy machines, drugstores, online, and so forth.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With exclusive distribution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manufacturer grants the exclusive right to distribute or sell a product to a limited number of wholesalers or retailers, usually in </a:t>
            </a:r>
            <a:r>
              <a:rPr lang="en-US" sz="1200" b="0" i="0" u="none" strike="noStrike" kern="1200" baseline="0" dirty="0" smtClean="0">
                <a:solidFill>
                  <a:schemeClr val="tx1"/>
                </a:solidFill>
                <a:latin typeface="+mn-lt"/>
                <a:ea typeface="+mn-ea"/>
                <a:cs typeface="Arial" charset="0"/>
              </a:rPr>
              <a:t>a given </a:t>
            </a:r>
            <a:r>
              <a:rPr lang="en-US" sz="1200" b="0" i="0" u="none" strike="noStrike" kern="1200" baseline="0" dirty="0" smtClean="0">
                <a:solidFill>
                  <a:schemeClr val="tx1"/>
                </a:solidFill>
                <a:latin typeface="+mn-lt"/>
                <a:ea typeface="+mn-ea"/>
                <a:cs typeface="Arial" charset="0"/>
              </a:rPr>
              <a:t>geographic area. Such agreements are most common for high-cost prestige products. Rolex watches are sold only by “Official Rolex Jewelers.”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Using selective distribution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producer selects only wholesalers and retailers that will give a product special attention in sales effort, display and </a:t>
            </a:r>
            <a:r>
              <a:rPr lang="en-US" sz="1200" b="0" i="0" u="none" strike="noStrike" kern="1200" baseline="0" dirty="0" smtClean="0">
                <a:solidFill>
                  <a:schemeClr val="tx1"/>
                </a:solidFill>
                <a:latin typeface="+mn-lt"/>
                <a:ea typeface="+mn-ea"/>
                <a:cs typeface="Arial" charset="0"/>
              </a:rPr>
              <a:t>promotion advantage</a:t>
            </a:r>
            <a:r>
              <a:rPr lang="en-US" sz="1200" b="0" i="0" u="none" strike="noStrike" kern="1200" baseline="0" dirty="0" smtClean="0">
                <a:solidFill>
                  <a:schemeClr val="tx1"/>
                </a:solidFill>
                <a:latin typeface="+mn-lt"/>
                <a:ea typeface="+mn-ea"/>
                <a:cs typeface="Arial" charset="0"/>
              </a:rPr>
              <a:t>, and so forth. Selective distribution is used most often for consumer products such as furniture and appliances. Frigidaire and Whirlpool use </a:t>
            </a:r>
            <a:r>
              <a:rPr lang="en-US" sz="1200" b="0" i="0" u="none" strike="noStrike" kern="1200" baseline="0" dirty="0" smtClean="0">
                <a:solidFill>
                  <a:schemeClr val="tx1"/>
                </a:solidFill>
                <a:latin typeface="+mn-lt"/>
                <a:ea typeface="+mn-ea"/>
                <a:cs typeface="Arial" charset="0"/>
              </a:rPr>
              <a:t>selective distribution </a:t>
            </a:r>
            <a:r>
              <a:rPr lang="en-US" sz="1200" b="0" i="0" u="none" strike="noStrike" kern="1200" baseline="0" dirty="0" smtClean="0">
                <a:solidFill>
                  <a:schemeClr val="tx1"/>
                </a:solidFill>
                <a:latin typeface="+mn-lt"/>
                <a:ea typeface="+mn-ea"/>
                <a:cs typeface="Arial" charset="0"/>
              </a:rPr>
              <a:t>for appliances to cement relationships with wholesalers who will market Frigidaire and Whirlpool over other brands.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Channel conflict occurs when members of the channel disagree over roles or rewards. John Deere and State Farm Insurance would object to its dealers distributing tractors and insurance products of competing brands. Likewise, a manufacturer-owned outlet store runs the risk of alienating other retailers of its products when it discounts the company’s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Usually one channel member—the channel captain —can determine the roles and rewards of the others. Often the channel captain is a manufacturer or an originator of a service. Jewelry artisan Thomas Mann is in such demand that wholesalers and retailers wait years for the chance to distribute his Techno-Romantic creations.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wholesalers are independent operations that sell various consumer or business goods produced by a variety of manufacturers. The largest group, </a:t>
            </a:r>
            <a:r>
              <a:rPr lang="en-US" sz="1200" b="0" i="0" u="none" strike="noStrike" kern="1200" baseline="0" dirty="0" smtClean="0">
                <a:solidFill>
                  <a:schemeClr val="tx1"/>
                </a:solidFill>
                <a:latin typeface="+mn-lt"/>
                <a:ea typeface="+mn-ea"/>
                <a:cs typeface="Arial" charset="0"/>
              </a:rPr>
              <a:t>merchant wholesalers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buys products from manufacturers and sells them to other businesses. They own the goods that they resell and usually provide storage and delivery.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Full-service merchant wholesalers (about 80 percent of all merchant wholesalers) provide value-adding services, including credit, marketing advice, and </a:t>
            </a:r>
            <a:r>
              <a:rPr lang="en-US" sz="1200" b="0" i="0" u="none" strike="noStrike" kern="1200" baseline="0" dirty="0" smtClean="0">
                <a:solidFill>
                  <a:schemeClr val="tx1"/>
                </a:solidFill>
                <a:latin typeface="+mn-lt"/>
                <a:ea typeface="+mn-ea"/>
                <a:cs typeface="Arial" charset="0"/>
              </a:rPr>
              <a:t>merchandising services</a:t>
            </a:r>
            <a:r>
              <a:rPr lang="en-US" sz="1200" b="0" i="0" u="none" strike="noStrike" kern="1200" baseline="0" dirty="0" smtClean="0">
                <a:solidFill>
                  <a:schemeClr val="tx1"/>
                </a:solidFill>
                <a:latin typeface="+mn-lt"/>
                <a:ea typeface="+mn-ea"/>
                <a:cs typeface="Arial" charset="0"/>
              </a:rPr>
              <a:t>. Limited-function merchant wholesalers provide fewer services, sometimes merely storage. Customers are normally small operations that pay cash and pick up their own goods.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Limited-function merchant wholesalers provide fewer services, sometimes merely storage. Customers are normally small operations that pay cash </a:t>
            </a:r>
            <a:r>
              <a:rPr lang="en-US" sz="1200" b="0" i="0" u="none" strike="noStrike" kern="1200" baseline="0" dirty="0" smtClean="0">
                <a:solidFill>
                  <a:schemeClr val="tx1"/>
                </a:solidFill>
                <a:latin typeface="+mn-lt"/>
                <a:ea typeface="+mn-ea"/>
                <a:cs typeface="Arial" charset="0"/>
              </a:rPr>
              <a:t>and pick </a:t>
            </a:r>
            <a:r>
              <a:rPr lang="en-US" sz="1200" b="0" i="0" u="none" strike="noStrike" kern="1200" baseline="0" dirty="0" smtClean="0">
                <a:solidFill>
                  <a:schemeClr val="tx1"/>
                </a:solidFill>
                <a:latin typeface="+mn-lt"/>
                <a:ea typeface="+mn-ea"/>
                <a:cs typeface="Arial" charset="0"/>
              </a:rPr>
              <a:t>up their own goods. Drop shippers don’t even carry inventory or handle products; they take orders from customers, negotiate with producers to supply goods</a:t>
            </a:r>
            <a:r>
              <a:rPr lang="en-US" sz="1200" b="0" i="0" u="none" strike="noStrike" kern="1200" baseline="0" dirty="0" smtClean="0">
                <a:solidFill>
                  <a:schemeClr val="tx1"/>
                </a:solidFill>
                <a:latin typeface="+mn-lt"/>
                <a:ea typeface="+mn-ea"/>
                <a:cs typeface="Arial" charset="0"/>
              </a:rPr>
              <a:t>, take </a:t>
            </a:r>
            <a:r>
              <a:rPr lang="en-US" sz="1200" b="0" i="0" u="none" strike="noStrike" kern="1200" baseline="0" dirty="0" smtClean="0">
                <a:solidFill>
                  <a:schemeClr val="tx1"/>
                </a:solidFill>
                <a:latin typeface="+mn-lt"/>
                <a:ea typeface="+mn-ea"/>
                <a:cs typeface="Arial" charset="0"/>
              </a:rPr>
              <a:t>title to them, and arrange for shipment.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ability of e-commerce to bring together millions of widely dispersed consumers and businesses has changed the types and roles of intermediaries. </a:t>
            </a:r>
            <a:r>
              <a:rPr lang="en-US" sz="1200" b="0" i="0" u="none" strike="noStrike" kern="1200" baseline="0" dirty="0" smtClean="0">
                <a:solidFill>
                  <a:schemeClr val="tx1"/>
                </a:solidFill>
                <a:latin typeface="+mn-lt"/>
                <a:ea typeface="+mn-ea"/>
                <a:cs typeface="Arial" charset="0"/>
              </a:rPr>
              <a:t>E-intermediaries are </a:t>
            </a:r>
            <a:r>
              <a:rPr lang="en-US" sz="1200" b="0" i="0" u="none" strike="noStrike" kern="1200" baseline="0" dirty="0" smtClean="0">
                <a:solidFill>
                  <a:schemeClr val="tx1"/>
                </a:solidFill>
                <a:latin typeface="+mn-lt"/>
                <a:ea typeface="+mn-ea"/>
                <a:cs typeface="Arial" charset="0"/>
              </a:rPr>
              <a:t>Internet-based channel members—wholesalers—who perform one or both of two functions: (1) they collect information about sellers and present it to </a:t>
            </a:r>
            <a:r>
              <a:rPr lang="en-US" sz="1200" b="0" i="0" u="none" strike="noStrike" kern="1200" baseline="0" dirty="0" smtClean="0">
                <a:solidFill>
                  <a:schemeClr val="tx1"/>
                </a:solidFill>
                <a:latin typeface="+mn-lt"/>
                <a:ea typeface="+mn-ea"/>
                <a:cs typeface="Arial" charset="0"/>
              </a:rPr>
              <a:t>consumers (</a:t>
            </a:r>
            <a:r>
              <a:rPr lang="en-US" sz="1200" b="0" i="0" u="none" strike="noStrike" kern="1200" baseline="0" dirty="0" smtClean="0">
                <a:solidFill>
                  <a:schemeClr val="tx1"/>
                </a:solidFill>
                <a:latin typeface="+mn-lt"/>
                <a:ea typeface="+mn-ea"/>
                <a:cs typeface="Arial" charset="0"/>
              </a:rPr>
              <a:t>such as kayak.com), or (2) they help deliver online products to buyers (such as Amazon.com).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Syndicated selling occurs when one website offers another a commission for referring customers. Expedia.com and Dollar Rent-A-Car illustrate syndicated selling perfectly. With millions of users each month, Expedia. com is a heavily visited travel-services website. Expedia has given </a:t>
            </a:r>
            <a:r>
              <a:rPr lang="en-US" sz="1200" b="0" i="0" u="none" strike="noStrike" kern="1200" baseline="0" dirty="0" smtClean="0">
                <a:solidFill>
                  <a:schemeClr val="tx1"/>
                </a:solidFill>
                <a:latin typeface="+mn-lt"/>
                <a:ea typeface="+mn-ea"/>
                <a:cs typeface="Arial" charset="0"/>
              </a:rPr>
              <a:t>Dollar rent-a-car </a:t>
            </a:r>
            <a:r>
              <a:rPr lang="en-US" sz="1200" b="0" i="0" u="none" strike="noStrike" kern="1200" baseline="0" dirty="0" smtClean="0">
                <a:solidFill>
                  <a:schemeClr val="tx1"/>
                </a:solidFill>
                <a:latin typeface="+mn-lt"/>
                <a:ea typeface="+mn-ea"/>
                <a:cs typeface="Arial" charset="0"/>
              </a:rPr>
              <a:t>a special banner on its Web page. When Expedia customers click on the banner for a car rental, they are transferred from the Expedia site to the Dollar site. Dollar pays Expedia a fee for each booking that comes through this channel. Although the Expedia intermediary increases the cost of Dollar’s supply chain, it adds value for customers. Travelers avoid unnecessary cyberspace searches and are efficiently guided to a car-rental agency..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Shopping agents (e-agents) help online consumers by gathering and sorting information. Although they don’t take possession of products, they know which websites and stores to visit, give accurate comparison prices, identify product features, and help consumers complete transactions by presenting information in a usable format—all in an instant. Hotwire.com is a well-known shopping agent for a variety of travel products.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Retailers featuring broad product lines include department stores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are organized into specialized departments: shoes, furniture,  women’s petite sizes, and so on. Stores are usually large, handle a wide range of goods, and offer a variety of services, such as credit plans and delivery. Similarly, supermarkets are divided into departments of related products: food products, household products, and so forth. They stress low prices, self-service, and wide selection.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contrast, specialty stores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such as Lids, a retailer with more than 1,000 stores selling athletic fashion headwear, are small, serve specific market segments with full product lines in narrow product fields, and often feature knowledgeable sales personnel.</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Bargain retailers carry wide ranges of products at low prices. Discount houses began by selling large numbers of items at substantial price  reductions to cash-only customers. As name-brand items became more common, they offered better product assortments while still transacting cash-only sales in low-rent facilities. As they became firmly entrenched, they began moving to better locations, improving decor, selling better-quality merchandise at higher prices, and offering services such as credit plans and noncash sales. Catalog showrooms mail catalogs to attract customers into showrooms to view display samples, place orders, and wait briefly while clerks retrieve orders from attached warehouses.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Factory outlets are manufacturer-owned stores that avoid wholesalers and retailers by selling merchandise directly from factory to consumer. Wholesale clubs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such as Costco, offer large discounts on a wide range of </a:t>
            </a:r>
            <a:r>
              <a:rPr lang="en-US" sz="1200" b="0" i="0" u="none" strike="noStrike" kern="1200" baseline="0" dirty="0" err="1" smtClean="0">
                <a:solidFill>
                  <a:schemeClr val="tx1"/>
                </a:solidFill>
                <a:latin typeface="+mn-lt"/>
                <a:ea typeface="+mn-ea"/>
                <a:cs typeface="Arial" charset="0"/>
              </a:rPr>
              <a:t>brandname</a:t>
            </a:r>
            <a:r>
              <a:rPr lang="en-US" sz="1200" b="0" i="0" u="none" strike="noStrike" kern="1200" baseline="0" dirty="0" smtClean="0">
                <a:solidFill>
                  <a:schemeClr val="tx1"/>
                </a:solidFill>
                <a:latin typeface="+mn-lt"/>
                <a:ea typeface="+mn-ea"/>
                <a:cs typeface="Arial" charset="0"/>
              </a:rPr>
              <a:t> merchandise to customers who pay annual membership fees.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Convenience store chains, such as 7-Eleven and Circle K stores, stress easily accessible locations, extended store hours, and speedy service. They differ from most bargain retailers in that they do not feature low prices.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err="1" smtClean="0">
                <a:solidFill>
                  <a:schemeClr val="tx1"/>
                </a:solidFill>
                <a:latin typeface="+mn-lt"/>
                <a:ea typeface="+mn-ea"/>
                <a:cs typeface="Arial" charset="0"/>
              </a:rPr>
              <a:t>Nonstore</a:t>
            </a:r>
            <a:r>
              <a:rPr lang="en-US" sz="1200" b="0" i="0" u="none" strike="noStrike" kern="1200" baseline="0" dirty="0" smtClean="0">
                <a:solidFill>
                  <a:schemeClr val="tx1"/>
                </a:solidFill>
                <a:latin typeface="+mn-lt"/>
                <a:ea typeface="+mn-ea"/>
                <a:cs typeface="Arial" charset="0"/>
              </a:rPr>
              <a:t> retailing also includes direct-response retailing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in which firms contact customers directly to inform them about products and to receive sales orders. Mail order (or catalog marketing) is a popular form of direct-response retailing practiced by Crate &amp; Barrel and Land’s End.</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Less popular in recent years because of </a:t>
            </a:r>
            <a:r>
              <a:rPr lang="en-US" sz="1200" b="0" i="0" u="none" strike="noStrike" kern="1200" baseline="0" dirty="0" smtClean="0">
                <a:solidFill>
                  <a:schemeClr val="tx1"/>
                </a:solidFill>
                <a:latin typeface="+mn-lt"/>
                <a:ea typeface="+mn-ea"/>
                <a:cs typeface="Arial" charset="0"/>
              </a:rPr>
              <a:t>do-not-call </a:t>
            </a:r>
            <a:r>
              <a:rPr lang="en-US" sz="1200" b="0" i="0" u="none" strike="noStrike" kern="1200" baseline="0" dirty="0" smtClean="0">
                <a:solidFill>
                  <a:schemeClr val="tx1"/>
                </a:solidFill>
                <a:latin typeface="+mn-lt"/>
                <a:ea typeface="+mn-ea"/>
                <a:cs typeface="Arial" charset="0"/>
              </a:rPr>
              <a:t>registries, outbound telemarketing uses phone calls to sell directly to consumers. However, telemarketing also includes inbound toll-free calls from customers, a service which most catalog and other retail stores make available. Finally, more than 600 U.S. companies, including Mary Kay cosmetics, use direct selling to sell door to door or through home-selling parties. Avon Products, the world’s largest direct seller, has more than 6 million door-to-door sales representatives in more than 100 countries.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Online retailing allows sellers to inform, sell to, and distribute to consumers via the web. E-catalogs use online displays of products to give</a:t>
            </a:r>
          </a:p>
          <a:p>
            <a:r>
              <a:rPr lang="en-US" sz="1200" b="0" i="0" u="none" strike="noStrike" kern="1200" baseline="0" dirty="0" smtClean="0">
                <a:solidFill>
                  <a:schemeClr val="tx1"/>
                </a:solidFill>
                <a:latin typeface="+mn-lt"/>
                <a:ea typeface="+mn-ea"/>
                <a:cs typeface="Arial" charset="0"/>
              </a:rPr>
              <a:t>millions of retail and business customers instant access to product information. The seller avoids mail distribution and printing costs, and once an online catalog is </a:t>
            </a:r>
            <a:r>
              <a:rPr lang="en-US" sz="1200" b="0" i="0" u="none" strike="noStrike" kern="1200" baseline="0" dirty="0" smtClean="0">
                <a:solidFill>
                  <a:schemeClr val="tx1"/>
                </a:solidFill>
                <a:latin typeface="+mn-lt"/>
                <a:ea typeface="+mn-ea"/>
                <a:cs typeface="Arial" charset="0"/>
              </a:rPr>
              <a:t>in place</a:t>
            </a:r>
            <a:r>
              <a:rPr lang="en-US" sz="1200" b="0" i="0" u="none" strike="noStrike" kern="1200" baseline="0" dirty="0" smtClean="0">
                <a:solidFill>
                  <a:schemeClr val="tx1"/>
                </a:solidFill>
                <a:latin typeface="+mn-lt"/>
                <a:ea typeface="+mn-ea"/>
                <a:cs typeface="Arial" charset="0"/>
              </a:rPr>
              <a:t>, there is little cost in maintaining and accessing it. About 90 percent of all catalogers are now on the Internet, with sales via websites accounting for more than </a:t>
            </a:r>
            <a:r>
              <a:rPr lang="en-US" sz="1200" b="0" i="0" u="none" strike="noStrike" kern="1200" baseline="0" dirty="0" smtClean="0">
                <a:solidFill>
                  <a:schemeClr val="tx1"/>
                </a:solidFill>
                <a:latin typeface="+mn-lt"/>
                <a:ea typeface="+mn-ea"/>
                <a:cs typeface="Arial" charset="0"/>
              </a:rPr>
              <a:t>50 percent </a:t>
            </a:r>
            <a:r>
              <a:rPr lang="en-US" sz="1200" b="0" i="0" u="none" strike="noStrike" kern="1200" baseline="0" dirty="0" smtClean="0">
                <a:solidFill>
                  <a:schemeClr val="tx1"/>
                </a:solidFill>
                <a:latin typeface="+mn-lt"/>
                <a:ea typeface="+mn-ea"/>
                <a:cs typeface="Arial" charset="0"/>
              </a:rPr>
              <a:t>of all catalog sales.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Each seller’s website is an electronic storefront (or </a:t>
            </a:r>
            <a:r>
              <a:rPr lang="en-US" sz="1200" b="0" i="1" u="none" strike="noStrike" kern="1200" baseline="0" dirty="0" smtClean="0">
                <a:solidFill>
                  <a:schemeClr val="tx1"/>
                </a:solidFill>
                <a:latin typeface="+mn-lt"/>
                <a:ea typeface="+mn-ea"/>
                <a:cs typeface="Arial" charset="0"/>
              </a:rPr>
              <a:t>virtual storefront</a:t>
            </a:r>
            <a:r>
              <a:rPr lang="en-US" sz="1200" b="0" i="0" u="none" strike="noStrike" kern="1200" baseline="0" dirty="0" smtClean="0">
                <a:solidFill>
                  <a:schemeClr val="tx1"/>
                </a:solidFill>
                <a:latin typeface="+mn-lt"/>
                <a:ea typeface="+mn-ea"/>
                <a:cs typeface="Arial" charset="0"/>
              </a:rPr>
              <a:t>) from which shoppers collect information about products and buying opportunities, place orders, and  pay for purchases. Producers of large product lines, such as Dell, dedicate storefronts to their own product lines. Other sites, such as Newegg.com, which offers computer and other electronics equipment, are category sellers whose storefronts feature products from many manufacturers.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Search engines such as Yahoo! and Ask (Ask Jeeves) serve as cybermalls, collections of virtual storefronts representing diverse products and offering speed, convenience</a:t>
            </a:r>
            <a:r>
              <a:rPr lang="en-US" sz="1200" b="0" i="0" u="none" strike="noStrike" kern="1200" baseline="0" dirty="0" smtClean="0">
                <a:solidFill>
                  <a:schemeClr val="tx1"/>
                </a:solidFill>
                <a:latin typeface="+mn-lt"/>
                <a:ea typeface="+mn-ea"/>
                <a:cs typeface="Arial" charset="0"/>
              </a:rPr>
              <a:t>, 24-hour </a:t>
            </a:r>
            <a:r>
              <a:rPr lang="en-US" sz="1200" b="0" i="0" u="none" strike="noStrike" kern="1200" baseline="0" dirty="0" smtClean="0">
                <a:solidFill>
                  <a:schemeClr val="tx1"/>
                </a:solidFill>
                <a:latin typeface="+mn-lt"/>
                <a:ea typeface="+mn-ea"/>
                <a:cs typeface="Arial" charset="0"/>
              </a:rPr>
              <a:t>access, and efficient searching. After entering a cybermall, shoppers can navigate by choosing from a list of stores (L.L. Bean, Lids, or Macy’s), </a:t>
            </a:r>
            <a:r>
              <a:rPr lang="en-US" sz="1200" b="0" i="0" u="none" strike="noStrike" kern="1200" baseline="0" dirty="0" smtClean="0">
                <a:solidFill>
                  <a:schemeClr val="tx1"/>
                </a:solidFill>
                <a:latin typeface="+mn-lt"/>
                <a:ea typeface="+mn-ea"/>
                <a:cs typeface="Arial" charset="0"/>
              </a:rPr>
              <a:t>product listings </a:t>
            </a:r>
            <a:r>
              <a:rPr lang="en-US" sz="1200" b="0" i="0" u="none" strike="noStrike" kern="1200" baseline="0" dirty="0" smtClean="0">
                <a:solidFill>
                  <a:schemeClr val="tx1"/>
                </a:solidFill>
                <a:latin typeface="+mn-lt"/>
                <a:ea typeface="+mn-ea"/>
                <a:cs typeface="Arial" charset="0"/>
              </a:rPr>
              <a:t>(sporting goods, ladies fashions, or mobile devices), or departments (apparel or bath/beauty).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Video retailing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long-established form of interactive marketing, lets viewers shop at home from channels on their TVs. QVC, for example, displays and </a:t>
            </a:r>
            <a:r>
              <a:rPr lang="en-US" sz="1200" b="0" i="0" u="none" strike="noStrike" kern="1200" baseline="0" dirty="0" smtClean="0">
                <a:solidFill>
                  <a:schemeClr val="tx1"/>
                </a:solidFill>
                <a:latin typeface="+mn-lt"/>
                <a:ea typeface="+mn-ea"/>
                <a:cs typeface="Arial" charset="0"/>
              </a:rPr>
              <a:t>demonstrates products </a:t>
            </a:r>
            <a:r>
              <a:rPr lang="en-US" sz="1200" b="0" i="0" u="none" strike="noStrike" kern="1200" baseline="0" dirty="0" smtClean="0">
                <a:solidFill>
                  <a:schemeClr val="tx1"/>
                </a:solidFill>
                <a:latin typeface="+mn-lt"/>
                <a:ea typeface="+mn-ea"/>
                <a:cs typeface="Arial" charset="0"/>
              </a:rPr>
              <a:t>and allows viewers to phone in or e-mail orders and is available on Facebook, YouTube, and Twitter. More recently, however, TV sets are available </a:t>
            </a:r>
            <a:r>
              <a:rPr lang="en-US" sz="1200" b="0" i="0" u="none" strike="noStrike" kern="1200" baseline="0" dirty="0" smtClean="0">
                <a:solidFill>
                  <a:schemeClr val="tx1"/>
                </a:solidFill>
                <a:latin typeface="+mn-lt"/>
                <a:ea typeface="+mn-ea"/>
                <a:cs typeface="Arial" charset="0"/>
              </a:rPr>
              <a:t>with Internet-ready </a:t>
            </a:r>
            <a:r>
              <a:rPr lang="en-US" sz="1200" b="0" i="0" u="none" strike="noStrike" kern="1200" baseline="0" dirty="0" smtClean="0">
                <a:solidFill>
                  <a:schemeClr val="tx1"/>
                </a:solidFill>
                <a:latin typeface="+mn-lt"/>
                <a:ea typeface="+mn-ea"/>
                <a:cs typeface="Arial" charset="0"/>
              </a:rPr>
              <a:t>capabilities, allowing online networking. A TV with built-in Wi-Fi or Ethernet becomes a platform for comfortable at-home online shopping with a </a:t>
            </a:r>
            <a:r>
              <a:rPr lang="en-US" sz="1200" b="0" i="0" u="none" strike="noStrike" kern="1200" baseline="0" dirty="0" smtClean="0">
                <a:solidFill>
                  <a:schemeClr val="tx1"/>
                </a:solidFill>
                <a:latin typeface="+mn-lt"/>
                <a:ea typeface="+mn-ea"/>
                <a:cs typeface="Arial" charset="0"/>
              </a:rPr>
              <a:t>large screen </a:t>
            </a:r>
            <a:r>
              <a:rPr lang="en-US" sz="1200" b="0" i="0" u="none" strike="noStrike" kern="1200" baseline="0" dirty="0" smtClean="0">
                <a:solidFill>
                  <a:schemeClr val="tx1"/>
                </a:solidFill>
                <a:latin typeface="+mn-lt"/>
                <a:ea typeface="+mn-ea"/>
                <a:cs typeface="Arial" charset="0"/>
              </a:rPr>
              <a:t>visual display.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Physical distribution refers to the activities needed to move products from an intermediary or a manufacturer to customers and includes </a:t>
            </a:r>
            <a:r>
              <a:rPr lang="en-US" sz="1200" b="0" i="1" u="none" strike="noStrike" kern="1200" baseline="0" dirty="0" smtClean="0">
                <a:solidFill>
                  <a:schemeClr val="tx1"/>
                </a:solidFill>
                <a:latin typeface="+mn-lt"/>
                <a:ea typeface="+mn-ea"/>
                <a:cs typeface="Arial" charset="0"/>
              </a:rPr>
              <a:t>warehousing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transportation operations</a:t>
            </a:r>
            <a:r>
              <a:rPr lang="en-US" sz="1200" b="0" i="0" u="none" strike="noStrike" kern="1200" baseline="0" dirty="0" smtClean="0">
                <a:solidFill>
                  <a:schemeClr val="tx1"/>
                </a:solidFill>
                <a:latin typeface="+mn-lt"/>
                <a:ea typeface="+mn-ea"/>
                <a:cs typeface="Arial" charset="0"/>
              </a:rPr>
              <a:t>. Its purpose is to make goods available when and where customers want them, keep costs low, and provide services to satisfy customers. Because of its importance for customer satisfaction, some firms have adopted distribution as their marketing strategy of choice.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Storing, or warehousing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is a major part of distribution management. In selecting a strategy, managers must keep in mind both the different characteristics and </a:t>
            </a:r>
            <a:r>
              <a:rPr lang="en-US" sz="1200" b="0" i="0" u="none" strike="noStrike" kern="1200" baseline="0" dirty="0" smtClean="0">
                <a:solidFill>
                  <a:schemeClr val="tx1"/>
                </a:solidFill>
                <a:latin typeface="+mn-lt"/>
                <a:ea typeface="+mn-ea"/>
                <a:cs typeface="Arial" charset="0"/>
              </a:rPr>
              <a:t>costs of </a:t>
            </a:r>
            <a:r>
              <a:rPr lang="en-US" sz="1200" b="0" i="0" u="none" strike="noStrike" kern="1200" baseline="0" dirty="0" smtClean="0">
                <a:solidFill>
                  <a:schemeClr val="tx1"/>
                </a:solidFill>
                <a:latin typeface="+mn-lt"/>
                <a:ea typeface="+mn-ea"/>
                <a:cs typeface="Arial" charset="0"/>
              </a:rPr>
              <a:t>warehousing operations. Private warehouses are owned by a single manufacturer, wholesaler, or retailer that deals in mass quantities and needs regular storage</a:t>
            </a:r>
            <a:r>
              <a:rPr lang="en-US" sz="1200" b="0" i="0" u="none" strike="noStrike" kern="1200" baseline="0" dirty="0" smtClean="0">
                <a:solidFill>
                  <a:schemeClr val="tx1"/>
                </a:solidFill>
                <a:latin typeface="+mn-lt"/>
                <a:ea typeface="+mn-ea"/>
                <a:cs typeface="Arial" charset="0"/>
              </a:rPr>
              <a:t>. Most </a:t>
            </a:r>
            <a:r>
              <a:rPr lang="en-US" sz="1200" b="0" i="0" u="none" strike="noStrike" kern="1200" baseline="0" dirty="0" smtClean="0">
                <a:solidFill>
                  <a:schemeClr val="tx1"/>
                </a:solidFill>
                <a:latin typeface="+mn-lt"/>
                <a:ea typeface="+mn-ea"/>
                <a:cs typeface="Arial" charset="0"/>
              </a:rPr>
              <a:t>are run by large firms that deal in mass quantities and need regular storage. </a:t>
            </a:r>
            <a:r>
              <a:rPr lang="en-US" sz="1200" b="0" i="0" u="none" strike="noStrike" kern="1200" baseline="0" dirty="0" err="1" smtClean="0">
                <a:solidFill>
                  <a:schemeClr val="tx1"/>
                </a:solidFill>
                <a:latin typeface="+mn-lt"/>
                <a:ea typeface="+mn-ea"/>
                <a:cs typeface="Arial" charset="0"/>
              </a:rPr>
              <a:t>JCPenney</a:t>
            </a:r>
            <a:r>
              <a:rPr lang="en-US" sz="1200" b="0" i="0" u="none" strike="noStrike" kern="1200" baseline="0" dirty="0" smtClean="0">
                <a:solidFill>
                  <a:schemeClr val="tx1"/>
                </a:solidFill>
                <a:latin typeface="+mn-lt"/>
                <a:ea typeface="+mn-ea"/>
                <a:cs typeface="Arial" charset="0"/>
              </a:rPr>
              <a:t>, for example, maintains its own warehouses to facilitate the movement </a:t>
            </a:r>
            <a:r>
              <a:rPr lang="en-US" sz="1200" b="0" i="0" u="none" strike="noStrike" kern="1200" baseline="0" dirty="0" smtClean="0">
                <a:solidFill>
                  <a:schemeClr val="tx1"/>
                </a:solidFill>
                <a:latin typeface="+mn-lt"/>
                <a:ea typeface="+mn-ea"/>
                <a:cs typeface="Arial" charset="0"/>
              </a:rPr>
              <a:t>of products </a:t>
            </a:r>
            <a:r>
              <a:rPr lang="en-US" sz="1200" b="0" i="0" u="none" strike="noStrike" kern="1200" baseline="0" dirty="0" smtClean="0">
                <a:solidFill>
                  <a:schemeClr val="tx1"/>
                </a:solidFill>
                <a:latin typeface="+mn-lt"/>
                <a:ea typeface="+mn-ea"/>
                <a:cs typeface="Arial" charset="0"/>
              </a:rPr>
              <a:t>to its retail stores.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Independently owned and operated public warehouses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rent to companies only the space they need, are popular with firms needing storage only during </a:t>
            </a:r>
            <a:r>
              <a:rPr lang="en-US" sz="1200" b="0" i="0" u="none" strike="noStrike" kern="1200" baseline="0" dirty="0" smtClean="0">
                <a:solidFill>
                  <a:schemeClr val="tx1"/>
                </a:solidFill>
                <a:latin typeface="+mn-lt"/>
                <a:ea typeface="+mn-ea"/>
                <a:cs typeface="Arial" charset="0"/>
              </a:rPr>
              <a:t>peak periods </a:t>
            </a:r>
            <a:r>
              <a:rPr lang="en-US" sz="1200" b="0" i="0" u="none" strike="noStrike" kern="1200" baseline="0" dirty="0" smtClean="0">
                <a:solidFill>
                  <a:schemeClr val="tx1"/>
                </a:solidFill>
                <a:latin typeface="+mn-lt"/>
                <a:ea typeface="+mn-ea"/>
                <a:cs typeface="Arial" charset="0"/>
              </a:rPr>
              <a:t>and with manufacturers who need multiple storage locations to get products to multiple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Promotion refers to techniques for communicating information about products and is part of the </a:t>
            </a:r>
            <a:r>
              <a:rPr lang="en-US" sz="1200" b="0" i="1" u="none" strike="noStrike" kern="1200" baseline="0" dirty="0" smtClean="0">
                <a:solidFill>
                  <a:schemeClr val="tx1"/>
                </a:solidFill>
                <a:latin typeface="+mn-lt"/>
                <a:ea typeface="+mn-ea"/>
                <a:cs typeface="Arial" charset="0"/>
              </a:rPr>
              <a:t>communication mix</a:t>
            </a:r>
            <a:r>
              <a:rPr lang="en-US" sz="1200" b="0" i="0" u="none" strike="noStrike" kern="1200" baseline="0" dirty="0" smtClean="0">
                <a:solidFill>
                  <a:schemeClr val="tx1"/>
                </a:solidFill>
                <a:latin typeface="+mn-lt"/>
                <a:ea typeface="+mn-ea"/>
                <a:cs typeface="Arial" charset="0"/>
              </a:rPr>
              <a:t>, the total message any company sends to </a:t>
            </a:r>
            <a:r>
              <a:rPr lang="en-US" sz="1200" b="0" i="0" u="none" strike="noStrike" kern="1200" baseline="0" dirty="0" smtClean="0">
                <a:solidFill>
                  <a:schemeClr val="tx1"/>
                </a:solidFill>
                <a:latin typeface="+mn-lt"/>
                <a:ea typeface="+mn-ea"/>
                <a:cs typeface="Arial" charset="0"/>
              </a:rPr>
              <a:t>customers about </a:t>
            </a:r>
            <a:r>
              <a:rPr lang="en-US" sz="1200" b="0" i="0" u="none" strike="noStrike" kern="1200" baseline="0" dirty="0" smtClean="0">
                <a:solidFill>
                  <a:schemeClr val="tx1"/>
                </a:solidFill>
                <a:latin typeface="+mn-lt"/>
                <a:ea typeface="+mn-ea"/>
                <a:cs typeface="Arial" charset="0"/>
              </a:rPr>
              <a:t>its product. Promotional techniques, especially advertising, must communicate the uses, features, and benefits of products, and marketers use an array of tools </a:t>
            </a:r>
            <a:r>
              <a:rPr lang="en-US" sz="1200" b="0" i="0" u="none" strike="noStrike" kern="1200" baseline="0" dirty="0" smtClean="0">
                <a:solidFill>
                  <a:schemeClr val="tx1"/>
                </a:solidFill>
                <a:latin typeface="+mn-lt"/>
                <a:ea typeface="+mn-ea"/>
                <a:cs typeface="Arial" charset="0"/>
              </a:rPr>
              <a:t>for this </a:t>
            </a:r>
            <a:r>
              <a:rPr lang="en-US" sz="1200" b="0" i="0" u="none" strike="noStrike" kern="1200" baseline="0" dirty="0" smtClean="0">
                <a:solidFill>
                  <a:schemeClr val="tx1"/>
                </a:solidFill>
                <a:latin typeface="+mn-lt"/>
                <a:ea typeface="+mn-ea"/>
                <a:cs typeface="Arial" charset="0"/>
              </a:rPr>
              <a:t>purpose.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Positioning is the process of establishing an easily identifiable product image in the minds of consumers by fixing, adapting, and communicating the nature of the product itself. First, a firm must identify which market segments are likely to purchase its product and how its product measures up against competitors. Then, it can focus on promotional choices for differentiating its product and positioning it in the minds of the target audience. As an example, when I say, “Ketchup,” most people respond with . . . Heinz. “The Ultimate Driving machine” is . . . BMW. These ubiquitous associations are indicative of successful positioning.</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pull strategy appeals directly to consumers who will demand the product from retailers. Pharmaceutical companies use </a:t>
            </a:r>
            <a:r>
              <a:rPr lang="en-US" sz="1200" b="0" i="1" u="none" strike="noStrike" kern="1200" baseline="0" dirty="0" smtClean="0">
                <a:solidFill>
                  <a:schemeClr val="tx1"/>
                </a:solidFill>
                <a:latin typeface="+mn-lt"/>
                <a:ea typeface="+mn-ea"/>
                <a:cs typeface="Arial" charset="0"/>
              </a:rPr>
              <a:t>direct-to-consumer advertising </a:t>
            </a:r>
            <a:r>
              <a:rPr lang="en-US" sz="1200" b="0" i="0" u="none" strike="noStrike" kern="1200" baseline="0" dirty="0" smtClean="0">
                <a:solidFill>
                  <a:schemeClr val="tx1"/>
                </a:solidFill>
                <a:latin typeface="+mn-lt"/>
                <a:ea typeface="+mn-ea"/>
                <a:cs typeface="Arial" charset="0"/>
              </a:rPr>
              <a:t>(DTC) </a:t>
            </a:r>
            <a:r>
              <a:rPr lang="en-US" sz="1200" b="0" i="0" u="none" strike="noStrike" kern="1200" baseline="0" dirty="0" smtClean="0">
                <a:solidFill>
                  <a:schemeClr val="tx1"/>
                </a:solidFill>
                <a:latin typeface="+mn-lt"/>
                <a:ea typeface="+mn-ea"/>
                <a:cs typeface="Arial" charset="0"/>
              </a:rPr>
              <a:t>to persuade </a:t>
            </a:r>
            <a:r>
              <a:rPr lang="en-US" sz="1200" b="0" i="0" u="none" strike="noStrike" kern="1200" baseline="0" dirty="0" smtClean="0">
                <a:solidFill>
                  <a:schemeClr val="tx1"/>
                </a:solidFill>
                <a:latin typeface="+mn-lt"/>
                <a:ea typeface="+mn-ea"/>
                <a:cs typeface="Arial" charset="0"/>
              </a:rPr>
              <a:t>consumers to aggressively request a product rather than to wait passively until the doctor suggests trying it. “Talk to your doctor about Allegra-D</a:t>
            </a:r>
            <a:r>
              <a:rPr lang="en-US" sz="1200" b="0" i="0" u="none" strike="noStrike" kern="1200" baseline="0" dirty="0" smtClean="0">
                <a:solidFill>
                  <a:schemeClr val="tx1"/>
                </a:solidFill>
                <a:latin typeface="+mn-lt"/>
                <a:ea typeface="+mn-ea"/>
                <a:cs typeface="Arial" charset="0"/>
              </a:rPr>
              <a:t>” is </a:t>
            </a:r>
            <a:r>
              <a:rPr lang="en-US" sz="1200" b="0" i="0" u="none" strike="noStrike" kern="1200" baseline="0" dirty="0" smtClean="0">
                <a:solidFill>
                  <a:schemeClr val="tx1"/>
                </a:solidFill>
                <a:latin typeface="+mn-lt"/>
                <a:ea typeface="+mn-ea"/>
                <a:cs typeface="Arial" charset="0"/>
              </a:rPr>
              <a:t>just one example of the vast number of television and online ads for prescription drugs, knee replacement systems, and other medical products. The </a:t>
            </a:r>
            <a:r>
              <a:rPr lang="en-US" sz="1200" b="0" i="0" u="none" strike="noStrike" kern="1200" baseline="0" dirty="0" smtClean="0">
                <a:solidFill>
                  <a:schemeClr val="tx1"/>
                </a:solidFill>
                <a:latin typeface="+mn-lt"/>
                <a:ea typeface="+mn-ea"/>
                <a:cs typeface="Arial" charset="0"/>
              </a:rPr>
              <a:t>resulting demand </a:t>
            </a:r>
            <a:r>
              <a:rPr lang="en-US" sz="1200" b="0" i="0" u="none" strike="noStrike" kern="1200" baseline="0" dirty="0" smtClean="0">
                <a:solidFill>
                  <a:schemeClr val="tx1"/>
                </a:solidFill>
                <a:latin typeface="+mn-lt"/>
                <a:ea typeface="+mn-ea"/>
                <a:cs typeface="Arial" charset="0"/>
              </a:rPr>
              <a:t>by end users stimulates demand for the product from wholesalers and producers.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Using a push strategy, a firm markets its product to wholesalers and retailers who then persuade customers to buy it. Brunswick Corp., for instance, uses </a:t>
            </a:r>
            <a:r>
              <a:rPr lang="en-US" sz="1200" b="0" i="0" u="none" strike="noStrike" kern="1200" baseline="0" dirty="0" smtClean="0">
                <a:solidFill>
                  <a:schemeClr val="tx1"/>
                </a:solidFill>
                <a:latin typeface="+mn-lt"/>
                <a:ea typeface="+mn-ea"/>
                <a:cs typeface="Arial" charset="0"/>
              </a:rPr>
              <a:t>a push </a:t>
            </a:r>
            <a:r>
              <a:rPr lang="en-US" sz="1200" b="0" i="0" u="none" strike="noStrike" kern="1200" baseline="0" dirty="0" smtClean="0">
                <a:solidFill>
                  <a:schemeClr val="tx1"/>
                </a:solidFill>
                <a:latin typeface="+mn-lt"/>
                <a:ea typeface="+mn-ea"/>
                <a:cs typeface="Arial" charset="0"/>
              </a:rPr>
              <a:t>strategy to promote </a:t>
            </a:r>
            <a:r>
              <a:rPr lang="en-US" sz="1200" b="0" i="0" u="none" strike="noStrike" kern="1200" baseline="0" dirty="0" err="1" smtClean="0">
                <a:solidFill>
                  <a:schemeClr val="tx1"/>
                </a:solidFill>
                <a:latin typeface="+mn-lt"/>
                <a:ea typeface="+mn-ea"/>
                <a:cs typeface="Arial" charset="0"/>
              </a:rPr>
              <a:t>Bayliner</a:t>
            </a:r>
            <a:r>
              <a:rPr lang="en-US" sz="1200" b="0" i="0" u="none" strike="noStrike" kern="1200" baseline="0" dirty="0" smtClean="0">
                <a:solidFill>
                  <a:schemeClr val="tx1"/>
                </a:solidFill>
                <a:latin typeface="+mn-lt"/>
                <a:ea typeface="+mn-ea"/>
                <a:cs typeface="Arial" charset="0"/>
              </a:rPr>
              <a:t> pleasure boats, directing its promotions at dealers and persuading them to order more inventory. Dealers are then </a:t>
            </a:r>
            <a:r>
              <a:rPr lang="en-US" sz="1200" b="0" i="0" u="none" strike="noStrike" kern="1200" baseline="0" dirty="0" smtClean="0">
                <a:solidFill>
                  <a:schemeClr val="tx1"/>
                </a:solidFill>
                <a:latin typeface="+mn-lt"/>
                <a:ea typeface="+mn-ea"/>
                <a:cs typeface="Arial" charset="0"/>
              </a:rPr>
              <a:t>responsible for </a:t>
            </a:r>
            <a:r>
              <a:rPr lang="en-US" sz="1200" b="0" i="0" u="none" strike="noStrike" kern="1200" baseline="0" dirty="0" smtClean="0">
                <a:solidFill>
                  <a:schemeClr val="tx1"/>
                </a:solidFill>
                <a:latin typeface="+mn-lt"/>
                <a:ea typeface="+mn-ea"/>
                <a:cs typeface="Arial" charset="0"/>
              </a:rPr>
              <a:t>stimulating demand among boaters at outdoor shows and through other promotions in their market districts.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Five of marketing’s most powerful promotional tools are advertising, personal selling, sales promotions, direct or interactive marketing, and publicity and </a:t>
            </a:r>
            <a:r>
              <a:rPr lang="en-US" sz="1200" b="0" i="0" u="none" strike="noStrike" kern="1200" baseline="0" dirty="0" smtClean="0">
                <a:solidFill>
                  <a:schemeClr val="tx1"/>
                </a:solidFill>
                <a:latin typeface="+mn-lt"/>
                <a:ea typeface="+mn-ea"/>
                <a:cs typeface="Arial" charset="0"/>
              </a:rPr>
              <a:t>public relations</a:t>
            </a:r>
            <a:r>
              <a:rPr lang="en-US" sz="1200" b="0" i="0" u="none" strike="noStrike" kern="1200" baseline="0" dirty="0" smtClean="0">
                <a:solidFill>
                  <a:schemeClr val="tx1"/>
                </a:solidFill>
                <a:latin typeface="+mn-lt"/>
                <a:ea typeface="+mn-ea"/>
                <a:cs typeface="Arial" charset="0"/>
              </a:rPr>
              <a:t>. The best combination of these tools—the best promotional mix—depends on many factors. The most important is the target audience.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establishing a promotional mix, marketers match promotional tools with the five stages in the buyer decision process: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When consumers first recognize the need to make a purchase, marketers use advertising and publicity, which can reach many people quickly, to make sure buyers are aware of their products.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As consumers search for information about available products, advertising and personal selling are important methods to educate them</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Personal selling can become vital as consumers compare competing products. Sales representatives can demonstrate product quality, features, benefits, and performance in comparison with competitors’ products. </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When buyers are ready to purchase products, sales promotion can give consumers an incentive to buy. Personal selling can help by bringing products to convenient purchase locations.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After making purchases, consumers evaluate products and note (and remember) their strengths and deficiencies. At this stage, advertising and personal selling can remind customers that they made wise purchases.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13.3 summarizes the effective promotional tools for each stage in the consumer buying process.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Advertising is paid, </a:t>
            </a:r>
            <a:r>
              <a:rPr lang="en-US" sz="1200" b="0" i="0" u="none" strike="noStrike" kern="1200" baseline="0" dirty="0" smtClean="0">
                <a:solidFill>
                  <a:schemeClr val="tx1"/>
                </a:solidFill>
                <a:latin typeface="+mn-lt"/>
                <a:ea typeface="+mn-ea"/>
                <a:cs typeface="Arial" charset="0"/>
              </a:rPr>
              <a:t>non-personal </a:t>
            </a:r>
            <a:r>
              <a:rPr lang="en-US" sz="1200" b="0" i="0" u="none" strike="noStrike" kern="1200" baseline="0" dirty="0" smtClean="0">
                <a:solidFill>
                  <a:schemeClr val="tx1"/>
                </a:solidFill>
                <a:latin typeface="+mn-lt"/>
                <a:ea typeface="+mn-ea"/>
                <a:cs typeface="Arial" charset="0"/>
              </a:rPr>
              <a:t>communication by which an identified sponsor informs an audience about a product. In 2012, firms in the United States spent $</a:t>
            </a:r>
            <a:r>
              <a:rPr lang="en-US" sz="1200" b="0" i="0" u="none" strike="noStrike" kern="1200" baseline="0" dirty="0" smtClean="0">
                <a:solidFill>
                  <a:schemeClr val="tx1"/>
                </a:solidFill>
                <a:latin typeface="+mn-lt"/>
                <a:ea typeface="+mn-ea"/>
                <a:cs typeface="Arial" charset="0"/>
              </a:rPr>
              <a:t>140 billion </a:t>
            </a:r>
            <a:r>
              <a:rPr lang="en-US" sz="1200" b="0" i="0" u="none" strike="noStrike" kern="1200" baseline="0" dirty="0" smtClean="0">
                <a:solidFill>
                  <a:schemeClr val="tx1"/>
                </a:solidFill>
                <a:latin typeface="+mn-lt"/>
                <a:ea typeface="+mn-ea"/>
                <a:cs typeface="Arial" charset="0"/>
              </a:rPr>
              <a:t>on advertising—more than $15 billion by just 10 companies. The total of 2012 ad expenditures was well below the $280 billion spent in 2008, before the full </a:t>
            </a:r>
            <a:r>
              <a:rPr lang="en-US" sz="1200" b="0" i="0" u="none" strike="noStrike" kern="1200" baseline="0" dirty="0" smtClean="0">
                <a:solidFill>
                  <a:schemeClr val="tx1"/>
                </a:solidFill>
                <a:latin typeface="+mn-lt"/>
                <a:ea typeface="+mn-ea"/>
                <a:cs typeface="Arial" charset="0"/>
              </a:rPr>
              <a:t>effects of </a:t>
            </a:r>
            <a:r>
              <a:rPr lang="en-US" sz="1200" b="0" i="0" u="none" strike="noStrike" kern="1200" baseline="0" dirty="0" smtClean="0">
                <a:solidFill>
                  <a:schemeClr val="tx1"/>
                </a:solidFill>
                <a:latin typeface="+mn-lt"/>
                <a:ea typeface="+mn-ea"/>
                <a:cs typeface="Arial" charset="0"/>
              </a:rPr>
              <a:t>the recession.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Marketers use several different advertising media</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specific communication devices for carrying a seller’s message to potential customers. The combination of media through which a company advertises is called its media mix</a:t>
            </a:r>
            <a:r>
              <a:rPr lang="en-US" sz="1200" b="1"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Table 13.2 shows the relative sizes of media usage and their strengths and weaknesses.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the oldest and most expensive form of sales, personal selling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salesperson communicates one-on-one with potential customers to identify their needs and </a:t>
            </a:r>
            <a:r>
              <a:rPr lang="en-US" sz="1200" b="0" i="0" u="none" strike="noStrike" kern="1200" baseline="0" dirty="0" smtClean="0">
                <a:solidFill>
                  <a:schemeClr val="tx1"/>
                </a:solidFill>
                <a:latin typeface="+mn-lt"/>
                <a:ea typeface="+mn-ea"/>
                <a:cs typeface="Arial" charset="0"/>
              </a:rPr>
              <a:t>align them </a:t>
            </a:r>
            <a:r>
              <a:rPr lang="en-US" sz="1200" b="0" i="0" u="none" strike="noStrike" kern="1200" baseline="0" dirty="0" smtClean="0">
                <a:solidFill>
                  <a:schemeClr val="tx1"/>
                </a:solidFill>
                <a:latin typeface="+mn-lt"/>
                <a:ea typeface="+mn-ea"/>
                <a:cs typeface="Arial" charset="0"/>
              </a:rPr>
              <a:t>with the product. Salespeople gain credibility by investing a lot of time getting acquainted with potential customers and answering their questions. This </a:t>
            </a:r>
            <a:r>
              <a:rPr lang="en-US" sz="1200" b="0" i="0" u="none" strike="noStrike" kern="1200" baseline="0" dirty="0" smtClean="0">
                <a:solidFill>
                  <a:schemeClr val="tx1"/>
                </a:solidFill>
                <a:latin typeface="+mn-lt"/>
                <a:ea typeface="+mn-ea"/>
                <a:cs typeface="Arial" charset="0"/>
              </a:rPr>
              <a:t>professional interaction </a:t>
            </a:r>
            <a:r>
              <a:rPr lang="en-US" sz="1200" b="0" i="0" u="none" strike="noStrike" kern="1200" baseline="0" dirty="0" smtClean="0">
                <a:solidFill>
                  <a:schemeClr val="tx1"/>
                </a:solidFill>
                <a:latin typeface="+mn-lt"/>
                <a:ea typeface="+mn-ea"/>
                <a:cs typeface="Arial" charset="0"/>
              </a:rPr>
              <a:t>is especially effective in relationship marketing. It gives the seller a clearer picture of the buyer’s business and allows salespeople to provide </a:t>
            </a:r>
            <a:r>
              <a:rPr lang="en-US" sz="1200" b="0" i="0" u="none" strike="noStrike" kern="1200" baseline="0" dirty="0" smtClean="0">
                <a:solidFill>
                  <a:schemeClr val="tx1"/>
                </a:solidFill>
                <a:latin typeface="+mn-lt"/>
                <a:ea typeface="+mn-ea"/>
                <a:cs typeface="Arial" charset="0"/>
              </a:rPr>
              <a:t>buyers with </a:t>
            </a:r>
            <a:r>
              <a:rPr lang="en-US" sz="1200" b="0" i="0" u="none" strike="noStrike" kern="1200" baseline="0" dirty="0" smtClean="0">
                <a:solidFill>
                  <a:schemeClr val="tx1"/>
                </a:solidFill>
                <a:latin typeface="+mn-lt"/>
                <a:ea typeface="+mn-ea"/>
                <a:cs typeface="Arial" charset="0"/>
              </a:rPr>
              <a:t>value-adding services.</a:t>
            </a:r>
          </a:p>
          <a:p>
            <a:endParaRPr lang="en-US" sz="1200" b="0" i="0" u="none" strike="noStrike" kern="1200" baseline="0" dirty="0" smtClean="0">
              <a:solidFill>
                <a:schemeClr val="tx1"/>
              </a:solidFill>
              <a:latin typeface="+mn-lt"/>
              <a:ea typeface="+mn-ea"/>
              <a:cs typeface="Arial" charset="0"/>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Retail selling is selling a consumer product for the buyer’s personal or household </a:t>
            </a:r>
            <a:r>
              <a:rPr lang="en-US" sz="1200" b="0" i="0" u="none" strike="noStrike" kern="1200" baseline="0" dirty="0" smtClean="0">
                <a:solidFill>
                  <a:schemeClr val="tx1"/>
                </a:solidFill>
                <a:latin typeface="+mn-lt"/>
                <a:ea typeface="+mn-ea"/>
                <a:cs typeface="Arial" charset="0"/>
              </a:rPr>
              <a:t>use.</a:t>
            </a:r>
            <a:endParaRPr lang="en-US" sz="1200" b="0" i="0" u="none" strike="noStrike" kern="1200" baseline="0" dirty="0" smtClean="0">
              <a:solidFill>
                <a:schemeClr val="tx1"/>
              </a:solidFill>
              <a:latin typeface="+mn-lt"/>
              <a:ea typeface="+mn-ea"/>
              <a:cs typeface="Arial" charset="0"/>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Industrial selling is selling products to other businesses, either for the purpose of manufacturing or for resale.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Salespeople must be adept at performing three basic tasks of personal selling. In order processing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salesperson receives an order and sees to its handling and delivery</a:t>
            </a:r>
            <a:r>
              <a:rPr lang="en-US" sz="1200" b="0" i="0" u="none" strike="noStrike" kern="1200" baseline="0" dirty="0" smtClean="0">
                <a:solidFill>
                  <a:schemeClr val="tx1"/>
                </a:solidFill>
                <a:latin typeface="+mn-lt"/>
                <a:ea typeface="+mn-ea"/>
                <a:cs typeface="Arial" charset="0"/>
              </a:rPr>
              <a:t>. Route </a:t>
            </a:r>
            <a:r>
              <a:rPr lang="en-US" sz="1200" b="0" i="0" u="none" strike="noStrike" kern="1200" baseline="0" dirty="0" smtClean="0">
                <a:solidFill>
                  <a:schemeClr val="tx1"/>
                </a:solidFill>
                <a:latin typeface="+mn-lt"/>
                <a:ea typeface="+mn-ea"/>
                <a:cs typeface="Arial" charset="0"/>
              </a:rPr>
              <a:t>salespeople, who call on regular customers to check inventories, are often order processors. With the customer’s consent, they may decide on the </a:t>
            </a:r>
            <a:r>
              <a:rPr lang="en-US" sz="1200" b="0" i="0" u="none" strike="noStrike" kern="1200" baseline="0" dirty="0" smtClean="0">
                <a:solidFill>
                  <a:schemeClr val="tx1"/>
                </a:solidFill>
                <a:latin typeface="+mn-lt"/>
                <a:ea typeface="+mn-ea"/>
                <a:cs typeface="Arial" charset="0"/>
              </a:rPr>
              <a:t>sizes of </a:t>
            </a:r>
            <a:r>
              <a:rPr lang="en-US" sz="1200" b="0" i="0" u="none" strike="noStrike" kern="1200" baseline="0" dirty="0" smtClean="0">
                <a:solidFill>
                  <a:schemeClr val="tx1"/>
                </a:solidFill>
                <a:latin typeface="+mn-lt"/>
                <a:ea typeface="+mn-ea"/>
                <a:cs typeface="Arial" charset="0"/>
              </a:rPr>
              <a:t>reorders, fill them directly from their trucks, and even stock shelves. In other situations, however, when potential customers are not aware that they need or want </a:t>
            </a:r>
            <a:r>
              <a:rPr lang="en-US" sz="1200" b="0" i="0" u="none" strike="noStrike" kern="1200" baseline="0" dirty="0" smtClean="0">
                <a:solidFill>
                  <a:schemeClr val="tx1"/>
                </a:solidFill>
                <a:latin typeface="+mn-lt"/>
                <a:ea typeface="+mn-ea"/>
                <a:cs typeface="Arial" charset="0"/>
              </a:rPr>
              <a:t>a product</a:t>
            </a:r>
            <a:r>
              <a:rPr lang="en-US" sz="1200" b="0" i="0" u="none" strike="noStrike" kern="1200" baseline="0" dirty="0" smtClean="0">
                <a:solidFill>
                  <a:schemeClr val="tx1"/>
                </a:solidFill>
                <a:latin typeface="+mn-lt"/>
                <a:ea typeface="+mn-ea"/>
                <a:cs typeface="Arial" charset="0"/>
              </a:rPr>
              <a:t>, creative selling involves providing information and demonstrating product benefits to persuade buyers to complete a purchase. Creative selling is crucial </a:t>
            </a:r>
            <a:r>
              <a:rPr lang="en-US" sz="1200" b="0" i="0" u="none" strike="noStrike" kern="1200" baseline="0" dirty="0" smtClean="0">
                <a:solidFill>
                  <a:schemeClr val="tx1"/>
                </a:solidFill>
                <a:latin typeface="+mn-lt"/>
                <a:ea typeface="+mn-ea"/>
                <a:cs typeface="Arial" charset="0"/>
              </a:rPr>
              <a:t>for industrial </a:t>
            </a:r>
            <a:r>
              <a:rPr lang="en-US" sz="1200" b="0" i="0" u="none" strike="noStrike" kern="1200" baseline="0" dirty="0" smtClean="0">
                <a:solidFill>
                  <a:schemeClr val="tx1"/>
                </a:solidFill>
                <a:latin typeface="+mn-lt"/>
                <a:ea typeface="+mn-ea"/>
                <a:cs typeface="Arial" charset="0"/>
              </a:rPr>
              <a:t>products and high-priced consumer products, such as cars, for which buyers comparison shop</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Finally, a salesperson may use missionary selling to promote a company and its products rather than simply to close a sale. Pharmaceutical companies often use this method to make doctors aware of the company and its products so they will recommend the company’s products to others, or so the doctor will prescribe the products to patients.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Perhaps the most complex and challenging of these three sales tasks is creative selling. The creative salesperson is responsible for starting and following through </a:t>
            </a:r>
            <a:r>
              <a:rPr lang="en-US" sz="1200" b="0" i="0" u="none" strike="noStrike" kern="1200" baseline="0" dirty="0" smtClean="0">
                <a:solidFill>
                  <a:schemeClr val="tx1"/>
                </a:solidFill>
                <a:latin typeface="+mn-lt"/>
                <a:ea typeface="+mn-ea"/>
                <a:cs typeface="Arial" charset="0"/>
              </a:rPr>
              <a:t>on most </a:t>
            </a:r>
            <a:r>
              <a:rPr lang="en-US" sz="1200" b="0" i="0" u="none" strike="noStrike" kern="1200" baseline="0" dirty="0" smtClean="0">
                <a:solidFill>
                  <a:schemeClr val="tx1"/>
                </a:solidFill>
                <a:latin typeface="+mn-lt"/>
                <a:ea typeface="+mn-ea"/>
                <a:cs typeface="Arial" charset="0"/>
              </a:rPr>
              <a:t>of the steps in the personal selling process, including prospecting, qualifying, and closing.</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Sales promotions are short-term promotional activities designed to encourage consumer buying, industrial sales, or cooperation from distributors. They can </a:t>
            </a:r>
            <a:r>
              <a:rPr lang="en-US" sz="1200" b="0" i="0" u="none" strike="noStrike" kern="1200" baseline="0" dirty="0" smtClean="0">
                <a:solidFill>
                  <a:schemeClr val="tx1"/>
                </a:solidFill>
                <a:latin typeface="+mn-lt"/>
                <a:ea typeface="+mn-ea"/>
                <a:cs typeface="Arial" charset="0"/>
              </a:rPr>
              <a:t>increase the </a:t>
            </a:r>
            <a:r>
              <a:rPr lang="en-US" sz="1200" b="0" i="0" u="none" strike="noStrike" kern="1200" baseline="0" dirty="0" smtClean="0">
                <a:solidFill>
                  <a:schemeClr val="tx1"/>
                </a:solidFill>
                <a:latin typeface="+mn-lt"/>
                <a:ea typeface="+mn-ea"/>
                <a:cs typeface="Arial" charset="0"/>
              </a:rPr>
              <a:t>likelihood that buyers will try products, enhance product recognition, and increase purchase size and sales revenues.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Most consumers have taken part in a variety of sales promotions such as free </a:t>
            </a:r>
            <a:r>
              <a:rPr lang="en-US" sz="1200" b="0" i="1" u="none" strike="noStrike" kern="1200" baseline="0" dirty="0" smtClean="0">
                <a:solidFill>
                  <a:schemeClr val="tx1"/>
                </a:solidFill>
                <a:latin typeface="+mn-lt"/>
                <a:ea typeface="+mn-ea"/>
                <a:cs typeface="Arial" charset="0"/>
              </a:rPr>
              <a:t>samples </a:t>
            </a:r>
            <a:r>
              <a:rPr lang="en-US" sz="1200" b="0" i="0" u="none" strike="noStrike" kern="1200" baseline="0" dirty="0" smtClean="0">
                <a:solidFill>
                  <a:schemeClr val="tx1"/>
                </a:solidFill>
                <a:latin typeface="+mn-lt"/>
                <a:ea typeface="+mn-ea"/>
                <a:cs typeface="Arial" charset="0"/>
              </a:rPr>
              <a:t>(giveaways), which let customers try products without risk, and coupon promotions, which use certificates entitling buyers to discounts to encourage customers to try new products, lure them away from competitors, or induce them to repurchase(buy more of a product).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Premiums are free or reduced-price items, such as pencils, coffee mugs, and six month low-interest credit cards, given to consumers in return for buying a </a:t>
            </a:r>
            <a:r>
              <a:rPr lang="en-US" sz="1200" b="0" i="0" u="none" strike="noStrike" kern="1200" baseline="0" dirty="0" smtClean="0">
                <a:solidFill>
                  <a:schemeClr val="tx1"/>
                </a:solidFill>
                <a:latin typeface="+mn-lt"/>
                <a:ea typeface="+mn-ea"/>
                <a:cs typeface="Arial" charset="0"/>
              </a:rPr>
              <a:t>specified product</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Contests </a:t>
            </a:r>
            <a:r>
              <a:rPr lang="en-US" sz="1200" b="0" i="0" u="none" strike="noStrike" kern="1200" baseline="0" dirty="0" smtClean="0">
                <a:solidFill>
                  <a:schemeClr val="tx1"/>
                </a:solidFill>
                <a:latin typeface="+mn-lt"/>
                <a:ea typeface="+mn-ea"/>
                <a:cs typeface="Arial" charset="0"/>
              </a:rPr>
              <a:t>can boost sales by rewarding high-producing distributors and sales representatives with vacation trips to Hawaii or Paris.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Loyalty programs reward frequent buyers for making repeat purchases. Oceana Cruises and </a:t>
            </a:r>
            <a:r>
              <a:rPr lang="en-US" sz="1200" b="0" i="0" u="none" strike="noStrike" kern="1200" baseline="0" dirty="0" err="1" smtClean="0">
                <a:solidFill>
                  <a:schemeClr val="tx1"/>
                </a:solidFill>
                <a:latin typeface="+mn-lt"/>
                <a:ea typeface="+mn-ea"/>
                <a:cs typeface="Arial" charset="0"/>
              </a:rPr>
              <a:t>Tauck</a:t>
            </a:r>
            <a:r>
              <a:rPr lang="en-US" sz="1200" b="0" i="0" u="none" strike="noStrike" kern="1200" baseline="0" dirty="0" smtClean="0">
                <a:solidFill>
                  <a:schemeClr val="tx1"/>
                </a:solidFill>
                <a:latin typeface="+mn-lt"/>
                <a:ea typeface="+mn-ea"/>
                <a:cs typeface="Arial" charset="0"/>
              </a:rPr>
              <a:t> (the tour company) offer vacation specials with significant </a:t>
            </a:r>
            <a:r>
              <a:rPr lang="en-US" sz="1200" b="0" i="0" u="none" strike="noStrike" kern="1200" baseline="0" dirty="0" smtClean="0">
                <a:solidFill>
                  <a:schemeClr val="tx1"/>
                </a:solidFill>
                <a:latin typeface="+mn-lt"/>
                <a:ea typeface="+mn-ea"/>
                <a:cs typeface="Arial" charset="0"/>
              </a:rPr>
              <a:t>price reductions </a:t>
            </a:r>
            <a:r>
              <a:rPr lang="en-US" sz="1200" b="0" i="0" u="none" strike="noStrike" kern="1200" baseline="0" dirty="0" smtClean="0">
                <a:solidFill>
                  <a:schemeClr val="tx1"/>
                </a:solidFill>
                <a:latin typeface="+mn-lt"/>
                <a:ea typeface="+mn-ea"/>
                <a:cs typeface="Arial" charset="0"/>
              </a:rPr>
              <a:t>to loyal customers. Online and mail promotions, for example, may announce two-for-one prices on upcoming cruises, and reduced prices for </a:t>
            </a:r>
            <a:r>
              <a:rPr lang="en-US" sz="1200" b="0" i="0" u="none" strike="noStrike" kern="1200" baseline="0" dirty="0" smtClean="0">
                <a:solidFill>
                  <a:schemeClr val="tx1"/>
                </a:solidFill>
                <a:latin typeface="+mn-lt"/>
                <a:ea typeface="+mn-ea"/>
                <a:cs typeface="Arial" charset="0"/>
              </a:rPr>
              <a:t>upgrading to </a:t>
            </a:r>
            <a:r>
              <a:rPr lang="en-US" sz="1200" b="0" i="0" u="none" strike="noStrike" kern="1200" baseline="0" dirty="0" smtClean="0">
                <a:solidFill>
                  <a:schemeClr val="tx1"/>
                </a:solidFill>
                <a:latin typeface="+mn-lt"/>
                <a:ea typeface="+mn-ea"/>
                <a:cs typeface="Arial" charset="0"/>
              </a:rPr>
              <a:t>more luxurious accommodations.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grab customers’ attention in stores, companies use point-of-sale (POS) displays at the ends of aisles or near checkout counters to ease finding products and </a:t>
            </a:r>
            <a:r>
              <a:rPr lang="en-US" sz="1200" b="0" i="0" u="none" strike="noStrike" kern="1200" baseline="0" dirty="0" smtClean="0">
                <a:solidFill>
                  <a:schemeClr val="tx1"/>
                </a:solidFill>
                <a:latin typeface="+mn-lt"/>
                <a:ea typeface="+mn-ea"/>
                <a:cs typeface="Arial" charset="0"/>
              </a:rPr>
              <a:t>to eliminate </a:t>
            </a:r>
            <a:r>
              <a:rPr lang="en-US" sz="1200" b="0" i="0" u="none" strike="noStrike" kern="1200" baseline="0" dirty="0" smtClean="0">
                <a:solidFill>
                  <a:schemeClr val="tx1"/>
                </a:solidFill>
                <a:latin typeface="+mn-lt"/>
                <a:ea typeface="+mn-ea"/>
                <a:cs typeface="Arial" charset="0"/>
              </a:rPr>
              <a:t>competitors from consideration. In addition to physical goods, POS pedestals also provide services, namely information for consumers. Bank lobbies </a:t>
            </a:r>
            <a:r>
              <a:rPr lang="en-US" sz="1200" b="0" i="0" u="none" strike="noStrike" kern="1200" baseline="0" dirty="0" smtClean="0">
                <a:solidFill>
                  <a:schemeClr val="tx1"/>
                </a:solidFill>
                <a:latin typeface="+mn-lt"/>
                <a:ea typeface="+mn-ea"/>
                <a:cs typeface="Arial" charset="0"/>
              </a:rPr>
              <a:t>and physicians</a:t>
            </a:r>
            <a:r>
              <a:rPr lang="en-US" sz="1200" b="0" i="0" u="none" strike="noStrike" kern="1200" baseline="0" dirty="0" smtClean="0">
                <a:solidFill>
                  <a:schemeClr val="tx1"/>
                </a:solidFill>
                <a:latin typeface="+mn-lt"/>
                <a:ea typeface="+mn-ea"/>
                <a:cs typeface="Arial" charset="0"/>
              </a:rPr>
              <a:t>’ waiting rooms, for example, have computer-interactive kiosks inviting clients to learn more about bank products and educational information about </a:t>
            </a:r>
            <a:r>
              <a:rPr lang="en-US" sz="1200" b="0" i="0" u="none" strike="noStrike" kern="1200" baseline="0" dirty="0" smtClean="0">
                <a:solidFill>
                  <a:schemeClr val="tx1"/>
                </a:solidFill>
                <a:latin typeface="+mn-lt"/>
                <a:ea typeface="+mn-ea"/>
                <a:cs typeface="Arial" charset="0"/>
              </a:rPr>
              <a:t>available treatments </a:t>
            </a:r>
            <a:r>
              <a:rPr lang="en-US" sz="1200" b="0" i="0" u="none" strike="noStrike" kern="1200" baseline="0" dirty="0" smtClean="0">
                <a:solidFill>
                  <a:schemeClr val="tx1"/>
                </a:solidFill>
                <a:latin typeface="+mn-lt"/>
                <a:ea typeface="+mn-ea"/>
                <a:cs typeface="Arial" charset="0"/>
              </a:rPr>
              <a:t>on consumer-friendly touch-screen displays. For B2B promotions, industries sponsor trade shows in which companies rent booths to display and </a:t>
            </a:r>
            <a:r>
              <a:rPr lang="en-US" sz="1200" b="0" i="0" u="none" strike="noStrike" kern="1200" baseline="0" dirty="0" smtClean="0">
                <a:solidFill>
                  <a:schemeClr val="tx1"/>
                </a:solidFill>
                <a:latin typeface="+mn-lt"/>
                <a:ea typeface="+mn-ea"/>
                <a:cs typeface="Arial" charset="0"/>
              </a:rPr>
              <a:t>demonstrate products </a:t>
            </a:r>
            <a:r>
              <a:rPr lang="en-US" sz="1200" b="0" i="0" u="none" strike="noStrike" kern="1200" baseline="0" dirty="0" smtClean="0">
                <a:solidFill>
                  <a:schemeClr val="tx1"/>
                </a:solidFill>
                <a:latin typeface="+mn-lt"/>
                <a:ea typeface="+mn-ea"/>
                <a:cs typeface="Arial" charset="0"/>
              </a:rPr>
              <a:t>to customers who have a special interest or who are ready to buy.</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Direct (or interactive) marketing is one-on-one </a:t>
            </a:r>
            <a:r>
              <a:rPr lang="en-US" sz="1200" b="0" i="0" u="none" strike="noStrike" kern="1200" baseline="0" dirty="0" smtClean="0">
                <a:solidFill>
                  <a:schemeClr val="tx1"/>
                </a:solidFill>
                <a:latin typeface="+mn-lt"/>
                <a:ea typeface="+mn-ea"/>
                <a:cs typeface="Arial" charset="0"/>
              </a:rPr>
              <a:t>non-personal </a:t>
            </a:r>
            <a:r>
              <a:rPr lang="en-US" sz="1200" b="0" i="0" u="none" strike="noStrike" kern="1200" baseline="0" dirty="0" smtClean="0">
                <a:solidFill>
                  <a:schemeClr val="tx1"/>
                </a:solidFill>
                <a:latin typeface="+mn-lt"/>
                <a:ea typeface="+mn-ea"/>
                <a:cs typeface="Arial" charset="0"/>
              </a:rPr>
              <a:t>selling that tries to get consumers to make purchases away from retail stores and, instead, to purchase </a:t>
            </a:r>
            <a:r>
              <a:rPr lang="en-US" sz="1200" b="0" i="0" u="none" strike="noStrike" kern="1200" baseline="0" dirty="0" smtClean="0">
                <a:solidFill>
                  <a:schemeClr val="tx1"/>
                </a:solidFill>
                <a:latin typeface="+mn-lt"/>
                <a:ea typeface="+mn-ea"/>
                <a:cs typeface="Arial" charset="0"/>
              </a:rPr>
              <a:t>from home</a:t>
            </a:r>
            <a:r>
              <a:rPr lang="en-US" sz="1200" b="0" i="0" u="none" strike="noStrike" kern="1200" baseline="0" dirty="0" smtClean="0">
                <a:solidFill>
                  <a:schemeClr val="tx1"/>
                </a:solidFill>
                <a:latin typeface="+mn-lt"/>
                <a:ea typeface="+mn-ea"/>
                <a:cs typeface="Arial" charset="0"/>
              </a:rPr>
              <a:t>, at work, or by using a mobile device while traveling. This fast-growing selling method includes </a:t>
            </a:r>
            <a:r>
              <a:rPr lang="en-US" sz="1200" b="0" i="0" u="none" strike="noStrike" kern="1200" baseline="0" dirty="0" smtClean="0">
                <a:solidFill>
                  <a:schemeClr val="tx1"/>
                </a:solidFill>
                <a:latin typeface="+mn-lt"/>
                <a:ea typeface="+mn-ea"/>
                <a:cs typeface="Arial" charset="0"/>
              </a:rPr>
              <a:t>non-store </a:t>
            </a:r>
            <a:r>
              <a:rPr lang="en-US" sz="1200" b="0" i="0" u="none" strike="noStrike" kern="1200" baseline="0" dirty="0" smtClean="0">
                <a:solidFill>
                  <a:schemeClr val="tx1"/>
                </a:solidFill>
                <a:latin typeface="+mn-lt"/>
                <a:ea typeface="+mn-ea"/>
                <a:cs typeface="Arial" charset="0"/>
              </a:rPr>
              <a:t>retailers (catalogs, telemarketing, home video shopping</a:t>
            </a:r>
            <a:r>
              <a:rPr lang="en-US" sz="1200" b="0" i="0" u="none" strike="noStrike" kern="1200" baseline="0" dirty="0" smtClean="0">
                <a:solidFill>
                  <a:schemeClr val="tx1"/>
                </a:solidFill>
                <a:latin typeface="+mn-lt"/>
                <a:ea typeface="+mn-ea"/>
                <a:cs typeface="Arial" charset="0"/>
              </a:rPr>
              <a:t>), direct </a:t>
            </a:r>
            <a:r>
              <a:rPr lang="en-US" sz="1200" b="0" i="0" u="none" strike="noStrike" kern="1200" baseline="0" dirty="0" smtClean="0">
                <a:solidFill>
                  <a:schemeClr val="tx1"/>
                </a:solidFill>
                <a:latin typeface="+mn-lt"/>
                <a:ea typeface="+mn-ea"/>
                <a:cs typeface="Arial" charset="0"/>
              </a:rPr>
              <a:t>mail, direct response advertising (such as infomercials and direct response magazine and newspaper ads), and most important, the Internet. When used by </a:t>
            </a:r>
            <a:r>
              <a:rPr lang="en-US" sz="1200" b="0" i="0" u="none" strike="noStrike" kern="1200" baseline="0" dirty="0" smtClean="0">
                <a:solidFill>
                  <a:schemeClr val="tx1"/>
                </a:solidFill>
                <a:latin typeface="+mn-lt"/>
                <a:ea typeface="+mn-ea"/>
                <a:cs typeface="Arial" charset="0"/>
              </a:rPr>
              <a:t>B2B businesses</a:t>
            </a:r>
            <a:r>
              <a:rPr lang="en-US" sz="1200" b="0" i="0" u="none" strike="noStrike" kern="1200" baseline="0" dirty="0" smtClean="0">
                <a:solidFill>
                  <a:schemeClr val="tx1"/>
                </a:solidFill>
                <a:latin typeface="+mn-lt"/>
                <a:ea typeface="+mn-ea"/>
                <a:cs typeface="Arial" charset="0"/>
              </a:rPr>
              <a:t>, direct marketing is primarily lead generation so a salesperson can close the sale where interest has been shown. In B2C businesses, it has primarily a </a:t>
            </a:r>
            <a:r>
              <a:rPr lang="en-US" sz="1200" b="0" i="0" u="none" strike="noStrike" kern="1200" baseline="0" dirty="0" smtClean="0">
                <a:solidFill>
                  <a:schemeClr val="tx1"/>
                </a:solidFill>
                <a:latin typeface="+mn-lt"/>
                <a:ea typeface="+mn-ea"/>
                <a:cs typeface="Arial" charset="0"/>
              </a:rPr>
              <a:t>selling goal</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Publicity is information about a company, a product, or an event transmitted by the general mass media to attract public attention. Although publicity is free, </a:t>
            </a:r>
            <a:r>
              <a:rPr lang="en-US" sz="1200" b="0" i="0" u="none" strike="noStrike" kern="1200" baseline="0" dirty="0" smtClean="0">
                <a:solidFill>
                  <a:schemeClr val="tx1"/>
                </a:solidFill>
                <a:latin typeface="+mn-lt"/>
                <a:ea typeface="+mn-ea"/>
                <a:cs typeface="Arial" charset="0"/>
              </a:rPr>
              <a:t>marketers have </a:t>
            </a:r>
            <a:r>
              <a:rPr lang="en-US" sz="1200" b="0" i="0" u="none" strike="noStrike" kern="1200" baseline="0" dirty="0" smtClean="0">
                <a:solidFill>
                  <a:schemeClr val="tx1"/>
                </a:solidFill>
                <a:latin typeface="+mn-lt"/>
                <a:ea typeface="+mn-ea"/>
                <a:cs typeface="Arial" charset="0"/>
              </a:rPr>
              <a:t>no control over the content media reporters and writers disseminate, and because it is presented in a news format, consumers often regard it as objective and credible.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contrast to publicity, public relations is company-influenced information that seeks either to build good relations with the public, by publicizing the </a:t>
            </a:r>
            <a:r>
              <a:rPr lang="en-US" sz="1200" b="0" i="0" u="none" strike="noStrike" kern="1200" baseline="0" dirty="0" smtClean="0">
                <a:solidFill>
                  <a:schemeClr val="tx1"/>
                </a:solidFill>
                <a:latin typeface="+mn-lt"/>
                <a:ea typeface="+mn-ea"/>
                <a:cs typeface="Arial" charset="0"/>
              </a:rPr>
              <a:t>company’s charitable </a:t>
            </a:r>
            <a:r>
              <a:rPr lang="en-US" sz="1200" b="0" i="0" u="none" strike="noStrike" kern="1200" baseline="0" dirty="0" smtClean="0">
                <a:solidFill>
                  <a:schemeClr val="tx1"/>
                </a:solidFill>
                <a:latin typeface="+mn-lt"/>
                <a:ea typeface="+mn-ea"/>
                <a:cs typeface="Arial" charset="0"/>
              </a:rPr>
              <a:t>contributions, for example, or to deal with unfavorable events.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a good product mix and effective pricing, the success of any product also depends on its distribution mix, the combination of distribution channels </a:t>
            </a:r>
            <a:r>
              <a:rPr lang="en-US" sz="1200" b="0" i="0" u="none" strike="noStrike" kern="1200" baseline="0" dirty="0" smtClean="0">
                <a:solidFill>
                  <a:schemeClr val="tx1"/>
                </a:solidFill>
                <a:latin typeface="+mn-lt"/>
                <a:ea typeface="+mn-ea"/>
                <a:cs typeface="Arial" charset="0"/>
              </a:rPr>
              <a:t>by which </a:t>
            </a:r>
            <a:r>
              <a:rPr lang="en-US" sz="1200" b="0" i="0" u="none" strike="noStrike" kern="1200" baseline="0" dirty="0" smtClean="0">
                <a:solidFill>
                  <a:schemeClr val="tx1"/>
                </a:solidFill>
                <a:latin typeface="+mn-lt"/>
                <a:ea typeface="+mn-ea"/>
                <a:cs typeface="Arial" charset="0"/>
              </a:rPr>
              <a:t>a firm gets products to end users.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called </a:t>
            </a:r>
            <a:r>
              <a:rPr lang="en-US" sz="1200" b="0" i="1" u="none" strike="noStrike" kern="1200" baseline="0" dirty="0" smtClean="0">
                <a:solidFill>
                  <a:schemeClr val="tx1"/>
                </a:solidFill>
                <a:latin typeface="+mn-lt"/>
                <a:ea typeface="+mn-ea"/>
                <a:cs typeface="Arial" charset="0"/>
              </a:rPr>
              <a:t>middlemen</a:t>
            </a:r>
            <a:r>
              <a:rPr lang="en-US" sz="1200" b="0" i="0" u="none" strike="noStrike" kern="1200" baseline="0" dirty="0" smtClean="0">
                <a:solidFill>
                  <a:schemeClr val="tx1"/>
                </a:solidFill>
                <a:latin typeface="+mn-lt"/>
                <a:ea typeface="+mn-ea"/>
                <a:cs typeface="Arial" charset="0"/>
              </a:rPr>
              <a:t>, intermediaries help to distribute goods, either by moving them or by providing information that stimulates their movement from sellers </a:t>
            </a:r>
            <a:r>
              <a:rPr lang="en-US" sz="1200" b="0" i="0" u="none" strike="noStrike" kern="1200" baseline="0" dirty="0" smtClean="0">
                <a:solidFill>
                  <a:schemeClr val="tx1"/>
                </a:solidFill>
                <a:latin typeface="+mn-lt"/>
                <a:ea typeface="+mn-ea"/>
                <a:cs typeface="Arial" charset="0"/>
              </a:rPr>
              <a:t>to customers</a:t>
            </a:r>
            <a:r>
              <a:rPr lang="en-US" sz="1200" b="0" i="0" u="none" strike="noStrike" kern="1200" baseline="0" dirty="0" smtClean="0">
                <a:solidFill>
                  <a:schemeClr val="tx1"/>
                </a:solidFill>
                <a:latin typeface="+mn-lt"/>
                <a:ea typeface="+mn-ea"/>
                <a:cs typeface="Arial" charset="0"/>
              </a:rPr>
              <a:t>. Wholesalers are intermediaries who sell products to other businesses for resale to final consumers. Retailers sell products directly to consumers.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distribution channel is the path a product follows from producer to end user. In a direct channel</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product travels from the producer to the consumer or organizational buyer without intermediaries. Avon, Dell, GEICO, and Tupperware, as well as many online companies, use this channel.</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retail distribution, producers distribute consumer products through retailers. Goodyear, for example, maintains its own system of retail outlets. Levi’s has its own outlets but also produces jeans for other retailers.  Large outlets, such as Walmart, buy merchandise directly from producers, then resell to customers online and at Walmart retail stores. Consumers go online to buy popular products such as movie downloads and iTunes from online retailers. Many industrial buyers, such as businesses buying office supplies from Staples, rely on this channel.</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Retailing requires a large and costly amount of floor space for storing and displaying merchandise at brick-and-mortar facilities. Wholesalers relieve the space problem by storing merchandise and restocking store displays frequently. With approximately 90 percent of its space used to display merchandise and only 10 percent left for storage and office facilities, the combination convenience store and gas station’s use of wholesalers is an  example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13-</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13-</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13-</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13-</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Distributing and Promoting Products</a:t>
            </a:r>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dirty="0" smtClean="0">
                <a:solidFill>
                  <a:srgbClr val="CC0000"/>
                </a:solidFill>
              </a:rPr>
              <a:t>13</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Distribution by Agents or Brokers</a:t>
            </a:r>
            <a:endParaRPr lang="en-US" sz="3600" dirty="0" smtClean="0">
              <a:latin typeface="Calibri" pitchFamily="34" charset="0"/>
            </a:endParaRPr>
          </a:p>
        </p:txBody>
      </p:sp>
      <p:sp>
        <p:nvSpPr>
          <p:cNvPr id="158723" name="Rectangle 3"/>
          <p:cNvSpPr>
            <a:spLocks noGrp="1"/>
          </p:cNvSpPr>
          <p:nvPr>
            <p:ph type="body" idx="4294967295"/>
          </p:nvPr>
        </p:nvSpPr>
        <p:spPr>
          <a:xfrm>
            <a:off x="457200" y="1143000"/>
            <a:ext cx="8229600" cy="4906963"/>
          </a:xfrm>
        </p:spPr>
        <p:txBody>
          <a:bodyPr/>
          <a:lstStyle/>
          <a:p>
            <a:r>
              <a:rPr lang="en-US" b="1" dirty="0"/>
              <a:t>Sales Agent </a:t>
            </a:r>
            <a:endParaRPr lang="en-US" b="1" dirty="0" smtClean="0"/>
          </a:p>
          <a:p>
            <a:pPr lvl="1"/>
            <a:r>
              <a:rPr lang="en-US" dirty="0" smtClean="0"/>
              <a:t>independent intermediary who </a:t>
            </a:r>
            <a:r>
              <a:rPr lang="en-US" dirty="0"/>
              <a:t>generally deals in the </a:t>
            </a:r>
            <a:r>
              <a:rPr lang="en-US" dirty="0" smtClean="0"/>
              <a:t>related product </a:t>
            </a:r>
            <a:r>
              <a:rPr lang="en-US" dirty="0"/>
              <a:t>lines of a few producers </a:t>
            </a:r>
            <a:r>
              <a:rPr lang="en-US" dirty="0" smtClean="0"/>
              <a:t>and forms </a:t>
            </a:r>
            <a:r>
              <a:rPr lang="en-US" dirty="0"/>
              <a:t>long-term relationships to </a:t>
            </a:r>
            <a:r>
              <a:rPr lang="en-US" dirty="0" smtClean="0"/>
              <a:t>represent those </a:t>
            </a:r>
            <a:r>
              <a:rPr lang="en-US" dirty="0"/>
              <a:t>producers and meet </a:t>
            </a:r>
            <a:r>
              <a:rPr lang="en-US" dirty="0" smtClean="0"/>
              <a:t>the needs </a:t>
            </a:r>
            <a:r>
              <a:rPr lang="en-US" dirty="0"/>
              <a:t>of many customers</a:t>
            </a:r>
          </a:p>
          <a:p>
            <a:r>
              <a:rPr lang="en-US" b="1" dirty="0"/>
              <a:t>Broker </a:t>
            </a:r>
            <a:endParaRPr lang="en-US" b="1" dirty="0" smtClean="0"/>
          </a:p>
          <a:p>
            <a:pPr lvl="1"/>
            <a:r>
              <a:rPr lang="en-US" dirty="0" smtClean="0"/>
              <a:t>independent </a:t>
            </a:r>
            <a:r>
              <a:rPr lang="en-US" dirty="0"/>
              <a:t>intermediary </a:t>
            </a:r>
            <a:r>
              <a:rPr lang="en-US" dirty="0" smtClean="0"/>
              <a:t>who matches  numerous </a:t>
            </a:r>
            <a:r>
              <a:rPr lang="en-US" dirty="0"/>
              <a:t>sellers and </a:t>
            </a:r>
            <a:r>
              <a:rPr lang="en-US" dirty="0" smtClean="0"/>
              <a:t>buyers as </a:t>
            </a:r>
            <a:r>
              <a:rPr lang="en-US" dirty="0"/>
              <a:t>needed, often without knowing </a:t>
            </a:r>
            <a:r>
              <a:rPr lang="en-US" dirty="0" smtClean="0"/>
              <a:t>in advance </a:t>
            </a:r>
            <a:r>
              <a:rPr lang="en-US" dirty="0"/>
              <a:t>who they will be</a:t>
            </a:r>
            <a:endParaRPr lang="en-US" b="1" dirty="0"/>
          </a:p>
        </p:txBody>
      </p:sp>
    </p:spTree>
    <p:extLst>
      <p:ext uri="{BB962C8B-B14F-4D97-AF65-F5344CB8AC3E}">
        <p14:creationId xmlns:p14="http://schemas.microsoft.com/office/powerpoint/2010/main" val="3581541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Channels of Distribution</a:t>
            </a:r>
            <a:endParaRPr lang="en-US"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180" y="1371601"/>
            <a:ext cx="8666220" cy="4419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8994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The Value-Adding Intermediary</a:t>
            </a:r>
            <a:endParaRPr lang="en-US" dirty="0" smtClean="0">
              <a:latin typeface="Calibri"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83" y="1831974"/>
            <a:ext cx="8849529" cy="3578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4975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Distribution Strategies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Intensive Distribution </a:t>
            </a:r>
            <a:endParaRPr lang="en-US" b="1" dirty="0" smtClean="0"/>
          </a:p>
          <a:p>
            <a:pPr lvl="1"/>
            <a:r>
              <a:rPr lang="en-US" dirty="0" smtClean="0"/>
              <a:t>strategy by which </a:t>
            </a:r>
            <a:r>
              <a:rPr lang="en-US" dirty="0"/>
              <a:t>a product is distributed </a:t>
            </a:r>
            <a:r>
              <a:rPr lang="en-US" dirty="0" smtClean="0"/>
              <a:t>through as </a:t>
            </a:r>
            <a:r>
              <a:rPr lang="en-US" dirty="0"/>
              <a:t>many channels as </a:t>
            </a:r>
            <a:r>
              <a:rPr lang="en-US" dirty="0" smtClean="0"/>
              <a:t>possible</a:t>
            </a:r>
          </a:p>
          <a:p>
            <a:r>
              <a:rPr lang="en-US" b="1" dirty="0"/>
              <a:t>Exclusive Distribution </a:t>
            </a:r>
            <a:endParaRPr lang="en-US" b="1" dirty="0" smtClean="0"/>
          </a:p>
          <a:p>
            <a:pPr lvl="1"/>
            <a:r>
              <a:rPr lang="en-US" dirty="0" smtClean="0"/>
              <a:t>strategy by which </a:t>
            </a:r>
            <a:r>
              <a:rPr lang="en-US" dirty="0"/>
              <a:t>a manufacturer grants </a:t>
            </a:r>
            <a:r>
              <a:rPr lang="en-US" dirty="0" smtClean="0"/>
              <a:t>exclusive rights </a:t>
            </a:r>
            <a:r>
              <a:rPr lang="en-US" dirty="0"/>
              <a:t>to distribute or sell a product to </a:t>
            </a:r>
            <a:r>
              <a:rPr lang="en-US" dirty="0" smtClean="0"/>
              <a:t>a limited </a:t>
            </a:r>
            <a:r>
              <a:rPr lang="en-US" dirty="0"/>
              <a:t>number of wholesalers or </a:t>
            </a:r>
            <a:r>
              <a:rPr lang="en-US" dirty="0" smtClean="0"/>
              <a:t>retailers in </a:t>
            </a:r>
            <a:r>
              <a:rPr lang="en-US" dirty="0"/>
              <a:t>a given geographic area</a:t>
            </a:r>
            <a:endParaRPr lang="en-US" b="1" dirty="0"/>
          </a:p>
        </p:txBody>
      </p:sp>
    </p:spTree>
    <p:extLst>
      <p:ext uri="{BB962C8B-B14F-4D97-AF65-F5344CB8AC3E}">
        <p14:creationId xmlns:p14="http://schemas.microsoft.com/office/powerpoint/2010/main" val="2264494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Distribution </a:t>
            </a:r>
            <a:r>
              <a:rPr lang="en-US" i="1" dirty="0" smtClean="0"/>
              <a:t>Strategies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Selective Distribution </a:t>
            </a:r>
            <a:endParaRPr lang="en-US" b="1" dirty="0" smtClean="0"/>
          </a:p>
          <a:p>
            <a:pPr lvl="1"/>
            <a:r>
              <a:rPr lang="en-US" dirty="0" smtClean="0"/>
              <a:t>strategy by which </a:t>
            </a:r>
            <a:r>
              <a:rPr lang="en-US" dirty="0"/>
              <a:t>a company uses only </a:t>
            </a:r>
            <a:r>
              <a:rPr lang="en-US" dirty="0" smtClean="0"/>
              <a:t>wholesalers and </a:t>
            </a:r>
            <a:r>
              <a:rPr lang="en-US" dirty="0"/>
              <a:t>retailers who give special </a:t>
            </a:r>
            <a:r>
              <a:rPr lang="en-US" dirty="0" smtClean="0"/>
              <a:t>attention in </a:t>
            </a:r>
            <a:r>
              <a:rPr lang="en-US" dirty="0"/>
              <a:t>sales effort to specific products</a:t>
            </a:r>
            <a:endParaRPr lang="en-US" b="1" dirty="0"/>
          </a:p>
        </p:txBody>
      </p:sp>
    </p:spTree>
    <p:extLst>
      <p:ext uri="{BB962C8B-B14F-4D97-AF65-F5344CB8AC3E}">
        <p14:creationId xmlns:p14="http://schemas.microsoft.com/office/powerpoint/2010/main" val="41192178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Channel Conflict </a:t>
            </a:r>
            <a:r>
              <a:rPr lang="en-US" sz="3600" dirty="0" smtClean="0"/>
              <a:t>and </a:t>
            </a:r>
            <a:br>
              <a:rPr lang="en-US" sz="3600" dirty="0" smtClean="0"/>
            </a:br>
            <a:r>
              <a:rPr lang="en-US" sz="3600" dirty="0" smtClean="0"/>
              <a:t>Channel </a:t>
            </a:r>
            <a:r>
              <a:rPr lang="en-US" sz="3600" dirty="0"/>
              <a:t>Leadership</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Channel Conflict </a:t>
            </a:r>
            <a:endParaRPr lang="en-US" b="1" dirty="0" smtClean="0"/>
          </a:p>
          <a:p>
            <a:pPr lvl="1"/>
            <a:r>
              <a:rPr lang="en-US" dirty="0" smtClean="0"/>
              <a:t>conflict arising when </a:t>
            </a:r>
            <a:r>
              <a:rPr lang="en-US" dirty="0"/>
              <a:t>the members of a </a:t>
            </a:r>
            <a:r>
              <a:rPr lang="en-US" dirty="0" smtClean="0"/>
              <a:t>distribution channel </a:t>
            </a:r>
            <a:r>
              <a:rPr lang="en-US" dirty="0"/>
              <a:t>disagree over the roles </a:t>
            </a:r>
            <a:r>
              <a:rPr lang="en-US" dirty="0" smtClean="0"/>
              <a:t>they should </a:t>
            </a:r>
            <a:r>
              <a:rPr lang="en-US" dirty="0"/>
              <a:t>play or the rewards they </a:t>
            </a:r>
            <a:r>
              <a:rPr lang="en-US" dirty="0" smtClean="0"/>
              <a:t>should receive</a:t>
            </a:r>
          </a:p>
          <a:p>
            <a:r>
              <a:rPr lang="en-US" b="1" dirty="0"/>
              <a:t>Channel Captain </a:t>
            </a:r>
            <a:endParaRPr lang="en-US" b="1" dirty="0" smtClean="0"/>
          </a:p>
          <a:p>
            <a:pPr lvl="1"/>
            <a:r>
              <a:rPr lang="en-US" dirty="0" smtClean="0"/>
              <a:t>channel member who </a:t>
            </a:r>
            <a:r>
              <a:rPr lang="en-US" dirty="0"/>
              <a:t>is most powerful in </a:t>
            </a:r>
            <a:r>
              <a:rPr lang="en-US" dirty="0" smtClean="0"/>
              <a:t>determining the </a:t>
            </a:r>
            <a:r>
              <a:rPr lang="en-US" dirty="0"/>
              <a:t>roles and rewards of </a:t>
            </a:r>
            <a:r>
              <a:rPr lang="en-US" dirty="0" smtClean="0"/>
              <a:t>other members</a:t>
            </a:r>
            <a:endParaRPr lang="en-US" b="1" dirty="0"/>
          </a:p>
        </p:txBody>
      </p:sp>
    </p:spTree>
    <p:extLst>
      <p:ext uri="{BB962C8B-B14F-4D97-AF65-F5344CB8AC3E}">
        <p14:creationId xmlns:p14="http://schemas.microsoft.com/office/powerpoint/2010/main" val="2103459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Wholesaling</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Merchant Wholesalers </a:t>
            </a:r>
            <a:endParaRPr lang="en-US" b="1" dirty="0" smtClean="0"/>
          </a:p>
          <a:p>
            <a:pPr lvl="1"/>
            <a:r>
              <a:rPr lang="en-US" dirty="0"/>
              <a:t>i</a:t>
            </a:r>
            <a:r>
              <a:rPr lang="en-US" dirty="0" smtClean="0"/>
              <a:t>ndependent wholesaler </a:t>
            </a:r>
            <a:r>
              <a:rPr lang="en-US" dirty="0"/>
              <a:t>who takes legal </a:t>
            </a:r>
            <a:r>
              <a:rPr lang="en-US" dirty="0" smtClean="0"/>
              <a:t>possession of </a:t>
            </a:r>
            <a:r>
              <a:rPr lang="en-US" dirty="0"/>
              <a:t>goods produced by a variety </a:t>
            </a:r>
            <a:r>
              <a:rPr lang="en-US" dirty="0" smtClean="0"/>
              <a:t>of manufacturers </a:t>
            </a:r>
            <a:r>
              <a:rPr lang="en-US" dirty="0"/>
              <a:t>and then resells them </a:t>
            </a:r>
            <a:r>
              <a:rPr lang="en-US" dirty="0" smtClean="0"/>
              <a:t>to other organizations</a:t>
            </a:r>
          </a:p>
          <a:p>
            <a:r>
              <a:rPr lang="en-US" b="1" dirty="0"/>
              <a:t>Full-Service </a:t>
            </a:r>
            <a:r>
              <a:rPr lang="en-US" b="1" dirty="0" smtClean="0"/>
              <a:t>Merchant Wholesalers </a:t>
            </a:r>
          </a:p>
          <a:p>
            <a:pPr lvl="1"/>
            <a:r>
              <a:rPr lang="en-US" dirty="0" smtClean="0"/>
              <a:t>merchant wholesaler that </a:t>
            </a:r>
            <a:r>
              <a:rPr lang="en-US" dirty="0"/>
              <a:t>provides credit, marketing, </a:t>
            </a:r>
            <a:r>
              <a:rPr lang="en-US" dirty="0" smtClean="0"/>
              <a:t>and merchandising </a:t>
            </a:r>
            <a:r>
              <a:rPr lang="en-US" dirty="0"/>
              <a:t>services in addition </a:t>
            </a:r>
            <a:r>
              <a:rPr lang="en-US" dirty="0" smtClean="0"/>
              <a:t>to traditional </a:t>
            </a:r>
            <a:r>
              <a:rPr lang="en-US" dirty="0"/>
              <a:t>buying and selling services</a:t>
            </a:r>
            <a:endParaRPr lang="en-US" b="1" dirty="0"/>
          </a:p>
        </p:txBody>
      </p:sp>
    </p:spTree>
    <p:extLst>
      <p:ext uri="{BB962C8B-B14F-4D97-AF65-F5344CB8AC3E}">
        <p14:creationId xmlns:p14="http://schemas.microsoft.com/office/powerpoint/2010/main" val="40310281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smtClean="0"/>
              <a:t>Wholesaling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Limited-Function </a:t>
            </a:r>
            <a:r>
              <a:rPr lang="en-US" b="1" dirty="0" smtClean="0"/>
              <a:t>Merchant Wholesaler</a:t>
            </a:r>
          </a:p>
          <a:p>
            <a:pPr lvl="1"/>
            <a:r>
              <a:rPr lang="en-US" dirty="0" smtClean="0"/>
              <a:t>merchant </a:t>
            </a:r>
            <a:r>
              <a:rPr lang="en-US" dirty="0"/>
              <a:t>wholesaler </a:t>
            </a:r>
            <a:r>
              <a:rPr lang="en-US" dirty="0" smtClean="0"/>
              <a:t>that provides </a:t>
            </a:r>
            <a:r>
              <a:rPr lang="en-US" dirty="0"/>
              <a:t>a limited range of </a:t>
            </a:r>
            <a:r>
              <a:rPr lang="en-US" dirty="0" smtClean="0"/>
              <a:t>services </a:t>
            </a:r>
          </a:p>
          <a:p>
            <a:r>
              <a:rPr lang="en-US" b="1" dirty="0" smtClean="0"/>
              <a:t>Drop </a:t>
            </a:r>
            <a:r>
              <a:rPr lang="en-US" b="1" dirty="0"/>
              <a:t>Shippers </a:t>
            </a:r>
            <a:endParaRPr lang="en-US" b="1" dirty="0" smtClean="0"/>
          </a:p>
          <a:p>
            <a:pPr lvl="1"/>
            <a:r>
              <a:rPr lang="en-US" dirty="0" smtClean="0"/>
              <a:t>limited-function merchant wholesaler </a:t>
            </a:r>
            <a:r>
              <a:rPr lang="en-US" dirty="0"/>
              <a:t>that </a:t>
            </a:r>
            <a:r>
              <a:rPr lang="en-US" dirty="0" smtClean="0"/>
              <a:t>receives customer orders</a:t>
            </a:r>
            <a:r>
              <a:rPr lang="en-US" dirty="0"/>
              <a:t>, negotiates </a:t>
            </a:r>
            <a:r>
              <a:rPr lang="en-US" dirty="0" smtClean="0"/>
              <a:t>with producers</a:t>
            </a:r>
            <a:r>
              <a:rPr lang="en-US" dirty="0"/>
              <a:t>, takes title to goods, </a:t>
            </a:r>
            <a:r>
              <a:rPr lang="en-US" dirty="0" smtClean="0"/>
              <a:t>and arranges for </a:t>
            </a:r>
            <a:r>
              <a:rPr lang="en-US" dirty="0"/>
              <a:t>shipment to customers</a:t>
            </a:r>
            <a:endParaRPr lang="en-US" b="1" dirty="0"/>
          </a:p>
        </p:txBody>
      </p:sp>
    </p:spTree>
    <p:extLst>
      <p:ext uri="{BB962C8B-B14F-4D97-AF65-F5344CB8AC3E}">
        <p14:creationId xmlns:p14="http://schemas.microsoft.com/office/powerpoint/2010/main" val="1464572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The Advent of the E-Intermediary</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e-Intermediary </a:t>
            </a:r>
            <a:endParaRPr lang="en-US" b="1" dirty="0" smtClean="0"/>
          </a:p>
          <a:p>
            <a:pPr lvl="1"/>
            <a:r>
              <a:rPr lang="en-US" dirty="0" smtClean="0"/>
              <a:t>Internet distribution channel </a:t>
            </a:r>
            <a:r>
              <a:rPr lang="en-US" dirty="0"/>
              <a:t>member that assists in </a:t>
            </a:r>
            <a:r>
              <a:rPr lang="en-US" dirty="0" smtClean="0"/>
              <a:t>delivering products </a:t>
            </a:r>
            <a:r>
              <a:rPr lang="en-US" dirty="0"/>
              <a:t>to customers or that </a:t>
            </a:r>
            <a:r>
              <a:rPr lang="en-US" dirty="0" smtClean="0"/>
              <a:t>collects information </a:t>
            </a:r>
            <a:r>
              <a:rPr lang="en-US" dirty="0"/>
              <a:t>about various </a:t>
            </a:r>
            <a:r>
              <a:rPr lang="en-US" dirty="0" smtClean="0"/>
              <a:t>sellers to </a:t>
            </a:r>
            <a:r>
              <a:rPr lang="en-US" dirty="0"/>
              <a:t>be presented to consumers, or </a:t>
            </a:r>
            <a:r>
              <a:rPr lang="en-US" dirty="0" smtClean="0"/>
              <a:t>they help </a:t>
            </a:r>
            <a:r>
              <a:rPr lang="en-US" dirty="0"/>
              <a:t>deliver online products to </a:t>
            </a:r>
            <a:r>
              <a:rPr lang="en-US" dirty="0" smtClean="0"/>
              <a:t>buyers </a:t>
            </a:r>
          </a:p>
          <a:p>
            <a:r>
              <a:rPr lang="en-US" b="1" dirty="0" smtClean="0"/>
              <a:t>Syndicated Selling</a:t>
            </a:r>
          </a:p>
          <a:p>
            <a:pPr lvl="1"/>
            <a:r>
              <a:rPr lang="en-US" dirty="0" smtClean="0"/>
              <a:t>e-commerce practice </a:t>
            </a:r>
            <a:r>
              <a:rPr lang="en-US" dirty="0"/>
              <a:t>whereby a website offers </a:t>
            </a:r>
            <a:r>
              <a:rPr lang="en-US" dirty="0" smtClean="0"/>
              <a:t>other websites </a:t>
            </a:r>
            <a:r>
              <a:rPr lang="en-US" dirty="0"/>
              <a:t>commissions for </a:t>
            </a:r>
            <a:r>
              <a:rPr lang="en-US" dirty="0" smtClean="0"/>
              <a:t>referring customers</a:t>
            </a:r>
            <a:endParaRPr lang="en-US" b="1" dirty="0"/>
          </a:p>
        </p:txBody>
      </p:sp>
    </p:spTree>
    <p:extLst>
      <p:ext uri="{BB962C8B-B14F-4D97-AF65-F5344CB8AC3E}">
        <p14:creationId xmlns:p14="http://schemas.microsoft.com/office/powerpoint/2010/main" val="115663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914400"/>
          </a:xfrm>
        </p:spPr>
        <p:txBody>
          <a:bodyPr/>
          <a:lstStyle/>
          <a:p>
            <a:r>
              <a:rPr lang="en-US" sz="4000" i="1" dirty="0"/>
              <a:t>The Advent of the </a:t>
            </a:r>
            <a:r>
              <a:rPr lang="en-US" sz="4000" i="1" dirty="0" smtClean="0"/>
              <a:t>E-Intermediary (cont.)</a:t>
            </a:r>
            <a:endParaRPr lang="en-US" sz="40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Shopping Agent (</a:t>
            </a:r>
            <a:r>
              <a:rPr lang="en-US" b="1" dirty="0" smtClean="0"/>
              <a:t>e-agent)</a:t>
            </a:r>
          </a:p>
          <a:p>
            <a:pPr lvl="1"/>
            <a:r>
              <a:rPr lang="en-US" dirty="0" smtClean="0"/>
              <a:t>e-intermediary </a:t>
            </a:r>
            <a:r>
              <a:rPr lang="en-US" dirty="0"/>
              <a:t>(middleman) in </a:t>
            </a:r>
            <a:r>
              <a:rPr lang="en-US" dirty="0" smtClean="0"/>
              <a:t>the Internet </a:t>
            </a:r>
            <a:r>
              <a:rPr lang="en-US" dirty="0"/>
              <a:t>distribution channel that </a:t>
            </a:r>
            <a:r>
              <a:rPr lang="en-US" dirty="0" smtClean="0"/>
              <a:t>assists users </a:t>
            </a:r>
            <a:r>
              <a:rPr lang="en-US" dirty="0"/>
              <a:t>in finding products </a:t>
            </a:r>
            <a:r>
              <a:rPr lang="en-US" dirty="0" smtClean="0"/>
              <a:t>and prices </a:t>
            </a:r>
            <a:r>
              <a:rPr lang="en-US" dirty="0"/>
              <a:t>but does not take possession </a:t>
            </a:r>
            <a:r>
              <a:rPr lang="en-US" dirty="0" smtClean="0"/>
              <a:t>of products</a:t>
            </a:r>
            <a:endParaRPr lang="en-US" b="1" dirty="0"/>
          </a:p>
        </p:txBody>
      </p:sp>
    </p:spTree>
    <p:extLst>
      <p:ext uri="{BB962C8B-B14F-4D97-AF65-F5344CB8AC3E}">
        <p14:creationId xmlns:p14="http://schemas.microsoft.com/office/powerpoint/2010/main" val="1643094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dirty="0" smtClean="0"/>
              <a:t>look at the concept </a:t>
            </a:r>
            <a:r>
              <a:rPr lang="en-US" dirty="0"/>
              <a:t>of </a:t>
            </a:r>
            <a:r>
              <a:rPr lang="en-US" i="1" dirty="0"/>
              <a:t>place</a:t>
            </a:r>
            <a:r>
              <a:rPr lang="en-US" dirty="0"/>
              <a:t>, the </a:t>
            </a:r>
            <a:r>
              <a:rPr lang="en-US" i="1" dirty="0"/>
              <a:t>distribution mix</a:t>
            </a:r>
            <a:r>
              <a:rPr lang="en-US" dirty="0"/>
              <a:t>, and </a:t>
            </a:r>
            <a:r>
              <a:rPr lang="en-US" dirty="0" smtClean="0"/>
              <a:t>the different </a:t>
            </a:r>
            <a:r>
              <a:rPr lang="en-US" dirty="0"/>
              <a:t>channels and methods of </a:t>
            </a:r>
            <a:r>
              <a:rPr lang="en-US" dirty="0" smtClean="0"/>
              <a:t>distribution</a:t>
            </a:r>
            <a:endParaRPr lang="en-US" dirty="0"/>
          </a:p>
          <a:p>
            <a:pPr lvl="1"/>
            <a:r>
              <a:rPr lang="en-US" dirty="0" smtClean="0"/>
              <a:t>look </a:t>
            </a:r>
            <a:r>
              <a:rPr lang="en-US" dirty="0"/>
              <a:t>at </a:t>
            </a:r>
            <a:r>
              <a:rPr lang="en-US" i="1" dirty="0"/>
              <a:t>promotion </a:t>
            </a:r>
            <a:r>
              <a:rPr lang="en-US" dirty="0"/>
              <a:t>and discuss the </a:t>
            </a:r>
            <a:r>
              <a:rPr lang="en-US" dirty="0" smtClean="0"/>
              <a:t>considerations in </a:t>
            </a:r>
            <a:r>
              <a:rPr lang="en-US" dirty="0"/>
              <a:t>selecting a promotional </a:t>
            </a:r>
            <a:r>
              <a:rPr lang="en-US" dirty="0" smtClean="0"/>
              <a:t>mix</a:t>
            </a:r>
            <a:endParaRPr lang="en-US" dirty="0"/>
          </a:p>
          <a:p>
            <a:pPr lvl="1"/>
            <a:r>
              <a:rPr lang="en-US" dirty="0" smtClean="0"/>
              <a:t>discuss </a:t>
            </a:r>
            <a:r>
              <a:rPr lang="en-US" dirty="0"/>
              <a:t>the tasks involved in personal </a:t>
            </a:r>
            <a:r>
              <a:rPr lang="en-US" dirty="0" smtClean="0"/>
              <a:t>selling and </a:t>
            </a:r>
            <a:r>
              <a:rPr lang="en-US" dirty="0"/>
              <a:t>various types of sales promotions.</a:t>
            </a:r>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Types of </a:t>
            </a:r>
            <a:r>
              <a:rPr lang="en-US" sz="3600" dirty="0" smtClean="0"/>
              <a:t>Brick-and-Mortar Retail </a:t>
            </a:r>
            <a:r>
              <a:rPr lang="en-US" sz="3600" dirty="0"/>
              <a:t>Outlets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Department Store </a:t>
            </a:r>
          </a:p>
          <a:p>
            <a:pPr lvl="1">
              <a:defRPr/>
            </a:pPr>
            <a:r>
              <a:rPr lang="en-US" sz="2600" dirty="0"/>
              <a:t>large product-line retailer characterized by organization into specialized departments</a:t>
            </a:r>
          </a:p>
          <a:p>
            <a:pPr>
              <a:defRPr/>
            </a:pPr>
            <a:r>
              <a:rPr lang="en-US" sz="3000" b="1" dirty="0"/>
              <a:t>Supermarket</a:t>
            </a:r>
            <a:r>
              <a:rPr lang="en-US" b="1" dirty="0"/>
              <a:t> </a:t>
            </a:r>
          </a:p>
          <a:p>
            <a:pPr lvl="1">
              <a:defRPr/>
            </a:pPr>
            <a:r>
              <a:rPr lang="en-US" sz="2600" dirty="0"/>
              <a:t>large product-line retailer offering a variety of food and food-related items in specialized departments</a:t>
            </a:r>
          </a:p>
          <a:p>
            <a:pPr>
              <a:defRPr/>
            </a:pPr>
            <a:r>
              <a:rPr lang="en-US" sz="3000" b="1" dirty="0"/>
              <a:t>Specialty Store </a:t>
            </a:r>
          </a:p>
          <a:p>
            <a:pPr lvl="1">
              <a:defRPr/>
            </a:pPr>
            <a:r>
              <a:rPr lang="en-US" sz="2600" dirty="0"/>
              <a:t>retail store carrying one product line or category of related products</a:t>
            </a:r>
          </a:p>
          <a:p>
            <a:pPr marL="0" indent="0">
              <a:buNone/>
            </a:pPr>
            <a:endParaRPr lang="en-US" b="1" dirty="0"/>
          </a:p>
        </p:txBody>
      </p:sp>
    </p:spTree>
    <p:extLst>
      <p:ext uri="{BB962C8B-B14F-4D97-AF65-F5344CB8AC3E}">
        <p14:creationId xmlns:p14="http://schemas.microsoft.com/office/powerpoint/2010/main" val="41388210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Bargain Retailer </a:t>
            </a:r>
          </a:p>
          <a:p>
            <a:pPr lvl="1">
              <a:defRPr/>
            </a:pPr>
            <a:r>
              <a:rPr lang="en-US" sz="2400" dirty="0"/>
              <a:t>retailer carrying a wide range of products at bargain prices</a:t>
            </a:r>
          </a:p>
          <a:p>
            <a:pPr>
              <a:defRPr/>
            </a:pPr>
            <a:r>
              <a:rPr lang="en-US" sz="2800" b="1" dirty="0"/>
              <a:t>Discount House </a:t>
            </a:r>
          </a:p>
          <a:p>
            <a:pPr lvl="1">
              <a:defRPr/>
            </a:pPr>
            <a:r>
              <a:rPr lang="en-US" sz="2400" dirty="0"/>
              <a:t>bargain retailer that generates large sales volume by offering goods at substantial price reductions</a:t>
            </a:r>
          </a:p>
          <a:p>
            <a:r>
              <a:rPr lang="en-US" sz="2800" b="1" dirty="0"/>
              <a:t>Catalog Showroom </a:t>
            </a:r>
            <a:endParaRPr lang="en-US" sz="2800" b="1" dirty="0" smtClean="0"/>
          </a:p>
          <a:p>
            <a:pPr lvl="1"/>
            <a:r>
              <a:rPr lang="en-US" sz="2400" dirty="0" smtClean="0"/>
              <a:t>bargain retailer in </a:t>
            </a:r>
            <a:r>
              <a:rPr lang="en-US" sz="2400" dirty="0"/>
              <a:t>which customers place </a:t>
            </a:r>
            <a:r>
              <a:rPr lang="en-US" sz="2400" dirty="0" smtClean="0"/>
              <a:t>orders for </a:t>
            </a:r>
            <a:r>
              <a:rPr lang="en-US" sz="2400" dirty="0"/>
              <a:t>catalog items to be picked up </a:t>
            </a:r>
            <a:r>
              <a:rPr lang="en-US" sz="2400" dirty="0" smtClean="0"/>
              <a:t>at on-premises </a:t>
            </a:r>
            <a:r>
              <a:rPr lang="en-US" sz="2400" dirty="0"/>
              <a:t>warehouses</a:t>
            </a:r>
            <a:endParaRPr lang="en-US" sz="2400" b="1" dirty="0"/>
          </a:p>
        </p:txBody>
      </p:sp>
      <p:sp>
        <p:nvSpPr>
          <p:cNvPr id="4" name="Rectangle 2"/>
          <p:cNvSpPr txBox="1">
            <a:spLocks noChangeArrowheads="1"/>
          </p:cNvSpPr>
          <p:nvPr/>
        </p:nvSpPr>
        <p:spPr bwMode="auto">
          <a:xfrm>
            <a:off x="304800" y="76200"/>
            <a:ext cx="8458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Types of Brick-and-Mortar Retail </a:t>
            </a:r>
            <a:r>
              <a:rPr lang="en-US" sz="3600" i="1" dirty="0" smtClean="0"/>
              <a:t>Outlets (cont.)</a:t>
            </a:r>
            <a:endParaRPr lang="en-US" sz="3600" i="1" dirty="0" smtClean="0">
              <a:latin typeface="Calibri" pitchFamily="34" charset="0"/>
            </a:endParaRPr>
          </a:p>
        </p:txBody>
      </p:sp>
    </p:spTree>
    <p:extLst>
      <p:ext uri="{BB962C8B-B14F-4D97-AF65-F5344CB8AC3E}">
        <p14:creationId xmlns:p14="http://schemas.microsoft.com/office/powerpoint/2010/main" val="2304474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Factory Outlet </a:t>
            </a:r>
          </a:p>
          <a:p>
            <a:pPr lvl="1">
              <a:defRPr/>
            </a:pPr>
            <a:r>
              <a:rPr lang="en-US" dirty="0"/>
              <a:t>bargain retailer owned by the manufacturer whose products it sells</a:t>
            </a:r>
          </a:p>
          <a:p>
            <a:pPr>
              <a:defRPr/>
            </a:pPr>
            <a:r>
              <a:rPr lang="en-US" b="1" dirty="0" smtClean="0"/>
              <a:t>Wholesale </a:t>
            </a:r>
            <a:r>
              <a:rPr lang="en-US" b="1" dirty="0"/>
              <a:t>Club </a:t>
            </a:r>
          </a:p>
          <a:p>
            <a:pPr lvl="1">
              <a:defRPr/>
            </a:pPr>
            <a:r>
              <a:rPr lang="en-US" dirty="0"/>
              <a:t>bargain retailer offering large discounts on brand-name merchandise to customers who have paid annual membership fees</a:t>
            </a:r>
          </a:p>
          <a:p>
            <a:pPr>
              <a:defRPr/>
            </a:pPr>
            <a:r>
              <a:rPr lang="en-US" b="1" dirty="0"/>
              <a:t>Convenience Store </a:t>
            </a:r>
          </a:p>
          <a:p>
            <a:pPr lvl="1">
              <a:defRPr/>
            </a:pPr>
            <a:r>
              <a:rPr lang="en-US" dirty="0"/>
              <a:t>retail store offering easy accessibility, extended hours, and fast service</a:t>
            </a:r>
          </a:p>
        </p:txBody>
      </p:sp>
      <p:sp>
        <p:nvSpPr>
          <p:cNvPr id="5" name="Rectangle 2"/>
          <p:cNvSpPr txBox="1">
            <a:spLocks noChangeArrowheads="1"/>
          </p:cNvSpPr>
          <p:nvPr/>
        </p:nvSpPr>
        <p:spPr bwMode="auto">
          <a:xfrm>
            <a:off x="304800" y="76200"/>
            <a:ext cx="8458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Types of Brick-and-Mortar Retail </a:t>
            </a:r>
            <a:r>
              <a:rPr lang="en-US" sz="3600" i="1" dirty="0" smtClean="0"/>
              <a:t>Outlets (cont.)</a:t>
            </a:r>
            <a:endParaRPr lang="en-US" sz="3600" i="1" dirty="0" smtClean="0">
              <a:latin typeface="Calibri" pitchFamily="34" charset="0"/>
            </a:endParaRPr>
          </a:p>
        </p:txBody>
      </p:sp>
    </p:spTree>
    <p:extLst>
      <p:ext uri="{BB962C8B-B14F-4D97-AF65-F5344CB8AC3E}">
        <p14:creationId xmlns:p14="http://schemas.microsoft.com/office/powerpoint/2010/main" val="281559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smtClean="0"/>
              <a:t>Non-store </a:t>
            </a:r>
            <a:r>
              <a:rPr lang="en-US" dirty="0"/>
              <a:t>Retailing</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Direct-Response Retailing </a:t>
            </a:r>
            <a:endParaRPr lang="en-US" b="1" dirty="0" smtClean="0"/>
          </a:p>
          <a:p>
            <a:pPr lvl="1"/>
            <a:r>
              <a:rPr lang="en-US" dirty="0" smtClean="0"/>
              <a:t>form of </a:t>
            </a:r>
            <a:r>
              <a:rPr lang="en-US" dirty="0" smtClean="0"/>
              <a:t>non-store </a:t>
            </a:r>
            <a:r>
              <a:rPr lang="en-US" dirty="0"/>
              <a:t>retailing in which firms </a:t>
            </a:r>
            <a:r>
              <a:rPr lang="en-US" dirty="0" smtClean="0"/>
              <a:t>directly interact </a:t>
            </a:r>
            <a:r>
              <a:rPr lang="en-US" dirty="0"/>
              <a:t>with customers to inform </a:t>
            </a:r>
            <a:r>
              <a:rPr lang="en-US" dirty="0" smtClean="0"/>
              <a:t>them of </a:t>
            </a:r>
            <a:r>
              <a:rPr lang="en-US" dirty="0"/>
              <a:t>products and to receive sales </a:t>
            </a:r>
            <a:r>
              <a:rPr lang="en-US" dirty="0" smtClean="0"/>
              <a:t>orders </a:t>
            </a:r>
          </a:p>
          <a:p>
            <a:r>
              <a:rPr lang="en-US" b="1" i="1" dirty="0"/>
              <a:t> </a:t>
            </a:r>
            <a:r>
              <a:rPr lang="en-US" b="1" dirty="0" smtClean="0"/>
              <a:t>Mail </a:t>
            </a:r>
            <a:r>
              <a:rPr lang="en-US" b="1" dirty="0"/>
              <a:t>Order (catalog </a:t>
            </a:r>
            <a:r>
              <a:rPr lang="en-US" b="1" dirty="0" smtClean="0"/>
              <a:t>marketing)</a:t>
            </a:r>
          </a:p>
          <a:p>
            <a:pPr lvl="1"/>
            <a:r>
              <a:rPr lang="en-US" dirty="0" smtClean="0"/>
              <a:t>form </a:t>
            </a:r>
            <a:r>
              <a:rPr lang="en-US" dirty="0"/>
              <a:t>of </a:t>
            </a:r>
            <a:r>
              <a:rPr lang="en-US" dirty="0" smtClean="0"/>
              <a:t>non-store </a:t>
            </a:r>
            <a:r>
              <a:rPr lang="en-US" dirty="0"/>
              <a:t>retailing in </a:t>
            </a:r>
            <a:r>
              <a:rPr lang="en-US" dirty="0" smtClean="0"/>
              <a:t>which customers place </a:t>
            </a:r>
            <a:r>
              <a:rPr lang="en-US" dirty="0"/>
              <a:t>orders for </a:t>
            </a:r>
            <a:r>
              <a:rPr lang="en-US" dirty="0" smtClean="0"/>
              <a:t>catalog merchandise </a:t>
            </a:r>
            <a:r>
              <a:rPr lang="en-US" dirty="0"/>
              <a:t>received through the mail</a:t>
            </a:r>
            <a:endParaRPr lang="en-US" b="1" dirty="0"/>
          </a:p>
        </p:txBody>
      </p:sp>
    </p:spTree>
    <p:extLst>
      <p:ext uri="{BB962C8B-B14F-4D97-AF65-F5344CB8AC3E}">
        <p14:creationId xmlns:p14="http://schemas.microsoft.com/office/powerpoint/2010/main" val="3759523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smtClean="0"/>
              <a:t>Non-store Retailing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Telemarketing </a:t>
            </a:r>
            <a:endParaRPr lang="en-US" b="1" dirty="0" smtClean="0"/>
          </a:p>
          <a:p>
            <a:pPr lvl="1"/>
            <a:r>
              <a:rPr lang="en-US" dirty="0" smtClean="0"/>
              <a:t>form </a:t>
            </a:r>
            <a:r>
              <a:rPr lang="en-US" dirty="0"/>
              <a:t>of </a:t>
            </a:r>
            <a:r>
              <a:rPr lang="en-US" dirty="0" smtClean="0"/>
              <a:t>non-store </a:t>
            </a:r>
            <a:r>
              <a:rPr lang="en-US" dirty="0" smtClean="0"/>
              <a:t>retailing in </a:t>
            </a:r>
            <a:r>
              <a:rPr lang="en-US" dirty="0"/>
              <a:t>which the telephone is </a:t>
            </a:r>
            <a:r>
              <a:rPr lang="en-US" dirty="0" smtClean="0"/>
              <a:t>used to </a:t>
            </a:r>
            <a:r>
              <a:rPr lang="en-US" dirty="0"/>
              <a:t>sell directly to consumers</a:t>
            </a:r>
          </a:p>
          <a:p>
            <a:r>
              <a:rPr lang="en-US" b="1" dirty="0"/>
              <a:t>Direct Selling </a:t>
            </a:r>
            <a:endParaRPr lang="en-US" b="1" dirty="0" smtClean="0"/>
          </a:p>
          <a:p>
            <a:pPr lvl="1"/>
            <a:r>
              <a:rPr lang="en-US" dirty="0" smtClean="0"/>
              <a:t>form </a:t>
            </a:r>
            <a:r>
              <a:rPr lang="en-US" dirty="0"/>
              <a:t>of </a:t>
            </a:r>
            <a:r>
              <a:rPr lang="en-US" dirty="0" smtClean="0"/>
              <a:t>non-store </a:t>
            </a:r>
            <a:r>
              <a:rPr lang="en-US" dirty="0" smtClean="0"/>
              <a:t>retailing typified </a:t>
            </a:r>
            <a:r>
              <a:rPr lang="en-US" dirty="0"/>
              <a:t>by door-to-door sales</a:t>
            </a:r>
            <a:endParaRPr lang="en-US" b="1" dirty="0"/>
          </a:p>
        </p:txBody>
      </p:sp>
    </p:spTree>
    <p:extLst>
      <p:ext uri="{BB962C8B-B14F-4D97-AF65-F5344CB8AC3E}">
        <p14:creationId xmlns:p14="http://schemas.microsoft.com/office/powerpoint/2010/main" val="790192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Online Retailing</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Online Retailing </a:t>
            </a:r>
            <a:endParaRPr lang="en-US" b="1" dirty="0" smtClean="0"/>
          </a:p>
          <a:p>
            <a:pPr lvl="1"/>
            <a:r>
              <a:rPr lang="en-US" dirty="0" smtClean="0"/>
              <a:t>Non-store </a:t>
            </a:r>
            <a:r>
              <a:rPr lang="en-US" dirty="0" smtClean="0"/>
              <a:t>retailing in </a:t>
            </a:r>
            <a:r>
              <a:rPr lang="en-US" dirty="0"/>
              <a:t>which information about the </a:t>
            </a:r>
            <a:r>
              <a:rPr lang="en-US" dirty="0" smtClean="0"/>
              <a:t>seller’s products </a:t>
            </a:r>
            <a:r>
              <a:rPr lang="en-US" dirty="0"/>
              <a:t>and services is connected </a:t>
            </a:r>
            <a:r>
              <a:rPr lang="en-US" dirty="0" smtClean="0"/>
              <a:t>to consumers</a:t>
            </a:r>
            <a:r>
              <a:rPr lang="en-US" dirty="0"/>
              <a:t>’ computers, allowing </a:t>
            </a:r>
            <a:r>
              <a:rPr lang="en-US" dirty="0" smtClean="0"/>
              <a:t>consumers to </a:t>
            </a:r>
            <a:r>
              <a:rPr lang="en-US" dirty="0"/>
              <a:t>receive the information </a:t>
            </a:r>
            <a:r>
              <a:rPr lang="en-US" dirty="0" smtClean="0"/>
              <a:t>and purchase </a:t>
            </a:r>
            <a:r>
              <a:rPr lang="en-US" dirty="0"/>
              <a:t>the products in the home</a:t>
            </a:r>
          </a:p>
          <a:p>
            <a:r>
              <a:rPr lang="en-US" b="1" dirty="0"/>
              <a:t>e-Catalog </a:t>
            </a:r>
            <a:endParaRPr lang="en-US" b="1" dirty="0" smtClean="0"/>
          </a:p>
          <a:p>
            <a:pPr lvl="1"/>
            <a:r>
              <a:rPr lang="en-US" dirty="0" smtClean="0"/>
              <a:t>Non-store </a:t>
            </a:r>
            <a:r>
              <a:rPr lang="en-US" dirty="0"/>
              <a:t>retailing in </a:t>
            </a:r>
            <a:r>
              <a:rPr lang="en-US" dirty="0" smtClean="0"/>
              <a:t>which the </a:t>
            </a:r>
            <a:r>
              <a:rPr lang="en-US" dirty="0"/>
              <a:t>Internet is used to display products</a:t>
            </a:r>
            <a:endParaRPr lang="en-US" b="1" dirty="0"/>
          </a:p>
        </p:txBody>
      </p:sp>
    </p:spTree>
    <p:extLst>
      <p:ext uri="{BB962C8B-B14F-4D97-AF65-F5344CB8AC3E}">
        <p14:creationId xmlns:p14="http://schemas.microsoft.com/office/powerpoint/2010/main" val="17459347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Online </a:t>
            </a:r>
            <a:r>
              <a:rPr lang="en-US" i="1" dirty="0" smtClean="0"/>
              <a:t>Retailing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Electronic Storefront </a:t>
            </a:r>
            <a:endParaRPr lang="en-US" b="1" dirty="0" smtClean="0"/>
          </a:p>
          <a:p>
            <a:pPr lvl="1"/>
            <a:r>
              <a:rPr lang="en-US" dirty="0" smtClean="0"/>
              <a:t>commercial website </a:t>
            </a:r>
            <a:r>
              <a:rPr lang="en-US" dirty="0"/>
              <a:t>at which customers gather </a:t>
            </a:r>
            <a:r>
              <a:rPr lang="en-US" dirty="0" smtClean="0"/>
              <a:t>information about </a:t>
            </a:r>
            <a:r>
              <a:rPr lang="en-US" dirty="0"/>
              <a:t>products and </a:t>
            </a:r>
            <a:r>
              <a:rPr lang="en-US" dirty="0" smtClean="0"/>
              <a:t>buying opportunities</a:t>
            </a:r>
            <a:r>
              <a:rPr lang="en-US" dirty="0"/>
              <a:t>, place orders, and pay </a:t>
            </a:r>
            <a:r>
              <a:rPr lang="en-US" dirty="0" smtClean="0"/>
              <a:t>for purchases</a:t>
            </a:r>
            <a:endParaRPr lang="en-US" dirty="0"/>
          </a:p>
          <a:p>
            <a:r>
              <a:rPr lang="en-US" b="1" dirty="0"/>
              <a:t>Cybermall </a:t>
            </a:r>
            <a:endParaRPr lang="en-US" b="1" dirty="0" smtClean="0"/>
          </a:p>
          <a:p>
            <a:pPr lvl="1"/>
            <a:r>
              <a:rPr lang="en-US" dirty="0" smtClean="0"/>
              <a:t>collection </a:t>
            </a:r>
            <a:r>
              <a:rPr lang="en-US" dirty="0"/>
              <a:t>of virtual </a:t>
            </a:r>
            <a:r>
              <a:rPr lang="en-US" dirty="0" smtClean="0"/>
              <a:t>storefronts (business </a:t>
            </a:r>
            <a:r>
              <a:rPr lang="en-US" dirty="0"/>
              <a:t>websites) </a:t>
            </a:r>
            <a:r>
              <a:rPr lang="en-US" dirty="0" smtClean="0"/>
              <a:t>representing a </a:t>
            </a:r>
            <a:r>
              <a:rPr lang="en-US" dirty="0"/>
              <a:t>variety of products and product </a:t>
            </a:r>
            <a:r>
              <a:rPr lang="en-US" dirty="0" smtClean="0"/>
              <a:t>lines on </a:t>
            </a:r>
            <a:r>
              <a:rPr lang="en-US" dirty="0"/>
              <a:t>the Internet</a:t>
            </a:r>
            <a:endParaRPr lang="en-US" b="1" dirty="0"/>
          </a:p>
        </p:txBody>
      </p:sp>
    </p:spTree>
    <p:extLst>
      <p:ext uri="{BB962C8B-B14F-4D97-AF65-F5344CB8AC3E}">
        <p14:creationId xmlns:p14="http://schemas.microsoft.com/office/powerpoint/2010/main" val="3300795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dirty="0"/>
              <a:t>Leading Online Retailers in Selected</a:t>
            </a:r>
            <a:br>
              <a:rPr lang="en-US" sz="3200" dirty="0"/>
            </a:br>
            <a:r>
              <a:rPr lang="en-US" sz="3200" dirty="0"/>
              <a:t>Consumer Products Categories</a:t>
            </a:r>
            <a:endParaRPr lang="en-US" sz="3200" dirty="0" smtClean="0">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68" y="1273174"/>
            <a:ext cx="7409131" cy="4966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89186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Interactive and Video Retailing</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3581400" cy="4906963"/>
          </a:xfrm>
        </p:spPr>
        <p:txBody>
          <a:bodyPr/>
          <a:lstStyle/>
          <a:p>
            <a:r>
              <a:rPr lang="en-US" b="1" dirty="0"/>
              <a:t>Video Retailing </a:t>
            </a:r>
            <a:endParaRPr lang="en-US" b="1" dirty="0" smtClean="0"/>
          </a:p>
          <a:p>
            <a:pPr lvl="1"/>
            <a:r>
              <a:rPr lang="en-US" i="1" dirty="0" err="1" smtClean="0"/>
              <a:t>nonstore</a:t>
            </a:r>
            <a:r>
              <a:rPr lang="en-US" i="1" dirty="0" smtClean="0"/>
              <a:t> </a:t>
            </a:r>
            <a:r>
              <a:rPr lang="en-US" i="1" dirty="0"/>
              <a:t>retailing </a:t>
            </a:r>
            <a:r>
              <a:rPr lang="en-US" i="1" dirty="0" smtClean="0"/>
              <a:t>to consumers </a:t>
            </a:r>
            <a:r>
              <a:rPr lang="en-US" i="1" dirty="0"/>
              <a:t>via home television</a:t>
            </a:r>
            <a:endParaRPr lang="en-US"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2936" y="1295400"/>
            <a:ext cx="4253864" cy="2933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26752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Physical Distribution</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Physical Distribution </a:t>
            </a:r>
            <a:endParaRPr lang="en-US" b="1" dirty="0" smtClean="0"/>
          </a:p>
          <a:p>
            <a:pPr lvl="1"/>
            <a:r>
              <a:rPr lang="en-US" dirty="0" smtClean="0"/>
              <a:t>activities needed </a:t>
            </a:r>
            <a:r>
              <a:rPr lang="en-US" dirty="0"/>
              <a:t>to move a product </a:t>
            </a:r>
            <a:r>
              <a:rPr lang="en-US" dirty="0" smtClean="0"/>
              <a:t>efficiently from </a:t>
            </a:r>
            <a:r>
              <a:rPr lang="en-US" dirty="0"/>
              <a:t>manufacturer to consumer</a:t>
            </a:r>
            <a:endParaRPr lang="en-US" b="1" dirty="0"/>
          </a:p>
        </p:txBody>
      </p:sp>
    </p:spTree>
    <p:extLst>
      <p:ext uri="{BB962C8B-B14F-4D97-AF65-F5344CB8AC3E}">
        <p14:creationId xmlns:p14="http://schemas.microsoft.com/office/powerpoint/2010/main" val="3660100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meaning of distribution mix and identify the </a:t>
            </a:r>
            <a:r>
              <a:rPr lang="en-US" dirty="0" smtClean="0"/>
              <a:t>different channels </a:t>
            </a:r>
            <a:r>
              <a:rPr lang="en-US" dirty="0"/>
              <a:t>of </a:t>
            </a:r>
            <a:r>
              <a:rPr lang="en-US" dirty="0" smtClean="0"/>
              <a:t>distribution</a:t>
            </a:r>
          </a:p>
          <a:p>
            <a:pPr marL="514350" indent="-514350">
              <a:buFont typeface="+mj-lt"/>
              <a:buAutoNum type="arabicPeriod"/>
            </a:pPr>
            <a:r>
              <a:rPr lang="en-US" b="1" dirty="0" smtClean="0"/>
              <a:t>Describe </a:t>
            </a:r>
            <a:r>
              <a:rPr lang="en-US" dirty="0"/>
              <a:t>the role of wholesalers and the functions performed </a:t>
            </a:r>
            <a:r>
              <a:rPr lang="en-US" dirty="0" smtClean="0"/>
              <a:t>by e-intermediaries</a:t>
            </a:r>
          </a:p>
          <a:p>
            <a:pPr marL="514350" indent="-514350">
              <a:buFont typeface="+mj-lt"/>
              <a:buAutoNum type="arabicPeriod"/>
            </a:pPr>
            <a:r>
              <a:rPr lang="en-US" b="1" dirty="0" smtClean="0"/>
              <a:t>Describe </a:t>
            </a:r>
            <a:r>
              <a:rPr lang="en-US" dirty="0"/>
              <a:t>the different types of retailing and explain how </a:t>
            </a:r>
            <a:r>
              <a:rPr lang="en-US" dirty="0" smtClean="0"/>
              <a:t>online retailers </a:t>
            </a:r>
            <a:r>
              <a:rPr lang="en-US" dirty="0"/>
              <a:t>add value for consumers on the </a:t>
            </a:r>
            <a:r>
              <a:rPr lang="en-US" dirty="0" smtClean="0"/>
              <a:t>Internet</a:t>
            </a:r>
          </a:p>
          <a:p>
            <a:pPr marL="514350" indent="-514350">
              <a:buFont typeface="+mj-lt"/>
              <a:buAutoNum type="arabicPeriod"/>
            </a:pPr>
            <a:r>
              <a:rPr lang="en-US" b="1" dirty="0" smtClean="0"/>
              <a:t>Define </a:t>
            </a:r>
            <a:r>
              <a:rPr lang="en-US" dirty="0"/>
              <a:t>physical distribution and describe the major activities in </a:t>
            </a:r>
            <a:r>
              <a:rPr lang="en-US" dirty="0" smtClean="0"/>
              <a:t>the physical </a:t>
            </a:r>
            <a:r>
              <a:rPr lang="en-US" dirty="0"/>
              <a:t>distribution process</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Warehousing Operations</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Warehousing </a:t>
            </a:r>
            <a:endParaRPr lang="en-US" b="1" dirty="0" smtClean="0"/>
          </a:p>
          <a:p>
            <a:pPr lvl="1"/>
            <a:r>
              <a:rPr lang="en-US" dirty="0" smtClean="0"/>
              <a:t>physical distribution operation </a:t>
            </a:r>
            <a:r>
              <a:rPr lang="en-US" dirty="0"/>
              <a:t>concerned with the </a:t>
            </a:r>
            <a:r>
              <a:rPr lang="en-US" dirty="0" smtClean="0"/>
              <a:t>storage of </a:t>
            </a:r>
            <a:r>
              <a:rPr lang="en-US" dirty="0"/>
              <a:t>goods</a:t>
            </a:r>
          </a:p>
          <a:p>
            <a:r>
              <a:rPr lang="en-US" b="1" dirty="0"/>
              <a:t>Private Warehouse </a:t>
            </a:r>
            <a:endParaRPr lang="en-US" b="1" dirty="0" smtClean="0"/>
          </a:p>
          <a:p>
            <a:pPr lvl="1"/>
            <a:r>
              <a:rPr lang="en-US" dirty="0" smtClean="0"/>
              <a:t>warehouse owned </a:t>
            </a:r>
            <a:r>
              <a:rPr lang="en-US" dirty="0"/>
              <a:t>by and providing </a:t>
            </a:r>
            <a:r>
              <a:rPr lang="en-US" dirty="0" smtClean="0"/>
              <a:t>storage for </a:t>
            </a:r>
            <a:r>
              <a:rPr lang="en-US" dirty="0"/>
              <a:t>a single </a:t>
            </a:r>
            <a:r>
              <a:rPr lang="en-US" dirty="0" smtClean="0"/>
              <a:t>company </a:t>
            </a:r>
          </a:p>
          <a:p>
            <a:r>
              <a:rPr lang="en-US" b="1" dirty="0" smtClean="0"/>
              <a:t>Public </a:t>
            </a:r>
            <a:r>
              <a:rPr lang="en-US" b="1" dirty="0"/>
              <a:t>Warehouse </a:t>
            </a:r>
            <a:endParaRPr lang="en-US" b="1" dirty="0" smtClean="0"/>
          </a:p>
          <a:p>
            <a:pPr lvl="1"/>
            <a:r>
              <a:rPr lang="en-US" dirty="0"/>
              <a:t>i</a:t>
            </a:r>
            <a:r>
              <a:rPr lang="en-US" dirty="0" smtClean="0"/>
              <a:t>ndependently owned </a:t>
            </a:r>
            <a:r>
              <a:rPr lang="en-US" dirty="0"/>
              <a:t>and operated warehouse </a:t>
            </a:r>
            <a:r>
              <a:rPr lang="en-US" dirty="0" smtClean="0"/>
              <a:t>that stores </a:t>
            </a:r>
            <a:r>
              <a:rPr lang="en-US" dirty="0"/>
              <a:t>goods for many </a:t>
            </a:r>
            <a:r>
              <a:rPr lang="en-US" dirty="0" smtClean="0"/>
              <a:t>firms</a:t>
            </a:r>
            <a:endParaRPr lang="en-US" dirty="0"/>
          </a:p>
        </p:txBody>
      </p:sp>
    </p:spTree>
    <p:extLst>
      <p:ext uri="{BB962C8B-B14F-4D97-AF65-F5344CB8AC3E}">
        <p14:creationId xmlns:p14="http://schemas.microsoft.com/office/powerpoint/2010/main" val="2071727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The Importance of Promotion</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Promotion </a:t>
            </a:r>
            <a:endParaRPr lang="en-US" b="1" dirty="0" smtClean="0"/>
          </a:p>
          <a:p>
            <a:pPr lvl="1"/>
            <a:r>
              <a:rPr lang="en-US" dirty="0" smtClean="0"/>
              <a:t>aspect </a:t>
            </a:r>
            <a:r>
              <a:rPr lang="en-US" dirty="0"/>
              <a:t>of the </a:t>
            </a:r>
            <a:r>
              <a:rPr lang="en-US" dirty="0" smtClean="0"/>
              <a:t>marketing mix </a:t>
            </a:r>
            <a:r>
              <a:rPr lang="en-US" dirty="0"/>
              <a:t>concerned with the most </a:t>
            </a:r>
            <a:r>
              <a:rPr lang="en-US" dirty="0" smtClean="0"/>
              <a:t>effective techniques </a:t>
            </a:r>
            <a:r>
              <a:rPr lang="en-US" dirty="0"/>
              <a:t>for c</a:t>
            </a:r>
            <a:r>
              <a:rPr lang="en-US" dirty="0" smtClean="0"/>
              <a:t>ommunicating information about </a:t>
            </a:r>
            <a:r>
              <a:rPr lang="en-US" dirty="0"/>
              <a:t>and selling a </a:t>
            </a:r>
            <a:r>
              <a:rPr lang="en-US" dirty="0" smtClean="0"/>
              <a:t>product</a:t>
            </a:r>
          </a:p>
          <a:p>
            <a:r>
              <a:rPr lang="en-US" b="1" dirty="0"/>
              <a:t>Positioning </a:t>
            </a:r>
            <a:endParaRPr lang="en-US" b="1" dirty="0" smtClean="0"/>
          </a:p>
          <a:p>
            <a:pPr lvl="1"/>
            <a:r>
              <a:rPr lang="en-US" dirty="0" smtClean="0"/>
              <a:t>process </a:t>
            </a:r>
            <a:r>
              <a:rPr lang="en-US" dirty="0"/>
              <a:t>of establishing </a:t>
            </a:r>
            <a:r>
              <a:rPr lang="en-US" dirty="0" smtClean="0"/>
              <a:t>an identifiable </a:t>
            </a:r>
            <a:r>
              <a:rPr lang="en-US" dirty="0"/>
              <a:t>product image in the </a:t>
            </a:r>
            <a:r>
              <a:rPr lang="en-US" dirty="0" smtClean="0"/>
              <a:t>minds of </a:t>
            </a:r>
            <a:r>
              <a:rPr lang="en-US" dirty="0"/>
              <a:t>consumers</a:t>
            </a:r>
            <a:endParaRPr lang="en-US" dirty="0" smtClean="0"/>
          </a:p>
          <a:p>
            <a:pPr lvl="1"/>
            <a:endParaRPr lang="en-US" b="1" dirty="0"/>
          </a:p>
        </p:txBody>
      </p:sp>
    </p:spTree>
    <p:extLst>
      <p:ext uri="{BB962C8B-B14F-4D97-AF65-F5344CB8AC3E}">
        <p14:creationId xmlns:p14="http://schemas.microsoft.com/office/powerpoint/2010/main" val="29671139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Promotional Strategies</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Pull Strategy </a:t>
            </a:r>
            <a:endParaRPr lang="en-US" b="1" dirty="0" smtClean="0"/>
          </a:p>
          <a:p>
            <a:pPr lvl="1"/>
            <a:r>
              <a:rPr lang="en-US" dirty="0" smtClean="0"/>
              <a:t>promotional strategy designed </a:t>
            </a:r>
            <a:r>
              <a:rPr lang="en-US" dirty="0"/>
              <a:t>to appeal directly to </a:t>
            </a:r>
            <a:r>
              <a:rPr lang="en-US" dirty="0" smtClean="0"/>
              <a:t>consumers who </a:t>
            </a:r>
            <a:r>
              <a:rPr lang="en-US" dirty="0"/>
              <a:t>will demand a product </a:t>
            </a:r>
            <a:r>
              <a:rPr lang="en-US" dirty="0" smtClean="0"/>
              <a:t>from retailers</a:t>
            </a:r>
            <a:endParaRPr lang="en-US" dirty="0"/>
          </a:p>
          <a:p>
            <a:r>
              <a:rPr lang="en-US" b="1" dirty="0"/>
              <a:t>Push </a:t>
            </a:r>
            <a:r>
              <a:rPr lang="en-US" b="1" dirty="0" smtClean="0"/>
              <a:t>Strategy</a:t>
            </a:r>
          </a:p>
          <a:p>
            <a:pPr lvl="1"/>
            <a:r>
              <a:rPr lang="en-US" dirty="0" smtClean="0"/>
              <a:t>promotional strategy designed </a:t>
            </a:r>
            <a:r>
              <a:rPr lang="en-US" dirty="0"/>
              <a:t>to encourage </a:t>
            </a:r>
            <a:r>
              <a:rPr lang="en-US" dirty="0" smtClean="0"/>
              <a:t>wholesalers or </a:t>
            </a:r>
            <a:r>
              <a:rPr lang="en-US" dirty="0"/>
              <a:t>retailers to market products </a:t>
            </a:r>
            <a:r>
              <a:rPr lang="en-US" dirty="0" smtClean="0"/>
              <a:t>to consumers</a:t>
            </a:r>
            <a:endParaRPr lang="en-US" b="1" dirty="0"/>
          </a:p>
        </p:txBody>
      </p:sp>
    </p:spTree>
    <p:extLst>
      <p:ext uri="{BB962C8B-B14F-4D97-AF65-F5344CB8AC3E}">
        <p14:creationId xmlns:p14="http://schemas.microsoft.com/office/powerpoint/2010/main" val="2202171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Promotional Mix</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Promotional Mix </a:t>
            </a:r>
            <a:endParaRPr lang="en-US" b="1" dirty="0" smtClean="0"/>
          </a:p>
          <a:p>
            <a:pPr lvl="1"/>
            <a:r>
              <a:rPr lang="en-US" dirty="0" smtClean="0"/>
              <a:t>combination of tools </a:t>
            </a:r>
            <a:r>
              <a:rPr lang="en-US" dirty="0"/>
              <a:t>used to promote a product</a:t>
            </a:r>
            <a:endParaRPr lang="en-US" b="1" dirty="0"/>
          </a:p>
        </p:txBody>
      </p:sp>
    </p:spTree>
    <p:extLst>
      <p:ext uri="{BB962C8B-B14F-4D97-AF65-F5344CB8AC3E}">
        <p14:creationId xmlns:p14="http://schemas.microsoft.com/office/powerpoint/2010/main" val="816667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t>Five Stages in the Buyer Decision Process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dirty="0"/>
              <a:t>C</a:t>
            </a:r>
            <a:r>
              <a:rPr lang="en-US" dirty="0" smtClean="0"/>
              <a:t>onsumers </a:t>
            </a:r>
            <a:r>
              <a:rPr lang="en-US" dirty="0"/>
              <a:t>first recognize the need to make a </a:t>
            </a:r>
            <a:r>
              <a:rPr lang="en-US" dirty="0" smtClean="0"/>
              <a:t>purchase</a:t>
            </a:r>
          </a:p>
          <a:p>
            <a:pPr marL="514350" indent="-514350">
              <a:buFont typeface="+mj-lt"/>
              <a:buAutoNum type="arabicPeriod"/>
            </a:pPr>
            <a:r>
              <a:rPr lang="en-US" dirty="0"/>
              <a:t>C</a:t>
            </a:r>
            <a:r>
              <a:rPr lang="en-US" dirty="0" smtClean="0"/>
              <a:t>onsumers </a:t>
            </a:r>
            <a:r>
              <a:rPr lang="en-US" dirty="0"/>
              <a:t>search for information about available </a:t>
            </a:r>
            <a:r>
              <a:rPr lang="en-US" dirty="0" smtClean="0"/>
              <a:t>products</a:t>
            </a:r>
          </a:p>
          <a:p>
            <a:pPr marL="514350" indent="-514350">
              <a:buFont typeface="+mj-lt"/>
              <a:buAutoNum type="arabicPeriod"/>
            </a:pPr>
            <a:r>
              <a:rPr lang="en-US" dirty="0"/>
              <a:t>C</a:t>
            </a:r>
            <a:r>
              <a:rPr lang="en-US" dirty="0" smtClean="0"/>
              <a:t>onsumers </a:t>
            </a:r>
            <a:r>
              <a:rPr lang="en-US" dirty="0"/>
              <a:t>compare competing </a:t>
            </a:r>
            <a:r>
              <a:rPr lang="en-US" dirty="0" smtClean="0"/>
              <a:t>products</a:t>
            </a:r>
          </a:p>
          <a:p>
            <a:pPr marL="514350" indent="-514350">
              <a:buFont typeface="+mj-lt"/>
              <a:buAutoNum type="arabicPeriod"/>
            </a:pPr>
            <a:r>
              <a:rPr lang="en-US" dirty="0"/>
              <a:t>B</a:t>
            </a:r>
            <a:r>
              <a:rPr lang="en-US" dirty="0" smtClean="0"/>
              <a:t>uyers </a:t>
            </a:r>
            <a:r>
              <a:rPr lang="en-US" dirty="0"/>
              <a:t>are ready to purchase </a:t>
            </a:r>
            <a:r>
              <a:rPr lang="en-US" dirty="0" smtClean="0"/>
              <a:t>products</a:t>
            </a:r>
          </a:p>
          <a:p>
            <a:pPr marL="514350" indent="-514350">
              <a:buFont typeface="+mj-lt"/>
              <a:buAutoNum type="arabicPeriod"/>
            </a:pPr>
            <a:r>
              <a:rPr lang="en-US" dirty="0" smtClean="0"/>
              <a:t>consumers </a:t>
            </a:r>
            <a:r>
              <a:rPr lang="en-US" dirty="0"/>
              <a:t>evaluate products and note (and </a:t>
            </a:r>
            <a:r>
              <a:rPr lang="en-US" dirty="0" smtClean="0"/>
              <a:t>remember) their </a:t>
            </a:r>
            <a:r>
              <a:rPr lang="en-US" dirty="0"/>
              <a:t>strengths and deficiencies</a:t>
            </a:r>
            <a:endParaRPr lang="en-US" b="1" dirty="0"/>
          </a:p>
        </p:txBody>
      </p:sp>
    </p:spTree>
    <p:extLst>
      <p:ext uri="{BB962C8B-B14F-4D97-AF65-F5344CB8AC3E}">
        <p14:creationId xmlns:p14="http://schemas.microsoft.com/office/powerpoint/2010/main" val="21868832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Consumer Buying Process and the Promotional Mix</a:t>
            </a:r>
            <a:endParaRPr lang="en-US" sz="32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75" y="1949450"/>
            <a:ext cx="8731250" cy="295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11050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Advertising Promotions</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dirty="0"/>
              <a:t>Advertising </a:t>
            </a:r>
            <a:endParaRPr lang="en-US" dirty="0" smtClean="0"/>
          </a:p>
          <a:p>
            <a:pPr lvl="1"/>
            <a:r>
              <a:rPr lang="en-US" i="1" dirty="0" smtClean="0"/>
              <a:t>promotional </a:t>
            </a:r>
            <a:r>
              <a:rPr lang="en-US" i="1" dirty="0"/>
              <a:t>tool </a:t>
            </a:r>
            <a:r>
              <a:rPr lang="en-US" i="1" dirty="0" smtClean="0"/>
              <a:t>consisting of </a:t>
            </a:r>
            <a:r>
              <a:rPr lang="en-US" i="1" dirty="0"/>
              <a:t>paid, </a:t>
            </a:r>
            <a:r>
              <a:rPr lang="en-US" i="1" dirty="0" err="1"/>
              <a:t>nonpersonal</a:t>
            </a:r>
            <a:r>
              <a:rPr lang="en-US" i="1" dirty="0"/>
              <a:t> </a:t>
            </a:r>
            <a:r>
              <a:rPr lang="en-US" i="1" dirty="0" smtClean="0"/>
              <a:t>communication used </a:t>
            </a:r>
            <a:r>
              <a:rPr lang="en-US" i="1" dirty="0"/>
              <a:t>by an identified sponsor </a:t>
            </a:r>
            <a:r>
              <a:rPr lang="en-US" i="1" dirty="0" smtClean="0"/>
              <a:t>to inform </a:t>
            </a:r>
            <a:r>
              <a:rPr lang="en-US" i="1" dirty="0"/>
              <a:t>an audience about a </a:t>
            </a:r>
            <a:r>
              <a:rPr lang="en-US" i="1" dirty="0" smtClean="0"/>
              <a:t>product</a:t>
            </a:r>
          </a:p>
          <a:p>
            <a:endParaRPr lang="en-US" b="1" dirty="0"/>
          </a:p>
        </p:txBody>
      </p:sp>
    </p:spTree>
    <p:extLst>
      <p:ext uri="{BB962C8B-B14F-4D97-AF65-F5344CB8AC3E}">
        <p14:creationId xmlns:p14="http://schemas.microsoft.com/office/powerpoint/2010/main" val="39164563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Top 10 U.S. National Advertisers</a:t>
            </a:r>
            <a:endParaRPr lang="en-US" sz="40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4425" y="1219200"/>
            <a:ext cx="4375150" cy="488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77701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smtClean="0"/>
              <a:t>Advertising Promotions</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Advertising Media </a:t>
            </a:r>
            <a:endParaRPr lang="en-US" b="1" dirty="0" smtClean="0"/>
          </a:p>
          <a:p>
            <a:pPr lvl="1"/>
            <a:r>
              <a:rPr lang="en-US" dirty="0" smtClean="0"/>
              <a:t>variety </a:t>
            </a:r>
            <a:r>
              <a:rPr lang="en-US" dirty="0"/>
              <a:t>of </a:t>
            </a:r>
            <a:r>
              <a:rPr lang="en-US" dirty="0" smtClean="0"/>
              <a:t>communication devices </a:t>
            </a:r>
            <a:r>
              <a:rPr lang="en-US" dirty="0"/>
              <a:t>for carrying a </a:t>
            </a:r>
            <a:r>
              <a:rPr lang="en-US" dirty="0" smtClean="0"/>
              <a:t>seller’s message </a:t>
            </a:r>
            <a:r>
              <a:rPr lang="en-US" dirty="0"/>
              <a:t>to potential customers</a:t>
            </a:r>
          </a:p>
          <a:p>
            <a:r>
              <a:rPr lang="en-US" b="1" dirty="0"/>
              <a:t>Media Mix </a:t>
            </a:r>
            <a:endParaRPr lang="en-US" b="1" dirty="0" smtClean="0"/>
          </a:p>
          <a:p>
            <a:pPr lvl="1"/>
            <a:r>
              <a:rPr lang="en-US" dirty="0" smtClean="0"/>
              <a:t>combination </a:t>
            </a:r>
            <a:r>
              <a:rPr lang="en-US" dirty="0"/>
              <a:t>of </a:t>
            </a:r>
            <a:r>
              <a:rPr lang="en-US" dirty="0" smtClean="0"/>
              <a:t>advertising media </a:t>
            </a:r>
            <a:r>
              <a:rPr lang="en-US" dirty="0"/>
              <a:t>chosen to carry a </a:t>
            </a:r>
            <a:r>
              <a:rPr lang="en-US" dirty="0" smtClean="0"/>
              <a:t>message about </a:t>
            </a:r>
            <a:r>
              <a:rPr lang="en-US" dirty="0"/>
              <a:t>a product</a:t>
            </a:r>
            <a:endParaRPr lang="en-US" b="1" dirty="0"/>
          </a:p>
        </p:txBody>
      </p:sp>
    </p:spTree>
    <p:extLst>
      <p:ext uri="{BB962C8B-B14F-4D97-AF65-F5344CB8AC3E}">
        <p14:creationId xmlns:p14="http://schemas.microsoft.com/office/powerpoint/2010/main" val="10556567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Total U.S. Media Usage, Strengths,</a:t>
            </a:r>
            <a:br>
              <a:rPr lang="en-US" sz="3200" dirty="0"/>
            </a:br>
            <a:r>
              <a:rPr lang="en-US" sz="3200" dirty="0"/>
              <a:t>and Weaknesses</a:t>
            </a:r>
            <a:endParaRPr lang="en-US" sz="3200" dirty="0" smtClean="0">
              <a:latin typeface="Calibri"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219200"/>
            <a:ext cx="5576888" cy="4917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8183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Identify</a:t>
            </a:r>
            <a:r>
              <a:rPr lang="en-US" dirty="0"/>
              <a:t> the objectives of promotion, the considerations in </a:t>
            </a:r>
            <a:r>
              <a:rPr lang="en-US" dirty="0" smtClean="0"/>
              <a:t>selecting a </a:t>
            </a:r>
            <a:r>
              <a:rPr lang="en-US" dirty="0"/>
              <a:t>promotional mix, and discuss the various kinds of </a:t>
            </a:r>
            <a:r>
              <a:rPr lang="en-US" dirty="0" smtClean="0"/>
              <a:t>advertising promotions</a:t>
            </a:r>
          </a:p>
          <a:p>
            <a:pPr marL="514350" indent="-514350">
              <a:buFont typeface="+mj-lt"/>
              <a:buAutoNum type="arabicPeriod" startAt="5"/>
            </a:pPr>
            <a:r>
              <a:rPr lang="en-US" b="1" dirty="0"/>
              <a:t>Outline</a:t>
            </a:r>
            <a:r>
              <a:rPr lang="en-US" dirty="0"/>
              <a:t> the tasks involved in personal selling and describe the </a:t>
            </a:r>
            <a:r>
              <a:rPr lang="en-US" dirty="0" smtClean="0"/>
              <a:t>various types </a:t>
            </a:r>
            <a:r>
              <a:rPr lang="en-US" dirty="0"/>
              <a:t>of sales promotions</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Personal Selling</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Personal Selling </a:t>
            </a:r>
            <a:endParaRPr lang="en-US" b="1" dirty="0" smtClean="0"/>
          </a:p>
          <a:p>
            <a:pPr lvl="1"/>
            <a:r>
              <a:rPr lang="en-US" dirty="0" smtClean="0"/>
              <a:t>promotional tool in </a:t>
            </a:r>
            <a:r>
              <a:rPr lang="en-US" dirty="0"/>
              <a:t>which a salesperson </a:t>
            </a:r>
            <a:r>
              <a:rPr lang="en-US" dirty="0" smtClean="0"/>
              <a:t>communicates one-on-one </a:t>
            </a:r>
            <a:r>
              <a:rPr lang="en-US" dirty="0"/>
              <a:t>with potential customers</a:t>
            </a:r>
          </a:p>
          <a:p>
            <a:r>
              <a:rPr lang="en-US" b="1" dirty="0"/>
              <a:t>Retail Selling </a:t>
            </a:r>
            <a:endParaRPr lang="en-US" b="1" dirty="0" smtClean="0"/>
          </a:p>
          <a:p>
            <a:pPr lvl="1"/>
            <a:r>
              <a:rPr lang="en-US" dirty="0" smtClean="0"/>
              <a:t>selling </a:t>
            </a:r>
            <a:r>
              <a:rPr lang="en-US" dirty="0"/>
              <a:t>a </a:t>
            </a:r>
            <a:r>
              <a:rPr lang="en-US" dirty="0" smtClean="0"/>
              <a:t>consumer product </a:t>
            </a:r>
            <a:r>
              <a:rPr lang="en-US" dirty="0"/>
              <a:t>for the buyer’s personal </a:t>
            </a:r>
            <a:r>
              <a:rPr lang="en-US" dirty="0" smtClean="0"/>
              <a:t>or household use </a:t>
            </a:r>
          </a:p>
          <a:p>
            <a:r>
              <a:rPr lang="en-US" b="1" dirty="0" smtClean="0"/>
              <a:t>Industrial </a:t>
            </a:r>
            <a:r>
              <a:rPr lang="en-US" b="1" dirty="0"/>
              <a:t>Selling </a:t>
            </a:r>
            <a:endParaRPr lang="en-US" b="1" dirty="0" smtClean="0"/>
          </a:p>
          <a:p>
            <a:pPr lvl="1"/>
            <a:r>
              <a:rPr lang="en-US" dirty="0" smtClean="0"/>
              <a:t>selling </a:t>
            </a:r>
            <a:r>
              <a:rPr lang="en-US" dirty="0"/>
              <a:t>products </a:t>
            </a:r>
            <a:r>
              <a:rPr lang="en-US" dirty="0" smtClean="0"/>
              <a:t>to other </a:t>
            </a:r>
            <a:r>
              <a:rPr lang="en-US" dirty="0"/>
              <a:t>businesses, either for the </a:t>
            </a:r>
            <a:r>
              <a:rPr lang="en-US" dirty="0" smtClean="0"/>
              <a:t>purpose of </a:t>
            </a:r>
            <a:r>
              <a:rPr lang="en-US" dirty="0"/>
              <a:t>manufacturing or for resale</a:t>
            </a:r>
            <a:endParaRPr lang="en-US" b="1" dirty="0"/>
          </a:p>
        </p:txBody>
      </p:sp>
    </p:spTree>
    <p:extLst>
      <p:ext uri="{BB962C8B-B14F-4D97-AF65-F5344CB8AC3E}">
        <p14:creationId xmlns:p14="http://schemas.microsoft.com/office/powerpoint/2010/main" val="1469723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Personal Selling Tasks</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Order Processing </a:t>
            </a:r>
            <a:endParaRPr lang="en-US" b="1" dirty="0" smtClean="0"/>
          </a:p>
          <a:p>
            <a:pPr lvl="1"/>
            <a:r>
              <a:rPr lang="en-US" dirty="0" smtClean="0"/>
              <a:t>personal-selling task </a:t>
            </a:r>
            <a:r>
              <a:rPr lang="en-US" dirty="0"/>
              <a:t>in which salespeople receive </a:t>
            </a:r>
            <a:r>
              <a:rPr lang="en-US" dirty="0" smtClean="0"/>
              <a:t>orders and </a:t>
            </a:r>
            <a:r>
              <a:rPr lang="en-US" dirty="0"/>
              <a:t>see to their handling and delivery</a:t>
            </a:r>
          </a:p>
          <a:p>
            <a:r>
              <a:rPr lang="en-US" b="1" dirty="0"/>
              <a:t>Creative Selling </a:t>
            </a:r>
            <a:endParaRPr lang="en-US" b="1" dirty="0" smtClean="0"/>
          </a:p>
          <a:p>
            <a:pPr lvl="1"/>
            <a:r>
              <a:rPr lang="en-US" dirty="0" smtClean="0"/>
              <a:t>personal-selling task in </a:t>
            </a:r>
            <a:r>
              <a:rPr lang="en-US" dirty="0"/>
              <a:t>which salespeople try to </a:t>
            </a:r>
            <a:r>
              <a:rPr lang="en-US" dirty="0" smtClean="0"/>
              <a:t>persuade buyers </a:t>
            </a:r>
            <a:r>
              <a:rPr lang="en-US" dirty="0"/>
              <a:t>to purchase products by </a:t>
            </a:r>
            <a:r>
              <a:rPr lang="en-US" dirty="0" smtClean="0"/>
              <a:t>providing information </a:t>
            </a:r>
            <a:r>
              <a:rPr lang="en-US" dirty="0"/>
              <a:t>about their </a:t>
            </a:r>
            <a:r>
              <a:rPr lang="en-US" dirty="0" smtClean="0"/>
              <a:t>benefits</a:t>
            </a:r>
          </a:p>
        </p:txBody>
      </p:sp>
    </p:spTree>
    <p:extLst>
      <p:ext uri="{BB962C8B-B14F-4D97-AF65-F5344CB8AC3E}">
        <p14:creationId xmlns:p14="http://schemas.microsoft.com/office/powerpoint/2010/main" val="32013911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i="1" dirty="0"/>
              <a:t>Personal Selling </a:t>
            </a:r>
            <a:r>
              <a:rPr lang="en-US" sz="4000" i="1" dirty="0" smtClean="0"/>
              <a:t>Tasks (cont.)</a:t>
            </a:r>
            <a:endParaRPr lang="en-US" sz="40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Missionary Selling </a:t>
            </a:r>
          </a:p>
          <a:p>
            <a:pPr lvl="1"/>
            <a:r>
              <a:rPr lang="en-US" dirty="0"/>
              <a:t>personal-selling task in which salespeople promote their firms and products rather than try to close sales</a:t>
            </a:r>
            <a:endParaRPr lang="en-US" b="1" dirty="0"/>
          </a:p>
          <a:p>
            <a:pPr marL="0" indent="0">
              <a:buNone/>
            </a:pPr>
            <a:endParaRPr lang="en-US" b="1" dirty="0"/>
          </a:p>
        </p:txBody>
      </p:sp>
    </p:spTree>
    <p:extLst>
      <p:ext uri="{BB962C8B-B14F-4D97-AF65-F5344CB8AC3E}">
        <p14:creationId xmlns:p14="http://schemas.microsoft.com/office/powerpoint/2010/main" val="2997105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Personal Selling Process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382000" cy="4906963"/>
          </a:xfrm>
        </p:spPr>
        <p:txBody>
          <a:bodyPr/>
          <a:lstStyle/>
          <a:p>
            <a:r>
              <a:rPr lang="en-US" sz="2800" b="1" dirty="0"/>
              <a:t>Prospecting </a:t>
            </a:r>
            <a:endParaRPr lang="en-US" sz="2800" b="1" dirty="0" smtClean="0"/>
          </a:p>
          <a:p>
            <a:pPr lvl="1"/>
            <a:r>
              <a:rPr lang="en-US" sz="2400" dirty="0" smtClean="0"/>
              <a:t>step in the personal selling process in which salespeople identify potential </a:t>
            </a:r>
            <a:r>
              <a:rPr lang="en-US" sz="2400" dirty="0"/>
              <a:t>customers</a:t>
            </a:r>
          </a:p>
          <a:p>
            <a:r>
              <a:rPr lang="en-US" sz="2800" b="1" dirty="0"/>
              <a:t>Qualifying </a:t>
            </a:r>
            <a:endParaRPr lang="en-US" sz="2800" b="1" dirty="0" smtClean="0"/>
          </a:p>
          <a:p>
            <a:pPr lvl="1"/>
            <a:r>
              <a:rPr lang="en-US" sz="2400" dirty="0" smtClean="0"/>
              <a:t>step </a:t>
            </a:r>
            <a:r>
              <a:rPr lang="en-US" sz="2400" dirty="0"/>
              <a:t>in the personal </a:t>
            </a:r>
            <a:r>
              <a:rPr lang="en-US" sz="2400" dirty="0" smtClean="0"/>
              <a:t>selling process </a:t>
            </a:r>
            <a:r>
              <a:rPr lang="en-US" sz="2400" dirty="0"/>
              <a:t>in which salespeople </a:t>
            </a:r>
            <a:r>
              <a:rPr lang="en-US" sz="2400" dirty="0" smtClean="0"/>
              <a:t>determine whether </a:t>
            </a:r>
            <a:r>
              <a:rPr lang="en-US" sz="2400" dirty="0"/>
              <a:t>prospects have the </a:t>
            </a:r>
            <a:r>
              <a:rPr lang="en-US" sz="2400" dirty="0" smtClean="0"/>
              <a:t>authority to </a:t>
            </a:r>
            <a:r>
              <a:rPr lang="en-US" sz="2400" dirty="0"/>
              <a:t>buy and ability to </a:t>
            </a:r>
            <a:r>
              <a:rPr lang="en-US" sz="2400" dirty="0" smtClean="0"/>
              <a:t>pay</a:t>
            </a:r>
          </a:p>
          <a:p>
            <a:r>
              <a:rPr lang="en-US" sz="2800" b="1" dirty="0"/>
              <a:t>Closing </a:t>
            </a:r>
            <a:endParaRPr lang="en-US" sz="2800" b="1" dirty="0" smtClean="0"/>
          </a:p>
          <a:p>
            <a:pPr lvl="1"/>
            <a:r>
              <a:rPr lang="en-US" sz="2400" dirty="0" smtClean="0"/>
              <a:t>step </a:t>
            </a:r>
            <a:r>
              <a:rPr lang="en-US" sz="2400" dirty="0"/>
              <a:t>in the personal </a:t>
            </a:r>
            <a:r>
              <a:rPr lang="en-US" sz="2400" dirty="0" smtClean="0"/>
              <a:t>selling process </a:t>
            </a:r>
            <a:r>
              <a:rPr lang="en-US" sz="2400" dirty="0"/>
              <a:t>in which salespeople ask </a:t>
            </a:r>
            <a:r>
              <a:rPr lang="en-US" sz="2400" dirty="0" smtClean="0"/>
              <a:t>prospective customers </a:t>
            </a:r>
            <a:r>
              <a:rPr lang="en-US" sz="2400" dirty="0"/>
              <a:t>to buy products</a:t>
            </a:r>
            <a:endParaRPr lang="en-US" sz="2400" b="1" dirty="0"/>
          </a:p>
        </p:txBody>
      </p:sp>
    </p:spTree>
    <p:extLst>
      <p:ext uri="{BB962C8B-B14F-4D97-AF65-F5344CB8AC3E}">
        <p14:creationId xmlns:p14="http://schemas.microsoft.com/office/powerpoint/2010/main" val="12513322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Sales Promotions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Sales Promotion </a:t>
            </a:r>
            <a:endParaRPr lang="en-US" b="1" dirty="0" smtClean="0"/>
          </a:p>
          <a:p>
            <a:pPr lvl="1"/>
            <a:r>
              <a:rPr lang="en-US" dirty="0" smtClean="0"/>
              <a:t>short-term promotional activity </a:t>
            </a:r>
            <a:r>
              <a:rPr lang="en-US" dirty="0"/>
              <a:t>designed to </a:t>
            </a:r>
            <a:r>
              <a:rPr lang="en-US" dirty="0" smtClean="0"/>
              <a:t>encourage consumer </a:t>
            </a:r>
            <a:r>
              <a:rPr lang="en-US" dirty="0"/>
              <a:t>buying, industrial sales, </a:t>
            </a:r>
            <a:r>
              <a:rPr lang="en-US" dirty="0" smtClean="0"/>
              <a:t>or cooperation </a:t>
            </a:r>
            <a:r>
              <a:rPr lang="en-US" dirty="0"/>
              <a:t>from distributors</a:t>
            </a:r>
          </a:p>
          <a:p>
            <a:r>
              <a:rPr lang="en-US" b="1" dirty="0"/>
              <a:t>Coupon </a:t>
            </a:r>
            <a:endParaRPr lang="en-US" b="1" dirty="0" smtClean="0"/>
          </a:p>
          <a:p>
            <a:pPr lvl="1"/>
            <a:r>
              <a:rPr lang="en-US" dirty="0" smtClean="0"/>
              <a:t>sales-promotion technique in </a:t>
            </a:r>
            <a:r>
              <a:rPr lang="en-US" dirty="0"/>
              <a:t>which a certificate is issued </a:t>
            </a:r>
            <a:r>
              <a:rPr lang="en-US" dirty="0" smtClean="0"/>
              <a:t>entitling the </a:t>
            </a:r>
            <a:r>
              <a:rPr lang="en-US" dirty="0"/>
              <a:t>buyer to a reduced price</a:t>
            </a:r>
            <a:endParaRPr lang="en-US" b="1" dirty="0"/>
          </a:p>
        </p:txBody>
      </p:sp>
    </p:spTree>
    <p:extLst>
      <p:ext uri="{BB962C8B-B14F-4D97-AF65-F5344CB8AC3E}">
        <p14:creationId xmlns:p14="http://schemas.microsoft.com/office/powerpoint/2010/main" val="35422220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i="1" dirty="0"/>
              <a:t>Sales </a:t>
            </a:r>
            <a:r>
              <a:rPr lang="en-US" sz="4000" i="1" dirty="0" smtClean="0"/>
              <a:t>Promotions (cont.)</a:t>
            </a:r>
            <a:endParaRPr lang="en-US" sz="40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Premium </a:t>
            </a:r>
            <a:endParaRPr lang="en-US" b="1" dirty="0" smtClean="0"/>
          </a:p>
          <a:p>
            <a:pPr lvl="1"/>
            <a:r>
              <a:rPr lang="en-US" dirty="0" smtClean="0"/>
              <a:t>sales-promotion technique in </a:t>
            </a:r>
            <a:r>
              <a:rPr lang="en-US" dirty="0"/>
              <a:t>which offers of free or </a:t>
            </a:r>
            <a:r>
              <a:rPr lang="en-US" dirty="0" smtClean="0"/>
              <a:t>reduced-price items </a:t>
            </a:r>
            <a:r>
              <a:rPr lang="en-US" dirty="0"/>
              <a:t>are used to stimulate purchases</a:t>
            </a:r>
          </a:p>
          <a:p>
            <a:r>
              <a:rPr lang="en-US" b="1" dirty="0"/>
              <a:t>Loyalty Programs </a:t>
            </a:r>
            <a:endParaRPr lang="en-US" b="1" dirty="0" smtClean="0"/>
          </a:p>
          <a:p>
            <a:pPr lvl="1"/>
            <a:r>
              <a:rPr lang="en-US" dirty="0" smtClean="0"/>
              <a:t>sales promotion technique </a:t>
            </a:r>
            <a:r>
              <a:rPr lang="en-US" dirty="0"/>
              <a:t>in which frequent </a:t>
            </a:r>
            <a:r>
              <a:rPr lang="en-US" dirty="0" smtClean="0"/>
              <a:t>customers are </a:t>
            </a:r>
            <a:r>
              <a:rPr lang="en-US" dirty="0"/>
              <a:t>rewarded for making </a:t>
            </a:r>
            <a:r>
              <a:rPr lang="en-US" dirty="0" smtClean="0"/>
              <a:t>repeat purchases</a:t>
            </a:r>
            <a:endParaRPr lang="en-US" b="1" dirty="0"/>
          </a:p>
        </p:txBody>
      </p:sp>
    </p:spTree>
    <p:extLst>
      <p:ext uri="{BB962C8B-B14F-4D97-AF65-F5344CB8AC3E}">
        <p14:creationId xmlns:p14="http://schemas.microsoft.com/office/powerpoint/2010/main" val="12141210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4294967295"/>
          </p:nvPr>
        </p:nvSpPr>
        <p:spPr>
          <a:xfrm>
            <a:off x="457200" y="1219200"/>
            <a:ext cx="8229600" cy="4906963"/>
          </a:xfrm>
        </p:spPr>
        <p:txBody>
          <a:bodyPr/>
          <a:lstStyle/>
          <a:p>
            <a:r>
              <a:rPr lang="en-US" b="1" dirty="0"/>
              <a:t>Point-of-Sale (POS) </a:t>
            </a:r>
            <a:r>
              <a:rPr lang="en-US" b="1" dirty="0" smtClean="0"/>
              <a:t>Display</a:t>
            </a:r>
          </a:p>
          <a:p>
            <a:pPr lvl="1"/>
            <a:r>
              <a:rPr lang="en-US" dirty="0" smtClean="0"/>
              <a:t>sales promotion technique </a:t>
            </a:r>
            <a:r>
              <a:rPr lang="en-US" dirty="0"/>
              <a:t>in which </a:t>
            </a:r>
            <a:r>
              <a:rPr lang="en-US" dirty="0" smtClean="0"/>
              <a:t>product displays </a:t>
            </a:r>
            <a:r>
              <a:rPr lang="en-US" dirty="0"/>
              <a:t>are located in certain areas </a:t>
            </a:r>
            <a:r>
              <a:rPr lang="en-US" dirty="0" smtClean="0"/>
              <a:t>to stimulate </a:t>
            </a:r>
            <a:r>
              <a:rPr lang="en-US" dirty="0"/>
              <a:t>purchase or to provide </a:t>
            </a:r>
            <a:r>
              <a:rPr lang="en-US" dirty="0" smtClean="0"/>
              <a:t>information on </a:t>
            </a:r>
            <a:r>
              <a:rPr lang="en-US" dirty="0"/>
              <a:t>a product</a:t>
            </a:r>
          </a:p>
          <a:p>
            <a:r>
              <a:rPr lang="en-US" b="1" dirty="0"/>
              <a:t>Trade Show </a:t>
            </a:r>
            <a:endParaRPr lang="en-US" b="1" dirty="0" smtClean="0"/>
          </a:p>
          <a:p>
            <a:pPr lvl="1"/>
            <a:r>
              <a:rPr lang="en-US" dirty="0" smtClean="0"/>
              <a:t>sales-promotion technique in </a:t>
            </a:r>
            <a:r>
              <a:rPr lang="en-US" dirty="0"/>
              <a:t>which various members of </a:t>
            </a:r>
            <a:r>
              <a:rPr lang="en-US" dirty="0" smtClean="0"/>
              <a:t>an industry </a:t>
            </a:r>
            <a:r>
              <a:rPr lang="en-US" dirty="0"/>
              <a:t>gather to display, </a:t>
            </a:r>
            <a:r>
              <a:rPr lang="en-US" dirty="0" smtClean="0"/>
              <a:t>demonstrate, and </a:t>
            </a:r>
            <a:r>
              <a:rPr lang="en-US" dirty="0"/>
              <a:t>sell products</a:t>
            </a:r>
            <a:endParaRPr lang="en-US" b="1" dirty="0"/>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i="1" smtClean="0"/>
              <a:t>Sales Promotions (cont.)</a:t>
            </a:r>
            <a:endParaRPr lang="en-US" sz="4000" i="1" dirty="0" smtClean="0">
              <a:latin typeface="Calibri" pitchFamily="34" charset="0"/>
            </a:endParaRPr>
          </a:p>
        </p:txBody>
      </p:sp>
    </p:spTree>
    <p:extLst>
      <p:ext uri="{BB962C8B-B14F-4D97-AF65-F5344CB8AC3E}">
        <p14:creationId xmlns:p14="http://schemas.microsoft.com/office/powerpoint/2010/main" val="19092491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4000" dirty="0"/>
              <a:t>Direct (or Interactive) Marketing</a:t>
            </a:r>
            <a:endParaRPr lang="en-US" sz="40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Direct (or Interactive) </a:t>
            </a:r>
            <a:r>
              <a:rPr lang="en-US" b="1" dirty="0" smtClean="0"/>
              <a:t>Marketing</a:t>
            </a:r>
          </a:p>
          <a:p>
            <a:pPr lvl="1"/>
            <a:r>
              <a:rPr lang="en-US" dirty="0" smtClean="0"/>
              <a:t>one-on-one </a:t>
            </a:r>
            <a:r>
              <a:rPr lang="en-US" dirty="0" smtClean="0"/>
              <a:t>non-personal </a:t>
            </a:r>
            <a:r>
              <a:rPr lang="en-US" dirty="0"/>
              <a:t>selling </a:t>
            </a:r>
            <a:r>
              <a:rPr lang="en-US" dirty="0" smtClean="0"/>
              <a:t>by </a:t>
            </a:r>
            <a:r>
              <a:rPr lang="en-US" dirty="0" smtClean="0"/>
              <a:t>non-store </a:t>
            </a:r>
            <a:r>
              <a:rPr lang="en-US" dirty="0"/>
              <a:t>retailers and B2B sellers </a:t>
            </a:r>
            <a:r>
              <a:rPr lang="en-US" dirty="0" smtClean="0"/>
              <a:t>using direct </a:t>
            </a:r>
            <a:r>
              <a:rPr lang="en-US" dirty="0"/>
              <a:t>contact with prospective </a:t>
            </a:r>
            <a:r>
              <a:rPr lang="en-US" dirty="0" smtClean="0"/>
              <a:t>customers, especially </a:t>
            </a:r>
            <a:r>
              <a:rPr lang="en-US" dirty="0"/>
              <a:t>via the Internet</a:t>
            </a:r>
            <a:endParaRPr lang="en-US" b="1" dirty="0"/>
          </a:p>
        </p:txBody>
      </p:sp>
    </p:spTree>
    <p:extLst>
      <p:ext uri="{BB962C8B-B14F-4D97-AF65-F5344CB8AC3E}">
        <p14:creationId xmlns:p14="http://schemas.microsoft.com/office/powerpoint/2010/main" val="1633895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Publicity and Public Relations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Publicity </a:t>
            </a:r>
            <a:endParaRPr lang="en-US" b="1" dirty="0" smtClean="0"/>
          </a:p>
          <a:p>
            <a:pPr lvl="1"/>
            <a:r>
              <a:rPr lang="en-US" dirty="0" smtClean="0"/>
              <a:t>promotional </a:t>
            </a:r>
            <a:r>
              <a:rPr lang="en-US" dirty="0"/>
              <a:t>tool in </a:t>
            </a:r>
            <a:r>
              <a:rPr lang="en-US" dirty="0" smtClean="0"/>
              <a:t>which information </a:t>
            </a:r>
            <a:r>
              <a:rPr lang="en-US" dirty="0"/>
              <a:t>about a company, a </a:t>
            </a:r>
            <a:r>
              <a:rPr lang="en-US" dirty="0" smtClean="0"/>
              <a:t>product, or </a:t>
            </a:r>
            <a:r>
              <a:rPr lang="en-US" dirty="0"/>
              <a:t>an event is transmitted by </a:t>
            </a:r>
            <a:r>
              <a:rPr lang="en-US" dirty="0" smtClean="0"/>
              <a:t>the general </a:t>
            </a:r>
            <a:r>
              <a:rPr lang="en-US" dirty="0"/>
              <a:t>mass media to attract </a:t>
            </a:r>
            <a:r>
              <a:rPr lang="en-US" dirty="0" smtClean="0"/>
              <a:t>public attention</a:t>
            </a:r>
          </a:p>
          <a:p>
            <a:r>
              <a:rPr lang="en-US" b="1" dirty="0"/>
              <a:t>Public Relations </a:t>
            </a:r>
            <a:endParaRPr lang="en-US" b="1" dirty="0" smtClean="0"/>
          </a:p>
          <a:p>
            <a:pPr lvl="1"/>
            <a:r>
              <a:rPr lang="en-US" dirty="0" smtClean="0"/>
              <a:t>company-influenced information </a:t>
            </a:r>
            <a:r>
              <a:rPr lang="en-US" dirty="0"/>
              <a:t>directed </a:t>
            </a:r>
            <a:r>
              <a:rPr lang="en-US" dirty="0" smtClean="0"/>
              <a:t>at building </a:t>
            </a:r>
            <a:r>
              <a:rPr lang="en-US" dirty="0"/>
              <a:t>goodwill with the public </a:t>
            </a:r>
            <a:r>
              <a:rPr lang="en-US" dirty="0" smtClean="0"/>
              <a:t>or dealing </a:t>
            </a:r>
            <a:r>
              <a:rPr lang="en-US" dirty="0"/>
              <a:t>with unfavorable events</a:t>
            </a:r>
            <a:endParaRPr lang="en-US" b="1" dirty="0"/>
          </a:p>
        </p:txBody>
      </p:sp>
    </p:spTree>
    <p:extLst>
      <p:ext uri="{BB962C8B-B14F-4D97-AF65-F5344CB8AC3E}">
        <p14:creationId xmlns:p14="http://schemas.microsoft.com/office/powerpoint/2010/main" val="3334100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Explain </a:t>
            </a:r>
            <a:r>
              <a:rPr lang="en-US" sz="2800" dirty="0"/>
              <a:t>the meaning of distribution mix and identify the different channels of distribution</a:t>
            </a:r>
          </a:p>
          <a:p>
            <a:pPr marL="514350" indent="-514350">
              <a:buFont typeface="+mj-lt"/>
              <a:buAutoNum type="arabicPeriod"/>
            </a:pPr>
            <a:r>
              <a:rPr lang="en-US" sz="2800" b="1" dirty="0"/>
              <a:t>Describe </a:t>
            </a:r>
            <a:r>
              <a:rPr lang="en-US" sz="2800" dirty="0"/>
              <a:t>the role of wholesalers and the functions performed by e-intermediaries</a:t>
            </a:r>
          </a:p>
          <a:p>
            <a:pPr marL="514350" indent="-514350">
              <a:buFont typeface="+mj-lt"/>
              <a:buAutoNum type="arabicPeriod"/>
            </a:pPr>
            <a:r>
              <a:rPr lang="en-US" sz="2800" b="1" dirty="0"/>
              <a:t>Describe </a:t>
            </a:r>
            <a:r>
              <a:rPr lang="en-US" sz="2800" dirty="0"/>
              <a:t>the different types of retailing and explain how online retailers add value for consumers on the Internet</a:t>
            </a:r>
          </a:p>
          <a:p>
            <a:pPr marL="514350" indent="-514350">
              <a:buFont typeface="+mj-lt"/>
              <a:buAutoNum type="arabicPeriod"/>
            </a:pPr>
            <a:r>
              <a:rPr lang="en-US" sz="2800" b="1" dirty="0"/>
              <a:t>Define </a:t>
            </a:r>
            <a:r>
              <a:rPr lang="en-US" sz="2800" dirty="0"/>
              <a:t>physical distribution and describe the major activities in the physical distribution process</a:t>
            </a:r>
            <a:endParaRPr lang="en-US" sz="2800" b="1" dirty="0"/>
          </a:p>
          <a:p>
            <a:pPr marL="0" indent="0">
              <a:buNone/>
            </a:pPr>
            <a:endParaRPr lang="en-US" sz="2800" b="1" dirty="0"/>
          </a:p>
        </p:txBody>
      </p:sp>
    </p:spTree>
    <p:extLst>
      <p:ext uri="{BB962C8B-B14F-4D97-AF65-F5344CB8AC3E}">
        <p14:creationId xmlns:p14="http://schemas.microsoft.com/office/powerpoint/2010/main" val="1701919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The Distribution Mix</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Distribution Mix </a:t>
            </a:r>
          </a:p>
          <a:p>
            <a:pPr lvl="1">
              <a:defRPr/>
            </a:pPr>
            <a:r>
              <a:rPr lang="en-US" dirty="0"/>
              <a:t>combination of distribution channels by which a firm gets its products to end users</a:t>
            </a:r>
          </a:p>
          <a:p>
            <a:pPr marL="0" indent="0">
              <a:buNone/>
            </a:pPr>
            <a:endParaRPr lang="en-US" b="1" dirty="0"/>
          </a:p>
        </p:txBody>
      </p:sp>
    </p:spTree>
    <p:extLst>
      <p:ext uri="{BB962C8B-B14F-4D97-AF65-F5344CB8AC3E}">
        <p14:creationId xmlns:p14="http://schemas.microsoft.com/office/powerpoint/2010/main" val="39359289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latin typeface="Calibri" pitchFamily="34" charset="0"/>
              </a:rPr>
              <a:t>Applying What You’ve </a:t>
            </a:r>
            <a:r>
              <a:rPr lang="en-US" sz="3200" i="1" dirty="0" smtClean="0">
                <a:latin typeface="Calibri" pitchFamily="34" charset="0"/>
              </a:rPr>
              <a:t>Learned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startAt="5"/>
            </a:pPr>
            <a:r>
              <a:rPr lang="en-US" sz="2800" b="1" dirty="0"/>
              <a:t>Identify</a:t>
            </a:r>
            <a:r>
              <a:rPr lang="en-US" sz="2800" dirty="0"/>
              <a:t> the objectives of promotion, the considerations in selecting a promotional mix, and discuss the various kinds of advertising promotions</a:t>
            </a:r>
          </a:p>
          <a:p>
            <a:pPr marL="514350" indent="-514350">
              <a:buFont typeface="+mj-lt"/>
              <a:buAutoNum type="arabicPeriod" startAt="5"/>
            </a:pPr>
            <a:r>
              <a:rPr lang="en-US" sz="2800" b="1" dirty="0"/>
              <a:t>Outline</a:t>
            </a:r>
            <a:r>
              <a:rPr lang="en-US" sz="2800" dirty="0"/>
              <a:t> the tasks involved in personal selling and describe the various types of sales promotions</a:t>
            </a:r>
          </a:p>
        </p:txBody>
      </p:sp>
    </p:spTree>
    <p:extLst>
      <p:ext uri="{BB962C8B-B14F-4D97-AF65-F5344CB8AC3E}">
        <p14:creationId xmlns:p14="http://schemas.microsoft.com/office/powerpoint/2010/main" val="41999168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Intermediaries </a:t>
            </a:r>
            <a:r>
              <a:rPr lang="en-US" sz="3600" dirty="0" smtClean="0"/>
              <a:t>and Distribution </a:t>
            </a:r>
            <a:r>
              <a:rPr lang="en-US" sz="3600" dirty="0"/>
              <a:t>Channels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Intermediary </a:t>
            </a:r>
          </a:p>
          <a:p>
            <a:pPr lvl="1">
              <a:defRPr/>
            </a:pPr>
            <a:r>
              <a:rPr lang="en-US" dirty="0"/>
              <a:t>individual or firm that helps to distribute a product</a:t>
            </a:r>
          </a:p>
          <a:p>
            <a:pPr>
              <a:defRPr/>
            </a:pPr>
            <a:r>
              <a:rPr lang="en-US" b="1" dirty="0"/>
              <a:t>Wholesaler </a:t>
            </a:r>
          </a:p>
          <a:p>
            <a:pPr lvl="1">
              <a:defRPr/>
            </a:pPr>
            <a:r>
              <a:rPr lang="en-US" dirty="0"/>
              <a:t>intermediary who sells products to other businesses for resale to final consumers</a:t>
            </a:r>
          </a:p>
          <a:p>
            <a:pPr>
              <a:defRPr/>
            </a:pPr>
            <a:r>
              <a:rPr lang="en-US" b="1" dirty="0"/>
              <a:t>Retailer </a:t>
            </a:r>
          </a:p>
          <a:p>
            <a:pPr lvl="1">
              <a:defRPr/>
            </a:pPr>
            <a:r>
              <a:rPr lang="en-US" dirty="0"/>
              <a:t>intermediary who sells products directly to consumers</a:t>
            </a:r>
          </a:p>
          <a:p>
            <a:pPr marL="0" indent="0">
              <a:buNone/>
            </a:pPr>
            <a:endParaRPr lang="en-US" b="1" dirty="0"/>
          </a:p>
        </p:txBody>
      </p:sp>
    </p:spTree>
    <p:extLst>
      <p:ext uri="{BB962C8B-B14F-4D97-AF65-F5344CB8AC3E}">
        <p14:creationId xmlns:p14="http://schemas.microsoft.com/office/powerpoint/2010/main" val="3347510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Intermediaries </a:t>
            </a:r>
            <a:r>
              <a:rPr lang="en-US" sz="3600" dirty="0" smtClean="0"/>
              <a:t>and Distribution </a:t>
            </a:r>
            <a:r>
              <a:rPr lang="en-US" sz="3600" dirty="0"/>
              <a:t>Channels</a:t>
            </a:r>
          </a:p>
        </p:txBody>
      </p:sp>
      <p:sp>
        <p:nvSpPr>
          <p:cNvPr id="158723" name="Rectangle 3"/>
          <p:cNvSpPr>
            <a:spLocks noGrp="1"/>
          </p:cNvSpPr>
          <p:nvPr>
            <p:ph type="body" idx="4294967295"/>
          </p:nvPr>
        </p:nvSpPr>
        <p:spPr>
          <a:xfrm>
            <a:off x="457200" y="1219200"/>
            <a:ext cx="4114800" cy="4906963"/>
          </a:xfrm>
        </p:spPr>
        <p:txBody>
          <a:bodyPr/>
          <a:lstStyle/>
          <a:p>
            <a:pPr>
              <a:defRPr/>
            </a:pPr>
            <a:r>
              <a:rPr lang="en-US" b="1" dirty="0"/>
              <a:t>Distribution Channel </a:t>
            </a:r>
          </a:p>
          <a:p>
            <a:pPr lvl="1">
              <a:defRPr/>
            </a:pPr>
            <a:r>
              <a:rPr lang="en-US" dirty="0"/>
              <a:t>network of interdependent companies through which a product passes from producer to end user</a:t>
            </a:r>
          </a:p>
          <a:p>
            <a:endParaRPr lang="en-US" b="1" dirty="0"/>
          </a:p>
        </p:txBody>
      </p:sp>
      <p:sp>
        <p:nvSpPr>
          <p:cNvPr id="4" name="Rectangle 3"/>
          <p:cNvSpPr txBox="1">
            <a:spLocks/>
          </p:cNvSpPr>
          <p:nvPr/>
        </p:nvSpPr>
        <p:spPr bwMode="auto">
          <a:xfrm>
            <a:off x="4495800" y="1219200"/>
            <a:ext cx="4114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Direct Channel </a:t>
            </a:r>
          </a:p>
          <a:p>
            <a:pPr lvl="1">
              <a:defRPr/>
            </a:pPr>
            <a:r>
              <a:rPr lang="en-US" dirty="0"/>
              <a:t>distribution channel in which a product travels from producer to consumer without intermediaries</a:t>
            </a:r>
          </a:p>
          <a:p>
            <a:pPr marL="0" indent="0">
              <a:buNone/>
            </a:pPr>
            <a:endParaRPr lang="en-US" b="1" dirty="0"/>
          </a:p>
        </p:txBody>
      </p:sp>
    </p:spTree>
    <p:extLst>
      <p:ext uri="{BB962C8B-B14F-4D97-AF65-F5344CB8AC3E}">
        <p14:creationId xmlns:p14="http://schemas.microsoft.com/office/powerpoint/2010/main" val="15628967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Retail Distribution</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R</a:t>
            </a:r>
            <a:r>
              <a:rPr lang="en-US" dirty="0" smtClean="0"/>
              <a:t>equires </a:t>
            </a:r>
            <a:r>
              <a:rPr lang="en-US" dirty="0"/>
              <a:t>a large and </a:t>
            </a:r>
            <a:r>
              <a:rPr lang="en-US" dirty="0" smtClean="0"/>
              <a:t>costly amount </a:t>
            </a:r>
            <a:r>
              <a:rPr lang="en-US" dirty="0"/>
              <a:t>of floor space for storing and displaying merchandise at </a:t>
            </a:r>
            <a:r>
              <a:rPr lang="en-US" dirty="0" smtClean="0"/>
              <a:t>brick-and-mortar facilities.</a:t>
            </a:r>
          </a:p>
          <a:p>
            <a:r>
              <a:rPr lang="en-US" dirty="0" smtClean="0"/>
              <a:t>Wholesalers </a:t>
            </a:r>
            <a:r>
              <a:rPr lang="en-US" dirty="0"/>
              <a:t>relieve the space problem by storing merchandise </a:t>
            </a:r>
            <a:r>
              <a:rPr lang="en-US" dirty="0" smtClean="0"/>
              <a:t>and </a:t>
            </a:r>
            <a:r>
              <a:rPr lang="en-US" dirty="0"/>
              <a:t>restocking store displays </a:t>
            </a:r>
            <a:r>
              <a:rPr lang="en-US" dirty="0" smtClean="0"/>
              <a:t>frequently.</a:t>
            </a:r>
            <a:endParaRPr lang="en-US" b="1" dirty="0"/>
          </a:p>
        </p:txBody>
      </p:sp>
    </p:spTree>
    <p:extLst>
      <p:ext uri="{BB962C8B-B14F-4D97-AF65-F5344CB8AC3E}">
        <p14:creationId xmlns:p14="http://schemas.microsoft.com/office/powerpoint/2010/main" val="3055437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Wholesale Distribution</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Wholesalers </a:t>
            </a:r>
          </a:p>
          <a:p>
            <a:pPr lvl="1">
              <a:defRPr/>
            </a:pPr>
            <a:r>
              <a:rPr lang="en-US" dirty="0"/>
              <a:t>independent operations that buy products from manufacturers and sell them to various consumers or other businesses</a:t>
            </a:r>
          </a:p>
          <a:p>
            <a:pPr lvl="1">
              <a:defRPr/>
            </a:pPr>
            <a:r>
              <a:rPr lang="en-US" dirty="0"/>
              <a:t>usually provide storage, delivery, and additional value-adding services, including credit, marketing advice, and merchandising services, such as marking prices and setting up displays</a:t>
            </a:r>
            <a:endParaRPr lang="en-US" b="1" dirty="0"/>
          </a:p>
        </p:txBody>
      </p:sp>
    </p:spTree>
    <p:extLst>
      <p:ext uri="{BB962C8B-B14F-4D97-AF65-F5344CB8AC3E}">
        <p14:creationId xmlns:p14="http://schemas.microsoft.com/office/powerpoint/2010/main" val="1599943612"/>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16325</TotalTime>
  <Words>5592</Words>
  <Application>Microsoft Office PowerPoint</Application>
  <PresentationFormat>On-screen Show (4:3)</PresentationFormat>
  <Paragraphs>338</Paragraphs>
  <Slides>51</Slides>
  <Notes>50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51</vt:i4>
      </vt:variant>
    </vt:vector>
  </HeadingPairs>
  <TitlesOfParts>
    <vt:vector size="58" baseType="lpstr">
      <vt:lpstr>Arial</vt:lpstr>
      <vt:lpstr>Calibri</vt:lpstr>
      <vt:lpstr>HelveticaNeue-Bold</vt:lpstr>
      <vt:lpstr>HelveticaNeueLTStd-Roman</vt:lpstr>
      <vt:lpstr>2_Office Theme</vt:lpstr>
      <vt:lpstr>3_Office Theme</vt:lpstr>
      <vt:lpstr>mgmt12e</vt:lpstr>
      <vt:lpstr>Distributing and Promoting Products</vt:lpstr>
      <vt:lpstr>Introduction</vt:lpstr>
      <vt:lpstr>PowerPoint Presentation</vt:lpstr>
      <vt:lpstr>PowerPoint Presentation</vt:lpstr>
      <vt:lpstr>The Distribution Mix</vt:lpstr>
      <vt:lpstr>Intermediaries and Distribution Channels</vt:lpstr>
      <vt:lpstr>Intermediaries and Distribution Channels</vt:lpstr>
      <vt:lpstr>Retail Distribution</vt:lpstr>
      <vt:lpstr>Wholesale Distribution</vt:lpstr>
      <vt:lpstr>Distribution by Agents or Brokers</vt:lpstr>
      <vt:lpstr>Channels of Distribution</vt:lpstr>
      <vt:lpstr>The Value-Adding Intermediary</vt:lpstr>
      <vt:lpstr>Distribution Strategies</vt:lpstr>
      <vt:lpstr>Distribution Strategies (cont.)</vt:lpstr>
      <vt:lpstr>Channel Conflict and  Channel Leadership</vt:lpstr>
      <vt:lpstr>Wholesaling</vt:lpstr>
      <vt:lpstr>Wholesaling (cont.)</vt:lpstr>
      <vt:lpstr>The Advent of the E-Intermediary</vt:lpstr>
      <vt:lpstr>The Advent of the E-Intermediary (cont.)</vt:lpstr>
      <vt:lpstr>Types of Brick-and-Mortar Retail Outlets</vt:lpstr>
      <vt:lpstr>PowerPoint Presentation</vt:lpstr>
      <vt:lpstr>PowerPoint Presentation</vt:lpstr>
      <vt:lpstr>Non-store Retailing</vt:lpstr>
      <vt:lpstr>Non-store Retailing (cont.)</vt:lpstr>
      <vt:lpstr>Online Retailing</vt:lpstr>
      <vt:lpstr>Online Retailing (cont.)</vt:lpstr>
      <vt:lpstr>Leading Online Retailers in Selected Consumer Products Categories</vt:lpstr>
      <vt:lpstr>Interactive and Video Retailing</vt:lpstr>
      <vt:lpstr>Physical Distribution</vt:lpstr>
      <vt:lpstr>Warehousing Operations</vt:lpstr>
      <vt:lpstr>The Importance of Promotion</vt:lpstr>
      <vt:lpstr>Promotional Strategies</vt:lpstr>
      <vt:lpstr>The Promotional Mix</vt:lpstr>
      <vt:lpstr>Five Stages in the Buyer Decision Process</vt:lpstr>
      <vt:lpstr>The Consumer Buying Process and the Promotional Mix</vt:lpstr>
      <vt:lpstr>Advertising Promotions</vt:lpstr>
      <vt:lpstr>Top 10 U.S. National Advertisers</vt:lpstr>
      <vt:lpstr>Advertising Promotions</vt:lpstr>
      <vt:lpstr>Total U.S. Media Usage, Strengths, and Weaknesses</vt:lpstr>
      <vt:lpstr>Personal Selling</vt:lpstr>
      <vt:lpstr>Personal Selling Tasks</vt:lpstr>
      <vt:lpstr>Personal Selling Tasks (cont.)</vt:lpstr>
      <vt:lpstr>The Personal Selling Process</vt:lpstr>
      <vt:lpstr>Sales Promotions</vt:lpstr>
      <vt:lpstr>Sales Promotions (cont.)</vt:lpstr>
      <vt:lpstr>PowerPoint Presentation</vt:lpstr>
      <vt:lpstr>Direct (or Interactive) Marketing</vt:lpstr>
      <vt:lpstr>Publicity and Public Relations</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243</cp:revision>
  <dcterms:created xsi:type="dcterms:W3CDTF">2013-10-17T14:20:40Z</dcterms:created>
  <dcterms:modified xsi:type="dcterms:W3CDTF">2014-01-07T07:35:29Z</dcterms:modified>
</cp:coreProperties>
</file>