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99" r:id="rId1"/>
    <p:sldMasterId id="2147483900" r:id="rId2"/>
    <p:sldMasterId id="2147483923" r:id="rId3"/>
  </p:sldMasterIdLst>
  <p:notesMasterIdLst>
    <p:notesMasterId r:id="rId35"/>
  </p:notesMasterIdLst>
  <p:handoutMasterIdLst>
    <p:handoutMasterId r:id="rId36"/>
  </p:handoutMasterIdLst>
  <p:sldIdLst>
    <p:sldId id="256" r:id="rId4"/>
    <p:sldId id="262" r:id="rId5"/>
    <p:sldId id="258" r:id="rId6"/>
    <p:sldId id="543" r:id="rId7"/>
    <p:sldId id="596" r:id="rId8"/>
    <p:sldId id="595" r:id="rId9"/>
    <p:sldId id="594" r:id="rId10"/>
    <p:sldId id="593" r:id="rId11"/>
    <p:sldId id="592" r:id="rId12"/>
    <p:sldId id="590" r:id="rId13"/>
    <p:sldId id="589" r:id="rId14"/>
    <p:sldId id="585" r:id="rId15"/>
    <p:sldId id="605" r:id="rId16"/>
    <p:sldId id="604" r:id="rId17"/>
    <p:sldId id="603" r:id="rId18"/>
    <p:sldId id="615" r:id="rId19"/>
    <p:sldId id="602" r:id="rId20"/>
    <p:sldId id="609" r:id="rId21"/>
    <p:sldId id="601" r:id="rId22"/>
    <p:sldId id="608" r:id="rId23"/>
    <p:sldId id="607" r:id="rId24"/>
    <p:sldId id="606" r:id="rId25"/>
    <p:sldId id="600" r:id="rId26"/>
    <p:sldId id="599" r:id="rId27"/>
    <p:sldId id="614" r:id="rId28"/>
    <p:sldId id="613" r:id="rId29"/>
    <p:sldId id="612" r:id="rId30"/>
    <p:sldId id="610" r:id="rId31"/>
    <p:sldId id="598" r:id="rId32"/>
    <p:sldId id="597" r:id="rId33"/>
    <p:sldId id="260" r:id="rId3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CC0000"/>
    <a:srgbClr val="EAEAEA"/>
    <a:srgbClr val="DA2A00"/>
    <a:srgbClr val="59626F"/>
    <a:srgbClr val="75808F"/>
    <a:srgbClr val="C1C6CD"/>
    <a:srgbClr val="C4EA08"/>
    <a:srgbClr val="BBD905"/>
    <a:srgbClr val="C5E5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282" autoAdjust="0"/>
    <p:restoredTop sz="55836" autoAdjust="0"/>
  </p:normalViewPr>
  <p:slideViewPr>
    <p:cSldViewPr>
      <p:cViewPr varScale="1">
        <p:scale>
          <a:sx n="36" d="100"/>
          <a:sy n="36" d="100"/>
        </p:scale>
        <p:origin x="1908" y="24"/>
      </p:cViewPr>
      <p:guideLst>
        <p:guide orient="horz" pos="2160"/>
        <p:guide pos="2880"/>
      </p:guideLst>
    </p:cSldViewPr>
  </p:slideViewPr>
  <p:notesTextViewPr>
    <p:cViewPr>
      <p:scale>
        <a:sx n="100" d="100"/>
        <a:sy n="100" d="100"/>
      </p:scale>
      <p:origin x="0" y="0"/>
    </p:cViewPr>
  </p:notesTextViewPr>
  <p:sorterViewPr>
    <p:cViewPr>
      <p:scale>
        <a:sx n="80" d="100"/>
        <a:sy n="80" d="100"/>
      </p:scale>
      <p:origin x="0" y="7982"/>
    </p:cViewPr>
  </p:sorterViewPr>
  <p:notesViewPr>
    <p:cSldViewPr>
      <p:cViewPr varScale="1">
        <p:scale>
          <a:sx n="67" d="100"/>
          <a:sy n="67" d="100"/>
        </p:scale>
        <p:origin x="-3168" y="-8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5799A11-AD79-482A-B340-9F3667C17FE6}" type="datetimeFigureOut">
              <a:rPr lang="en-US" smtClean="0"/>
              <a:t>1/7/2014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BDED608-0D8A-42AF-8F25-FDC1CF6688BC}" type="slidenum">
              <a:rPr lang="en-US" smtClean="0"/>
              <a:t>‹#›</a:t>
            </a:fld>
            <a:endParaRPr lang="en-US"/>
          </a:p>
        </p:txBody>
      </p:sp>
    </p:spTree>
    <p:extLst>
      <p:ext uri="{BB962C8B-B14F-4D97-AF65-F5344CB8AC3E}">
        <p14:creationId xmlns:p14="http://schemas.microsoft.com/office/powerpoint/2010/main" val="11699280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7411EE66-6110-4C8D-AD1E-CE3B890AFD5E}" type="datetimeFigureOut">
              <a:rPr lang="en-US"/>
              <a:pPr>
                <a:defRPr/>
              </a:pPr>
              <a:t>1/7/2014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ED8F19F0-E737-41DB-90AE-F9C1F395BFDE}" type="slidenum">
              <a:rPr lang="en-US"/>
              <a:pPr>
                <a:defRPr/>
              </a:pPr>
              <a:t>‹#›</a:t>
            </a:fld>
            <a:endParaRPr lang="en-US" dirty="0"/>
          </a:p>
        </p:txBody>
      </p:sp>
    </p:spTree>
    <p:extLst>
      <p:ext uri="{BB962C8B-B14F-4D97-AF65-F5344CB8AC3E}">
        <p14:creationId xmlns:p14="http://schemas.microsoft.com/office/powerpoint/2010/main" val="98656526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Arial" charset="0"/>
      </a:defRPr>
    </a:lvl1pPr>
    <a:lvl2pPr marL="457200" algn="l" rtl="0" fontAlgn="base">
      <a:spcBef>
        <a:spcPct val="30000"/>
      </a:spcBef>
      <a:spcAft>
        <a:spcPct val="0"/>
      </a:spcAft>
      <a:defRPr sz="1200" kern="1200">
        <a:solidFill>
          <a:schemeClr val="tx1"/>
        </a:solidFill>
        <a:latin typeface="+mn-lt"/>
        <a:ea typeface="+mn-ea"/>
        <a:cs typeface="Arial" charset="0"/>
      </a:defRPr>
    </a:lvl2pPr>
    <a:lvl3pPr marL="914400" algn="l" rtl="0" fontAlgn="base">
      <a:spcBef>
        <a:spcPct val="30000"/>
      </a:spcBef>
      <a:spcAft>
        <a:spcPct val="0"/>
      </a:spcAft>
      <a:defRPr sz="1200" kern="1200">
        <a:solidFill>
          <a:schemeClr val="tx1"/>
        </a:solidFill>
        <a:latin typeface="+mn-lt"/>
        <a:ea typeface="+mn-ea"/>
        <a:cs typeface="Arial" charset="0"/>
      </a:defRPr>
    </a:lvl3pPr>
    <a:lvl4pPr marL="1371600" algn="l" rtl="0" fontAlgn="base">
      <a:spcBef>
        <a:spcPct val="30000"/>
      </a:spcBef>
      <a:spcAft>
        <a:spcPct val="0"/>
      </a:spcAft>
      <a:defRPr sz="1200" kern="1200">
        <a:solidFill>
          <a:schemeClr val="tx1"/>
        </a:solidFill>
        <a:latin typeface="+mn-lt"/>
        <a:ea typeface="+mn-ea"/>
        <a:cs typeface="Arial" charset="0"/>
      </a:defRPr>
    </a:lvl4pPr>
    <a:lvl5pPr marL="1828800" algn="l" rtl="0" fontAlgn="base">
      <a:spcBef>
        <a:spcPct val="30000"/>
      </a:spcBef>
      <a:spcAft>
        <a:spcPct val="0"/>
      </a:spcAft>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a:t>
            </a:fld>
            <a:endParaRPr lang="en-US" dirty="0"/>
          </a:p>
        </p:txBody>
      </p:sp>
    </p:spTree>
    <p:extLst>
      <p:ext uri="{BB962C8B-B14F-4D97-AF65-F5344CB8AC3E}">
        <p14:creationId xmlns:p14="http://schemas.microsoft.com/office/powerpoint/2010/main" val="23384990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Many companies have extended Internet technology by maintaining internal websites linked throughout the firm. These private networks, or intranets, are accessible only to employees and may contain confidential information on benefits programs, a learning library, production management tools, or product design resources.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Extranets allow outsiders limited access to a firm’s internal information network. The most common application allows buyers to enter a system to see which products are available for sale and delivery, thus providing convenient product availability information.</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Electronic conferencing allows groups of people to communicate simultaneously from various locations via e-mail, phone, or video, thereby eliminating travel time and providing immediate contact. One form, called </a:t>
            </a:r>
            <a:r>
              <a:rPr lang="en-US" sz="1200" b="0" i="1" u="none" strike="noStrike" kern="1200" baseline="0" dirty="0" smtClean="0">
                <a:solidFill>
                  <a:schemeClr val="tx1"/>
                </a:solidFill>
                <a:latin typeface="+mn-lt"/>
                <a:ea typeface="+mn-ea"/>
                <a:cs typeface="Arial" charset="0"/>
              </a:rPr>
              <a:t>data conferencing</a:t>
            </a:r>
            <a:r>
              <a:rPr lang="en-US" sz="1200" b="0" i="0" u="none" strike="noStrike" kern="1200" baseline="0" dirty="0" smtClean="0">
                <a:solidFill>
                  <a:schemeClr val="tx1"/>
                </a:solidFill>
                <a:latin typeface="+mn-lt"/>
                <a:ea typeface="+mn-ea"/>
                <a:cs typeface="Arial" charset="0"/>
              </a:rPr>
              <a:t>, allows people in remote locations to work simultaneously on one document. </a:t>
            </a:r>
            <a:r>
              <a:rPr lang="en-US" sz="1200" b="0" i="1" u="none" strike="noStrike" kern="1200" baseline="0" dirty="0" smtClean="0">
                <a:solidFill>
                  <a:schemeClr val="tx1"/>
                </a:solidFill>
                <a:latin typeface="+mn-lt"/>
                <a:ea typeface="+mn-ea"/>
                <a:cs typeface="Arial" charset="0"/>
              </a:rPr>
              <a:t>Video conferencing </a:t>
            </a:r>
            <a:r>
              <a:rPr lang="en-US" sz="1200" b="0" i="0" u="none" strike="noStrike" kern="1200" baseline="0" dirty="0" smtClean="0">
                <a:solidFill>
                  <a:schemeClr val="tx1"/>
                </a:solidFill>
                <a:latin typeface="+mn-lt"/>
                <a:ea typeface="+mn-ea"/>
                <a:cs typeface="Arial" charset="0"/>
              </a:rPr>
              <a:t>allows participants to see one another on video screens while the conference is in progress.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Another Internet technology businesses use to communicate is VSAT satellite communications</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VSAT (short for </a:t>
            </a:r>
            <a:r>
              <a:rPr lang="en-US" sz="1200" b="0" i="1" u="none" strike="noStrike" kern="1200" baseline="0" dirty="0" smtClean="0">
                <a:solidFill>
                  <a:schemeClr val="tx1"/>
                </a:solidFill>
                <a:latin typeface="+mn-lt"/>
                <a:ea typeface="+mn-ea"/>
                <a:cs typeface="Arial" charset="0"/>
              </a:rPr>
              <a:t>very small aperture terminal</a:t>
            </a:r>
            <a:r>
              <a:rPr lang="en-US" sz="1200" b="0" i="0" u="none" strike="noStrike" kern="1200" baseline="0" dirty="0" smtClean="0">
                <a:solidFill>
                  <a:schemeClr val="tx1"/>
                </a:solidFill>
                <a:latin typeface="+mn-lt"/>
                <a:ea typeface="+mn-ea"/>
                <a:cs typeface="Arial" charset="0"/>
              </a:rPr>
              <a:t>) systems have a transmitter-receiver (</a:t>
            </a:r>
            <a:r>
              <a:rPr lang="en-US" sz="1200" b="0" i="1" u="none" strike="noStrike" kern="1200" baseline="0" dirty="0" smtClean="0">
                <a:solidFill>
                  <a:schemeClr val="tx1"/>
                </a:solidFill>
                <a:latin typeface="+mn-lt"/>
                <a:ea typeface="+mn-ea"/>
                <a:cs typeface="Arial" charset="0"/>
              </a:rPr>
              <a:t>transceiver</a:t>
            </a:r>
            <a:r>
              <a:rPr lang="en-US" sz="1200" b="0" i="0" u="none" strike="noStrike" kern="1200" baseline="0" dirty="0" smtClean="0">
                <a:solidFill>
                  <a:schemeClr val="tx1"/>
                </a:solidFill>
                <a:latin typeface="+mn-lt"/>
                <a:ea typeface="+mn-ea"/>
                <a:cs typeface="Arial" charset="0"/>
              </a:rPr>
              <a:t>) that sits outdoors with a direct line of sight to a satellite. The hub, a ground-station computer at the company’s headquarters, sends signals to and receives signals from the satellite, exchanging voice, video, and data transmissions. An advantage of VSAT is privacy.</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For example, stores in Minneapolis, London, and Boston might communicate with headquarters in New York, sending and receiving information via a satellite, as shown in Figure 14.2.</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 computer network is a group of two or more computers linked together, either hardwired or wirelessly, to share data or resources, such as a printer. The most </a:t>
            </a:r>
            <a:r>
              <a:rPr lang="en-US" sz="1200" b="0" i="0" u="none" strike="noStrike" kern="1200" baseline="0" dirty="0" smtClean="0">
                <a:solidFill>
                  <a:schemeClr val="tx1"/>
                </a:solidFill>
                <a:latin typeface="+mn-lt"/>
                <a:ea typeface="+mn-ea"/>
                <a:cs typeface="Arial" charset="0"/>
              </a:rPr>
              <a:t>common type </a:t>
            </a:r>
            <a:r>
              <a:rPr lang="en-US" sz="1200" b="0" i="0" u="none" strike="noStrike" kern="1200" baseline="0" dirty="0" smtClean="0">
                <a:solidFill>
                  <a:schemeClr val="tx1"/>
                </a:solidFill>
                <a:latin typeface="+mn-lt"/>
                <a:ea typeface="+mn-ea"/>
                <a:cs typeface="Arial" charset="0"/>
              </a:rPr>
              <a:t>of network used in businesses is a client-server network</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In client-server networks, </a:t>
            </a:r>
            <a:r>
              <a:rPr lang="en-US" sz="1200" b="0" i="1" u="none" strike="noStrike" kern="1200" baseline="0" dirty="0" smtClean="0">
                <a:solidFill>
                  <a:schemeClr val="tx1"/>
                </a:solidFill>
                <a:latin typeface="+mn-lt"/>
                <a:ea typeface="+mn-ea"/>
                <a:cs typeface="Arial" charset="0"/>
              </a:rPr>
              <a:t>clients </a:t>
            </a:r>
            <a:r>
              <a:rPr lang="en-US" sz="1200" b="0" i="0" u="none" strike="noStrike" kern="1200" baseline="0" dirty="0" smtClean="0">
                <a:solidFill>
                  <a:schemeClr val="tx1"/>
                </a:solidFill>
                <a:latin typeface="+mn-lt"/>
                <a:ea typeface="+mn-ea"/>
                <a:cs typeface="Arial" charset="0"/>
              </a:rPr>
              <a:t>are usually the laptop or desktop computers through which </a:t>
            </a:r>
            <a:r>
              <a:rPr lang="en-US" sz="1200" b="0" i="0" u="none" strike="noStrike" kern="1200" baseline="0" dirty="0" smtClean="0">
                <a:solidFill>
                  <a:schemeClr val="tx1"/>
                </a:solidFill>
                <a:latin typeface="+mn-lt"/>
                <a:ea typeface="+mn-ea"/>
                <a:cs typeface="Arial" charset="0"/>
              </a:rPr>
              <a:t>users make </a:t>
            </a:r>
            <a:r>
              <a:rPr lang="en-US" sz="1200" b="0" i="0" u="none" strike="noStrike" kern="1200" baseline="0" dirty="0" smtClean="0">
                <a:solidFill>
                  <a:schemeClr val="tx1"/>
                </a:solidFill>
                <a:latin typeface="+mn-lt"/>
                <a:ea typeface="+mn-ea"/>
                <a:cs typeface="Arial" charset="0"/>
              </a:rPr>
              <a:t>requests for information or resources. </a:t>
            </a:r>
            <a:r>
              <a:rPr lang="en-US" sz="1200" b="0" i="1" u="none" strike="noStrike" kern="1200" baseline="0" dirty="0" smtClean="0">
                <a:solidFill>
                  <a:schemeClr val="tx1"/>
                </a:solidFill>
                <a:latin typeface="+mn-lt"/>
                <a:ea typeface="+mn-ea"/>
                <a:cs typeface="Arial" charset="0"/>
              </a:rPr>
              <a:t>Servers </a:t>
            </a:r>
            <a:r>
              <a:rPr lang="en-US" sz="1200" b="0" i="0" u="none" strike="noStrike" kern="1200" baseline="0" dirty="0" smtClean="0">
                <a:solidFill>
                  <a:schemeClr val="tx1"/>
                </a:solidFill>
                <a:latin typeface="+mn-lt"/>
                <a:ea typeface="+mn-ea"/>
                <a:cs typeface="Arial" charset="0"/>
              </a:rPr>
              <a:t>are the computers that provide the services shared by users. In big organizations, servers are usually assigned a specific task.</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Computers that are linked over long distances—statewide or even nationwide—through long-distance telephone wires, microwave signals, or satellite communications make up what are called wide area networks (WANs)</a:t>
            </a:r>
            <a:r>
              <a:rPr lang="en-US" sz="1200" b="1" i="0" u="none" strike="noStrike" kern="1200" baseline="0" dirty="0" smtClean="0">
                <a:solidFill>
                  <a:schemeClr val="tx1"/>
                </a:solidFill>
                <a:latin typeface="+mn-lt"/>
                <a:ea typeface="+mn-ea"/>
                <a:cs typeface="Arial" charset="0"/>
              </a:rPr>
              <a:t>.</a:t>
            </a:r>
          </a:p>
          <a:p>
            <a:endParaRPr lang="en-US" sz="1200" b="1"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In local area networks (LANs), computers are linked in a smaller area such as an office or a building, using telephone wires, </a:t>
            </a:r>
            <a:r>
              <a:rPr lang="en-US" sz="1200" b="0" i="0" u="none" strike="noStrike" kern="1200" baseline="0" dirty="0" err="1" smtClean="0">
                <a:solidFill>
                  <a:schemeClr val="tx1"/>
                </a:solidFill>
                <a:latin typeface="+mn-lt"/>
                <a:ea typeface="+mn-ea"/>
                <a:cs typeface="Arial" charset="0"/>
              </a:rPr>
              <a:t>fiberoptic</a:t>
            </a:r>
            <a:r>
              <a:rPr lang="en-US" sz="1200" b="0" i="0" u="none" strike="noStrike" kern="1200" baseline="0" dirty="0" smtClean="0">
                <a:solidFill>
                  <a:schemeClr val="tx1"/>
                </a:solidFill>
                <a:latin typeface="+mn-lt"/>
                <a:ea typeface="+mn-ea"/>
                <a:cs typeface="Arial" charset="0"/>
              </a:rPr>
              <a:t>, or co-axial cables.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Wireless networks use airborne electronic signals to link network computers and devices. Like wired networks, wireless networks can reach across long distances or exist within a single building or small area.</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You’ve no doubt heard of “hotspots”—millions of locations worldwide, such as coffee shops, hotels, airports, and cities that provide wireless Internet connections</a:t>
            </a:r>
          </a:p>
          <a:p>
            <a:r>
              <a:rPr lang="en-US" sz="1200" b="0" i="0" u="none" strike="noStrike" kern="1200" baseline="0" dirty="0" smtClean="0">
                <a:solidFill>
                  <a:schemeClr val="tx1"/>
                </a:solidFill>
                <a:latin typeface="+mn-lt"/>
                <a:ea typeface="+mn-ea"/>
                <a:cs typeface="Arial" charset="0"/>
              </a:rPr>
              <a:t>for people on the go. Each hotspot, or Wi-Fi (a play on audio recording term </a:t>
            </a:r>
            <a:r>
              <a:rPr lang="en-US" sz="1200" b="0" i="1" u="none" strike="noStrike" kern="1200" baseline="0" dirty="0" smtClean="0">
                <a:solidFill>
                  <a:schemeClr val="tx1"/>
                </a:solidFill>
                <a:latin typeface="+mn-lt"/>
                <a:ea typeface="+mn-ea"/>
                <a:cs typeface="Arial" charset="0"/>
              </a:rPr>
              <a:t>Hi-Fi</a:t>
            </a:r>
            <a:r>
              <a:rPr lang="en-US" sz="1200" b="0" i="0" u="none" strike="noStrike" kern="1200" baseline="0" dirty="0" smtClean="0">
                <a:solidFill>
                  <a:schemeClr val="tx1"/>
                </a:solidFill>
                <a:latin typeface="+mn-lt"/>
                <a:ea typeface="+mn-ea"/>
                <a:cs typeface="Arial" charset="0"/>
              </a:rPr>
              <a:t>) access point, uses its own small network, called a wireless local area network</a:t>
            </a:r>
          </a:p>
          <a:p>
            <a:r>
              <a:rPr lang="en-US" sz="1200" b="0" i="0" u="none" strike="noStrike" kern="1200" baseline="0" dirty="0" smtClean="0">
                <a:solidFill>
                  <a:schemeClr val="tx1"/>
                </a:solidFill>
                <a:latin typeface="+mn-lt"/>
                <a:ea typeface="+mn-ea"/>
                <a:cs typeface="Arial" charset="0"/>
              </a:rPr>
              <a:t>(wireless LAN or WLAN)</a:t>
            </a:r>
            <a:r>
              <a:rPr lang="en-US" sz="1200" b="1" i="0" u="none" strike="noStrike" kern="1200" baseline="0" dirty="0" smtClean="0">
                <a:solidFill>
                  <a:schemeClr val="tx1"/>
                </a:solidFill>
                <a:latin typeface="+mn-lt"/>
                <a:ea typeface="+mn-ea"/>
                <a:cs typeface="Arial" charset="0"/>
              </a:rPr>
              <a:t>. </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Proposing a bolder approach for the future, the U.S. Federal Communications Commission in 2013 announced a proposed multiyear project for nationwide “</a:t>
            </a:r>
            <a:r>
              <a:rPr lang="en-US" sz="1200" b="0" i="0" u="none" strike="noStrike" kern="1200" baseline="0" dirty="0" smtClean="0">
                <a:solidFill>
                  <a:schemeClr val="tx1"/>
                </a:solidFill>
                <a:latin typeface="+mn-lt"/>
                <a:ea typeface="+mn-ea"/>
                <a:cs typeface="Arial" charset="0"/>
              </a:rPr>
              <a:t>super Wi-Fi</a:t>
            </a:r>
            <a:r>
              <a:rPr lang="en-US" sz="1200" b="0" i="0" u="none" strike="noStrike" kern="1200" baseline="0" dirty="0" smtClean="0">
                <a:solidFill>
                  <a:schemeClr val="tx1"/>
                </a:solidFill>
                <a:latin typeface="+mn-lt"/>
                <a:ea typeface="+mn-ea"/>
                <a:cs typeface="Arial" charset="0"/>
              </a:rPr>
              <a:t>” networks to be developed by the federal government. More powerful than today’s networks, the super Wi-Fi would have further reach, stretching across </a:t>
            </a:r>
            <a:r>
              <a:rPr lang="en-US" sz="1200" b="0" i="0" u="none" strike="noStrike" kern="1200" baseline="0" dirty="0" smtClean="0">
                <a:solidFill>
                  <a:schemeClr val="tx1"/>
                </a:solidFill>
                <a:latin typeface="+mn-lt"/>
                <a:ea typeface="+mn-ea"/>
                <a:cs typeface="Arial" charset="0"/>
              </a:rPr>
              <a:t>major metropolitan </a:t>
            </a:r>
            <a:r>
              <a:rPr lang="en-US" sz="1200" b="0" i="0" u="none" strike="noStrike" kern="1200" baseline="0" dirty="0" smtClean="0">
                <a:solidFill>
                  <a:schemeClr val="tx1"/>
                </a:solidFill>
                <a:latin typeface="+mn-lt"/>
                <a:ea typeface="+mn-ea"/>
                <a:cs typeface="Arial" charset="0"/>
              </a:rPr>
              <a:t>areas and covering much of the rural countryside as well.</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Figure 14.3 consists of devices that send and receive transmissions on the wireless wide area networks (WWANs) of more than 500 service providers—such as Cellular One (United States), T-Mobile (United Kingdom and United States), and Vodafone Italia (Italy)—in more than 90 countries throughout the world. The wireless format that the system relies on to control wireless messaging is supplied by BlackBerry Limited (formerly known as Research In Motion® [RIM®]), the company that makes the BlackBerry® smartphone, and is installed on the user-company’s computer.</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Any computer network or system needs hardware, the physical components, such as keyboards, monitors, system units, and printers. In addition to the laptops </a:t>
            </a:r>
            <a:r>
              <a:rPr lang="en-US" sz="1200" b="0" i="0" u="none" strike="noStrike" kern="1200" baseline="0" dirty="0" smtClean="0">
                <a:solidFill>
                  <a:schemeClr val="tx1"/>
                </a:solidFill>
                <a:latin typeface="+mn-lt"/>
                <a:ea typeface="+mn-ea"/>
                <a:cs typeface="Arial" charset="0"/>
              </a:rPr>
              <a:t>and desktop </a:t>
            </a:r>
            <a:r>
              <a:rPr lang="en-US" sz="1200" b="0" i="0" u="none" strike="noStrike" kern="1200" baseline="0" dirty="0" smtClean="0">
                <a:solidFill>
                  <a:schemeClr val="tx1"/>
                </a:solidFill>
                <a:latin typeface="+mn-lt"/>
                <a:ea typeface="+mn-ea"/>
                <a:cs typeface="Arial" charset="0"/>
              </a:rPr>
              <a:t>computers, </a:t>
            </a:r>
            <a:r>
              <a:rPr lang="en-US" sz="1200" b="0" i="1" u="none" strike="noStrike" kern="1200" baseline="0" dirty="0" smtClean="0">
                <a:solidFill>
                  <a:schemeClr val="tx1"/>
                </a:solidFill>
                <a:latin typeface="+mn-lt"/>
                <a:ea typeface="+mn-ea"/>
                <a:cs typeface="Arial" charset="0"/>
              </a:rPr>
              <a:t>handheld computers </a:t>
            </a:r>
            <a:r>
              <a:rPr lang="en-US" sz="1200" b="0" i="0" u="none" strike="noStrike" kern="1200" baseline="0" dirty="0" smtClean="0">
                <a:solidFill>
                  <a:schemeClr val="tx1"/>
                </a:solidFill>
                <a:latin typeface="+mn-lt"/>
                <a:ea typeface="+mn-ea"/>
                <a:cs typeface="Arial" charset="0"/>
              </a:rPr>
              <a:t>and mobile devices are also used often in businesses.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The other essential in any computer system is software</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programs that tell the computer how to function. Software includes </a:t>
            </a:r>
            <a:r>
              <a:rPr lang="en-US" sz="1200" b="0" i="1" u="none" strike="noStrike" kern="1200" baseline="0" dirty="0" smtClean="0">
                <a:solidFill>
                  <a:schemeClr val="tx1"/>
                </a:solidFill>
                <a:latin typeface="+mn-lt"/>
                <a:ea typeface="+mn-ea"/>
                <a:cs typeface="Arial" charset="0"/>
              </a:rPr>
              <a:t>system software</a:t>
            </a:r>
            <a:r>
              <a:rPr lang="en-US" sz="1200" b="0" i="0" u="none" strike="noStrike" kern="1200" baseline="0" dirty="0" smtClean="0">
                <a:solidFill>
                  <a:schemeClr val="tx1"/>
                </a:solidFill>
                <a:latin typeface="+mn-lt"/>
                <a:ea typeface="+mn-ea"/>
                <a:cs typeface="Arial" charset="0"/>
              </a:rPr>
              <a:t>, such as </a:t>
            </a:r>
            <a:r>
              <a:rPr lang="en-US" sz="1200" b="0" i="0" u="none" strike="noStrike" kern="1200" baseline="0" dirty="0" smtClean="0">
                <a:solidFill>
                  <a:schemeClr val="tx1"/>
                </a:solidFill>
                <a:latin typeface="+mn-lt"/>
                <a:ea typeface="+mn-ea"/>
                <a:cs typeface="Arial" charset="0"/>
              </a:rPr>
              <a:t>Microsoft Windows </a:t>
            </a:r>
            <a:r>
              <a:rPr lang="en-US" sz="1200" b="0" i="0" u="none" strike="noStrike" kern="1200" baseline="0" dirty="0" smtClean="0">
                <a:solidFill>
                  <a:schemeClr val="tx1"/>
                </a:solidFill>
                <a:latin typeface="+mn-lt"/>
                <a:ea typeface="+mn-ea"/>
                <a:cs typeface="Arial" charset="0"/>
              </a:rPr>
              <a:t>8 for PCs, which tells the computer’s hardware how to interact with the software, what resources to use, and how to use them. It also includes </a:t>
            </a:r>
            <a:r>
              <a:rPr lang="en-US" sz="1200" b="0" i="1" u="none" strike="noStrike" kern="1200" baseline="0" dirty="0" smtClean="0">
                <a:solidFill>
                  <a:schemeClr val="tx1"/>
                </a:solidFill>
                <a:latin typeface="+mn-lt"/>
                <a:ea typeface="+mn-ea"/>
                <a:cs typeface="Arial" charset="0"/>
              </a:rPr>
              <a:t>application software </a:t>
            </a:r>
            <a:r>
              <a:rPr lang="en-US" sz="1200" b="0" i="0" u="none" strike="noStrike" kern="1200" baseline="0" dirty="0" smtClean="0">
                <a:solidFill>
                  <a:schemeClr val="tx1"/>
                </a:solidFill>
                <a:latin typeface="+mn-lt"/>
                <a:ea typeface="+mn-ea"/>
                <a:cs typeface="Arial" charset="0"/>
              </a:rPr>
              <a:t>(apps) such as Microsoft’s Live Messenger and Photo Gallery, which are programs that meet the needs of specific users.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An information system (IS) uses IT resources that enable managers to take data, raw facts and figures that, by themselves, may not have much</a:t>
            </a:r>
          </a:p>
          <a:p>
            <a:r>
              <a:rPr lang="en-US" sz="1200" b="0" i="0" u="none" strike="noStrike" kern="1200" baseline="0" dirty="0" smtClean="0">
                <a:solidFill>
                  <a:schemeClr val="tx1"/>
                </a:solidFill>
                <a:latin typeface="+mn-lt"/>
                <a:ea typeface="+mn-ea"/>
                <a:cs typeface="Arial" charset="0"/>
              </a:rPr>
              <a:t>meaning, and turn those data into information, the meaningful, useful interpretation of data. Information systems also enable managers to collect, process, </a:t>
            </a:r>
            <a:r>
              <a:rPr lang="en-US" sz="1200" b="0" i="0" u="none" strike="noStrike" kern="1200" baseline="0" dirty="0" smtClean="0">
                <a:solidFill>
                  <a:schemeClr val="tx1"/>
                </a:solidFill>
                <a:latin typeface="+mn-lt"/>
                <a:ea typeface="+mn-ea"/>
                <a:cs typeface="Arial" charset="0"/>
              </a:rPr>
              <a:t>and transmit </a:t>
            </a:r>
            <a:r>
              <a:rPr lang="en-US" sz="1200" b="0" i="0" u="none" strike="noStrike" kern="1200" baseline="0" dirty="0" smtClean="0">
                <a:solidFill>
                  <a:schemeClr val="tx1"/>
                </a:solidFill>
                <a:latin typeface="+mn-lt"/>
                <a:ea typeface="+mn-ea"/>
                <a:cs typeface="Arial" charset="0"/>
              </a:rPr>
              <a:t>that information for use in decision making.</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a:t>
            </a:fld>
            <a:endParaRPr lang="en-US" dirty="0"/>
          </a:p>
        </p:txBody>
      </p:sp>
    </p:spTree>
    <p:extLst>
      <p:ext uri="{BB962C8B-B14F-4D97-AF65-F5344CB8AC3E}">
        <p14:creationId xmlns:p14="http://schemas.microsoft.com/office/powerpoint/2010/main" val="34152836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Information systems managers are responsible for the systems used for gathering, organizing, and distributing information, just as they have production</a:t>
            </a:r>
            <a:r>
              <a:rPr lang="en-US" sz="1200" b="0" i="0" u="none" strike="noStrike" kern="1200" baseline="0" dirty="0" smtClean="0">
                <a:solidFill>
                  <a:schemeClr val="tx1"/>
                </a:solidFill>
                <a:latin typeface="+mn-lt"/>
                <a:ea typeface="+mn-ea"/>
                <a:cs typeface="Arial" charset="0"/>
              </a:rPr>
              <a:t>, marketing</a:t>
            </a:r>
            <a:r>
              <a:rPr lang="en-US" sz="1200" b="0" i="0" u="none" strike="noStrike" kern="1200" baseline="0" dirty="0" smtClean="0">
                <a:solidFill>
                  <a:schemeClr val="tx1"/>
                </a:solidFill>
                <a:latin typeface="+mn-lt"/>
                <a:ea typeface="+mn-ea"/>
                <a:cs typeface="Arial" charset="0"/>
              </a:rPr>
              <a:t>, and finance managers. These managers use many of the IT resources we discussed previously—the Internet, communications technologies, networks, hardware, and software—to sift through information and apply it to their jobs.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The collection, storage, and retrieval of such data in electronic files is called data warehousing. After collecting information, managers use data mining, the </a:t>
            </a:r>
            <a:r>
              <a:rPr lang="en-US" sz="1200" b="0" i="0" u="none" strike="noStrike" kern="1200" baseline="0" dirty="0" smtClean="0">
                <a:solidFill>
                  <a:schemeClr val="tx1"/>
                </a:solidFill>
                <a:latin typeface="+mn-lt"/>
                <a:ea typeface="+mn-ea"/>
                <a:cs typeface="Arial" charset="0"/>
              </a:rPr>
              <a:t>application of </a:t>
            </a:r>
            <a:r>
              <a:rPr lang="en-US" sz="1200" b="0" i="0" u="none" strike="noStrike" kern="1200" baseline="0" dirty="0" smtClean="0">
                <a:solidFill>
                  <a:schemeClr val="tx1"/>
                </a:solidFill>
                <a:latin typeface="+mn-lt"/>
                <a:ea typeface="+mn-ea"/>
                <a:cs typeface="Arial" charset="0"/>
              </a:rPr>
              <a:t>electronic technologies for searching, sifting, and reorganizing pools of data to uncover useful information. Data mining helps managers plan for new products</a:t>
            </a:r>
            <a:r>
              <a:rPr lang="en-US" sz="1200" b="0" i="0" u="none" strike="noStrike" kern="1200" baseline="0" dirty="0" smtClean="0">
                <a:solidFill>
                  <a:schemeClr val="tx1"/>
                </a:solidFill>
                <a:latin typeface="+mn-lt"/>
                <a:ea typeface="+mn-ea"/>
                <a:cs typeface="Arial" charset="0"/>
              </a:rPr>
              <a:t>, set </a:t>
            </a:r>
            <a:r>
              <a:rPr lang="en-US" sz="1200" b="0" i="0" u="none" strike="noStrike" kern="1200" baseline="0" dirty="0" smtClean="0">
                <a:solidFill>
                  <a:schemeClr val="tx1"/>
                </a:solidFill>
                <a:latin typeface="+mn-lt"/>
                <a:ea typeface="+mn-ea"/>
                <a:cs typeface="Arial" charset="0"/>
              </a:rPr>
              <a:t>prices, and identify trends and shopping patterns.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1" u="none" strike="noStrike" kern="1200" baseline="0" dirty="0" smtClean="0">
                <a:solidFill>
                  <a:schemeClr val="tx1"/>
                </a:solidFill>
                <a:latin typeface="+mn-lt"/>
                <a:ea typeface="+mn-ea"/>
                <a:cs typeface="Arial" charset="0"/>
              </a:rPr>
              <a:t>Knowledge workers </a:t>
            </a:r>
            <a:r>
              <a:rPr lang="en-US" sz="1200" b="0" i="0" u="none" strike="noStrike" kern="1200" baseline="0" dirty="0" smtClean="0">
                <a:solidFill>
                  <a:schemeClr val="tx1"/>
                </a:solidFill>
                <a:latin typeface="+mn-lt"/>
                <a:ea typeface="+mn-ea"/>
                <a:cs typeface="Arial" charset="0"/>
              </a:rPr>
              <a:t>are employees for whom information and knowledge are the raw materials of their work, such as engineers, scientists, and IT specialists who rely on IT to design new products or create new processes. These workers require knowledge information systems, which provide resources to create, store, use,</a:t>
            </a:r>
          </a:p>
          <a:p>
            <a:r>
              <a:rPr lang="en-US" sz="1200" b="0" i="0" u="none" strike="noStrike" kern="1200" baseline="0" dirty="0" smtClean="0">
                <a:solidFill>
                  <a:schemeClr val="tx1"/>
                </a:solidFill>
                <a:latin typeface="+mn-lt"/>
                <a:ea typeface="+mn-ea"/>
                <a:cs typeface="Arial" charset="0"/>
              </a:rPr>
              <a:t>and transmit new knowledge for useful applications—for instance, databases to organize and retrieve information, and computational power for data analysis.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Specialized support systems have also increased the productivity of knowledge workers. Computer-aided design (CAD) helps knowledge workers—and now </a:t>
            </a:r>
            <a:r>
              <a:rPr lang="en-US" sz="1200" b="0" i="0" u="none" strike="noStrike" kern="1200" baseline="0" dirty="0" smtClean="0">
                <a:solidFill>
                  <a:schemeClr val="tx1"/>
                </a:solidFill>
                <a:latin typeface="+mn-lt"/>
                <a:ea typeface="+mn-ea"/>
                <a:cs typeface="Arial" charset="0"/>
              </a:rPr>
              <a:t>ordinary people </a:t>
            </a:r>
            <a:r>
              <a:rPr lang="en-US" sz="1200" b="0" i="0" u="none" strike="noStrike" kern="1200" baseline="0" dirty="0" smtClean="0">
                <a:solidFill>
                  <a:schemeClr val="tx1"/>
                </a:solidFill>
                <a:latin typeface="+mn-lt"/>
                <a:ea typeface="+mn-ea"/>
                <a:cs typeface="Arial" charset="0"/>
              </a:rPr>
              <a:t>too, design products ranging from cell phones to jewelry to auto parts by simulating them and displaying them in 3D graphics.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In a direct offshoot of computer-aided design, computer-aided manufacturing (CAM) uses computers to design and control the equipment needed in a </a:t>
            </a:r>
            <a:r>
              <a:rPr lang="en-US" sz="1200" b="0" i="0" u="none" strike="noStrike" kern="1200" baseline="0" dirty="0" smtClean="0">
                <a:solidFill>
                  <a:schemeClr val="tx1"/>
                </a:solidFill>
                <a:latin typeface="+mn-lt"/>
                <a:ea typeface="+mn-ea"/>
                <a:cs typeface="Arial" charset="0"/>
              </a:rPr>
              <a:t>manufacturing process</a:t>
            </a:r>
            <a:r>
              <a:rPr lang="en-US" sz="1200" b="0" i="0" u="none" strike="noStrike" kern="1200" baseline="0" dirty="0" smtClean="0">
                <a:solidFill>
                  <a:schemeClr val="tx1"/>
                </a:solidFill>
                <a:latin typeface="+mn-lt"/>
                <a:ea typeface="+mn-ea"/>
                <a:cs typeface="Arial" charset="0"/>
              </a:rPr>
              <a:t>.</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Management information systems (MIS) support managers by providing reports, schedules, plans, and budgets that can then be used for making both short- and long-term decisions.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Managers who face a particular kind of decision repeatedly can get assistance from decision support systems (DSS), interactive systems that create virtual business models and test them with different data to see how they respond.</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1" u="none" strike="noStrike" kern="1200" baseline="0" dirty="0" smtClean="0">
                <a:solidFill>
                  <a:schemeClr val="tx1"/>
                </a:solidFill>
                <a:latin typeface="+mn-lt"/>
                <a:ea typeface="+mn-ea"/>
                <a:cs typeface="Arial" charset="0"/>
              </a:rPr>
              <a:t>Breaking and entering </a:t>
            </a:r>
            <a:r>
              <a:rPr lang="en-US" sz="1200" b="0" i="0" u="none" strike="noStrike" kern="1200" baseline="0" dirty="0" smtClean="0">
                <a:solidFill>
                  <a:schemeClr val="tx1"/>
                </a:solidFill>
                <a:latin typeface="+mn-lt"/>
                <a:ea typeface="+mn-ea"/>
                <a:cs typeface="Arial" charset="0"/>
              </a:rPr>
              <a:t>no longer refers merely to physical intrusion. Today, it applies to IT intrusions as well. Hackers are cybercriminals who gain unauthorized access </a:t>
            </a:r>
            <a:r>
              <a:rPr lang="en-US" sz="1200" b="0" i="0" u="none" strike="noStrike" kern="1200" baseline="0" dirty="0" smtClean="0">
                <a:solidFill>
                  <a:schemeClr val="tx1"/>
                </a:solidFill>
                <a:latin typeface="+mn-lt"/>
                <a:ea typeface="+mn-ea"/>
                <a:cs typeface="Arial" charset="0"/>
              </a:rPr>
              <a:t>to a </a:t>
            </a:r>
            <a:r>
              <a:rPr lang="en-US" sz="1200" b="0" i="0" u="none" strike="noStrike" kern="1200" baseline="0" dirty="0" smtClean="0">
                <a:solidFill>
                  <a:schemeClr val="tx1"/>
                </a:solidFill>
                <a:latin typeface="+mn-lt"/>
                <a:ea typeface="+mn-ea"/>
                <a:cs typeface="Arial" charset="0"/>
              </a:rPr>
              <a:t>computer or network, either to steal information, money, or property or to tamper with data.</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Once inside a computer network, hackers are able to commit identity theft, the unauthorized stealing of personal information (such as Social Security number </a:t>
            </a:r>
            <a:r>
              <a:rPr lang="en-US" sz="1200" b="0" i="0" u="none" strike="noStrike" kern="1200" baseline="0" dirty="0" smtClean="0">
                <a:solidFill>
                  <a:schemeClr val="tx1"/>
                </a:solidFill>
                <a:latin typeface="+mn-lt"/>
                <a:ea typeface="+mn-ea"/>
                <a:cs typeface="Arial" charset="0"/>
              </a:rPr>
              <a:t>and address</a:t>
            </a:r>
            <a:r>
              <a:rPr lang="en-US" sz="1200" b="0" i="0" u="none" strike="noStrike" kern="1200" baseline="0" dirty="0" smtClean="0">
                <a:solidFill>
                  <a:schemeClr val="tx1"/>
                </a:solidFill>
                <a:latin typeface="+mn-lt"/>
                <a:ea typeface="+mn-ea"/>
                <a:cs typeface="Arial" charset="0"/>
              </a:rPr>
              <a:t>) to get loans, credit cards, or other monetary benefits by impersonating the victim.</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Nearly every company faces the dilemma of protecting product plans, new inventions, industrial processes, and other intellectual property, something produced </a:t>
            </a:r>
            <a:r>
              <a:rPr lang="en-US" sz="1200" b="0" i="0" u="none" strike="noStrike" kern="1200" baseline="0" dirty="0" smtClean="0">
                <a:solidFill>
                  <a:schemeClr val="tx1"/>
                </a:solidFill>
                <a:latin typeface="+mn-lt"/>
                <a:ea typeface="+mn-ea"/>
                <a:cs typeface="Arial" charset="0"/>
              </a:rPr>
              <a:t>by the </a:t>
            </a:r>
            <a:r>
              <a:rPr lang="en-US" sz="1200" b="0" i="0" u="none" strike="noStrike" kern="1200" baseline="0" dirty="0" smtClean="0">
                <a:solidFill>
                  <a:schemeClr val="tx1"/>
                </a:solidFill>
                <a:latin typeface="+mn-lt"/>
                <a:ea typeface="+mn-ea"/>
                <a:cs typeface="Arial" charset="0"/>
              </a:rPr>
              <a:t>intellect or mind that has commercial value. Its ownership and right to its use may be protected by patent, copyright, trademark, and other means.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Internet users unwittingly invite spies—masquerading as a friendly file available as a giveaway or shared among individual users on their PCs. This so-called spyware is downloaded by users that are lured by “free” software. Once installed, it crawls around to monitor the host’s computer activities, gathering e-mail addresses, credit card numbers, passwords, and other inside information that it transmits back to someone outside the host system.</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Spam, junk e-mail sent to a mailing list or a newsgroup (an online discussion group), is a greater nuisance than postal junk mail because the Internet is </a:t>
            </a:r>
            <a:r>
              <a:rPr lang="en-US" sz="1200" b="0" i="0" u="none" strike="noStrike" kern="1200" baseline="0" dirty="0" smtClean="0">
                <a:solidFill>
                  <a:schemeClr val="tx1"/>
                </a:solidFill>
                <a:latin typeface="+mn-lt"/>
                <a:ea typeface="+mn-ea"/>
                <a:cs typeface="Arial" charset="0"/>
              </a:rPr>
              <a:t>open to </a:t>
            </a:r>
            <a:r>
              <a:rPr lang="en-US" sz="1200" b="0" i="0" u="none" strike="noStrike" kern="1200" baseline="0" dirty="0" smtClean="0">
                <a:solidFill>
                  <a:schemeClr val="tx1"/>
                </a:solidFill>
                <a:latin typeface="+mn-lt"/>
                <a:ea typeface="+mn-ea"/>
                <a:cs typeface="Arial" charset="0"/>
              </a:rPr>
              <a:t>the public, e-mail costs are negligible, and massive mailing lists are accessible through file sharing or by theft.</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Firewalls are security systems with special software or hardware devices designed to keep computers safe from hackers. A firewall is located where two </a:t>
            </a:r>
            <a:r>
              <a:rPr lang="en-US" sz="1200" b="0" i="0" u="none" strike="noStrike" kern="1200" baseline="0" dirty="0" smtClean="0">
                <a:solidFill>
                  <a:schemeClr val="tx1"/>
                </a:solidFill>
                <a:latin typeface="+mn-lt"/>
                <a:ea typeface="+mn-ea"/>
                <a:cs typeface="Arial" charset="0"/>
              </a:rPr>
              <a:t>networks—for example</a:t>
            </a:r>
            <a:r>
              <a:rPr lang="en-US" sz="1200" b="0" i="0" u="none" strike="noStrike" kern="1200" baseline="0" dirty="0" smtClean="0">
                <a:solidFill>
                  <a:schemeClr val="tx1"/>
                </a:solidFill>
                <a:latin typeface="+mn-lt"/>
                <a:ea typeface="+mn-ea"/>
                <a:cs typeface="Arial" charset="0"/>
              </a:rPr>
              <a:t>, the Internet and a company’s internal network—meet.</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Combating viruses, worms, Trojan horses, and any other infectious software (collectively known as </a:t>
            </a:r>
            <a:r>
              <a:rPr lang="en-US" sz="1200" b="0" i="1" u="none" strike="noStrike" kern="1200" baseline="0" dirty="0" smtClean="0">
                <a:solidFill>
                  <a:schemeClr val="tx1"/>
                </a:solidFill>
                <a:latin typeface="+mn-lt"/>
                <a:ea typeface="+mn-ea"/>
                <a:cs typeface="Arial" charset="0"/>
              </a:rPr>
              <a:t>malware</a:t>
            </a:r>
            <a:r>
              <a:rPr lang="en-US" sz="1200" b="0" i="0" u="none" strike="noStrike" kern="1200" baseline="0" dirty="0" smtClean="0">
                <a:solidFill>
                  <a:schemeClr val="tx1"/>
                </a:solidFill>
                <a:latin typeface="+mn-lt"/>
                <a:ea typeface="+mn-ea"/>
                <a:cs typeface="Arial" charset="0"/>
              </a:rPr>
              <a:t>) has become a major industry for systems designers </a:t>
            </a:r>
            <a:r>
              <a:rPr lang="en-US" sz="1200" b="0" i="0" u="none" strike="noStrike" kern="1200" baseline="0" dirty="0" smtClean="0">
                <a:solidFill>
                  <a:schemeClr val="tx1"/>
                </a:solidFill>
                <a:latin typeface="+mn-lt"/>
                <a:ea typeface="+mn-ea"/>
                <a:cs typeface="Arial" charset="0"/>
              </a:rPr>
              <a:t>and software </a:t>
            </a:r>
            <a:r>
              <a:rPr lang="en-US" sz="1200" b="0" i="0" u="none" strike="noStrike" kern="1200" baseline="0" dirty="0" smtClean="0">
                <a:solidFill>
                  <a:schemeClr val="tx1"/>
                </a:solidFill>
                <a:latin typeface="+mn-lt"/>
                <a:ea typeface="+mn-ea"/>
                <a:cs typeface="Arial" charset="0"/>
              </a:rPr>
              <a:t>developers. Installation of any of hundreds of anti-virus software products protects systems by searching incoming e-mail and data files for “signatures” </a:t>
            </a:r>
            <a:r>
              <a:rPr lang="en-US" sz="1200" b="0" i="0" u="none" strike="noStrike" kern="1200" baseline="0" dirty="0" smtClean="0">
                <a:solidFill>
                  <a:schemeClr val="tx1"/>
                </a:solidFill>
                <a:latin typeface="+mn-lt"/>
                <a:ea typeface="+mn-ea"/>
                <a:cs typeface="Arial" charset="0"/>
              </a:rPr>
              <a:t>of known </a:t>
            </a:r>
            <a:r>
              <a:rPr lang="en-US" sz="1200" b="0" i="0" u="none" strike="noStrike" kern="1200" baseline="0" dirty="0" smtClean="0">
                <a:solidFill>
                  <a:schemeClr val="tx1"/>
                </a:solidFill>
                <a:latin typeface="+mn-lt"/>
                <a:ea typeface="+mn-ea"/>
                <a:cs typeface="Arial" charset="0"/>
              </a:rPr>
              <a:t>viruses and virus-like characteristics. Contaminated files are discarded or placed in quarantine for safekeeping.</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Security for electronic communications is another concern for businesses. Unprotected e-mail can be intercepted, diverted to unintended computers, </a:t>
            </a:r>
            <a:r>
              <a:rPr lang="en-US" sz="1200" b="0" i="0" u="none" strike="noStrike" kern="1200" baseline="0" dirty="0" smtClean="0">
                <a:solidFill>
                  <a:schemeClr val="tx1"/>
                </a:solidFill>
                <a:latin typeface="+mn-lt"/>
                <a:ea typeface="+mn-ea"/>
                <a:cs typeface="Arial" charset="0"/>
              </a:rPr>
              <a:t>and opened</a:t>
            </a:r>
            <a:r>
              <a:rPr lang="en-US" sz="1200" b="0" i="0" u="none" strike="noStrike" kern="1200" baseline="0" dirty="0" smtClean="0">
                <a:solidFill>
                  <a:schemeClr val="tx1"/>
                </a:solidFill>
                <a:latin typeface="+mn-lt"/>
                <a:ea typeface="+mn-ea"/>
                <a:cs typeface="Arial" charset="0"/>
              </a:rPr>
              <a:t>, revealing the contents to intruders. Protective software is available to guard against those intrusions, adding a layer of security by encoding </a:t>
            </a:r>
            <a:r>
              <a:rPr lang="en-US" sz="1200" b="0" i="0" u="none" strike="noStrike" kern="1200" baseline="0" dirty="0" smtClean="0">
                <a:solidFill>
                  <a:schemeClr val="tx1"/>
                </a:solidFill>
                <a:latin typeface="+mn-lt"/>
                <a:ea typeface="+mn-ea"/>
                <a:cs typeface="Arial" charset="0"/>
              </a:rPr>
              <a:t>e-mails so </a:t>
            </a:r>
            <a:r>
              <a:rPr lang="en-US" sz="1200" b="0" i="0" u="none" strike="noStrike" kern="1200" baseline="0" dirty="0" smtClean="0">
                <a:solidFill>
                  <a:schemeClr val="tx1"/>
                </a:solidFill>
                <a:latin typeface="+mn-lt"/>
                <a:ea typeface="+mn-ea"/>
                <a:cs typeface="Arial" charset="0"/>
              </a:rPr>
              <a:t>that only intended recipients can open them. An encryption system works by scrambling an e-mail message so that it looks like garbled nonsense to anyone </a:t>
            </a:r>
            <a:r>
              <a:rPr lang="en-US" sz="1200" b="0" i="0" u="none" strike="noStrike" kern="1200" baseline="0" dirty="0" smtClean="0">
                <a:solidFill>
                  <a:schemeClr val="tx1"/>
                </a:solidFill>
                <a:latin typeface="+mn-lt"/>
                <a:ea typeface="+mn-ea"/>
                <a:cs typeface="Arial" charset="0"/>
              </a:rPr>
              <a:t>who doesn’t </a:t>
            </a:r>
            <a:r>
              <a:rPr lang="en-US" sz="1200" b="0" i="0" u="none" strike="noStrike" kern="1200" baseline="0" dirty="0" smtClean="0">
                <a:solidFill>
                  <a:schemeClr val="tx1"/>
                </a:solidFill>
                <a:latin typeface="+mn-lt"/>
                <a:ea typeface="+mn-ea"/>
                <a:cs typeface="Arial" charset="0"/>
              </a:rPr>
              <a:t>possess the key.</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Several real-life episodes with ethical implications are shown in Table 14.1. See if you can identify significant ethical </a:t>
            </a:r>
            <a:r>
              <a:rPr lang="en-US" sz="1200" b="0" i="0" u="none" strike="noStrike" kern="1200" baseline="0" dirty="0" smtClean="0">
                <a:solidFill>
                  <a:schemeClr val="tx1"/>
                </a:solidFill>
                <a:latin typeface="+mn-lt"/>
                <a:ea typeface="+mn-ea"/>
                <a:cs typeface="Arial" charset="0"/>
              </a:rPr>
              <a:t>issues among </a:t>
            </a:r>
            <a:r>
              <a:rPr lang="en-US" sz="1200" b="0" i="0" u="none" strike="noStrike" kern="1200" baseline="0" dirty="0" smtClean="0">
                <a:solidFill>
                  <a:schemeClr val="tx1"/>
                </a:solidFill>
                <a:latin typeface="+mn-lt"/>
                <a:ea typeface="+mn-ea"/>
                <a:cs typeface="Arial" charset="0"/>
              </a:rPr>
              <a:t>the episodes in the table. </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a:t>
            </a:fld>
            <a:endParaRPr lang="en-US" dirty="0"/>
          </a:p>
        </p:txBody>
      </p:sp>
    </p:spTree>
    <p:extLst>
      <p:ext uri="{BB962C8B-B14F-4D97-AF65-F5344CB8AC3E}">
        <p14:creationId xmlns:p14="http://schemas.microsoft.com/office/powerpoint/2010/main" val="95365815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effect of Information technology (IT) on business has been immeasurable. In fact, IT, the various appliances and devices for creating, storing, exchanging, </a:t>
            </a:r>
            <a:r>
              <a:rPr lang="en-US" sz="1200" b="0" i="0" u="none" strike="noStrike" kern="1200" baseline="0" dirty="0" smtClean="0">
                <a:solidFill>
                  <a:schemeClr val="tx1"/>
                </a:solidFill>
                <a:latin typeface="+mn-lt"/>
                <a:ea typeface="+mn-ea"/>
                <a:cs typeface="Arial" charset="0"/>
              </a:rPr>
              <a:t>and using </a:t>
            </a:r>
            <a:r>
              <a:rPr lang="en-US" sz="1200" b="0" i="0" u="none" strike="noStrike" kern="1200" baseline="0" dirty="0" smtClean="0">
                <a:solidFill>
                  <a:schemeClr val="tx1"/>
                </a:solidFill>
                <a:latin typeface="+mn-lt"/>
                <a:ea typeface="+mn-ea"/>
                <a:cs typeface="Arial" charset="0"/>
              </a:rPr>
              <a:t>information in diverse modes, including visual images, voice, multimedia, and business data, has altered the structure of business organizations, radically changing the way employees and customers interact.</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E-commerce (short for </a:t>
            </a:r>
            <a:r>
              <a:rPr lang="en-US" sz="1200" b="0" i="1" u="none" strike="noStrike" kern="1200" baseline="0" dirty="0" smtClean="0">
                <a:solidFill>
                  <a:schemeClr val="tx1"/>
                </a:solidFill>
                <a:latin typeface="+mn-lt"/>
                <a:ea typeface="+mn-ea"/>
                <a:cs typeface="Arial" charset="0"/>
              </a:rPr>
              <a:t>electronic commerce</a:t>
            </a:r>
            <a:r>
              <a:rPr lang="en-US" sz="1200" b="0" i="0" u="none" strike="noStrike" kern="1200" baseline="0" dirty="0" smtClean="0">
                <a:solidFill>
                  <a:schemeClr val="tx1"/>
                </a:solidFill>
                <a:latin typeface="+mn-lt"/>
                <a:ea typeface="+mn-ea"/>
                <a:cs typeface="Arial" charset="0"/>
              </a:rPr>
              <a:t>), the use of the Internet and other electronic means for retailing and business-to-business transactions, has created </a:t>
            </a:r>
            <a:r>
              <a:rPr lang="en-US" sz="1200" b="0" i="0" u="none" strike="noStrike" kern="1200" baseline="0" dirty="0" smtClean="0">
                <a:solidFill>
                  <a:schemeClr val="tx1"/>
                </a:solidFill>
                <a:latin typeface="+mn-lt"/>
                <a:ea typeface="+mn-ea"/>
                <a:cs typeface="Arial" charset="0"/>
              </a:rPr>
              <a:t>new market </a:t>
            </a:r>
            <a:r>
              <a:rPr lang="en-US" sz="1200" b="0" i="0" u="none" strike="noStrike" kern="1200" baseline="0" dirty="0" smtClean="0">
                <a:solidFill>
                  <a:schemeClr val="tx1"/>
                </a:solidFill>
                <a:latin typeface="+mn-lt"/>
                <a:ea typeface="+mn-ea"/>
                <a:cs typeface="Arial" charset="0"/>
              </a:rPr>
              <a:t>relationships around the globe.</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IT appliances such as Samsung mobile phones and Apple iPhones, along with IBM wireless Internet access and PC-style office applications, save businesses time </a:t>
            </a:r>
            <a:r>
              <a:rPr lang="en-US" sz="1200" b="0" i="0" u="none" strike="noStrike" kern="1200" baseline="0" dirty="0" smtClean="0">
                <a:solidFill>
                  <a:schemeClr val="tx1"/>
                </a:solidFill>
                <a:latin typeface="+mn-lt"/>
                <a:ea typeface="+mn-ea"/>
                <a:cs typeface="Arial" charset="0"/>
              </a:rPr>
              <a:t>and travel </a:t>
            </a:r>
            <a:r>
              <a:rPr lang="en-US" sz="1200" b="0" i="0" u="none" strike="noStrike" kern="1200" baseline="0" dirty="0" smtClean="0">
                <a:solidFill>
                  <a:schemeClr val="tx1"/>
                </a:solidFill>
                <a:latin typeface="+mn-lt"/>
                <a:ea typeface="+mn-ea"/>
                <a:cs typeface="Arial" charset="0"/>
              </a:rPr>
              <a:t>expenses by enabling employees, customers, and suppliers to communicate from any location.</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With access to the Internet, company activities may be geographically scattered but still remain coordinated through a networked system that provides better service </a:t>
            </a:r>
            <a:r>
              <a:rPr lang="en-US" sz="1200" b="0" i="0" u="none" strike="noStrike" kern="1200" baseline="0" dirty="0" smtClean="0">
                <a:solidFill>
                  <a:schemeClr val="tx1"/>
                </a:solidFill>
                <a:latin typeface="+mn-lt"/>
                <a:ea typeface="+mn-ea"/>
                <a:cs typeface="Arial" charset="0"/>
              </a:rPr>
              <a:t>for customers</a:t>
            </a:r>
            <a:r>
              <a:rPr lang="en-US" sz="1200" b="0" i="0" u="none" strike="noStrike" kern="1200" baseline="0" dirty="0" smtClean="0">
                <a:solidFill>
                  <a:schemeClr val="tx1"/>
                </a:solidFill>
                <a:latin typeface="+mn-lt"/>
                <a:ea typeface="+mn-ea"/>
                <a:cs typeface="Arial" charset="0"/>
              </a:rPr>
              <a:t>. Many businesses, for example, coordinate activities from one centralized location, but their deliveries flow from several remote locations, often at lower cost.</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Networks and technology are also leading to leaner companies with fewer employees and simpler structures. Because networks enable firms to maintain </a:t>
            </a:r>
            <a:r>
              <a:rPr lang="en-US" sz="1200" b="0" i="0" u="none" strike="noStrike" kern="1200" baseline="0" dirty="0" smtClean="0">
                <a:solidFill>
                  <a:schemeClr val="tx1"/>
                </a:solidFill>
                <a:latin typeface="+mn-lt"/>
                <a:ea typeface="+mn-ea"/>
                <a:cs typeface="Arial" charset="0"/>
              </a:rPr>
              <a:t>information linkages </a:t>
            </a:r>
            <a:r>
              <a:rPr lang="en-US" sz="1200" b="0" i="0" u="none" strike="noStrike" kern="1200" baseline="0" dirty="0" smtClean="0">
                <a:solidFill>
                  <a:schemeClr val="tx1"/>
                </a:solidFill>
                <a:latin typeface="+mn-lt"/>
                <a:ea typeface="+mn-ea"/>
                <a:cs typeface="Arial" charset="0"/>
              </a:rPr>
              <a:t>among both employees and customers, more work and customer satisfaction can be accomplished with fewer people.</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Collaboration among internal units and with outside firms is greater when firms use collaboration (collaborative) software and other IT communications devices.</a:t>
            </a:r>
          </a:p>
          <a:p>
            <a:endParaRPr lang="en-US" sz="1200" b="0" i="0" u="none" strike="noStrike" kern="1200" baseline="0" dirty="0" smtClean="0">
              <a:solidFill>
                <a:schemeClr val="tx1"/>
              </a:solidFill>
              <a:latin typeface="+mn-lt"/>
              <a:ea typeface="+mn-ea"/>
              <a:cs typeface="Arial" charset="0"/>
            </a:endParaRPr>
          </a:p>
          <a:p>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global reach of IT enables business collaboration on a scale that was unheard of before.</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IT has also changed the nature of the management process. The activities and methods of today’s manager differ significantly from those that were common just a </a:t>
            </a:r>
            <a:r>
              <a:rPr lang="en-US" sz="1200" b="0" i="0" u="none" strike="noStrike" kern="1200" baseline="0" dirty="0" smtClean="0">
                <a:solidFill>
                  <a:schemeClr val="tx1"/>
                </a:solidFill>
                <a:latin typeface="+mn-lt"/>
                <a:ea typeface="+mn-ea"/>
                <a:cs typeface="Arial" charset="0"/>
              </a:rPr>
              <a:t>few years </a:t>
            </a:r>
            <a:r>
              <a:rPr lang="en-US" sz="1200" b="0" i="0" u="none" strike="noStrike" kern="1200" baseline="0" dirty="0" smtClean="0">
                <a:solidFill>
                  <a:schemeClr val="tx1"/>
                </a:solidFill>
                <a:latin typeface="+mn-lt"/>
                <a:ea typeface="+mn-ea"/>
                <a:cs typeface="Arial" charset="0"/>
              </a:rPr>
              <a:t>ago.</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IT advances also create new manufacturing and service capabilities enabling businesses to offer customers greater variety, customizable options, and faster </a:t>
            </a:r>
            <a:r>
              <a:rPr lang="en-US" sz="1200" b="0" i="0" u="none" strike="noStrike" kern="1200" baseline="0" dirty="0" smtClean="0">
                <a:solidFill>
                  <a:schemeClr val="tx1"/>
                </a:solidFill>
                <a:latin typeface="+mn-lt"/>
                <a:ea typeface="+mn-ea"/>
                <a:cs typeface="Arial" charset="0"/>
              </a:rPr>
              <a:t>delivery cycles</a:t>
            </a:r>
            <a:r>
              <a:rPr lang="en-US" sz="1200" b="0" i="0" u="none" strike="noStrike" kern="1200" baseline="0" dirty="0" smtClean="0">
                <a:solidFill>
                  <a:schemeClr val="tx1"/>
                </a:solidFill>
                <a:latin typeface="+mn-lt"/>
                <a:ea typeface="+mn-ea"/>
                <a:cs typeface="Arial" charset="0"/>
              </a:rPr>
              <a:t>.</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Not only is IT improving existing businesses, it is creating entirely new businesses where none </a:t>
            </a:r>
            <a:r>
              <a:rPr lang="en-US" sz="1200" b="0" i="0" u="none" strike="noStrike" kern="1200" baseline="0" dirty="0" smtClean="0">
                <a:solidFill>
                  <a:schemeClr val="tx1"/>
                </a:solidFill>
                <a:latin typeface="+mn-lt"/>
                <a:ea typeface="+mn-ea"/>
                <a:cs typeface="Arial" charset="0"/>
              </a:rPr>
              <a:t>existed before. For big businesses, this means developing new products, offering </a:t>
            </a:r>
            <a:r>
              <a:rPr lang="en-US" sz="1200" b="0" i="0" u="none" strike="noStrike" kern="1200" baseline="0" dirty="0" smtClean="0">
                <a:solidFill>
                  <a:schemeClr val="tx1"/>
                </a:solidFill>
                <a:latin typeface="+mn-lt"/>
                <a:ea typeface="+mn-ea"/>
                <a:cs typeface="Arial" charset="0"/>
              </a:rPr>
              <a:t>new services, and reaching new clients. Only a few years ago, today’s multibillion-dollar behemoth known as Google was a fledgling search engine.</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Developments in smartphones, social networking, home entertainment, automobile safety, and other applications have certainly brought enjoyment and convenience to the everyday lives of millions of people around the globe.</a:t>
            </a:r>
          </a:p>
          <a:p>
            <a:endParaRPr lang="en-US" sz="1200" b="0" i="0" u="none" strike="noStrike" kern="1200" baseline="0" dirty="0" smtClean="0">
              <a:solidFill>
                <a:schemeClr val="tx1"/>
              </a:solidFill>
              <a:latin typeface="+mn-lt"/>
              <a:ea typeface="+mn-ea"/>
              <a:cs typeface="Arial" charset="0"/>
            </a:endParaRPr>
          </a:p>
          <a:p>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As shown in Figure 14.1, flexible production and speedy delivery depend on an integrated network of information to coordinate all the activities among customers</a:t>
            </a:r>
            <a:r>
              <a:rPr lang="en-US" sz="1200" b="0" i="0" u="none" strike="noStrike" kern="1200" baseline="0" dirty="0" smtClean="0">
                <a:solidFill>
                  <a:schemeClr val="tx1"/>
                </a:solidFill>
                <a:latin typeface="+mn-lt"/>
                <a:ea typeface="+mn-ea"/>
                <a:cs typeface="Arial" charset="0"/>
              </a:rPr>
              <a:t>, manufacturers</a:t>
            </a:r>
            <a:r>
              <a:rPr lang="en-US" sz="1200" b="0" i="0" u="none" strike="noStrike" kern="1200" baseline="0" dirty="0" smtClean="0">
                <a:solidFill>
                  <a:schemeClr val="tx1"/>
                </a:solidFill>
                <a:latin typeface="+mn-lt"/>
                <a:ea typeface="+mn-ea"/>
                <a:cs typeface="Arial" charset="0"/>
              </a:rPr>
              <a:t>, suppliers, and shippers.</a:t>
            </a:r>
          </a:p>
          <a:p>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Internet is a gigantic system of interconnected computer networks belonging to millions of collaborating organizations and agencies—government, business, academic, and public—linked together by voice, electronic, and wireless technologies.  Computers within the networks are connected by various communications protocols, or standardized coding systems, such as the hypertext transfer protocol (HTTP), which is used for the World Wide Web, a branch of the Internet consisting of interlinked hypertext documents, or Web pages.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9</a:t>
            </a:fld>
            <a:endParaRPr lang="en-US" dirty="0"/>
          </a:p>
        </p:txBody>
      </p:sp>
    </p:spTree>
    <p:extLst>
      <p:ext uri="{BB962C8B-B14F-4D97-AF65-F5344CB8AC3E}">
        <p14:creationId xmlns:p14="http://schemas.microsoft.com/office/powerpoint/2010/main" val="34398583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w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48609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48609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chemeClr val="bg1"/>
        </a:solidFill>
        <a:effectLst/>
      </p:bgPr>
    </p:bg>
    <p:spTree>
      <p:nvGrpSpPr>
        <p:cNvPr id="1" name=""/>
        <p:cNvGrpSpPr/>
        <p:nvPr/>
      </p:nvGrpSpPr>
      <p:grpSpPr>
        <a:xfrm>
          <a:off x="0" y="0"/>
          <a:ext cx="0" cy="0"/>
          <a:chOff x="0" y="0"/>
          <a:chExt cx="0" cy="0"/>
        </a:xfrm>
      </p:grpSpPr>
      <p:sp>
        <p:nvSpPr>
          <p:cNvPr id="103441" name="Rectangle 17"/>
          <p:cNvSpPr>
            <a:spLocks noChangeArrowheads="1"/>
          </p:cNvSpPr>
          <p:nvPr/>
        </p:nvSpPr>
        <p:spPr bwMode="auto">
          <a:xfrm>
            <a:off x="698500" y="1003300"/>
            <a:ext cx="2590800" cy="3505200"/>
          </a:xfrm>
          <a:prstGeom prst="rect">
            <a:avLst/>
          </a:prstGeom>
          <a:solidFill>
            <a:srgbClr val="C4EA08"/>
          </a:solidFill>
          <a:ln w="9525">
            <a:noFill/>
            <a:miter lim="800000"/>
            <a:headEnd/>
            <a:tailEnd/>
          </a:ln>
          <a:effectLst/>
        </p:spPr>
        <p:txBody>
          <a:bodyPr wrap="none" anchor="ctr"/>
          <a:lstStyle/>
          <a:p>
            <a:endParaRPr lang="en-US" dirty="0"/>
          </a:p>
        </p:txBody>
      </p:sp>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2" name="Text Box 8"/>
          <p:cNvSpPr txBox="1">
            <a:spLocks noChangeArrowheads="1"/>
          </p:cNvSpPr>
          <p:nvPr/>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14-</a:t>
            </a:r>
            <a:fld id="{F112BA74-E848-4C21-A5F3-5A68CC463A31}"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sp>
        <p:nvSpPr>
          <p:cNvPr id="103430" name="Title Placeholder 1"/>
          <p:cNvSpPr>
            <a:spLocks noGrp="1"/>
          </p:cNvSpPr>
          <p:nvPr>
            <p:ph type="ctrTitle"/>
          </p:nvPr>
        </p:nvSpPr>
        <p:spPr>
          <a:xfrm>
            <a:off x="4724400" y="1882775"/>
            <a:ext cx="3505200" cy="1470025"/>
          </a:xfrm>
        </p:spPr>
        <p:txBody>
          <a:bodyPr/>
          <a:lstStyle>
            <a:lvl1pPr algn="l">
              <a:defRPr sz="3600" smtClean="0">
                <a:solidFill>
                  <a:schemeClr val="tx1"/>
                </a:solidFill>
                <a:latin typeface="HelveticaNeueLTStd-Roman" charset="0"/>
              </a:defRPr>
            </a:lvl1pPr>
          </a:lstStyle>
          <a:p>
            <a:r>
              <a:rPr lang="en-US" smtClean="0"/>
              <a:t>Chapter title</a:t>
            </a:r>
          </a:p>
        </p:txBody>
      </p:sp>
      <p:sp>
        <p:nvSpPr>
          <p:cNvPr id="103435" name="Text Box 11"/>
          <p:cNvSpPr txBox="1">
            <a:spLocks noChangeArrowheads="1"/>
          </p:cNvSpPr>
          <p:nvPr/>
        </p:nvSpPr>
        <p:spPr bwMode="auto">
          <a:xfrm>
            <a:off x="4953000" y="4724400"/>
            <a:ext cx="1997075" cy="366713"/>
          </a:xfrm>
          <a:prstGeom prst="rect">
            <a:avLst/>
          </a:prstGeom>
          <a:noFill/>
          <a:ln w="9525">
            <a:noFill/>
            <a:miter lim="800000"/>
            <a:headEnd/>
            <a:tailEnd/>
          </a:ln>
          <a:effectLst/>
        </p:spPr>
        <p:txBody>
          <a:bodyPr>
            <a:spAutoFit/>
          </a:bodyPr>
          <a:lstStyle/>
          <a:p>
            <a:endParaRPr lang="en-US" dirty="0"/>
          </a:p>
        </p:txBody>
      </p:sp>
      <p:pic>
        <p:nvPicPr>
          <p:cNvPr id="103437" name="Picture 13"/>
          <p:cNvPicPr>
            <a:picLocks noChangeAspect="1" noChangeArrowheads="1"/>
          </p:cNvPicPr>
          <p:nvPr/>
        </p:nvPicPr>
        <p:blipFill>
          <a:blip r:embed="rId2"/>
          <a:srcRect/>
          <a:stretch>
            <a:fillRect/>
          </a:stretch>
        </p:blipFill>
        <p:spPr bwMode="auto">
          <a:xfrm>
            <a:off x="4800600" y="4876800"/>
            <a:ext cx="1676400" cy="646113"/>
          </a:xfrm>
          <a:prstGeom prst="rect">
            <a:avLst/>
          </a:prstGeom>
          <a:noFill/>
          <a:ln w="9525">
            <a:noFill/>
            <a:miter lim="800000"/>
            <a:headEnd/>
            <a:tailEnd/>
          </a:ln>
          <a:effectLst/>
        </p:spPr>
      </p:pic>
      <p:sp>
        <p:nvSpPr>
          <p:cNvPr id="103439" name="Text Box 15"/>
          <p:cNvSpPr txBox="1">
            <a:spLocks noChangeArrowheads="1"/>
          </p:cNvSpPr>
          <p:nvPr/>
        </p:nvSpPr>
        <p:spPr bwMode="auto">
          <a:xfrm>
            <a:off x="6434138" y="4876800"/>
            <a:ext cx="423862" cy="609600"/>
          </a:xfrm>
          <a:prstGeom prst="rect">
            <a:avLst/>
          </a:prstGeom>
          <a:noFill/>
          <a:ln w="9525">
            <a:noFill/>
            <a:miter lim="800000"/>
            <a:headEnd/>
            <a:tailEnd/>
          </a:ln>
          <a:effectLst/>
        </p:spPr>
        <p:txBody>
          <a:bodyPr wrap="none">
            <a:spAutoFit/>
          </a:bodyPr>
          <a:lstStyle/>
          <a:p>
            <a:r>
              <a:rPr lang="en-US" sz="3400" b="1" dirty="0">
                <a:solidFill>
                  <a:srgbClr val="DA2A00"/>
                </a:solidFill>
                <a:latin typeface="HelveticaNeue-Bold" charset="0"/>
              </a:rPr>
              <a:t>#</a:t>
            </a:r>
          </a:p>
        </p:txBody>
      </p:sp>
      <p:pic>
        <p:nvPicPr>
          <p:cNvPr id="103440" name="Picture 16" descr="Ebert10e"/>
          <p:cNvPicPr>
            <a:picLocks noChangeAspect="1" noChangeArrowheads="1"/>
          </p:cNvPicPr>
          <p:nvPr/>
        </p:nvPicPr>
        <p:blipFill>
          <a:blip r:embed="rId3"/>
          <a:srcRect/>
          <a:stretch>
            <a:fillRect/>
          </a:stretch>
        </p:blipFill>
        <p:spPr bwMode="auto">
          <a:xfrm>
            <a:off x="762000" y="1066800"/>
            <a:ext cx="2474913" cy="3390900"/>
          </a:xfrm>
          <a:prstGeom prst="rect">
            <a:avLst/>
          </a:prstGeom>
          <a:noFill/>
        </p:spPr>
      </p:pic>
    </p:spTree>
  </p:cSld>
  <p:clrMapOvr>
    <a:masterClrMapping/>
  </p:clrMapOvr>
  <p:transition/>
  <p:hf sldNum="0" hd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5"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7"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14-</a:t>
            </a:r>
            <a:fld id="{48257C89-6AEC-40D5-A273-5C3EE42E32CE}"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pic>
        <p:nvPicPr>
          <p:cNvPr id="8" name="Picture 13"/>
          <p:cNvPicPr>
            <a:picLocks noChangeAspect="1" noChangeArrowheads="1"/>
          </p:cNvPicPr>
          <p:nvPr/>
        </p:nvPicPr>
        <p:blipFill>
          <a:blip r:embed="rId2"/>
          <a:srcRect/>
          <a:stretch>
            <a:fillRect/>
          </a:stretch>
        </p:blipFill>
        <p:spPr bwMode="auto">
          <a:xfrm>
            <a:off x="457200" y="990600"/>
            <a:ext cx="8229600" cy="166688"/>
          </a:xfrm>
          <a:prstGeom prst="rect">
            <a:avLst/>
          </a:prstGeom>
          <a:noFill/>
          <a:ln w="9525">
            <a:noFill/>
            <a:miter lim="800000"/>
            <a:headEnd/>
            <a:tailEnd/>
          </a:ln>
          <a:effectLst/>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18288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197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14-</a:t>
            </a:r>
            <a:fld id="{798D4DF3-6BDD-4856-A5D6-701D61F83AAB}"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sp>
        <p:nvSpPr>
          <p:cNvPr id="108551" name="Text Placeholder 2"/>
          <p:cNvSpPr>
            <a:spLocks noGrp="1"/>
          </p:cNvSpPr>
          <p:nvPr>
            <p:ph type="body" idx="1"/>
          </p:nvPr>
        </p:nvSpPr>
        <p:spPr bwMode="auto">
          <a:xfrm>
            <a:off x="1828800" y="1905000"/>
            <a:ext cx="6629400" cy="3230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sp>
        <p:nvSpPr>
          <p:cNvPr id="108563" name="Rectangle 19"/>
          <p:cNvSpPr>
            <a:spLocks noChangeArrowheads="1"/>
          </p:cNvSpPr>
          <p:nvPr/>
        </p:nvSpPr>
        <p:spPr bwMode="auto">
          <a:xfrm>
            <a:off x="0" y="0"/>
            <a:ext cx="533400" cy="6324600"/>
          </a:xfrm>
          <a:prstGeom prst="rect">
            <a:avLst/>
          </a:prstGeom>
          <a:solidFill>
            <a:srgbClr val="C1C6CD"/>
          </a:solidFill>
          <a:ln w="9525">
            <a:noFill/>
            <a:miter lim="800000"/>
            <a:headEnd/>
            <a:tailEnd/>
          </a:ln>
          <a:effectLst/>
        </p:spPr>
        <p:txBody>
          <a:bodyPr wrap="none" anchor="ctr"/>
          <a:lstStyle/>
          <a:p>
            <a:endParaRPr lang="en-US" dirty="0"/>
          </a:p>
        </p:txBody>
      </p:sp>
      <p:pic>
        <p:nvPicPr>
          <p:cNvPr id="108564" name="Picture 20"/>
          <p:cNvPicPr>
            <a:picLocks noChangeAspect="1" noChangeArrowheads="1"/>
          </p:cNvPicPr>
          <p:nvPr/>
        </p:nvPicPr>
        <p:blipFill>
          <a:blip r:embed="rId13"/>
          <a:srcRect/>
          <a:stretch>
            <a:fillRect/>
          </a:stretch>
        </p:blipFill>
        <p:spPr bwMode="auto">
          <a:xfrm>
            <a:off x="609600" y="228600"/>
            <a:ext cx="8458200" cy="866775"/>
          </a:xfrm>
          <a:prstGeom prst="rect">
            <a:avLst/>
          </a:prstGeom>
          <a:noFill/>
          <a:ln w="9525">
            <a:noFill/>
            <a:miter lim="800000"/>
            <a:headEnd/>
            <a:tailEnd/>
          </a:ln>
          <a:effectLst/>
        </p:spPr>
      </p:pic>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14-</a:t>
            </a:r>
            <a:fld id="{D7E078EF-7339-4393-BEC6-515371D96D05}"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pic>
        <p:nvPicPr>
          <p:cNvPr id="112652" name="Picture 12" descr="disclaimer"/>
          <p:cNvPicPr>
            <a:picLocks noChangeAspect="1" noChangeArrowheads="1"/>
          </p:cNvPicPr>
          <p:nvPr/>
        </p:nvPicPr>
        <p:blipFill>
          <a:blip r:embed="rId13"/>
          <a:srcRect/>
          <a:stretch>
            <a:fillRect/>
          </a:stretch>
        </p:blipFill>
        <p:spPr bwMode="auto">
          <a:xfrm>
            <a:off x="381000" y="1600200"/>
            <a:ext cx="7924800" cy="2403475"/>
          </a:xfrm>
          <a:prstGeom prst="rect">
            <a:avLst/>
          </a:prstGeom>
          <a:noFill/>
        </p:spPr>
      </p:pic>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7" name="Title Placeholder 1"/>
          <p:cNvSpPr>
            <a:spLocks noGrp="1"/>
          </p:cNvSpPr>
          <p:nvPr>
            <p:ph type="title"/>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898" r:id="rId1"/>
    <p:sldLayoutId id="2147483924" r:id="rId2"/>
  </p:sldLayoutIdLst>
  <p:hf sldNum="0" hdr="0" dt="0"/>
  <p:txStyles>
    <p:title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9.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p:cNvSpPr>
          <p:nvPr>
            <p:ph type="ctrTitle"/>
          </p:nvPr>
        </p:nvSpPr>
        <p:spPr>
          <a:xfrm>
            <a:off x="4648200" y="1524000"/>
            <a:ext cx="3810000" cy="2689225"/>
          </a:xfrm>
        </p:spPr>
        <p:txBody>
          <a:bodyPr/>
          <a:lstStyle/>
          <a:p>
            <a:r>
              <a:rPr lang="en-US" sz="4000" dirty="0"/>
              <a:t>Information Technology (IT)</a:t>
            </a:r>
            <a:br>
              <a:rPr lang="en-US" sz="4000" dirty="0"/>
            </a:br>
            <a:r>
              <a:rPr lang="en-US" sz="4000" dirty="0"/>
              <a:t>for Business</a:t>
            </a:r>
          </a:p>
        </p:txBody>
      </p:sp>
      <p:sp>
        <p:nvSpPr>
          <p:cNvPr id="2" name="TextBox 1"/>
          <p:cNvSpPr txBox="1"/>
          <p:nvPr/>
        </p:nvSpPr>
        <p:spPr>
          <a:xfrm>
            <a:off x="6858000" y="4840069"/>
            <a:ext cx="697627" cy="646331"/>
          </a:xfrm>
          <a:prstGeom prst="rect">
            <a:avLst/>
          </a:prstGeom>
          <a:noFill/>
        </p:spPr>
        <p:txBody>
          <a:bodyPr wrap="none" rtlCol="0">
            <a:spAutoFit/>
          </a:bodyPr>
          <a:lstStyle/>
          <a:p>
            <a:r>
              <a:rPr lang="en-US" sz="3600" b="1" smtClean="0">
                <a:solidFill>
                  <a:srgbClr val="CC0000"/>
                </a:solidFill>
              </a:rPr>
              <a:t>14</a:t>
            </a:r>
            <a:endParaRPr lang="en-US" sz="3600" b="1" dirty="0">
              <a:solidFill>
                <a:srgbClr val="CC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3600" i="1" dirty="0"/>
              <a:t>The Internet and Other Communication </a:t>
            </a:r>
            <a:r>
              <a:rPr lang="en-US" sz="3600" i="1" dirty="0" smtClean="0"/>
              <a:t>Resources (cont.)</a:t>
            </a:r>
            <a:endParaRPr lang="en-US" sz="3600" i="1" dirty="0" smtClean="0">
              <a:latin typeface="Calibri" pitchFamily="34" charset="0"/>
            </a:endParaRPr>
          </a:p>
        </p:txBody>
      </p:sp>
      <p:sp>
        <p:nvSpPr>
          <p:cNvPr id="158723" name="Rectangle 3"/>
          <p:cNvSpPr>
            <a:spLocks noGrp="1"/>
          </p:cNvSpPr>
          <p:nvPr>
            <p:ph type="body" idx="4294967295"/>
          </p:nvPr>
        </p:nvSpPr>
        <p:spPr>
          <a:xfrm>
            <a:off x="457200" y="1219200"/>
            <a:ext cx="3581400" cy="4906963"/>
          </a:xfrm>
        </p:spPr>
        <p:txBody>
          <a:bodyPr/>
          <a:lstStyle/>
          <a:p>
            <a:pPr>
              <a:defRPr/>
            </a:pPr>
            <a:r>
              <a:rPr lang="en-US" b="1" dirty="0"/>
              <a:t>Intranet</a:t>
            </a:r>
            <a:r>
              <a:rPr lang="en-US" dirty="0"/>
              <a:t> </a:t>
            </a:r>
          </a:p>
          <a:p>
            <a:pPr lvl="1">
              <a:defRPr/>
            </a:pPr>
            <a:r>
              <a:rPr lang="en-US" dirty="0"/>
              <a:t>organization’s private network of internally linked websites accessible only to employees</a:t>
            </a:r>
          </a:p>
          <a:p>
            <a:pPr marL="0" indent="0">
              <a:buNone/>
            </a:pPr>
            <a:endParaRPr lang="en-US" b="1" dirty="0"/>
          </a:p>
        </p:txBody>
      </p:sp>
      <p:sp>
        <p:nvSpPr>
          <p:cNvPr id="4" name="Rectangle 3"/>
          <p:cNvSpPr txBox="1">
            <a:spLocks/>
          </p:cNvSpPr>
          <p:nvPr/>
        </p:nvSpPr>
        <p:spPr bwMode="auto">
          <a:xfrm>
            <a:off x="5105400" y="1219200"/>
            <a:ext cx="3581400" cy="4906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en-US" b="1" dirty="0"/>
              <a:t>Extranet</a:t>
            </a:r>
            <a:r>
              <a:rPr lang="en-US" dirty="0"/>
              <a:t> </a:t>
            </a:r>
          </a:p>
          <a:p>
            <a:pPr lvl="1">
              <a:defRPr/>
            </a:pPr>
            <a:r>
              <a:rPr lang="en-US" dirty="0"/>
              <a:t>system that allows outsiders limited access to a firm’s internal information network</a:t>
            </a:r>
          </a:p>
        </p:txBody>
      </p:sp>
    </p:spTree>
    <p:extLst>
      <p:ext uri="{BB962C8B-B14F-4D97-AF65-F5344CB8AC3E}">
        <p14:creationId xmlns:p14="http://schemas.microsoft.com/office/powerpoint/2010/main" val="38664680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pPr>
              <a:defRPr/>
            </a:pPr>
            <a:r>
              <a:rPr lang="en-US" b="1" dirty="0"/>
              <a:t>Electronic Conferencing </a:t>
            </a:r>
          </a:p>
          <a:p>
            <a:pPr lvl="1">
              <a:defRPr/>
            </a:pPr>
            <a:r>
              <a:rPr lang="en-US" dirty="0"/>
              <a:t>IT that allows groups of people to communicate simultaneously from various locations via e-mail, phone, or video</a:t>
            </a:r>
          </a:p>
          <a:p>
            <a:pPr>
              <a:defRPr/>
            </a:pPr>
            <a:r>
              <a:rPr lang="en-US" b="1" dirty="0"/>
              <a:t>VSAT Satellite Communications </a:t>
            </a:r>
          </a:p>
          <a:p>
            <a:pPr lvl="1">
              <a:defRPr/>
            </a:pPr>
            <a:r>
              <a:rPr lang="en-US" dirty="0"/>
              <a:t>network of geographically dispersed transmitter-receivers (transceivers) that send signals to and receive signals from a satellite, exchanging voice, video, and data transmissions</a:t>
            </a:r>
          </a:p>
          <a:p>
            <a:endParaRPr lang="en-US" b="1" dirty="0"/>
          </a:p>
        </p:txBody>
      </p:sp>
      <p:sp>
        <p:nvSpPr>
          <p:cNvPr id="4" name="Rectangle 2"/>
          <p:cNvSpPr txBox="1">
            <a:spLocks noChangeArrowheads="1"/>
          </p:cNvSpPr>
          <p:nvPr/>
        </p:nvSpPr>
        <p:spPr bwMode="auto">
          <a:xfrm>
            <a:off x="304800" y="-76200"/>
            <a:ext cx="8458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i="1" smtClean="0"/>
              <a:t>The Internet and Other Communication Resources (cont.)</a:t>
            </a:r>
            <a:endParaRPr lang="en-US" sz="3600" i="1" dirty="0" smtClean="0">
              <a:latin typeface="Calibri" pitchFamily="34" charset="0"/>
            </a:endParaRPr>
          </a:p>
        </p:txBody>
      </p:sp>
    </p:spTree>
    <p:extLst>
      <p:ext uri="{BB962C8B-B14F-4D97-AF65-F5344CB8AC3E}">
        <p14:creationId xmlns:p14="http://schemas.microsoft.com/office/powerpoint/2010/main" val="19655629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0"/>
            <a:ext cx="8229600" cy="1143000"/>
          </a:xfrm>
        </p:spPr>
        <p:txBody>
          <a:bodyPr/>
          <a:lstStyle/>
          <a:p>
            <a:r>
              <a:rPr lang="fr-FR" sz="2800" dirty="0"/>
              <a:t>A VSAT Satellite </a:t>
            </a:r>
            <a:br>
              <a:rPr lang="fr-FR" sz="2800" dirty="0"/>
            </a:br>
            <a:r>
              <a:rPr lang="fr-FR" sz="2800" dirty="0"/>
              <a:t>Communication Network</a:t>
            </a:r>
            <a:endParaRPr lang="en-US" sz="2800" dirty="0" smtClean="0">
              <a:latin typeface="Calibri" pitchFamily="34" charset="0"/>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9800" y="1219200"/>
            <a:ext cx="5032319" cy="495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019199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Networks: System Architecture</a:t>
            </a:r>
            <a:endParaRPr lang="en-US" sz="3200" dirty="0" smtClean="0">
              <a:latin typeface="Calibri" pitchFamily="34" charset="0"/>
            </a:endParaRPr>
          </a:p>
        </p:txBody>
      </p:sp>
      <p:sp>
        <p:nvSpPr>
          <p:cNvPr id="4" name="Rectangle 11"/>
          <p:cNvSpPr>
            <a:spLocks noGrp="1"/>
          </p:cNvSpPr>
          <p:nvPr>
            <p:ph type="body" idx="4294967295"/>
          </p:nvPr>
        </p:nvSpPr>
        <p:spPr>
          <a:xfrm>
            <a:off x="457200" y="1219200"/>
            <a:ext cx="8229600" cy="4906963"/>
          </a:xfrm>
        </p:spPr>
        <p:txBody>
          <a:bodyPr/>
          <a:lstStyle/>
          <a:p>
            <a:pPr>
              <a:defRPr/>
            </a:pPr>
            <a:r>
              <a:rPr lang="en-US" b="1" dirty="0"/>
              <a:t>Computer Network </a:t>
            </a:r>
          </a:p>
          <a:p>
            <a:pPr lvl="1">
              <a:defRPr/>
            </a:pPr>
            <a:r>
              <a:rPr lang="en-US" dirty="0"/>
              <a:t>group of two or more computers linked together by some form of cabling or by wireless technology to share data or resources, such as a printer</a:t>
            </a:r>
          </a:p>
          <a:p>
            <a:pPr>
              <a:defRPr/>
            </a:pPr>
            <a:r>
              <a:rPr lang="en-US" b="1" dirty="0"/>
              <a:t>Client-Server Network </a:t>
            </a:r>
          </a:p>
          <a:p>
            <a:pPr lvl="1">
              <a:defRPr/>
            </a:pPr>
            <a:r>
              <a:rPr lang="en-US" dirty="0"/>
              <a:t>common business network in which </a:t>
            </a:r>
            <a:r>
              <a:rPr lang="en-US" b="1" dirty="0"/>
              <a:t>clients </a:t>
            </a:r>
            <a:r>
              <a:rPr lang="en-US" dirty="0"/>
              <a:t>make requests for information or resources and </a:t>
            </a:r>
            <a:r>
              <a:rPr lang="en-US" b="1" dirty="0"/>
              <a:t>servers </a:t>
            </a:r>
            <a:r>
              <a:rPr lang="en-US" dirty="0"/>
              <a:t>provide the services</a:t>
            </a:r>
          </a:p>
          <a:p>
            <a:pPr marL="0" indent="0">
              <a:buNone/>
            </a:pPr>
            <a:endParaRPr lang="en-US" sz="2800" b="1" dirty="0"/>
          </a:p>
        </p:txBody>
      </p:sp>
    </p:spTree>
    <p:extLst>
      <p:ext uri="{BB962C8B-B14F-4D97-AF65-F5344CB8AC3E}">
        <p14:creationId xmlns:p14="http://schemas.microsoft.com/office/powerpoint/2010/main" val="19476985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t>Networks: System </a:t>
            </a:r>
            <a:r>
              <a:rPr lang="en-US" sz="3200" i="1" dirty="0" smtClean="0"/>
              <a:t>Architecture (cont.)</a:t>
            </a:r>
            <a:endParaRPr lang="en-US" sz="3200" i="1" dirty="0" smtClean="0">
              <a:latin typeface="Calibri" pitchFamily="34" charset="0"/>
            </a:endParaRPr>
          </a:p>
        </p:txBody>
      </p:sp>
      <p:sp>
        <p:nvSpPr>
          <p:cNvPr id="4" name="Rectangle 11"/>
          <p:cNvSpPr>
            <a:spLocks noGrp="1"/>
          </p:cNvSpPr>
          <p:nvPr>
            <p:ph type="body" idx="4294967295"/>
          </p:nvPr>
        </p:nvSpPr>
        <p:spPr>
          <a:xfrm>
            <a:off x="457200" y="1219200"/>
            <a:ext cx="8229600" cy="4906963"/>
          </a:xfrm>
        </p:spPr>
        <p:txBody>
          <a:bodyPr/>
          <a:lstStyle/>
          <a:p>
            <a:pPr>
              <a:defRPr/>
            </a:pPr>
            <a:r>
              <a:rPr lang="en-US" sz="2800" b="1" dirty="0"/>
              <a:t>Wide Area Network (WAN) </a:t>
            </a:r>
          </a:p>
          <a:p>
            <a:pPr lvl="1">
              <a:defRPr/>
            </a:pPr>
            <a:r>
              <a:rPr lang="en-US" sz="2400" dirty="0"/>
              <a:t>computers that are linked over long distances through telephone lines, microwave signals, or satellite communications</a:t>
            </a:r>
          </a:p>
          <a:p>
            <a:pPr>
              <a:defRPr/>
            </a:pPr>
            <a:r>
              <a:rPr lang="en-US" sz="2800" b="1" dirty="0"/>
              <a:t>Local Area Network (LAN) </a:t>
            </a:r>
          </a:p>
          <a:p>
            <a:pPr lvl="1">
              <a:defRPr/>
            </a:pPr>
            <a:r>
              <a:rPr lang="en-US" sz="2400" dirty="0"/>
              <a:t>computers that are linked in a small area, such as all of a firm’s computers within a single building</a:t>
            </a:r>
          </a:p>
          <a:p>
            <a:pPr>
              <a:defRPr/>
            </a:pPr>
            <a:r>
              <a:rPr lang="en-US" sz="2800" b="1" dirty="0"/>
              <a:t>Wireless Wide Area Network (WWAN) </a:t>
            </a:r>
          </a:p>
          <a:p>
            <a:pPr lvl="1"/>
            <a:r>
              <a:rPr lang="en-US" sz="2400" dirty="0"/>
              <a:t>network that uses airborne electronic signals instead of wires to link computers and electronic devices over long distances</a:t>
            </a:r>
          </a:p>
        </p:txBody>
      </p:sp>
    </p:spTree>
    <p:extLst>
      <p:ext uri="{BB962C8B-B14F-4D97-AF65-F5344CB8AC3E}">
        <p14:creationId xmlns:p14="http://schemas.microsoft.com/office/powerpoint/2010/main" val="23013062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p:cNvSpPr>
          <p:nvPr>
            <p:ph type="body" idx="4294967295"/>
          </p:nvPr>
        </p:nvSpPr>
        <p:spPr>
          <a:xfrm>
            <a:off x="228600" y="1219200"/>
            <a:ext cx="8610600" cy="4906963"/>
          </a:xfrm>
        </p:spPr>
        <p:txBody>
          <a:bodyPr/>
          <a:lstStyle/>
          <a:p>
            <a:pPr>
              <a:defRPr/>
            </a:pPr>
            <a:r>
              <a:rPr lang="en-US" sz="2800" b="1" dirty="0"/>
              <a:t>Wi-Fi</a:t>
            </a:r>
            <a:r>
              <a:rPr lang="en-US" sz="2800" dirty="0"/>
              <a:t> </a:t>
            </a:r>
          </a:p>
          <a:p>
            <a:pPr lvl="1">
              <a:defRPr/>
            </a:pPr>
            <a:r>
              <a:rPr lang="en-US" sz="2400" dirty="0"/>
              <a:t>technology using a wireless local area </a:t>
            </a:r>
            <a:r>
              <a:rPr lang="en-US" sz="2400" dirty="0" smtClean="0"/>
              <a:t>network</a:t>
            </a:r>
          </a:p>
          <a:p>
            <a:pPr>
              <a:defRPr/>
            </a:pPr>
            <a:r>
              <a:rPr lang="en-US" sz="2800" b="1" dirty="0"/>
              <a:t>Wide Area Network (WAN) </a:t>
            </a:r>
          </a:p>
          <a:p>
            <a:pPr lvl="1">
              <a:defRPr/>
            </a:pPr>
            <a:r>
              <a:rPr lang="en-US" sz="2400" dirty="0"/>
              <a:t>computers that are linked over long distances through telephone lines, microwave signals, or satellite </a:t>
            </a:r>
            <a:r>
              <a:rPr lang="en-US" sz="2400" dirty="0" smtClean="0"/>
              <a:t>communications</a:t>
            </a:r>
          </a:p>
          <a:p>
            <a:pPr>
              <a:defRPr/>
            </a:pPr>
            <a:r>
              <a:rPr lang="en-US" sz="2800" b="1" dirty="0"/>
              <a:t>Local Area Network (LAN) </a:t>
            </a:r>
          </a:p>
          <a:p>
            <a:pPr lvl="1">
              <a:defRPr/>
            </a:pPr>
            <a:r>
              <a:rPr lang="en-US" sz="2400" dirty="0"/>
              <a:t>computers that are linked in a small area, such as all of a firm’s computers within a single building</a:t>
            </a:r>
          </a:p>
          <a:p>
            <a:pPr marL="0" indent="0">
              <a:buNone/>
              <a:defRPr/>
            </a:pPr>
            <a:endParaRPr lang="en-US" dirty="0"/>
          </a:p>
          <a:p>
            <a:pPr marL="0" indent="0">
              <a:buNone/>
            </a:pPr>
            <a:endParaRPr lang="en-US" sz="2800" b="1" dirty="0"/>
          </a:p>
        </p:txBody>
      </p:sp>
      <p:sp>
        <p:nvSpPr>
          <p:cNvPr id="5" name="Rectangle 2"/>
          <p:cNvSpPr txBox="1">
            <a:spLocks noChangeArrowheads="1"/>
          </p:cNvSpPr>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200" i="1" smtClean="0"/>
              <a:t>Networks: System Architecture (cont.)</a:t>
            </a:r>
            <a:endParaRPr lang="en-US" sz="3200" i="1" dirty="0" smtClean="0">
              <a:latin typeface="Calibri" pitchFamily="34" charset="0"/>
            </a:endParaRPr>
          </a:p>
        </p:txBody>
      </p:sp>
    </p:spTree>
    <p:extLst>
      <p:ext uri="{BB962C8B-B14F-4D97-AF65-F5344CB8AC3E}">
        <p14:creationId xmlns:p14="http://schemas.microsoft.com/office/powerpoint/2010/main" val="32025642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p:cNvSpPr>
          <p:nvPr>
            <p:ph type="body" idx="4294967295"/>
          </p:nvPr>
        </p:nvSpPr>
        <p:spPr>
          <a:xfrm>
            <a:off x="228600" y="1219200"/>
            <a:ext cx="8610600" cy="4906963"/>
          </a:xfrm>
        </p:spPr>
        <p:txBody>
          <a:bodyPr/>
          <a:lstStyle/>
          <a:p>
            <a:pPr>
              <a:defRPr/>
            </a:pPr>
            <a:r>
              <a:rPr lang="en-US" sz="2800" b="1" dirty="0" smtClean="0"/>
              <a:t>“</a:t>
            </a:r>
            <a:r>
              <a:rPr lang="en-US" sz="2800" b="1" dirty="0"/>
              <a:t>Super Wi-Fi” Network </a:t>
            </a:r>
          </a:p>
          <a:p>
            <a:pPr lvl="1">
              <a:defRPr/>
            </a:pPr>
            <a:r>
              <a:rPr lang="en-US" sz="2400" dirty="0"/>
              <a:t>a powerful Wi-Fi network with extensive reach and strong signals that flow freely through physical objects such as walls</a:t>
            </a:r>
          </a:p>
        </p:txBody>
      </p:sp>
      <p:sp>
        <p:nvSpPr>
          <p:cNvPr id="6" name="Rectangle 2"/>
          <p:cNvSpPr txBox="1">
            <a:spLocks noChangeArrowheads="1"/>
          </p:cNvSpPr>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200" i="1" smtClean="0"/>
              <a:t>Networks: System Architecture (cont.)</a:t>
            </a:r>
            <a:endParaRPr lang="en-US" sz="3200" i="1" dirty="0" smtClean="0">
              <a:latin typeface="Calibri" pitchFamily="34" charset="0"/>
            </a:endParaRPr>
          </a:p>
        </p:txBody>
      </p:sp>
    </p:spTree>
    <p:extLst>
      <p:ext uri="{BB962C8B-B14F-4D97-AF65-F5344CB8AC3E}">
        <p14:creationId xmlns:p14="http://schemas.microsoft.com/office/powerpoint/2010/main" val="10228249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2800" dirty="0"/>
              <a:t>Core Components in BlackBerry Wireless Internet Architecture</a:t>
            </a:r>
            <a:endParaRPr lang="en-US" sz="2800" dirty="0" smtClean="0">
              <a:latin typeface="Calibri" pitchFamily="34"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81162" y="1371600"/>
            <a:ext cx="5938838" cy="46670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596130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Hardware and Software</a:t>
            </a:r>
            <a:endParaRPr lang="en-US" sz="3200" dirty="0" smtClean="0">
              <a:latin typeface="Calibri" pitchFamily="34" charset="0"/>
            </a:endParaRPr>
          </a:p>
        </p:txBody>
      </p:sp>
      <p:sp>
        <p:nvSpPr>
          <p:cNvPr id="4" name="Rectangle 11"/>
          <p:cNvSpPr>
            <a:spLocks noGrp="1"/>
          </p:cNvSpPr>
          <p:nvPr>
            <p:ph type="body" idx="4294967295"/>
          </p:nvPr>
        </p:nvSpPr>
        <p:spPr>
          <a:xfrm>
            <a:off x="457200" y="1219200"/>
            <a:ext cx="3733800" cy="4906963"/>
          </a:xfrm>
        </p:spPr>
        <p:txBody>
          <a:bodyPr/>
          <a:lstStyle/>
          <a:p>
            <a:pPr>
              <a:defRPr/>
            </a:pPr>
            <a:r>
              <a:rPr lang="en-US" b="1" dirty="0"/>
              <a:t>Hardware</a:t>
            </a:r>
            <a:r>
              <a:rPr lang="en-US" dirty="0"/>
              <a:t> </a:t>
            </a:r>
          </a:p>
          <a:p>
            <a:pPr lvl="1">
              <a:defRPr/>
            </a:pPr>
            <a:r>
              <a:rPr lang="en-US" dirty="0"/>
              <a:t>physical components of a computer network, such as keyboards, monitors, system units, and printers</a:t>
            </a:r>
          </a:p>
        </p:txBody>
      </p:sp>
      <p:sp>
        <p:nvSpPr>
          <p:cNvPr id="5" name="Rectangle 11"/>
          <p:cNvSpPr txBox="1">
            <a:spLocks/>
          </p:cNvSpPr>
          <p:nvPr/>
        </p:nvSpPr>
        <p:spPr bwMode="auto">
          <a:xfrm>
            <a:off x="4876800" y="1265237"/>
            <a:ext cx="3733800" cy="4906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en-US" b="1" dirty="0"/>
              <a:t>Software </a:t>
            </a:r>
          </a:p>
          <a:p>
            <a:pPr lvl="1">
              <a:defRPr/>
            </a:pPr>
            <a:r>
              <a:rPr lang="en-US" dirty="0"/>
              <a:t>programs that tell the computer how to function, what resources to use, how to use them, and application programs for specific activities</a:t>
            </a:r>
          </a:p>
        </p:txBody>
      </p:sp>
    </p:spTree>
    <p:extLst>
      <p:ext uri="{BB962C8B-B14F-4D97-AF65-F5344CB8AC3E}">
        <p14:creationId xmlns:p14="http://schemas.microsoft.com/office/powerpoint/2010/main" val="30809619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2800" dirty="0"/>
              <a:t>Information Systems: Harnessing the Competitive Power of IT</a:t>
            </a:r>
            <a:endParaRPr lang="en-US" sz="2800" dirty="0" smtClean="0">
              <a:latin typeface="Calibri" pitchFamily="34" charset="0"/>
            </a:endParaRPr>
          </a:p>
        </p:txBody>
      </p:sp>
      <p:sp>
        <p:nvSpPr>
          <p:cNvPr id="4" name="Rectangle 11"/>
          <p:cNvSpPr>
            <a:spLocks noGrp="1"/>
          </p:cNvSpPr>
          <p:nvPr>
            <p:ph type="body" idx="4294967295"/>
          </p:nvPr>
        </p:nvSpPr>
        <p:spPr>
          <a:xfrm>
            <a:off x="457200" y="1219200"/>
            <a:ext cx="8229600" cy="4906963"/>
          </a:xfrm>
        </p:spPr>
        <p:txBody>
          <a:bodyPr/>
          <a:lstStyle/>
          <a:p>
            <a:pPr>
              <a:defRPr/>
            </a:pPr>
            <a:r>
              <a:rPr lang="en-US" b="1" dirty="0"/>
              <a:t>Information System (IS) </a:t>
            </a:r>
          </a:p>
          <a:p>
            <a:pPr lvl="1">
              <a:defRPr/>
            </a:pPr>
            <a:r>
              <a:rPr lang="en-US" dirty="0"/>
              <a:t>system that uses IT resources to convert data into information and to collect, process, and transmit that information for use in decision-making</a:t>
            </a:r>
          </a:p>
          <a:p>
            <a:pPr>
              <a:defRPr/>
            </a:pPr>
            <a:r>
              <a:rPr lang="en-US" b="1" dirty="0"/>
              <a:t>Data </a:t>
            </a:r>
          </a:p>
          <a:p>
            <a:pPr lvl="1">
              <a:defRPr/>
            </a:pPr>
            <a:r>
              <a:rPr lang="en-US" dirty="0"/>
              <a:t>raw facts and figures that, by themselves, may not have much meaning</a:t>
            </a:r>
          </a:p>
          <a:p>
            <a:pPr>
              <a:defRPr/>
            </a:pPr>
            <a:r>
              <a:rPr lang="en-US" b="1" dirty="0"/>
              <a:t>Information</a:t>
            </a:r>
            <a:r>
              <a:rPr lang="en-US" dirty="0"/>
              <a:t> </a:t>
            </a:r>
          </a:p>
          <a:p>
            <a:pPr lvl="1">
              <a:defRPr/>
            </a:pPr>
            <a:r>
              <a:rPr lang="en-US" dirty="0"/>
              <a:t>meaningful, useful interpretation of data</a:t>
            </a:r>
          </a:p>
          <a:p>
            <a:pPr marL="0" indent="0">
              <a:buNone/>
            </a:pPr>
            <a:endParaRPr lang="en-US" sz="2800" b="1" dirty="0"/>
          </a:p>
        </p:txBody>
      </p:sp>
    </p:spTree>
    <p:extLst>
      <p:ext uri="{BB962C8B-B14F-4D97-AF65-F5344CB8AC3E}">
        <p14:creationId xmlns:p14="http://schemas.microsoft.com/office/powerpoint/2010/main" val="27821829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p:txBody>
          <a:bodyPr/>
          <a:lstStyle/>
          <a:p>
            <a:r>
              <a:rPr lang="en-US" dirty="0" smtClean="0">
                <a:latin typeface="Calibri" pitchFamily="34" charset="0"/>
              </a:rPr>
              <a:t>Introduction</a:t>
            </a:r>
          </a:p>
        </p:txBody>
      </p:sp>
      <p:sp>
        <p:nvSpPr>
          <p:cNvPr id="158723" name="Rectangle 3"/>
          <p:cNvSpPr>
            <a:spLocks noGrp="1"/>
          </p:cNvSpPr>
          <p:nvPr>
            <p:ph type="body" idx="4294967295"/>
          </p:nvPr>
        </p:nvSpPr>
        <p:spPr>
          <a:xfrm>
            <a:off x="457200" y="1295400"/>
            <a:ext cx="8229600" cy="4830763"/>
          </a:xfrm>
        </p:spPr>
        <p:txBody>
          <a:bodyPr/>
          <a:lstStyle/>
          <a:p>
            <a:pPr>
              <a:defRPr/>
            </a:pPr>
            <a:r>
              <a:rPr lang="en-US" sz="2800" b="1" dirty="0"/>
              <a:t>In this </a:t>
            </a:r>
            <a:r>
              <a:rPr lang="en-US" sz="2800" b="1" dirty="0" smtClean="0"/>
              <a:t>chapter we</a:t>
            </a:r>
          </a:p>
          <a:p>
            <a:pPr lvl="1"/>
            <a:r>
              <a:rPr lang="en-US" dirty="0" smtClean="0"/>
              <a:t>discuss the </a:t>
            </a:r>
            <a:r>
              <a:rPr lang="en-US" dirty="0"/>
              <a:t>various kinds of information </a:t>
            </a:r>
            <a:r>
              <a:rPr lang="en-US" dirty="0" smtClean="0"/>
              <a:t>technology, their </a:t>
            </a:r>
            <a:r>
              <a:rPr lang="en-US" dirty="0"/>
              <a:t>functions, and the </a:t>
            </a:r>
            <a:r>
              <a:rPr lang="en-US" dirty="0" smtClean="0"/>
              <a:t>benefits and </a:t>
            </a:r>
            <a:r>
              <a:rPr lang="en-US" dirty="0"/>
              <a:t>risks associated </a:t>
            </a:r>
            <a:r>
              <a:rPr lang="en-US" dirty="0" smtClean="0"/>
              <a:t>with each and their particular importance</a:t>
            </a:r>
          </a:p>
          <a:p>
            <a:pPr lvl="1"/>
            <a:r>
              <a:rPr lang="en-US" dirty="0" smtClean="0"/>
              <a:t>explore how technology is </a:t>
            </a:r>
            <a:r>
              <a:rPr lang="en-US" dirty="0"/>
              <a:t>used by and </a:t>
            </a:r>
            <a:r>
              <a:rPr lang="en-US" dirty="0" smtClean="0"/>
              <a:t>affects business</a:t>
            </a:r>
            <a:r>
              <a:rPr lang="en-US" dirty="0"/>
              <a:t>, and how you can use it </a:t>
            </a:r>
            <a:r>
              <a:rPr lang="en-US" dirty="0" smtClean="0"/>
              <a:t>to your </a:t>
            </a:r>
            <a:r>
              <a:rPr lang="en-US" dirty="0"/>
              <a:t>best advantage—as an </a:t>
            </a:r>
            <a:r>
              <a:rPr lang="en-US" dirty="0" smtClean="0"/>
              <a:t>employee, investor</a:t>
            </a:r>
            <a:r>
              <a:rPr lang="en-US" dirty="0"/>
              <a:t>, manager, or as a </a:t>
            </a:r>
            <a:r>
              <a:rPr lang="en-US" dirty="0" smtClean="0"/>
              <a:t>business owner</a:t>
            </a:r>
            <a:endParaRPr lang="en-US" sz="8000" b="1" dirty="0" smtClean="0"/>
          </a:p>
        </p:txBody>
      </p:sp>
    </p:spTree>
    <p:extLst>
      <p:ext uri="{BB962C8B-B14F-4D97-AF65-F5344CB8AC3E}">
        <p14:creationId xmlns:p14="http://schemas.microsoft.com/office/powerpoint/2010/main" val="12584352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0"/>
            <a:ext cx="8229600" cy="1143000"/>
          </a:xfrm>
        </p:spPr>
        <p:txBody>
          <a:bodyPr/>
          <a:lstStyle/>
          <a:p>
            <a:r>
              <a:rPr lang="en-US" sz="2800" dirty="0"/>
              <a:t>Leveraging Information Resources: Data Warehousing and Data Mining</a:t>
            </a:r>
            <a:endParaRPr lang="en-US" sz="2800" dirty="0" smtClean="0">
              <a:latin typeface="Calibri" pitchFamily="34" charset="0"/>
            </a:endParaRPr>
          </a:p>
        </p:txBody>
      </p:sp>
      <p:sp>
        <p:nvSpPr>
          <p:cNvPr id="4" name="Rectangle 11"/>
          <p:cNvSpPr>
            <a:spLocks noGrp="1"/>
          </p:cNvSpPr>
          <p:nvPr>
            <p:ph type="body" idx="4294967295"/>
          </p:nvPr>
        </p:nvSpPr>
        <p:spPr>
          <a:xfrm>
            <a:off x="457200" y="1219200"/>
            <a:ext cx="8229600" cy="4906963"/>
          </a:xfrm>
        </p:spPr>
        <p:txBody>
          <a:bodyPr/>
          <a:lstStyle/>
          <a:p>
            <a:r>
              <a:rPr lang="en-US" sz="2800" b="1" dirty="0"/>
              <a:t>Information Systems </a:t>
            </a:r>
            <a:r>
              <a:rPr lang="en-US" sz="2800" b="1" dirty="0" smtClean="0"/>
              <a:t>Managers</a:t>
            </a:r>
          </a:p>
          <a:p>
            <a:pPr lvl="1"/>
            <a:r>
              <a:rPr lang="en-US" sz="2400" dirty="0" smtClean="0"/>
              <a:t>managers </a:t>
            </a:r>
            <a:r>
              <a:rPr lang="en-US" sz="2400" dirty="0"/>
              <a:t>who are responsible for </a:t>
            </a:r>
            <a:r>
              <a:rPr lang="en-US" sz="2400" dirty="0" smtClean="0"/>
              <a:t>the systems </a:t>
            </a:r>
            <a:r>
              <a:rPr lang="en-US" sz="2400" dirty="0"/>
              <a:t>used for gathering, </a:t>
            </a:r>
            <a:r>
              <a:rPr lang="en-US" sz="2400" dirty="0" smtClean="0"/>
              <a:t>organizing, and </a:t>
            </a:r>
            <a:r>
              <a:rPr lang="en-US" sz="2400" dirty="0"/>
              <a:t>distributing information</a:t>
            </a:r>
            <a:endParaRPr lang="en-US" sz="2400" b="1" dirty="0" smtClean="0"/>
          </a:p>
          <a:p>
            <a:pPr>
              <a:defRPr/>
            </a:pPr>
            <a:r>
              <a:rPr lang="en-US" sz="2800" b="1" dirty="0" smtClean="0"/>
              <a:t>Data </a:t>
            </a:r>
            <a:r>
              <a:rPr lang="en-US" sz="2800" b="1" dirty="0"/>
              <a:t>Warehousing </a:t>
            </a:r>
          </a:p>
          <a:p>
            <a:pPr lvl="1">
              <a:defRPr/>
            </a:pPr>
            <a:r>
              <a:rPr lang="en-US" sz="2400" dirty="0"/>
              <a:t>the collection, storage, and retrieval of data in electronic files</a:t>
            </a:r>
          </a:p>
          <a:p>
            <a:pPr>
              <a:defRPr/>
            </a:pPr>
            <a:r>
              <a:rPr lang="en-US" sz="2800" b="1" dirty="0"/>
              <a:t>Data Mining </a:t>
            </a:r>
          </a:p>
          <a:p>
            <a:pPr lvl="1">
              <a:defRPr/>
            </a:pPr>
            <a:r>
              <a:rPr lang="en-US" sz="2400" dirty="0"/>
              <a:t>the application of electronic technologies for searching, sifting, and reorganizing pools of data to uncover useful information</a:t>
            </a:r>
          </a:p>
          <a:p>
            <a:pPr marL="0" indent="0">
              <a:buNone/>
            </a:pPr>
            <a:endParaRPr lang="en-US" sz="2400" b="1" dirty="0"/>
          </a:p>
        </p:txBody>
      </p:sp>
    </p:spTree>
    <p:extLst>
      <p:ext uri="{BB962C8B-B14F-4D97-AF65-F5344CB8AC3E}">
        <p14:creationId xmlns:p14="http://schemas.microsoft.com/office/powerpoint/2010/main" val="80706810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2800" dirty="0"/>
              <a:t>Information Systems </a:t>
            </a:r>
            <a:r>
              <a:rPr lang="en-US" sz="2800" dirty="0" smtClean="0"/>
              <a:t>for Knowledge </a:t>
            </a:r>
            <a:r>
              <a:rPr lang="en-US" sz="2800" dirty="0"/>
              <a:t>Workers</a:t>
            </a:r>
            <a:endParaRPr lang="en-US" sz="2800" dirty="0" smtClean="0">
              <a:latin typeface="Calibri" pitchFamily="34" charset="0"/>
            </a:endParaRPr>
          </a:p>
        </p:txBody>
      </p:sp>
      <p:sp>
        <p:nvSpPr>
          <p:cNvPr id="4" name="Rectangle 11"/>
          <p:cNvSpPr>
            <a:spLocks noGrp="1"/>
          </p:cNvSpPr>
          <p:nvPr>
            <p:ph type="body" idx="4294967295"/>
          </p:nvPr>
        </p:nvSpPr>
        <p:spPr>
          <a:xfrm>
            <a:off x="457200" y="1219200"/>
            <a:ext cx="8229600" cy="4906963"/>
          </a:xfrm>
        </p:spPr>
        <p:txBody>
          <a:bodyPr/>
          <a:lstStyle/>
          <a:p>
            <a:pPr>
              <a:buClr>
                <a:srgbClr val="254061"/>
              </a:buClr>
            </a:pPr>
            <a:r>
              <a:rPr lang="en-US" altLang="en-US" b="1" dirty="0"/>
              <a:t>Knowledge Information </a:t>
            </a:r>
            <a:r>
              <a:rPr lang="en-US" altLang="en-US" b="1" dirty="0" smtClean="0"/>
              <a:t>System</a:t>
            </a:r>
          </a:p>
          <a:p>
            <a:pPr lvl="1">
              <a:buClr>
                <a:srgbClr val="254061"/>
              </a:buClr>
            </a:pPr>
            <a:r>
              <a:rPr lang="en-US" altLang="en-US" dirty="0" smtClean="0"/>
              <a:t>information </a:t>
            </a:r>
            <a:r>
              <a:rPr lang="en-US" altLang="en-US" dirty="0"/>
              <a:t>system (IS) that supports knowledge workers by providing resources to create, store, use, and transmit new knowledge for useful applications</a:t>
            </a:r>
          </a:p>
        </p:txBody>
      </p:sp>
    </p:spTree>
    <p:extLst>
      <p:ext uri="{BB962C8B-B14F-4D97-AF65-F5344CB8AC3E}">
        <p14:creationId xmlns:p14="http://schemas.microsoft.com/office/powerpoint/2010/main" val="370654647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2800" i="1" dirty="0"/>
              <a:t>Information Systems </a:t>
            </a:r>
            <a:r>
              <a:rPr lang="en-US" sz="2800" i="1" dirty="0" smtClean="0"/>
              <a:t>for Knowledge </a:t>
            </a:r>
            <a:r>
              <a:rPr lang="en-US" sz="2800" i="1" dirty="0" smtClean="0"/>
              <a:t>Workers (cont.)</a:t>
            </a:r>
            <a:endParaRPr lang="en-US" sz="2800" i="1" dirty="0" smtClean="0">
              <a:latin typeface="Calibri" pitchFamily="34" charset="0"/>
            </a:endParaRPr>
          </a:p>
        </p:txBody>
      </p:sp>
      <p:sp>
        <p:nvSpPr>
          <p:cNvPr id="4" name="Rectangle 11"/>
          <p:cNvSpPr>
            <a:spLocks noGrp="1"/>
          </p:cNvSpPr>
          <p:nvPr>
            <p:ph type="body" idx="4294967295"/>
          </p:nvPr>
        </p:nvSpPr>
        <p:spPr>
          <a:xfrm>
            <a:off x="457200" y="1219200"/>
            <a:ext cx="8229600" cy="4906963"/>
          </a:xfrm>
        </p:spPr>
        <p:txBody>
          <a:bodyPr/>
          <a:lstStyle/>
          <a:p>
            <a:pPr>
              <a:defRPr/>
            </a:pPr>
            <a:r>
              <a:rPr lang="en-US" b="1" dirty="0"/>
              <a:t>Computer-Aided Design (CAD) </a:t>
            </a:r>
          </a:p>
          <a:p>
            <a:pPr lvl="1">
              <a:defRPr/>
            </a:pPr>
            <a:r>
              <a:rPr lang="en-US" dirty="0"/>
              <a:t>IS with software that helps knowledge workers design products by simulating them and displaying them in three-dimensional graphics</a:t>
            </a:r>
          </a:p>
          <a:p>
            <a:pPr>
              <a:defRPr/>
            </a:pPr>
            <a:r>
              <a:rPr lang="en-US" b="1" dirty="0"/>
              <a:t>Computer-Aided Manufacturing (CAM) </a:t>
            </a:r>
          </a:p>
          <a:p>
            <a:pPr lvl="1">
              <a:defRPr/>
            </a:pPr>
            <a:r>
              <a:rPr lang="en-US" dirty="0"/>
              <a:t>IS that uses computers to design and control equipment in a manufacturing process</a:t>
            </a:r>
          </a:p>
          <a:p>
            <a:pPr marL="0" indent="0">
              <a:buNone/>
            </a:pPr>
            <a:endParaRPr lang="en-US" sz="2800" b="1" dirty="0"/>
          </a:p>
        </p:txBody>
      </p:sp>
    </p:spTree>
    <p:extLst>
      <p:ext uri="{BB962C8B-B14F-4D97-AF65-F5344CB8AC3E}">
        <p14:creationId xmlns:p14="http://schemas.microsoft.com/office/powerpoint/2010/main" val="269542849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Information Systems for Managers</a:t>
            </a:r>
            <a:endParaRPr lang="en-US" sz="3200" dirty="0" smtClean="0">
              <a:latin typeface="Calibri" pitchFamily="34" charset="0"/>
            </a:endParaRPr>
          </a:p>
        </p:txBody>
      </p:sp>
      <p:sp>
        <p:nvSpPr>
          <p:cNvPr id="4" name="Rectangle 11"/>
          <p:cNvSpPr>
            <a:spLocks noGrp="1"/>
          </p:cNvSpPr>
          <p:nvPr>
            <p:ph type="body" idx="4294967295"/>
          </p:nvPr>
        </p:nvSpPr>
        <p:spPr>
          <a:xfrm>
            <a:off x="457200" y="1219200"/>
            <a:ext cx="8229600" cy="4906963"/>
          </a:xfrm>
        </p:spPr>
        <p:txBody>
          <a:bodyPr/>
          <a:lstStyle/>
          <a:p>
            <a:pPr>
              <a:defRPr/>
            </a:pPr>
            <a:r>
              <a:rPr lang="en-US" b="1" dirty="0"/>
              <a:t>Management Information System (MIS)</a:t>
            </a:r>
          </a:p>
          <a:p>
            <a:pPr lvl="1">
              <a:defRPr/>
            </a:pPr>
            <a:r>
              <a:rPr lang="en-US" dirty="0"/>
              <a:t>computer system that supports managers by providing information—reports, schedules, plans, and budgets—that can be used for making decisions</a:t>
            </a:r>
          </a:p>
          <a:p>
            <a:pPr>
              <a:defRPr/>
            </a:pPr>
            <a:r>
              <a:rPr lang="en-US" b="1" dirty="0"/>
              <a:t>Decision Support System (DSS) </a:t>
            </a:r>
          </a:p>
          <a:p>
            <a:pPr lvl="1">
              <a:defRPr/>
            </a:pPr>
            <a:r>
              <a:rPr lang="en-US" dirty="0"/>
              <a:t>interactive system that creates virtual business models for a particular kind of decision and tests them with different data to see how they respond</a:t>
            </a:r>
          </a:p>
          <a:p>
            <a:pPr marL="0" indent="0">
              <a:buNone/>
            </a:pPr>
            <a:endParaRPr lang="en-US" sz="2800" b="1" dirty="0"/>
          </a:p>
        </p:txBody>
      </p:sp>
    </p:spTree>
    <p:extLst>
      <p:ext uri="{BB962C8B-B14F-4D97-AF65-F5344CB8AC3E}">
        <p14:creationId xmlns:p14="http://schemas.microsoft.com/office/powerpoint/2010/main" val="105393908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IT Risks and Threats</a:t>
            </a:r>
            <a:endParaRPr lang="en-US" sz="3200" dirty="0" smtClean="0">
              <a:latin typeface="Calibri" pitchFamily="34" charset="0"/>
            </a:endParaRPr>
          </a:p>
        </p:txBody>
      </p:sp>
      <p:sp>
        <p:nvSpPr>
          <p:cNvPr id="4" name="Rectangle 11"/>
          <p:cNvSpPr>
            <a:spLocks noGrp="1"/>
          </p:cNvSpPr>
          <p:nvPr>
            <p:ph type="body" idx="4294967295"/>
          </p:nvPr>
        </p:nvSpPr>
        <p:spPr>
          <a:xfrm>
            <a:off x="457200" y="1219200"/>
            <a:ext cx="8229600" cy="4906963"/>
          </a:xfrm>
        </p:spPr>
        <p:txBody>
          <a:bodyPr/>
          <a:lstStyle/>
          <a:p>
            <a:pPr>
              <a:defRPr/>
            </a:pPr>
            <a:r>
              <a:rPr lang="en-US" b="1" dirty="0"/>
              <a:t>Hacker </a:t>
            </a:r>
          </a:p>
          <a:p>
            <a:pPr lvl="1">
              <a:defRPr/>
            </a:pPr>
            <a:r>
              <a:rPr lang="en-US" dirty="0"/>
              <a:t>cybercriminal who gains unauthorized access to a computer or network, either to steal information, money, or property or to tamper with data</a:t>
            </a:r>
          </a:p>
          <a:p>
            <a:pPr lvl="1">
              <a:defRPr/>
            </a:pPr>
            <a:r>
              <a:rPr lang="en-US" dirty="0" err="1"/>
              <a:t>DoS</a:t>
            </a:r>
            <a:r>
              <a:rPr lang="en-US" dirty="0"/>
              <a:t> attacks, wireless mooching</a:t>
            </a:r>
          </a:p>
        </p:txBody>
      </p:sp>
    </p:spTree>
    <p:extLst>
      <p:ext uri="{BB962C8B-B14F-4D97-AF65-F5344CB8AC3E}">
        <p14:creationId xmlns:p14="http://schemas.microsoft.com/office/powerpoint/2010/main" val="279908474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t>IT Risks and </a:t>
            </a:r>
            <a:r>
              <a:rPr lang="en-US" sz="3200" i="1" dirty="0" smtClean="0"/>
              <a:t>Threats (cont.)</a:t>
            </a:r>
            <a:endParaRPr lang="en-US" sz="3200" i="1" dirty="0" smtClean="0">
              <a:latin typeface="Calibri" pitchFamily="34" charset="0"/>
            </a:endParaRPr>
          </a:p>
        </p:txBody>
      </p:sp>
      <p:sp>
        <p:nvSpPr>
          <p:cNvPr id="4" name="Rectangle 11"/>
          <p:cNvSpPr>
            <a:spLocks noGrp="1"/>
          </p:cNvSpPr>
          <p:nvPr>
            <p:ph type="body" idx="4294967295"/>
          </p:nvPr>
        </p:nvSpPr>
        <p:spPr>
          <a:xfrm>
            <a:off x="457200" y="1219200"/>
            <a:ext cx="8229600" cy="4906963"/>
          </a:xfrm>
        </p:spPr>
        <p:txBody>
          <a:bodyPr/>
          <a:lstStyle/>
          <a:p>
            <a:pPr>
              <a:buClr>
                <a:srgbClr val="254061"/>
              </a:buClr>
            </a:pPr>
            <a:r>
              <a:rPr lang="en-US" altLang="en-US" b="1" dirty="0"/>
              <a:t>Identity Theft </a:t>
            </a:r>
            <a:endParaRPr lang="en-US" altLang="en-US" b="1" dirty="0" smtClean="0"/>
          </a:p>
          <a:p>
            <a:pPr lvl="1">
              <a:buClr>
                <a:srgbClr val="254061"/>
              </a:buClr>
            </a:pPr>
            <a:r>
              <a:rPr lang="en-US" altLang="en-US" dirty="0" smtClean="0"/>
              <a:t>unauthorized </a:t>
            </a:r>
            <a:r>
              <a:rPr lang="en-US" altLang="en-US" dirty="0"/>
              <a:t>use of personal information (such as Social Security number and address) to get loans, credit cards, or other monetary benefits by impersonating the victim</a:t>
            </a:r>
          </a:p>
          <a:p>
            <a:pPr lvl="1">
              <a:buFont typeface="Arial" charset="0"/>
              <a:buChar char="└"/>
            </a:pPr>
            <a:r>
              <a:rPr lang="en-US" altLang="en-US" dirty="0"/>
              <a:t>phishing, pharming</a:t>
            </a:r>
          </a:p>
          <a:p>
            <a:pPr>
              <a:buClr>
                <a:srgbClr val="254061"/>
              </a:buClr>
            </a:pPr>
            <a:r>
              <a:rPr lang="en-US" altLang="en-US" b="1" dirty="0"/>
              <a:t>Intellectual Property </a:t>
            </a:r>
            <a:endParaRPr lang="en-US" altLang="en-US" b="1" dirty="0" smtClean="0"/>
          </a:p>
          <a:p>
            <a:pPr lvl="1">
              <a:buClr>
                <a:srgbClr val="254061"/>
              </a:buClr>
            </a:pPr>
            <a:r>
              <a:rPr lang="en-US" altLang="en-US" dirty="0" smtClean="0"/>
              <a:t>something </a:t>
            </a:r>
            <a:r>
              <a:rPr lang="en-US" altLang="en-US" dirty="0"/>
              <a:t>produced by the intellect or mind that has commercial value</a:t>
            </a:r>
          </a:p>
          <a:p>
            <a:pPr lvl="1">
              <a:buFont typeface="Arial" charset="0"/>
              <a:buChar char="└"/>
            </a:pPr>
            <a:endParaRPr lang="en-US" altLang="en-US" dirty="0"/>
          </a:p>
        </p:txBody>
      </p:sp>
    </p:spTree>
    <p:extLst>
      <p:ext uri="{BB962C8B-B14F-4D97-AF65-F5344CB8AC3E}">
        <p14:creationId xmlns:p14="http://schemas.microsoft.com/office/powerpoint/2010/main" val="16885381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p:cNvSpPr>
          <p:nvPr>
            <p:ph type="body" idx="4294967295"/>
          </p:nvPr>
        </p:nvSpPr>
        <p:spPr>
          <a:xfrm>
            <a:off x="457200" y="1219200"/>
            <a:ext cx="8229600" cy="4906963"/>
          </a:xfrm>
        </p:spPr>
        <p:txBody>
          <a:bodyPr/>
          <a:lstStyle/>
          <a:p>
            <a:pPr>
              <a:defRPr/>
            </a:pPr>
            <a:r>
              <a:rPr lang="en-US" b="1" dirty="0"/>
              <a:t>Spyware </a:t>
            </a:r>
          </a:p>
          <a:p>
            <a:pPr lvl="1">
              <a:defRPr/>
            </a:pPr>
            <a:r>
              <a:rPr lang="en-US" dirty="0"/>
              <a:t>program unknowingly downloaded by users that monitors their computer activities, gathering e-mail addresses, credit card numbers, and other information that it transmits to someone outside the host system</a:t>
            </a:r>
          </a:p>
          <a:p>
            <a:pPr>
              <a:defRPr/>
            </a:pPr>
            <a:r>
              <a:rPr lang="en-US" b="1" dirty="0"/>
              <a:t>Spam </a:t>
            </a:r>
          </a:p>
          <a:p>
            <a:pPr lvl="1">
              <a:defRPr/>
            </a:pPr>
            <a:r>
              <a:rPr lang="en-US" dirty="0"/>
              <a:t>junk e-mail sent to a mailing list or a newsgroup</a:t>
            </a:r>
          </a:p>
        </p:txBody>
      </p:sp>
      <p:sp>
        <p:nvSpPr>
          <p:cNvPr id="5" name="Rectangle 2"/>
          <p:cNvSpPr txBox="1">
            <a:spLocks noChangeArrowheads="1"/>
          </p:cNvSpPr>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200" i="1" smtClean="0"/>
              <a:t>IT Risks and Threats (cont.)</a:t>
            </a:r>
            <a:endParaRPr lang="en-US" sz="3200" i="1" dirty="0" smtClean="0">
              <a:latin typeface="Calibri" pitchFamily="34" charset="0"/>
            </a:endParaRPr>
          </a:p>
        </p:txBody>
      </p:sp>
    </p:spTree>
    <p:extLst>
      <p:ext uri="{BB962C8B-B14F-4D97-AF65-F5344CB8AC3E}">
        <p14:creationId xmlns:p14="http://schemas.microsoft.com/office/powerpoint/2010/main" val="225986856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IT Protection Measures</a:t>
            </a:r>
            <a:endParaRPr lang="en-US" sz="3200" dirty="0" smtClean="0">
              <a:latin typeface="Calibri" pitchFamily="34" charset="0"/>
            </a:endParaRPr>
          </a:p>
        </p:txBody>
      </p:sp>
      <p:sp>
        <p:nvSpPr>
          <p:cNvPr id="4" name="Rectangle 11"/>
          <p:cNvSpPr>
            <a:spLocks noGrp="1"/>
          </p:cNvSpPr>
          <p:nvPr>
            <p:ph type="body" idx="4294967295"/>
          </p:nvPr>
        </p:nvSpPr>
        <p:spPr>
          <a:xfrm>
            <a:off x="457200" y="1219200"/>
            <a:ext cx="8229600" cy="4906963"/>
          </a:xfrm>
        </p:spPr>
        <p:txBody>
          <a:bodyPr/>
          <a:lstStyle/>
          <a:p>
            <a:pPr>
              <a:defRPr/>
            </a:pPr>
            <a:r>
              <a:rPr lang="en-US" b="1" dirty="0"/>
              <a:t>Firewall </a:t>
            </a:r>
          </a:p>
          <a:p>
            <a:pPr lvl="1">
              <a:defRPr/>
            </a:pPr>
            <a:r>
              <a:rPr lang="en-US" dirty="0"/>
              <a:t>security system with special software or hardware devices designed to keep computers safe from hackers</a:t>
            </a:r>
          </a:p>
          <a:p>
            <a:pPr>
              <a:defRPr/>
            </a:pPr>
            <a:r>
              <a:rPr lang="en-US" b="1" dirty="0"/>
              <a:t>Anti-Virus Software </a:t>
            </a:r>
          </a:p>
          <a:p>
            <a:pPr lvl="1">
              <a:defRPr/>
            </a:pPr>
            <a:r>
              <a:rPr lang="en-US" dirty="0"/>
              <a:t>product that protects systems by searching incoming e-mails and data files for “signatures” of known viruses and virus-like characteristics</a:t>
            </a:r>
          </a:p>
          <a:p>
            <a:pPr marL="0" indent="0">
              <a:buNone/>
            </a:pPr>
            <a:endParaRPr lang="en-US" sz="2800" b="1" dirty="0"/>
          </a:p>
        </p:txBody>
      </p:sp>
    </p:spTree>
    <p:extLst>
      <p:ext uri="{BB962C8B-B14F-4D97-AF65-F5344CB8AC3E}">
        <p14:creationId xmlns:p14="http://schemas.microsoft.com/office/powerpoint/2010/main" val="26798549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t>IT Protection </a:t>
            </a:r>
            <a:r>
              <a:rPr lang="en-US" sz="3200" i="1" dirty="0" smtClean="0"/>
              <a:t>Measures (cont.)</a:t>
            </a:r>
            <a:endParaRPr lang="en-US" sz="3200" i="1" dirty="0" smtClean="0">
              <a:latin typeface="Calibri" pitchFamily="34" charset="0"/>
            </a:endParaRPr>
          </a:p>
        </p:txBody>
      </p:sp>
      <p:sp>
        <p:nvSpPr>
          <p:cNvPr id="4" name="Rectangle 11"/>
          <p:cNvSpPr>
            <a:spLocks noGrp="1"/>
          </p:cNvSpPr>
          <p:nvPr>
            <p:ph type="body" idx="4294967295"/>
          </p:nvPr>
        </p:nvSpPr>
        <p:spPr>
          <a:xfrm>
            <a:off x="457200" y="1219200"/>
            <a:ext cx="8229600" cy="4906963"/>
          </a:xfrm>
        </p:spPr>
        <p:txBody>
          <a:bodyPr/>
          <a:lstStyle/>
          <a:p>
            <a:pPr>
              <a:defRPr/>
            </a:pPr>
            <a:r>
              <a:rPr lang="en-US" b="1" dirty="0"/>
              <a:t>Encryption System </a:t>
            </a:r>
          </a:p>
          <a:p>
            <a:pPr lvl="1">
              <a:defRPr/>
            </a:pPr>
            <a:r>
              <a:rPr lang="en-US" dirty="0"/>
              <a:t>software that assigns an e-mail message to a unique code number (digital fingerprint) for each computer so only that computer, not others, can open and read the message</a:t>
            </a:r>
          </a:p>
        </p:txBody>
      </p:sp>
    </p:spTree>
    <p:extLst>
      <p:ext uri="{BB962C8B-B14F-4D97-AF65-F5344CB8AC3E}">
        <p14:creationId xmlns:p14="http://schemas.microsoft.com/office/powerpoint/2010/main" val="423215963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2800" dirty="0"/>
              <a:t>Areas for Ethical Concerns in</a:t>
            </a:r>
            <a:br>
              <a:rPr lang="en-US" sz="2800" dirty="0"/>
            </a:br>
            <a:r>
              <a:rPr lang="en-US" sz="2800" dirty="0"/>
              <a:t>Information Technology and Its Uses</a:t>
            </a:r>
            <a:endParaRPr lang="en-US" sz="2800" dirty="0" smtClean="0">
              <a:latin typeface="Calibri" pitchFamily="34" charset="0"/>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1174612"/>
            <a:ext cx="5181600" cy="50898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297208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07" name="Rectangle 11"/>
          <p:cNvSpPr>
            <a:spLocks noGrp="1"/>
          </p:cNvSpPr>
          <p:nvPr>
            <p:ph type="body" idx="1"/>
          </p:nvPr>
        </p:nvSpPr>
        <p:spPr>
          <a:xfrm>
            <a:off x="990600" y="1066800"/>
            <a:ext cx="7696200" cy="4876800"/>
          </a:xfrm>
        </p:spPr>
        <p:txBody>
          <a:bodyPr/>
          <a:lstStyle/>
          <a:p>
            <a:pPr marL="514350" indent="-514350">
              <a:buFont typeface="+mj-lt"/>
              <a:buAutoNum type="arabicPeriod"/>
            </a:pPr>
            <a:r>
              <a:rPr lang="en-US" sz="2600" b="1" dirty="0"/>
              <a:t>Discuss </a:t>
            </a:r>
            <a:r>
              <a:rPr lang="en-US" sz="2600" dirty="0"/>
              <a:t>the impacts information technology is having on the </a:t>
            </a:r>
            <a:r>
              <a:rPr lang="en-US" sz="2600" dirty="0" smtClean="0"/>
              <a:t>business world</a:t>
            </a:r>
            <a:endParaRPr lang="en-US" sz="2600" dirty="0"/>
          </a:p>
          <a:p>
            <a:pPr marL="514350" indent="-514350">
              <a:buFont typeface="+mj-lt"/>
              <a:buAutoNum type="arabicPeriod"/>
            </a:pPr>
            <a:r>
              <a:rPr lang="en-US" sz="2600" b="1" dirty="0" smtClean="0"/>
              <a:t>Identify </a:t>
            </a:r>
            <a:r>
              <a:rPr lang="en-US" sz="2600" dirty="0"/>
              <a:t>the IT resources businesses have at their disposal and </a:t>
            </a:r>
            <a:r>
              <a:rPr lang="en-US" sz="2600" dirty="0" smtClean="0"/>
              <a:t>how these </a:t>
            </a:r>
            <a:r>
              <a:rPr lang="en-US" sz="2600" dirty="0"/>
              <a:t>resources are </a:t>
            </a:r>
            <a:r>
              <a:rPr lang="en-US" sz="2600" dirty="0" smtClean="0"/>
              <a:t>used</a:t>
            </a:r>
          </a:p>
          <a:p>
            <a:pPr marL="514350" indent="-514350">
              <a:buFont typeface="+mj-lt"/>
              <a:buAutoNum type="arabicPeriod"/>
            </a:pPr>
            <a:r>
              <a:rPr lang="en-US" sz="2600" b="1" dirty="0" smtClean="0"/>
              <a:t>Describe </a:t>
            </a:r>
            <a:r>
              <a:rPr lang="en-US" sz="2600" dirty="0"/>
              <a:t>the role of information systems, the different types </a:t>
            </a:r>
            <a:r>
              <a:rPr lang="en-US" sz="2600" dirty="0" smtClean="0"/>
              <a:t>of information </a:t>
            </a:r>
            <a:r>
              <a:rPr lang="en-US" sz="2600" dirty="0"/>
              <a:t>systems, and how businesses use such </a:t>
            </a:r>
            <a:r>
              <a:rPr lang="en-US" sz="2600" dirty="0" smtClean="0"/>
              <a:t>systems</a:t>
            </a:r>
          </a:p>
          <a:p>
            <a:pPr marL="514350" indent="-514350">
              <a:buFont typeface="+mj-lt"/>
              <a:buAutoNum type="arabicPeriod"/>
            </a:pPr>
            <a:r>
              <a:rPr lang="en-US" sz="2600" b="1" dirty="0" smtClean="0"/>
              <a:t>Identify </a:t>
            </a:r>
            <a:r>
              <a:rPr lang="en-US" sz="2600" dirty="0"/>
              <a:t>the threats and risks information technology poses </a:t>
            </a:r>
            <a:r>
              <a:rPr lang="en-US" sz="2600" dirty="0" smtClean="0"/>
              <a:t>on businesses</a:t>
            </a:r>
          </a:p>
          <a:p>
            <a:pPr marL="514350" indent="-514350">
              <a:buFont typeface="+mj-lt"/>
              <a:buAutoNum type="arabicPeriod"/>
            </a:pPr>
            <a:r>
              <a:rPr lang="en-US" sz="2600" b="1" dirty="0" smtClean="0"/>
              <a:t>Describe </a:t>
            </a:r>
            <a:r>
              <a:rPr lang="en-US" sz="2600" dirty="0"/>
              <a:t>the ways in which businesses protect themselves from </a:t>
            </a:r>
            <a:r>
              <a:rPr lang="en-US" sz="2600" dirty="0" smtClean="0"/>
              <a:t>the threats </a:t>
            </a:r>
            <a:r>
              <a:rPr lang="en-US" sz="2600" dirty="0"/>
              <a:t>and risks </a:t>
            </a:r>
            <a:r>
              <a:rPr lang="en-US" sz="2600" dirty="0" smtClean="0"/>
              <a:t> information </a:t>
            </a:r>
            <a:r>
              <a:rPr lang="en-US" sz="2600" dirty="0"/>
              <a:t>technology poses.</a:t>
            </a:r>
            <a:endParaRPr lang="en-US" sz="2600" b="1"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latin typeface="Calibri" pitchFamily="34" charset="0"/>
              </a:rPr>
              <a:t>Applying What You’ve Learned</a:t>
            </a:r>
            <a:endParaRPr lang="en-US" sz="3200" dirty="0" smtClean="0">
              <a:latin typeface="Calibri" pitchFamily="34" charset="0"/>
            </a:endParaRPr>
          </a:p>
        </p:txBody>
      </p:sp>
      <p:sp>
        <p:nvSpPr>
          <p:cNvPr id="4" name="Rectangle 11"/>
          <p:cNvSpPr>
            <a:spLocks noGrp="1"/>
          </p:cNvSpPr>
          <p:nvPr>
            <p:ph type="body" idx="4294967295"/>
          </p:nvPr>
        </p:nvSpPr>
        <p:spPr>
          <a:xfrm>
            <a:off x="457200" y="1219200"/>
            <a:ext cx="8229600" cy="4906963"/>
          </a:xfrm>
        </p:spPr>
        <p:txBody>
          <a:bodyPr/>
          <a:lstStyle/>
          <a:p>
            <a:pPr marL="514350" indent="-514350">
              <a:buFont typeface="+mj-lt"/>
              <a:buAutoNum type="arabicPeriod"/>
            </a:pPr>
            <a:r>
              <a:rPr lang="en-US" sz="2400" b="1" dirty="0"/>
              <a:t>Discuss </a:t>
            </a:r>
            <a:r>
              <a:rPr lang="en-US" sz="2400" dirty="0"/>
              <a:t>the impacts information technology is having on the business world</a:t>
            </a:r>
          </a:p>
          <a:p>
            <a:pPr marL="514350" indent="-514350">
              <a:buFont typeface="+mj-lt"/>
              <a:buAutoNum type="arabicPeriod"/>
            </a:pPr>
            <a:r>
              <a:rPr lang="en-US" sz="2400" b="1" dirty="0"/>
              <a:t>Identify </a:t>
            </a:r>
            <a:r>
              <a:rPr lang="en-US" sz="2400" dirty="0"/>
              <a:t>the IT resources businesses have at their disposal and how these resources are used</a:t>
            </a:r>
          </a:p>
          <a:p>
            <a:pPr marL="514350" indent="-514350">
              <a:buFont typeface="+mj-lt"/>
              <a:buAutoNum type="arabicPeriod"/>
            </a:pPr>
            <a:r>
              <a:rPr lang="en-US" sz="2400" b="1" dirty="0"/>
              <a:t>Describe </a:t>
            </a:r>
            <a:r>
              <a:rPr lang="en-US" sz="2400" dirty="0"/>
              <a:t>the role of information systems, the different types of information systems, and how businesses use such systems</a:t>
            </a:r>
          </a:p>
          <a:p>
            <a:pPr marL="514350" indent="-514350">
              <a:buFont typeface="+mj-lt"/>
              <a:buAutoNum type="arabicPeriod"/>
            </a:pPr>
            <a:r>
              <a:rPr lang="en-US" sz="2400" b="1" dirty="0"/>
              <a:t>Identify </a:t>
            </a:r>
            <a:r>
              <a:rPr lang="en-US" sz="2400" dirty="0"/>
              <a:t>the threats and risks information technology poses on </a:t>
            </a:r>
            <a:r>
              <a:rPr lang="en-US" sz="2400" dirty="0" smtClean="0"/>
              <a:t>businesses</a:t>
            </a:r>
          </a:p>
          <a:p>
            <a:pPr marL="514350" indent="-514350">
              <a:buFont typeface="+mj-lt"/>
              <a:buAutoNum type="arabicPeriod"/>
            </a:pPr>
            <a:r>
              <a:rPr lang="en-US" sz="2400" b="1" dirty="0" smtClean="0"/>
              <a:t>Describe </a:t>
            </a:r>
            <a:r>
              <a:rPr lang="en-US" sz="2400" dirty="0" smtClean="0"/>
              <a:t>the ways in which businesses protect themselves from the threats and risks  information technology poses.</a:t>
            </a:r>
            <a:endParaRPr lang="en-US" sz="2400" b="1" dirty="0"/>
          </a:p>
        </p:txBody>
      </p:sp>
    </p:spTree>
    <p:extLst>
      <p:ext uri="{BB962C8B-B14F-4D97-AF65-F5344CB8AC3E}">
        <p14:creationId xmlns:p14="http://schemas.microsoft.com/office/powerpoint/2010/main" val="309989420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dirty="0"/>
              <a:t>IT Impacts</a:t>
            </a:r>
            <a:endParaRPr lang="en-US"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buClr>
                <a:srgbClr val="254061"/>
              </a:buClr>
            </a:pPr>
            <a:r>
              <a:rPr lang="en-US" altLang="en-US" b="1" dirty="0"/>
              <a:t>Information Technology (IT) </a:t>
            </a:r>
            <a:endParaRPr lang="en-US" altLang="en-US" b="1" dirty="0" smtClean="0"/>
          </a:p>
          <a:p>
            <a:pPr lvl="1">
              <a:buClr>
                <a:srgbClr val="254061"/>
              </a:buClr>
            </a:pPr>
            <a:r>
              <a:rPr lang="en-US" altLang="en-US" dirty="0" smtClean="0"/>
              <a:t>various </a:t>
            </a:r>
            <a:r>
              <a:rPr lang="en-US" altLang="en-US" dirty="0"/>
              <a:t>appliances and devices for creating, storing, exchanging, and using information in diverse modes, including visual images, voice, multimedia, and business </a:t>
            </a:r>
            <a:r>
              <a:rPr lang="en-US" altLang="en-US" dirty="0" smtClean="0"/>
              <a:t>data</a:t>
            </a:r>
          </a:p>
          <a:p>
            <a:pPr>
              <a:defRPr/>
            </a:pPr>
            <a:r>
              <a:rPr lang="en-US" b="1" dirty="0"/>
              <a:t>E-commerce </a:t>
            </a:r>
          </a:p>
          <a:p>
            <a:pPr lvl="1">
              <a:defRPr/>
            </a:pPr>
            <a:r>
              <a:rPr lang="en-US" dirty="0"/>
              <a:t>use of the Internet and other electronic means for retailing and business-to-business transactions</a:t>
            </a:r>
          </a:p>
          <a:p>
            <a:pPr>
              <a:buClr>
                <a:srgbClr val="254061"/>
              </a:buClr>
            </a:pPr>
            <a:endParaRPr lang="en-US" altLang="en-US" dirty="0"/>
          </a:p>
          <a:p>
            <a:pPr marL="0" indent="0">
              <a:buNone/>
            </a:pPr>
            <a:endParaRPr lang="en-US" b="1" dirty="0"/>
          </a:p>
        </p:txBody>
      </p:sp>
    </p:spTree>
    <p:extLst>
      <p:ext uri="{BB962C8B-B14F-4D97-AF65-F5344CB8AC3E}">
        <p14:creationId xmlns:p14="http://schemas.microsoft.com/office/powerpoint/2010/main" val="39359289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i="1" dirty="0"/>
              <a:t>IT </a:t>
            </a:r>
            <a:r>
              <a:rPr lang="en-US" i="1" dirty="0" smtClean="0"/>
              <a:t>Impacts (cont.)</a:t>
            </a:r>
            <a:endParaRPr lang="en-US"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buClr>
                <a:srgbClr val="254061"/>
              </a:buClr>
            </a:pPr>
            <a:r>
              <a:rPr lang="en-US" altLang="en-US" sz="3000" b="1" dirty="0"/>
              <a:t>Creating Portable </a:t>
            </a:r>
            <a:r>
              <a:rPr lang="en-US" altLang="en-US" sz="3000" b="1" dirty="0" smtClean="0"/>
              <a:t>Offices</a:t>
            </a:r>
          </a:p>
          <a:p>
            <a:pPr lvl="1">
              <a:buClr>
                <a:srgbClr val="254061"/>
              </a:buClr>
            </a:pPr>
            <a:r>
              <a:rPr lang="en-US" altLang="en-US" sz="2200" dirty="0" smtClean="0"/>
              <a:t>providing </a:t>
            </a:r>
            <a:r>
              <a:rPr lang="en-US" altLang="en-US" sz="2200" dirty="0"/>
              <a:t>remote access to instant information</a:t>
            </a:r>
          </a:p>
          <a:p>
            <a:pPr>
              <a:buClr>
                <a:srgbClr val="254061"/>
              </a:buClr>
            </a:pPr>
            <a:r>
              <a:rPr lang="en-US" altLang="en-US" sz="3000" b="1" dirty="0"/>
              <a:t>Enabling Better </a:t>
            </a:r>
            <a:r>
              <a:rPr lang="en-US" altLang="en-US" sz="3000" b="1" dirty="0" smtClean="0"/>
              <a:t>Service</a:t>
            </a:r>
          </a:p>
          <a:p>
            <a:pPr lvl="1">
              <a:buClr>
                <a:srgbClr val="254061"/>
              </a:buClr>
            </a:pPr>
            <a:r>
              <a:rPr lang="en-US" altLang="en-US" sz="2200" dirty="0" smtClean="0"/>
              <a:t>coordinating </a:t>
            </a:r>
            <a:r>
              <a:rPr lang="en-US" altLang="en-US" sz="2200" dirty="0"/>
              <a:t>remote deliveries</a:t>
            </a:r>
          </a:p>
          <a:p>
            <a:pPr>
              <a:buClr>
                <a:srgbClr val="254061"/>
              </a:buClr>
            </a:pPr>
            <a:r>
              <a:rPr lang="en-US" altLang="en-US" sz="3000" b="1" dirty="0"/>
              <a:t>Creating Leaner, More Efficient </a:t>
            </a:r>
            <a:r>
              <a:rPr lang="en-US" altLang="en-US" sz="3000" b="1" dirty="0" smtClean="0"/>
              <a:t>Organizations</a:t>
            </a:r>
          </a:p>
          <a:p>
            <a:pPr lvl="1">
              <a:buClr>
                <a:srgbClr val="254061"/>
              </a:buClr>
            </a:pPr>
            <a:r>
              <a:rPr lang="en-US" altLang="en-US" sz="2200" dirty="0" smtClean="0"/>
              <a:t>allowing </a:t>
            </a:r>
            <a:r>
              <a:rPr lang="en-US" altLang="en-US" sz="2200" dirty="0"/>
              <a:t>more work and customer satisfaction to be accomplished with fewer people</a:t>
            </a:r>
          </a:p>
          <a:p>
            <a:pPr>
              <a:buClr>
                <a:srgbClr val="254061"/>
              </a:buClr>
            </a:pPr>
            <a:r>
              <a:rPr lang="en-US" altLang="en-US" sz="3000" b="1" dirty="0"/>
              <a:t>Enabling Increased </a:t>
            </a:r>
            <a:r>
              <a:rPr lang="en-US" altLang="en-US" sz="3000" b="1" dirty="0" smtClean="0"/>
              <a:t>Collaboration</a:t>
            </a:r>
          </a:p>
          <a:p>
            <a:pPr lvl="1">
              <a:buClr>
                <a:srgbClr val="254061"/>
              </a:buClr>
            </a:pPr>
            <a:r>
              <a:rPr lang="en-US" altLang="en-US" sz="2200" dirty="0" smtClean="0"/>
              <a:t>using </a:t>
            </a:r>
            <a:r>
              <a:rPr lang="en-US" altLang="en-US" sz="2200" dirty="0"/>
              <a:t>collaboration software and other IT communication devices</a:t>
            </a:r>
          </a:p>
          <a:p>
            <a:pPr>
              <a:buClr>
                <a:srgbClr val="254061"/>
              </a:buClr>
            </a:pPr>
            <a:endParaRPr lang="en-US" altLang="en-US" dirty="0"/>
          </a:p>
          <a:p>
            <a:endParaRPr lang="en-US" b="1" dirty="0"/>
          </a:p>
        </p:txBody>
      </p:sp>
    </p:spTree>
    <p:extLst>
      <p:ext uri="{BB962C8B-B14F-4D97-AF65-F5344CB8AC3E}">
        <p14:creationId xmlns:p14="http://schemas.microsoft.com/office/powerpoint/2010/main" val="31045228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pPr>
              <a:buClr>
                <a:srgbClr val="254061"/>
              </a:buClr>
            </a:pPr>
            <a:r>
              <a:rPr lang="en-US" altLang="en-US" b="1" dirty="0"/>
              <a:t>Enabling Global </a:t>
            </a:r>
            <a:r>
              <a:rPr lang="en-US" altLang="en-US" b="1" dirty="0" smtClean="0"/>
              <a:t>Exchange</a:t>
            </a:r>
          </a:p>
          <a:p>
            <a:pPr lvl="1">
              <a:buClr>
                <a:srgbClr val="254061"/>
              </a:buClr>
            </a:pPr>
            <a:r>
              <a:rPr lang="en-US" altLang="en-US" dirty="0" smtClean="0"/>
              <a:t>fostering </a:t>
            </a:r>
            <a:r>
              <a:rPr lang="en-US" altLang="en-US" dirty="0"/>
              <a:t>collaboration on a worldwide scale</a:t>
            </a:r>
          </a:p>
          <a:p>
            <a:pPr>
              <a:buClr>
                <a:srgbClr val="254061"/>
              </a:buClr>
            </a:pPr>
            <a:r>
              <a:rPr lang="en-US" altLang="en-US" b="1" dirty="0"/>
              <a:t>Improving Management </a:t>
            </a:r>
            <a:r>
              <a:rPr lang="en-US" altLang="en-US" b="1" dirty="0" smtClean="0"/>
              <a:t>Processes</a:t>
            </a:r>
          </a:p>
          <a:p>
            <a:pPr lvl="1">
              <a:buClr>
                <a:srgbClr val="254061"/>
              </a:buClr>
            </a:pPr>
            <a:r>
              <a:rPr lang="en-US" altLang="en-US" dirty="0" smtClean="0"/>
              <a:t>using </a:t>
            </a:r>
            <a:r>
              <a:rPr lang="en-US" altLang="en-US" dirty="0"/>
              <a:t>enterprise resource planning (ERP) to change the nature of the management process</a:t>
            </a:r>
          </a:p>
          <a:p>
            <a:pPr>
              <a:buClr>
                <a:srgbClr val="254061"/>
              </a:buClr>
            </a:pPr>
            <a:r>
              <a:rPr lang="en-US" altLang="en-US" b="1" dirty="0"/>
              <a:t>Providing Flexibility for </a:t>
            </a:r>
            <a:r>
              <a:rPr lang="en-US" altLang="en-US" b="1" dirty="0" smtClean="0"/>
              <a:t>Customization</a:t>
            </a:r>
          </a:p>
          <a:p>
            <a:pPr lvl="1">
              <a:buClr>
                <a:srgbClr val="254061"/>
              </a:buClr>
            </a:pPr>
            <a:r>
              <a:rPr lang="en-US" altLang="en-US" dirty="0" smtClean="0"/>
              <a:t>creating </a:t>
            </a:r>
            <a:r>
              <a:rPr lang="en-US" altLang="en-US" dirty="0"/>
              <a:t>new manufacturing capabilities that offer customers greater variety (mass customization) and faster delivery cycles</a:t>
            </a:r>
          </a:p>
          <a:p>
            <a:pPr marL="0" indent="0">
              <a:buNone/>
            </a:pPr>
            <a:endParaRPr lang="en-US" b="1" dirty="0"/>
          </a:p>
        </p:txBody>
      </p:sp>
      <p:sp>
        <p:nvSpPr>
          <p:cNvPr id="4" name="Rectangle 2"/>
          <p:cNvSpPr txBox="1">
            <a:spLocks noChangeArrowheads="1"/>
          </p:cNvSpPr>
          <p:nvPr/>
        </p:nvSpPr>
        <p:spPr bwMode="auto">
          <a:xfrm>
            <a:off x="304800" y="76200"/>
            <a:ext cx="8458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i="1" smtClean="0"/>
              <a:t>IT Impacts (cont.)</a:t>
            </a:r>
            <a:endParaRPr lang="en-US" i="1" dirty="0" smtClean="0">
              <a:latin typeface="Calibri" pitchFamily="34" charset="0"/>
            </a:endParaRPr>
          </a:p>
        </p:txBody>
      </p:sp>
    </p:spTree>
    <p:extLst>
      <p:ext uri="{BB962C8B-B14F-4D97-AF65-F5344CB8AC3E}">
        <p14:creationId xmlns:p14="http://schemas.microsoft.com/office/powerpoint/2010/main" val="4884958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pPr>
              <a:buClr>
                <a:srgbClr val="254061"/>
              </a:buClr>
            </a:pPr>
            <a:r>
              <a:rPr lang="en-US" altLang="en-US" b="1" dirty="0"/>
              <a:t>Providing New Business Opportunities </a:t>
            </a:r>
            <a:endParaRPr lang="en-US" altLang="en-US" b="1" dirty="0" smtClean="0"/>
          </a:p>
          <a:p>
            <a:pPr lvl="1">
              <a:buClr>
                <a:srgbClr val="254061"/>
              </a:buClr>
            </a:pPr>
            <a:r>
              <a:rPr lang="en-US" altLang="en-US" dirty="0" smtClean="0"/>
              <a:t>creating </a:t>
            </a:r>
            <a:r>
              <a:rPr lang="en-US" altLang="en-US" dirty="0"/>
              <a:t>entirely new businesses where none existed before</a:t>
            </a:r>
          </a:p>
          <a:p>
            <a:pPr>
              <a:buClr>
                <a:srgbClr val="254061"/>
              </a:buClr>
            </a:pPr>
            <a:r>
              <a:rPr lang="en-US" altLang="en-US" b="1" dirty="0"/>
              <a:t>Improving the World and Our </a:t>
            </a:r>
            <a:r>
              <a:rPr lang="en-US" altLang="en-US" b="1" dirty="0" smtClean="0"/>
              <a:t>Lives</a:t>
            </a:r>
          </a:p>
          <a:p>
            <a:pPr lvl="1">
              <a:buClr>
                <a:srgbClr val="254061"/>
              </a:buClr>
            </a:pPr>
            <a:r>
              <a:rPr lang="en-US" altLang="en-US" dirty="0" smtClean="0"/>
              <a:t>advancing </a:t>
            </a:r>
            <a:r>
              <a:rPr lang="en-US" altLang="en-US" dirty="0"/>
              <a:t>medical and diagnostic </a:t>
            </a:r>
            <a:r>
              <a:rPr lang="en-US" altLang="en-US" dirty="0" smtClean="0"/>
              <a:t>techniques</a:t>
            </a:r>
          </a:p>
          <a:p>
            <a:pPr lvl="1">
              <a:buClr>
                <a:srgbClr val="254061"/>
              </a:buClr>
            </a:pPr>
            <a:r>
              <a:rPr lang="en-US" altLang="en-US" dirty="0" smtClean="0"/>
              <a:t>Internet</a:t>
            </a:r>
            <a:endParaRPr lang="en-US" altLang="en-US" dirty="0"/>
          </a:p>
          <a:p>
            <a:pPr>
              <a:buClr>
                <a:srgbClr val="254061"/>
              </a:buClr>
            </a:pPr>
            <a:endParaRPr lang="en-US" altLang="en-US" dirty="0"/>
          </a:p>
          <a:p>
            <a:endParaRPr lang="en-US" b="1" dirty="0"/>
          </a:p>
        </p:txBody>
      </p:sp>
      <p:sp>
        <p:nvSpPr>
          <p:cNvPr id="4" name="Rectangle 2"/>
          <p:cNvSpPr txBox="1">
            <a:spLocks noChangeArrowheads="1"/>
          </p:cNvSpPr>
          <p:nvPr/>
        </p:nvSpPr>
        <p:spPr bwMode="auto">
          <a:xfrm>
            <a:off x="304800" y="76200"/>
            <a:ext cx="8458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i="1" smtClean="0"/>
              <a:t>IT Impacts (cont.)</a:t>
            </a:r>
            <a:endParaRPr lang="en-US" i="1" dirty="0" smtClean="0">
              <a:latin typeface="Calibri" pitchFamily="34" charset="0"/>
            </a:endParaRPr>
          </a:p>
        </p:txBody>
      </p:sp>
    </p:spTree>
    <p:extLst>
      <p:ext uri="{BB962C8B-B14F-4D97-AF65-F5344CB8AC3E}">
        <p14:creationId xmlns:p14="http://schemas.microsoft.com/office/powerpoint/2010/main" val="3301030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3600" dirty="0"/>
              <a:t>Networking for Mass Customization</a:t>
            </a:r>
            <a:endParaRPr lang="en-US" sz="3600" dirty="0" smtClean="0">
              <a:latin typeface="Calibri" pitchFamily="34"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1209675"/>
            <a:ext cx="5282028" cy="5038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825759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3600" dirty="0"/>
              <a:t>The Internet and Other Communication Resources</a:t>
            </a:r>
            <a:endParaRPr lang="en-US" sz="36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sz="2800" b="1" dirty="0"/>
              <a:t>Internet </a:t>
            </a:r>
          </a:p>
          <a:p>
            <a:pPr lvl="1">
              <a:defRPr/>
            </a:pPr>
            <a:r>
              <a:rPr lang="en-US" sz="2400" dirty="0"/>
              <a:t>gigantic system of interconnected computer networks linked together by voice, electronic, and wireless technologies</a:t>
            </a:r>
          </a:p>
          <a:p>
            <a:pPr>
              <a:defRPr/>
            </a:pPr>
            <a:r>
              <a:rPr lang="en-US" sz="2800" b="1" dirty="0"/>
              <a:t>World Wide Web </a:t>
            </a:r>
          </a:p>
          <a:p>
            <a:pPr lvl="1">
              <a:defRPr/>
            </a:pPr>
            <a:r>
              <a:rPr lang="en-US" sz="2400" dirty="0"/>
              <a:t>branch of the Internet consisting of interlinked hypertext documents, or web </a:t>
            </a:r>
            <a:r>
              <a:rPr lang="en-US" sz="2400" dirty="0" smtClean="0"/>
              <a:t>pages</a:t>
            </a:r>
          </a:p>
          <a:p>
            <a:pPr>
              <a:buClr>
                <a:srgbClr val="254061"/>
              </a:buClr>
            </a:pPr>
            <a:r>
              <a:rPr lang="en-US" altLang="en-US" sz="2800" b="1" dirty="0"/>
              <a:t>Hypertext Transfer Protocol (HTTP)</a:t>
            </a:r>
          </a:p>
          <a:p>
            <a:pPr lvl="1">
              <a:buClr>
                <a:srgbClr val="254061"/>
              </a:buClr>
            </a:pPr>
            <a:r>
              <a:rPr lang="en-US" altLang="en-US" sz="2400" dirty="0"/>
              <a:t>communications protocol used for the World Wide Web, in which related pieces of information on separate web pages are connected using hyperlinks</a:t>
            </a:r>
          </a:p>
          <a:p>
            <a:pPr marL="0" indent="0">
              <a:buNone/>
              <a:defRPr/>
            </a:pPr>
            <a:endParaRPr lang="en-US" sz="2800" dirty="0"/>
          </a:p>
          <a:p>
            <a:pPr marL="0" indent="0">
              <a:buNone/>
            </a:pPr>
            <a:endParaRPr lang="en-US" sz="2800" b="1" dirty="0"/>
          </a:p>
        </p:txBody>
      </p:sp>
    </p:spTree>
    <p:extLst>
      <p:ext uri="{BB962C8B-B14F-4D97-AF65-F5344CB8AC3E}">
        <p14:creationId xmlns:p14="http://schemas.microsoft.com/office/powerpoint/2010/main" val="2466598463"/>
      </p:ext>
    </p:extLst>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Office Theme">
  <a:themeElements>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3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mgmt12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gmt12e">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17804</TotalTime>
  <Words>3635</Words>
  <Application>Microsoft Office PowerPoint</Application>
  <PresentationFormat>On-screen Show (4:3)</PresentationFormat>
  <Paragraphs>238</Paragraphs>
  <Slides>31</Slides>
  <Notes>30</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31</vt:i4>
      </vt:variant>
    </vt:vector>
  </HeadingPairs>
  <TitlesOfParts>
    <vt:vector size="38" baseType="lpstr">
      <vt:lpstr>Arial</vt:lpstr>
      <vt:lpstr>Calibri</vt:lpstr>
      <vt:lpstr>HelveticaNeue-Bold</vt:lpstr>
      <vt:lpstr>HelveticaNeueLTStd-Roman</vt:lpstr>
      <vt:lpstr>2_Office Theme</vt:lpstr>
      <vt:lpstr>3_Office Theme</vt:lpstr>
      <vt:lpstr>mgmt12e</vt:lpstr>
      <vt:lpstr>Information Technology (IT) for Business</vt:lpstr>
      <vt:lpstr>Introduction</vt:lpstr>
      <vt:lpstr>PowerPoint Presentation</vt:lpstr>
      <vt:lpstr>IT Impacts</vt:lpstr>
      <vt:lpstr>IT Impacts (cont.)</vt:lpstr>
      <vt:lpstr>PowerPoint Presentation</vt:lpstr>
      <vt:lpstr>PowerPoint Presentation</vt:lpstr>
      <vt:lpstr>Networking for Mass Customization</vt:lpstr>
      <vt:lpstr>The Internet and Other Communication Resources</vt:lpstr>
      <vt:lpstr>The Internet and Other Communication Resources (cont.)</vt:lpstr>
      <vt:lpstr>PowerPoint Presentation</vt:lpstr>
      <vt:lpstr>A VSAT Satellite  Communication Network</vt:lpstr>
      <vt:lpstr>Networks: System Architecture</vt:lpstr>
      <vt:lpstr>Networks: System Architecture (cont.)</vt:lpstr>
      <vt:lpstr>PowerPoint Presentation</vt:lpstr>
      <vt:lpstr>PowerPoint Presentation</vt:lpstr>
      <vt:lpstr>Core Components in BlackBerry Wireless Internet Architecture</vt:lpstr>
      <vt:lpstr>Hardware and Software</vt:lpstr>
      <vt:lpstr>Information Systems: Harnessing the Competitive Power of IT</vt:lpstr>
      <vt:lpstr>Leveraging Information Resources: Data Warehousing and Data Mining</vt:lpstr>
      <vt:lpstr>Information Systems for Knowledge Workers</vt:lpstr>
      <vt:lpstr>Information Systems for Knowledge Workers (cont.)</vt:lpstr>
      <vt:lpstr>Information Systems for Managers</vt:lpstr>
      <vt:lpstr>IT Risks and Threats</vt:lpstr>
      <vt:lpstr>IT Risks and Threats (cont.)</vt:lpstr>
      <vt:lpstr>PowerPoint Presentation</vt:lpstr>
      <vt:lpstr>IT Protection Measures</vt:lpstr>
      <vt:lpstr>IT Protection Measures (cont.)</vt:lpstr>
      <vt:lpstr>Areas for Ethical Concerns in Information Technology and Its Uses</vt:lpstr>
      <vt:lpstr>Applying What You’ve Learned</vt:lpstr>
      <vt:lpstr>PowerPoint Presentation</vt:lpstr>
    </vt:vector>
  </TitlesOfParts>
  <Company>Pearson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UFERNCL</dc:creator>
  <cp:lastModifiedBy>Meeta Pendharkar</cp:lastModifiedBy>
  <cp:revision>250</cp:revision>
  <dcterms:created xsi:type="dcterms:W3CDTF">2013-10-17T14:20:40Z</dcterms:created>
  <dcterms:modified xsi:type="dcterms:W3CDTF">2014-01-07T07:44:59Z</dcterms:modified>
</cp:coreProperties>
</file>