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50"/>
  </p:notesMasterIdLst>
  <p:handoutMasterIdLst>
    <p:handoutMasterId r:id="rId51"/>
  </p:handoutMasterIdLst>
  <p:sldIdLst>
    <p:sldId id="256" r:id="rId4"/>
    <p:sldId id="262" r:id="rId5"/>
    <p:sldId id="598" r:id="rId6"/>
    <p:sldId id="606" r:id="rId7"/>
    <p:sldId id="543" r:id="rId8"/>
    <p:sldId id="605" r:id="rId9"/>
    <p:sldId id="604" r:id="rId10"/>
    <p:sldId id="603" r:id="rId11"/>
    <p:sldId id="602" r:id="rId12"/>
    <p:sldId id="601" r:id="rId13"/>
    <p:sldId id="600" r:id="rId14"/>
    <p:sldId id="609" r:id="rId15"/>
    <p:sldId id="607" r:id="rId16"/>
    <p:sldId id="608" r:id="rId17"/>
    <p:sldId id="615" r:id="rId18"/>
    <p:sldId id="599" r:id="rId19"/>
    <p:sldId id="614" r:id="rId20"/>
    <p:sldId id="613" r:id="rId21"/>
    <p:sldId id="612" r:id="rId22"/>
    <p:sldId id="611" r:id="rId23"/>
    <p:sldId id="610" r:id="rId24"/>
    <p:sldId id="619" r:id="rId25"/>
    <p:sldId id="618" r:id="rId26"/>
    <p:sldId id="624" r:id="rId27"/>
    <p:sldId id="637" r:id="rId28"/>
    <p:sldId id="617" r:id="rId29"/>
    <p:sldId id="625" r:id="rId30"/>
    <p:sldId id="623" r:id="rId31"/>
    <p:sldId id="621" r:id="rId32"/>
    <p:sldId id="622" r:id="rId33"/>
    <p:sldId id="620" r:id="rId34"/>
    <p:sldId id="616" r:id="rId35"/>
    <p:sldId id="629" r:id="rId36"/>
    <p:sldId id="628" r:id="rId37"/>
    <p:sldId id="627" r:id="rId38"/>
    <p:sldId id="632" r:id="rId39"/>
    <p:sldId id="626" r:id="rId40"/>
    <p:sldId id="631" r:id="rId41"/>
    <p:sldId id="638" r:id="rId42"/>
    <p:sldId id="630" r:id="rId43"/>
    <p:sldId id="633" r:id="rId44"/>
    <p:sldId id="635" r:id="rId45"/>
    <p:sldId id="634" r:id="rId46"/>
    <p:sldId id="597" r:id="rId47"/>
    <p:sldId id="636" r:id="rId48"/>
    <p:sldId id="260"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55836" autoAdjust="0"/>
  </p:normalViewPr>
  <p:slideViewPr>
    <p:cSldViewPr>
      <p:cViewPr varScale="1">
        <p:scale>
          <a:sx n="36" d="100"/>
          <a:sy n="36" d="100"/>
        </p:scale>
        <p:origin x="1908" y="2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2534"/>
    </p:cViewPr>
  </p:sorterViewPr>
  <p:notesViewPr>
    <p:cSldViewPr>
      <p:cViewPr varScale="1">
        <p:scale>
          <a:sx n="67" d="100"/>
          <a:sy n="67" d="100"/>
        </p:scale>
        <p:origin x="-3168" y="-8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handoutMaster" Target="handoutMasters/handoutMaster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5799A11-AD79-482A-B340-9F3667C17FE6}" type="datetimeFigureOut">
              <a:rPr lang="en-US" smtClean="0"/>
              <a:t>1/7/2014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BDED608-0D8A-42AF-8F25-FDC1CF6688BC}" type="slidenum">
              <a:rPr lang="en-US" smtClean="0"/>
              <a:t>‹#›</a:t>
            </a:fld>
            <a:endParaRPr lang="en-US"/>
          </a:p>
        </p:txBody>
      </p:sp>
    </p:spTree>
    <p:extLst>
      <p:ext uri="{BB962C8B-B14F-4D97-AF65-F5344CB8AC3E}">
        <p14:creationId xmlns:p14="http://schemas.microsoft.com/office/powerpoint/2010/main" val="1169928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a:t>
            </a:fld>
            <a:endParaRPr lang="en-US" dirty="0"/>
          </a:p>
        </p:txBody>
      </p:sp>
    </p:spTree>
    <p:extLst>
      <p:ext uri="{BB962C8B-B14F-4D97-AF65-F5344CB8AC3E}">
        <p14:creationId xmlns:p14="http://schemas.microsoft.com/office/powerpoint/2010/main" val="2338499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firm’s financial accounting system is concerned  with external information users: consumer groups, unions, stockholders, suppliers, creditors, and government agencies. It prepares reports such as income statements and balance sheets that focus on the activities of the company as a whole rather than on individual departments or divisions.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Managerial (management) accounting serves  internal users. Managers at all levels need information to make departmental decisions, monitor projects, and plan future activities. Other employees also need accounting information. Engineers must know certain costs, for example, before making product or operations improvements, purchasing agents use information on  materials costs to negotiate terms with suppliers, and to set performance goals, salespeople need past sales data for each geographic region and for each of its products.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 An audit examines a company’s AIS to determine whether financial reports reliably represent its operations.  Organizations must provide audit </a:t>
            </a:r>
            <a:r>
              <a:rPr lang="en-US" sz="1200" b="0" i="0" u="none" strike="noStrike" kern="1200" baseline="0" dirty="0" smtClean="0">
                <a:solidFill>
                  <a:schemeClr val="tx1"/>
                </a:solidFill>
                <a:latin typeface="+mn-lt"/>
                <a:ea typeface="+mn-ea"/>
                <a:cs typeface="Arial" charset="0"/>
              </a:rPr>
              <a:t>reports when </a:t>
            </a:r>
            <a:r>
              <a:rPr lang="en-US" sz="1200" b="0" i="0" u="none" strike="noStrike" kern="1200" baseline="0" dirty="0" smtClean="0">
                <a:solidFill>
                  <a:schemeClr val="tx1"/>
                </a:solidFill>
                <a:latin typeface="+mn-lt"/>
                <a:ea typeface="+mn-ea"/>
                <a:cs typeface="Arial" charset="0"/>
              </a:rPr>
              <a:t>applying for loans, selling stock, or when going through a major restructuring. Independent auditors who do not work for the company must ensure that clients</a:t>
            </a:r>
            <a:r>
              <a:rPr lang="en-US" sz="1200" b="0" i="0" u="none" strike="noStrike" kern="1200" baseline="0" dirty="0" smtClean="0">
                <a:solidFill>
                  <a:schemeClr val="tx1"/>
                </a:solidFill>
                <a:latin typeface="+mn-lt"/>
                <a:ea typeface="+mn-ea"/>
                <a:cs typeface="Arial" charset="0"/>
              </a:rPr>
              <a:t>’ accounting </a:t>
            </a:r>
            <a:r>
              <a:rPr lang="en-US" sz="1200" b="0" i="0" u="none" strike="noStrike" kern="1200" baseline="0" dirty="0" smtClean="0">
                <a:solidFill>
                  <a:schemeClr val="tx1"/>
                </a:solidFill>
                <a:latin typeface="+mn-lt"/>
                <a:ea typeface="+mn-ea"/>
                <a:cs typeface="Arial" charset="0"/>
              </a:rPr>
              <a:t>systems follow generally accepted accounting principles (GAAP), which are formulated by the Financial Accounting Standards Board (FASB) of the </a:t>
            </a:r>
            <a:r>
              <a:rPr lang="en-US" sz="1200" b="0" i="0" u="none" strike="noStrike" kern="1200" baseline="0" dirty="0" smtClean="0">
                <a:solidFill>
                  <a:schemeClr val="tx1"/>
                </a:solidFill>
                <a:latin typeface="+mn-lt"/>
                <a:ea typeface="+mn-ea"/>
                <a:cs typeface="Arial" charset="0"/>
              </a:rPr>
              <a:t>AICPA and </a:t>
            </a:r>
            <a:r>
              <a:rPr lang="en-US" sz="1200" b="0" i="0" u="none" strike="noStrike" kern="1200" baseline="0" dirty="0" smtClean="0">
                <a:solidFill>
                  <a:schemeClr val="tx1"/>
                </a:solidFill>
                <a:latin typeface="+mn-lt"/>
                <a:ea typeface="+mn-ea"/>
                <a:cs typeface="Arial" charset="0"/>
              </a:rPr>
              <a:t>govern the content and form of financial reports.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Tax services include assistance not only with tax-return preparation but also with tax planning. A CPA’s advice can help a business structure (or restructure) operations  and investments and perhaps save millions of dollars in taxes.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As consultants, accounting firms provide management advisory services ranging from personal financial planning to planning corporate mergers. Other services include production scheduling, information systems studies, AIS design, and even executive recruitment. The staffs of the largest CPA firms sometimes include engineers, architects, mathematicians, and psychologists, all of whom are available for consulting.</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Vision Project identifies a unique combination of skills, technology, and knowledge, called core competencies for accounting, that will be necessary for the future CPA. The AICPA summarizes the project’s core  purpose as follows: “CPAs . . . Making sense of a changing and complex world.”</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Table 15.1 shows, those skills, which include communication, critical thinking, and leadership, go far beyond the ability to “crunch numbers.” They include </a:t>
            </a:r>
            <a:r>
              <a:rPr lang="en-US" sz="1200" b="0" i="0" u="none" strike="noStrike" kern="1200" baseline="0" dirty="0" smtClean="0">
                <a:solidFill>
                  <a:schemeClr val="tx1"/>
                </a:solidFill>
                <a:latin typeface="+mn-lt"/>
                <a:ea typeface="+mn-ea"/>
                <a:cs typeface="Arial" charset="0"/>
              </a:rPr>
              <a:t>certain communications </a:t>
            </a:r>
            <a:r>
              <a:rPr lang="en-US" sz="1200" b="0" i="0" u="none" strike="noStrike" kern="1200" baseline="0" dirty="0" smtClean="0">
                <a:solidFill>
                  <a:schemeClr val="tx1"/>
                </a:solidFill>
                <a:latin typeface="+mn-lt"/>
                <a:ea typeface="+mn-ea"/>
                <a:cs typeface="Arial" charset="0"/>
              </a:rPr>
              <a:t>skills, along with skills in critical thinking and leadership.</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 ensure integrity in reporting, CPAs are always independent of the firms they audit. However, many businesses also hire their own salaried employees, </a:t>
            </a:r>
            <a:r>
              <a:rPr lang="en-US" sz="1200" b="0" i="0" u="none" strike="noStrike" kern="1200" baseline="0" dirty="0" smtClean="0">
                <a:solidFill>
                  <a:schemeClr val="tx1"/>
                </a:solidFill>
                <a:latin typeface="+mn-lt"/>
                <a:ea typeface="+mn-ea"/>
                <a:cs typeface="Arial" charset="0"/>
              </a:rPr>
              <a:t>private accountants</a:t>
            </a:r>
            <a:r>
              <a:rPr lang="en-US" sz="1200" b="0" i="0" u="none" strike="noStrike" kern="1200" baseline="0" dirty="0" smtClean="0">
                <a:solidFill>
                  <a:schemeClr val="tx1"/>
                </a:solidFill>
                <a:latin typeface="+mn-lt"/>
                <a:ea typeface="+mn-ea"/>
                <a:cs typeface="Arial" charset="0"/>
              </a:rPr>
              <a:t>, to perform day-to-day activities.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Although private accountants may be either CPAs or non-CPAs, most are management accountants who provide services to support managers in </a:t>
            </a:r>
            <a:r>
              <a:rPr lang="en-US" sz="1200" b="0" i="0" u="none" strike="noStrike" kern="1200" baseline="0" dirty="0" smtClean="0">
                <a:solidFill>
                  <a:schemeClr val="tx1"/>
                </a:solidFill>
                <a:latin typeface="+mn-lt"/>
                <a:ea typeface="+mn-ea"/>
                <a:cs typeface="Arial" charset="0"/>
              </a:rPr>
              <a:t>various activities </a:t>
            </a:r>
            <a:r>
              <a:rPr lang="en-US" sz="1200" b="0" i="0" u="none" strike="noStrike" kern="1200" baseline="0" dirty="0" smtClean="0">
                <a:solidFill>
                  <a:schemeClr val="tx1"/>
                </a:solidFill>
                <a:latin typeface="+mn-lt"/>
                <a:ea typeface="+mn-ea"/>
                <a:cs typeface="Arial" charset="0"/>
              </a:rPr>
              <a:t>(marketing, production, engineering, and so forth). Many hold the certified management accountant (CMA) designation, awarded by the Institute </a:t>
            </a:r>
            <a:r>
              <a:rPr lang="en-US" sz="1200" b="0" i="0" u="none" strike="noStrike" kern="1200" baseline="0" dirty="0" smtClean="0">
                <a:solidFill>
                  <a:schemeClr val="tx1"/>
                </a:solidFill>
                <a:latin typeface="+mn-lt"/>
                <a:ea typeface="+mn-ea"/>
                <a:cs typeface="Arial" charset="0"/>
              </a:rPr>
              <a:t>of Management </a:t>
            </a:r>
            <a:r>
              <a:rPr lang="en-US" sz="1200" b="0" i="0" u="none" strike="noStrike" kern="1200" baseline="0" dirty="0" smtClean="0">
                <a:solidFill>
                  <a:schemeClr val="tx1"/>
                </a:solidFill>
                <a:latin typeface="+mn-lt"/>
                <a:ea typeface="+mn-ea"/>
                <a:cs typeface="Arial" charset="0"/>
              </a:rPr>
              <a:t>Accountants (IMA), recognizing qualifications of professionals who have passed IMA’s experience and examination requirements.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One of the fastest-growing areas in accounting is forensic accounting, the use of accounting for legal purposes.  Forensic accountants must be good detectives. They look behind the corporate façade instead of accepting financial records at face value. In combining investigative skills with accounting, auditing, and the instincts of a bloodhound, they assist in the investigation of business and financial issues that may have application to a court of law.</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One specific area within forensic accounting, the Certified Fraud Examiner (CFE) designation, is administered by the ACFE. The CFE’s activities focus specifically on fraud-related issues, such as fraud detection, evaluating accounting systems for weaknesses and fraud risks, investigating white-collar crime on behalf of law enforcement agencies, evaluating internal organizational controls for fraud prevention, and expert witnessing.</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financial wrongdoings associated with firms such as </a:t>
            </a:r>
            <a:r>
              <a:rPr lang="en-US" sz="1200" b="0" i="0" u="none" strike="noStrike" kern="1200" baseline="0" dirty="0" err="1" smtClean="0">
                <a:solidFill>
                  <a:schemeClr val="tx1"/>
                </a:solidFill>
                <a:latin typeface="+mn-lt"/>
                <a:ea typeface="+mn-ea"/>
                <a:cs typeface="Arial" charset="0"/>
              </a:rPr>
              <a:t>ImClone</a:t>
            </a:r>
            <a:r>
              <a:rPr lang="en-US" sz="1200" b="0" i="0" u="none" strike="noStrike" kern="1200" baseline="0" dirty="0" smtClean="0">
                <a:solidFill>
                  <a:schemeClr val="tx1"/>
                </a:solidFill>
                <a:latin typeface="+mn-lt"/>
                <a:ea typeface="+mn-ea"/>
                <a:cs typeface="Arial" charset="0"/>
              </a:rPr>
              <a:t> Systems, Tyco, WorldCom, Enron, Arthur Andersen, and others have not gone unnoticed in </a:t>
            </a:r>
            <a:r>
              <a:rPr lang="en-US" sz="1200" b="0" i="0" u="none" strike="noStrike" kern="1200" baseline="0" dirty="0" smtClean="0">
                <a:solidFill>
                  <a:schemeClr val="tx1"/>
                </a:solidFill>
                <a:latin typeface="+mn-lt"/>
                <a:ea typeface="+mn-ea"/>
                <a:cs typeface="Arial" charset="0"/>
              </a:rPr>
              <a:t>legislative circles</a:t>
            </a:r>
            <a:r>
              <a:rPr lang="en-US" sz="1200" b="0" i="0" u="none" strike="noStrike" kern="1200" baseline="0" dirty="0" smtClean="0">
                <a:solidFill>
                  <a:schemeClr val="tx1"/>
                </a:solidFill>
                <a:latin typeface="+mn-lt"/>
                <a:ea typeface="+mn-ea"/>
                <a:cs typeface="Arial" charset="0"/>
              </a:rPr>
              <a:t>. Federal regulations, in particular the Sarbanes-Oxley Act of 2002 (</a:t>
            </a:r>
            <a:r>
              <a:rPr lang="en-US" sz="1200" b="0" i="0" u="none" strike="noStrike" kern="1200" baseline="0" dirty="0" err="1" smtClean="0">
                <a:solidFill>
                  <a:schemeClr val="tx1"/>
                </a:solidFill>
                <a:latin typeface="+mn-lt"/>
                <a:ea typeface="+mn-ea"/>
                <a:cs typeface="Arial" charset="0"/>
              </a:rPr>
              <a:t>Sarbox</a:t>
            </a:r>
            <a:r>
              <a:rPr lang="en-US" sz="1200" b="0" i="0" u="none" strike="noStrike" kern="1200" baseline="0" dirty="0" smtClean="0">
                <a:solidFill>
                  <a:schemeClr val="tx1"/>
                </a:solidFill>
                <a:latin typeface="+mn-lt"/>
                <a:ea typeface="+mn-ea"/>
                <a:cs typeface="Arial" charset="0"/>
              </a:rPr>
              <a:t> or SOX), have been enacted to restore and maintain public trust in corporate accounting practices.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All accountants rely on record keeping to enter and track transactions. Underlying all record-keeping procedures is the most basic tool of accounting, the accounting</a:t>
            </a:r>
          </a:p>
          <a:p>
            <a:r>
              <a:rPr lang="en-US" sz="1200" b="0" i="0" u="none" strike="noStrike" kern="1200" baseline="0" dirty="0" smtClean="0">
                <a:solidFill>
                  <a:schemeClr val="tx1"/>
                </a:solidFill>
                <a:latin typeface="+mn-lt"/>
                <a:ea typeface="+mn-ea"/>
                <a:cs typeface="Arial" charset="0"/>
              </a:rPr>
              <a:t>Equation/</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 asset is any economic resource that is expected to benefit a firm or an individual who owns it. Assets for accounting purposes include land, buildings, equipment</a:t>
            </a:r>
            <a:r>
              <a:rPr lang="en-US" sz="1200" b="0" i="0" u="none" strike="noStrike" kern="1200" baseline="0" dirty="0" smtClean="0">
                <a:solidFill>
                  <a:schemeClr val="tx1"/>
                </a:solidFill>
                <a:latin typeface="+mn-lt"/>
                <a:ea typeface="+mn-ea"/>
                <a:cs typeface="Arial" charset="0"/>
              </a:rPr>
              <a:t>, inventories</a:t>
            </a:r>
            <a:r>
              <a:rPr lang="en-US" sz="1200" b="0" i="0" u="none" strike="noStrike" kern="1200" baseline="0" dirty="0" smtClean="0">
                <a:solidFill>
                  <a:schemeClr val="tx1"/>
                </a:solidFill>
                <a:latin typeface="+mn-lt"/>
                <a:ea typeface="+mn-ea"/>
                <a:cs typeface="Arial" charset="0"/>
              </a:rPr>
              <a:t>, and payments due the company (accounts receivable).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 liability is a debt that a firm owes to an outside party.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Owners’ equity is the amount of money that owners would receive if they sold all of a company’s assets and paid all of its liabilities.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3415283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results of a firm’s transactions and issue reports to help managers make informed decisions. Among the most important reports are financial statements, which fall into three broad categories: </a:t>
            </a:r>
            <a:r>
              <a:rPr lang="en-US" sz="1200" b="0" i="1" u="none" strike="noStrike" kern="1200" baseline="0" dirty="0" smtClean="0">
                <a:solidFill>
                  <a:schemeClr val="tx1"/>
                </a:solidFill>
                <a:latin typeface="+mn-lt"/>
                <a:ea typeface="+mn-ea"/>
                <a:cs typeface="Arial" charset="0"/>
              </a:rPr>
              <a:t>balance sheets, income statements</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statements of cash flows.</a:t>
            </a:r>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Balance sheets supply detailed information about the accounting equation items: </a:t>
            </a:r>
            <a:r>
              <a:rPr lang="en-US" sz="1200" b="0" i="1" u="none" strike="noStrike" kern="1200" baseline="0" dirty="0" smtClean="0">
                <a:solidFill>
                  <a:schemeClr val="tx1"/>
                </a:solidFill>
                <a:latin typeface="+mn-lt"/>
                <a:ea typeface="+mn-ea"/>
                <a:cs typeface="Arial" charset="0"/>
              </a:rPr>
              <a:t>assets, liabilities</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owners’ equity</a:t>
            </a:r>
            <a:r>
              <a:rPr lang="en-US" sz="1200" b="0" i="0" u="none" strike="noStrike" kern="1200" baseline="0" dirty="0" smtClean="0">
                <a:solidFill>
                  <a:schemeClr val="tx1"/>
                </a:solidFill>
                <a:latin typeface="+mn-lt"/>
                <a:ea typeface="+mn-ea"/>
                <a:cs typeface="Arial" charset="0"/>
              </a:rPr>
              <a:t>. Because they also show a firm’s financial </a:t>
            </a:r>
            <a:r>
              <a:rPr lang="en-US" sz="1200" b="0" i="0" u="none" strike="noStrike" kern="1200" baseline="0" dirty="0" smtClean="0">
                <a:solidFill>
                  <a:schemeClr val="tx1"/>
                </a:solidFill>
                <a:latin typeface="+mn-lt"/>
                <a:ea typeface="+mn-ea"/>
                <a:cs typeface="Arial" charset="0"/>
              </a:rPr>
              <a:t>condition at </a:t>
            </a:r>
            <a:r>
              <a:rPr lang="en-US" sz="1200" b="0" i="0" u="none" strike="noStrike" kern="1200" baseline="0" dirty="0" smtClean="0">
                <a:solidFill>
                  <a:schemeClr val="tx1"/>
                </a:solidFill>
                <a:latin typeface="+mn-lt"/>
                <a:ea typeface="+mn-ea"/>
                <a:cs typeface="Arial" charset="0"/>
              </a:rPr>
              <a:t>one point in time, they are sometimes called </a:t>
            </a:r>
            <a:r>
              <a:rPr lang="en-US" sz="1200" b="0" i="1" u="none" strike="noStrike" kern="1200" baseline="0" dirty="0" smtClean="0">
                <a:solidFill>
                  <a:schemeClr val="tx1"/>
                </a:solidFill>
                <a:latin typeface="+mn-lt"/>
                <a:ea typeface="+mn-ea"/>
                <a:cs typeface="Arial" charset="0"/>
              </a:rPr>
              <a:t>statements of financial position</a:t>
            </a:r>
            <a:r>
              <a:rPr lang="en-US" sz="1200" b="0" i="0" u="none" strike="noStrike" kern="1200" baseline="0" dirty="0" smtClean="0">
                <a:solidFill>
                  <a:schemeClr val="tx1"/>
                </a:solidFill>
                <a:latin typeface="+mn-lt"/>
                <a:ea typeface="+mn-ea"/>
                <a:cs typeface="Arial" charset="0"/>
              </a:rPr>
              <a:t>.</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15.1 is a simplified presentation of the balance sheet for Google, Inc.</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Current assets include cash and assets that can be converted into cash within a year. The act of converting something into cash is called </a:t>
            </a:r>
            <a:r>
              <a:rPr lang="en-US" sz="1200" b="0" i="1" u="none" strike="noStrike" kern="1200" baseline="0" dirty="0" smtClean="0">
                <a:solidFill>
                  <a:schemeClr val="tx1"/>
                </a:solidFill>
                <a:latin typeface="+mn-lt"/>
                <a:ea typeface="+mn-ea"/>
                <a:cs typeface="Arial" charset="0"/>
              </a:rPr>
              <a:t>liquidating</a:t>
            </a:r>
            <a:r>
              <a:rPr lang="en-US" sz="1200" b="0" i="0" u="none" strike="noStrike" kern="1200" baseline="0" dirty="0" smtClean="0">
                <a:solidFill>
                  <a:schemeClr val="tx1"/>
                </a:solidFill>
                <a:latin typeface="+mn-lt"/>
                <a:ea typeface="+mn-ea"/>
                <a:cs typeface="Arial" charset="0"/>
              </a:rPr>
              <a:t>. Assets are normally listed in order of liquidity, the ease of converting them into cash.</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Fixed assets (such as land, buildings, and equipment) have long-term use or value, but as buildings and equipment wear out or become obsolete, their value decreases. Accountants use depreciation to spread the cost of an asset over the years of its useful life.</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Although their worth is hard to set, intangible assets have monetary value in the form of expected benefits, which may include fees paid by others for obtaining rights or privileges—including patents, trademarks, copyrights, and franchises—to your products. Goodwill is the amount paid for an existing business beyond the value of its other assets.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income statement is sometimes called a profit-and-loss statement because its description of revenues and expenses results in a figure showing the firm’s </a:t>
            </a:r>
            <a:r>
              <a:rPr lang="en-US" sz="1200" b="0" i="0" u="none" strike="noStrike" kern="1200" baseline="0" dirty="0" smtClean="0">
                <a:solidFill>
                  <a:schemeClr val="tx1"/>
                </a:solidFill>
                <a:latin typeface="+mn-lt"/>
                <a:ea typeface="+mn-ea"/>
                <a:cs typeface="Arial" charset="0"/>
              </a:rPr>
              <a:t>annual profit </a:t>
            </a:r>
            <a:r>
              <a:rPr lang="en-US" sz="1200" b="0" i="0" u="none" strike="noStrike" kern="1200" baseline="0" dirty="0" smtClean="0">
                <a:solidFill>
                  <a:schemeClr val="tx1"/>
                </a:solidFill>
                <a:latin typeface="+mn-lt"/>
                <a:ea typeface="+mn-ea"/>
                <a:cs typeface="Arial" charset="0"/>
              </a:rPr>
              <a:t>or loss.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Popularly known as the </a:t>
            </a:r>
            <a:r>
              <a:rPr lang="en-US" sz="1200" b="0" i="1" u="none" strike="noStrike" kern="1200" baseline="0" dirty="0" smtClean="0">
                <a:solidFill>
                  <a:schemeClr val="tx1"/>
                </a:solidFill>
                <a:latin typeface="+mn-lt"/>
                <a:ea typeface="+mn-ea"/>
                <a:cs typeface="Arial" charset="0"/>
              </a:rPr>
              <a:t>bottom line</a:t>
            </a:r>
            <a:r>
              <a:rPr lang="en-US" sz="1200" b="0" i="0" u="none" strike="noStrike" kern="1200" baseline="0" dirty="0" smtClean="0">
                <a:solidFill>
                  <a:schemeClr val="tx1"/>
                </a:solidFill>
                <a:latin typeface="+mn-lt"/>
                <a:ea typeface="+mn-ea"/>
                <a:cs typeface="Arial" charset="0"/>
              </a:rPr>
              <a:t>, profit or loss is probably the most important figure in any business enterprise. Figure 15.2 shows the 2012 income statement </a:t>
            </a:r>
            <a:r>
              <a:rPr lang="en-US" sz="1200" b="0" i="0" u="none" strike="noStrike" kern="1200" baseline="0" dirty="0" smtClean="0">
                <a:solidFill>
                  <a:schemeClr val="tx1"/>
                </a:solidFill>
                <a:latin typeface="+mn-lt"/>
                <a:ea typeface="+mn-ea"/>
                <a:cs typeface="Arial" charset="0"/>
              </a:rPr>
              <a:t>for Google</a:t>
            </a:r>
            <a:r>
              <a:rPr lang="en-US" sz="1200" b="0" i="0" u="none" strike="noStrike" kern="1200" baseline="0" dirty="0" smtClean="0">
                <a:solidFill>
                  <a:schemeClr val="tx1"/>
                </a:solidFill>
                <a:latin typeface="+mn-lt"/>
                <a:ea typeface="+mn-ea"/>
                <a:cs typeface="Arial" charset="0"/>
              </a:rPr>
              <a:t>, whose bottom line was $10.737 billion.</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When a law firm receives $250 for preparing a will or a supermarket collects $65 from a grocery shopper, both are receiving revenues, the funds that flow into a business from the sale of goods or services. In 2012, Google reported revenues of $50.175 (rounded) billion from the sale of advertising and Web-search services </a:t>
            </a:r>
            <a:r>
              <a:rPr lang="en-US" sz="1200" b="0" i="0" u="none" strike="noStrike" kern="1200" baseline="0" dirty="0" smtClean="0">
                <a:solidFill>
                  <a:schemeClr val="tx1"/>
                </a:solidFill>
                <a:latin typeface="+mn-lt"/>
                <a:ea typeface="+mn-ea"/>
                <a:cs typeface="Arial" charset="0"/>
              </a:rPr>
              <a:t>to Google </a:t>
            </a:r>
            <a:r>
              <a:rPr lang="en-US" sz="1200" b="0" i="0" u="none" strike="noStrike" kern="1200" baseline="0" dirty="0" smtClean="0">
                <a:solidFill>
                  <a:schemeClr val="tx1"/>
                </a:solidFill>
                <a:latin typeface="+mn-lt"/>
                <a:ea typeface="+mn-ea"/>
                <a:cs typeface="Arial" charset="0"/>
              </a:rPr>
              <a:t>Network members, such as AOL.</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the Google income statement, the cost of revenues section shows the costs of obtaining the revenues from other companies during the year.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Although cost of revenues is a relevant income statement category for service providers such as Google, goods producers do not use it. Instead, income </a:t>
            </a:r>
            <a:r>
              <a:rPr lang="en-US" sz="1200" b="0" i="0" u="none" strike="noStrike" kern="1200" baseline="0" dirty="0" smtClean="0">
                <a:solidFill>
                  <a:schemeClr val="tx1"/>
                </a:solidFill>
                <a:latin typeface="+mn-lt"/>
                <a:ea typeface="+mn-ea"/>
                <a:cs typeface="Arial" charset="0"/>
              </a:rPr>
              <a:t>statements for </a:t>
            </a:r>
            <a:r>
              <a:rPr lang="en-US" sz="1200" b="0" i="0" u="none" strike="noStrike" kern="1200" baseline="0" dirty="0" smtClean="0">
                <a:solidFill>
                  <a:schemeClr val="tx1"/>
                </a:solidFill>
                <a:latin typeface="+mn-lt"/>
                <a:ea typeface="+mn-ea"/>
                <a:cs typeface="Arial" charset="0"/>
              </a:rPr>
              <a:t>manufacturing firms such as Procter &amp; Gamble use the corresponding category, cost of goods sold, which are the costs of obtaining materials to make physical products sold during the year.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addition to costs directly related to generating revenues, every company has general expenses ranging from erasers to the CEO’s salary. Like cost of revenues and cost of goods sold, operating expenses are resources that must flow out of a company if it is to earn revenues.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Managers are often interested in gross profit, a preliminary, quick-to-calculate profit figure that considers just two pieces of data—revenues and cost of revenues (the direct costs of getting those revenues)—from the income statement.  To calculate gross profit, subtract cost of revenues from revenues obtained by selling the firm’s products.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Operating income compares the gross profit from operations against operating expenses. This calculation for Google ($29.541 billion – $16.781 billion) reveals an operating income, or income before taxes, of $12.760 billion. Subtracting income taxes from operating income ($12.760 billion – $2.023 billion) reveals net income (net profit or net earnings)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Google’s net income for the year was $10.737 billion.</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SEC requires all firms whose stock is publicly traded to issue a third report, the statement of cash flows, which describes yearly cash receipts and cash payments. Because it provides the most detail about how the company generates and uses cash, some investors and creditors consider it one of the most important statements of all. It shows the effects on cash of three aspects of a business: </a:t>
            </a:r>
            <a:r>
              <a:rPr lang="en-US" sz="1200" b="0" i="1" u="none" strike="noStrike" kern="1200" baseline="0" dirty="0" smtClean="0">
                <a:solidFill>
                  <a:schemeClr val="tx1"/>
                </a:solidFill>
                <a:latin typeface="+mn-lt"/>
                <a:ea typeface="+mn-ea"/>
                <a:cs typeface="Arial" charset="0"/>
              </a:rPr>
              <a:t>operating activities, investing activities</a:t>
            </a:r>
            <a:r>
              <a:rPr lang="en-US" sz="1200" b="0" i="0" u="none" strike="noStrike" kern="1200" baseline="0" dirty="0" smtClean="0">
                <a:solidFill>
                  <a:schemeClr val="tx1"/>
                </a:solidFill>
                <a:latin typeface="+mn-lt"/>
                <a:ea typeface="+mn-ea"/>
                <a:cs typeface="Arial" charset="0"/>
              </a:rPr>
              <a:t>, and </a:t>
            </a:r>
            <a:r>
              <a:rPr lang="en-US" sz="1200" b="0" i="1" u="none" strike="noStrike" kern="1200" baseline="0" dirty="0" smtClean="0">
                <a:solidFill>
                  <a:schemeClr val="tx1"/>
                </a:solidFill>
                <a:latin typeface="+mn-lt"/>
                <a:ea typeface="+mn-ea"/>
                <a:cs typeface="Arial" charset="0"/>
              </a:rPr>
              <a:t>financing activities</a:t>
            </a:r>
            <a:r>
              <a:rPr lang="en-US" sz="1200" b="0" i="0" u="none" strike="noStrike" kern="1200" baseline="0" dirty="0" smtClean="0">
                <a:solidFill>
                  <a:schemeClr val="tx1"/>
                </a:solidFill>
                <a:latin typeface="+mn-lt"/>
                <a:ea typeface="+mn-ea"/>
                <a:cs typeface="Arial" charset="0"/>
              </a:rPr>
              <a: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Google’s (simplified) 2012 statement of cash flows is reproduced in Figure 15.3.</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For planning, controlling, and decision making, the most important internal financial statement is the budget, a detailed report on estimated receipts and </a:t>
            </a:r>
            <a:r>
              <a:rPr lang="en-US" sz="1200" b="0" i="0" u="none" strike="noStrike" kern="1200" baseline="0" dirty="0" smtClean="0">
                <a:solidFill>
                  <a:schemeClr val="tx1"/>
                </a:solidFill>
                <a:latin typeface="+mn-lt"/>
                <a:ea typeface="+mn-ea"/>
                <a:cs typeface="Arial" charset="0"/>
              </a:rPr>
              <a:t>expenditures for </a:t>
            </a:r>
            <a:r>
              <a:rPr lang="en-US" sz="1200" b="0" i="0" u="none" strike="noStrike" kern="1200" baseline="0" dirty="0" smtClean="0">
                <a:solidFill>
                  <a:schemeClr val="tx1"/>
                </a:solidFill>
                <a:latin typeface="+mn-lt"/>
                <a:ea typeface="+mn-ea"/>
                <a:cs typeface="Arial" charset="0"/>
              </a:rPr>
              <a:t>a future period of time. Although that period is usually one year, some companies also prepare three- or five-year budgets, especially when considering major </a:t>
            </a:r>
            <a:r>
              <a:rPr lang="en-US" sz="1200" b="0" i="0" u="none" strike="noStrike" kern="1200" baseline="0" dirty="0" smtClean="0">
                <a:solidFill>
                  <a:schemeClr val="tx1"/>
                </a:solidFill>
                <a:latin typeface="+mn-lt"/>
                <a:ea typeface="+mn-ea"/>
                <a:cs typeface="Arial" charset="0"/>
              </a:rPr>
              <a:t>capital expenditures</a:t>
            </a:r>
            <a:r>
              <a:rPr lang="en-US" sz="1200" b="0" i="0" u="none" strike="noStrike" kern="1200" baseline="0" dirty="0" smtClean="0">
                <a:solidFill>
                  <a:schemeClr val="tx1"/>
                </a:solidFill>
                <a:latin typeface="+mn-lt"/>
                <a:ea typeface="+mn-ea"/>
                <a:cs typeface="Arial" charset="0"/>
              </a:rPr>
              <a:t>. The budget differs from the other statements we have discussed in that budgets are not shared outside the company; hence the “internal </a:t>
            </a:r>
            <a:r>
              <a:rPr lang="en-US" sz="1200" b="0" i="0" u="none" strike="noStrike" kern="1200" baseline="0" dirty="0" smtClean="0">
                <a:solidFill>
                  <a:schemeClr val="tx1"/>
                </a:solidFill>
                <a:latin typeface="+mn-lt"/>
                <a:ea typeface="+mn-ea"/>
                <a:cs typeface="Arial" charset="0"/>
              </a:rPr>
              <a:t>financial statement</a:t>
            </a:r>
            <a:r>
              <a:rPr lang="en-US" sz="1200" b="0" i="0" u="none" strike="noStrike" kern="1200" baseline="0" dirty="0" smtClean="0">
                <a:solidFill>
                  <a:schemeClr val="tx1"/>
                </a:solidFill>
                <a:latin typeface="+mn-lt"/>
                <a:ea typeface="+mn-ea"/>
                <a:cs typeface="Arial" charset="0"/>
              </a:rPr>
              <a:t>” title.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15.4 is a sales budget for a hypothetical wholesaler, Perfect Posters.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reporting of revenue inflows, and the timing of other transactions, must abide by accounting principles that govern financial statements. Revenue recognition</a:t>
            </a:r>
            <a:r>
              <a:rPr lang="en-US" sz="1200" b="0" i="0" u="none" strike="noStrike" kern="1200" baseline="0" dirty="0" smtClean="0">
                <a:solidFill>
                  <a:schemeClr val="tx1"/>
                </a:solidFill>
                <a:latin typeface="+mn-lt"/>
                <a:ea typeface="+mn-ea"/>
                <a:cs typeface="Arial" charset="0"/>
              </a:rPr>
              <a:t>, for </a:t>
            </a:r>
            <a:r>
              <a:rPr lang="en-US" sz="1200" b="0" i="0" u="none" strike="noStrike" kern="1200" baseline="0" dirty="0" smtClean="0">
                <a:solidFill>
                  <a:schemeClr val="tx1"/>
                </a:solidFill>
                <a:latin typeface="+mn-lt"/>
                <a:ea typeface="+mn-ea"/>
                <a:cs typeface="Arial" charset="0"/>
              </a:rPr>
              <a:t>example, is the formal recording and reporting of revenues at the appropriate time. Although a firm earns revenues continuously as it makes sales, earnings </a:t>
            </a:r>
            <a:r>
              <a:rPr lang="en-US" sz="1200" b="0" i="0" u="none" strike="noStrike" kern="1200" baseline="0" dirty="0" smtClean="0">
                <a:solidFill>
                  <a:schemeClr val="tx1"/>
                </a:solidFill>
                <a:latin typeface="+mn-lt"/>
                <a:ea typeface="+mn-ea"/>
                <a:cs typeface="Arial" charset="0"/>
              </a:rPr>
              <a:t>are not </a:t>
            </a:r>
            <a:r>
              <a:rPr lang="en-US" sz="1200" b="0" i="0" u="none" strike="noStrike" kern="1200" baseline="0" dirty="0" smtClean="0">
                <a:solidFill>
                  <a:schemeClr val="tx1"/>
                </a:solidFill>
                <a:latin typeface="+mn-lt"/>
                <a:ea typeface="+mn-ea"/>
                <a:cs typeface="Arial" charset="0"/>
              </a:rPr>
              <a:t>reported until the </a:t>
            </a:r>
            <a:r>
              <a:rPr lang="en-US" sz="1200" b="0" i="1" u="none" strike="noStrike" kern="1200" baseline="0" dirty="0" smtClean="0">
                <a:solidFill>
                  <a:schemeClr val="tx1"/>
                </a:solidFill>
                <a:latin typeface="+mn-lt"/>
                <a:ea typeface="+mn-ea"/>
                <a:cs typeface="Arial" charset="0"/>
              </a:rPr>
              <a:t>earnings cycle </a:t>
            </a:r>
            <a:r>
              <a:rPr lang="en-US" sz="1200" b="0" i="0" u="none" strike="noStrike" kern="1200" baseline="0" dirty="0" smtClean="0">
                <a:solidFill>
                  <a:schemeClr val="tx1"/>
                </a:solidFill>
                <a:latin typeface="+mn-lt"/>
                <a:ea typeface="+mn-ea"/>
                <a:cs typeface="Arial" charset="0"/>
              </a:rPr>
              <a:t>is completed.</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To help users better understand the numbers in a firm’s financial statements, GAAP requires that financial statements also include management’s interpretations and explanations of those numbers. The idea of requiring input from the manager is known as the full disclosure principle.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What are the chances that a borrower will be able to repay a loan and the interest due? This question is first and foremost in the minds of bank lending officers, managers of pension funds and other investors, suppliers, and the borrowing company’s own financial managers. Solvency ratios provide measures of a firm’s ability to meet its debt obligations.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It’s important to know whether a company is solvent in both the long and the short term, but risk alone is not an adequate basis for investment decisions. Investors </a:t>
            </a:r>
            <a:r>
              <a:rPr lang="en-US" sz="1200" b="0" i="0" u="none" strike="noStrike" kern="1200" baseline="0" dirty="0" smtClean="0">
                <a:solidFill>
                  <a:schemeClr val="tx1"/>
                </a:solidFill>
                <a:latin typeface="+mn-lt"/>
                <a:ea typeface="+mn-ea"/>
                <a:cs typeface="Arial" charset="0"/>
              </a:rPr>
              <a:t>also want </a:t>
            </a:r>
            <a:r>
              <a:rPr lang="en-US" sz="1200" b="0" i="0" u="none" strike="noStrike" kern="1200" baseline="0" dirty="0" smtClean="0">
                <a:solidFill>
                  <a:schemeClr val="tx1"/>
                </a:solidFill>
                <a:latin typeface="+mn-lt"/>
                <a:ea typeface="+mn-ea"/>
                <a:cs typeface="Arial" charset="0"/>
              </a:rPr>
              <a:t>some indication of the returns they can expect. Evidence of earnings power is available from profitability ratios, such as </a:t>
            </a:r>
            <a:r>
              <a:rPr lang="en-US" sz="1200" b="0" i="1" u="none" strike="noStrike" kern="1200" baseline="0" dirty="0" smtClean="0">
                <a:solidFill>
                  <a:schemeClr val="tx1"/>
                </a:solidFill>
                <a:latin typeface="+mn-lt"/>
                <a:ea typeface="+mn-ea"/>
                <a:cs typeface="Arial" charset="0"/>
              </a:rPr>
              <a:t>earnings per share</a:t>
            </a:r>
            <a:r>
              <a:rPr lang="en-US" sz="1200" b="0" i="0" u="none" strike="noStrike" kern="1200" baseline="0" dirty="0" smtClean="0">
                <a:solidFill>
                  <a:schemeClr val="tx1"/>
                </a:solidFill>
                <a:latin typeface="+mn-lt"/>
                <a:ea typeface="+mn-ea"/>
                <a:cs typeface="Arial" charset="0"/>
              </a:rPr>
              <a: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efficiency with which a firm uses resources is linked to profitability. As a potential investor, you want to know which company gets more mileage from </a:t>
            </a:r>
            <a:r>
              <a:rPr lang="en-US" sz="1200" b="0" i="0" u="none" strike="noStrike" kern="1200" baseline="0" dirty="0" smtClean="0">
                <a:solidFill>
                  <a:schemeClr val="tx1"/>
                </a:solidFill>
                <a:latin typeface="+mn-lt"/>
                <a:ea typeface="+mn-ea"/>
                <a:cs typeface="Arial" charset="0"/>
              </a:rPr>
              <a:t>its resources</a:t>
            </a:r>
            <a:r>
              <a:rPr lang="en-US" sz="1200" b="0" i="0" u="none" strike="noStrike" kern="1200" baseline="0" dirty="0" smtClean="0">
                <a:solidFill>
                  <a:schemeClr val="tx1"/>
                </a:solidFill>
                <a:latin typeface="+mn-lt"/>
                <a:ea typeface="+mn-ea"/>
                <a:cs typeface="Arial" charset="0"/>
              </a:rPr>
              <a:t>. Information obtained from financial statements can be used for </a:t>
            </a:r>
            <a:r>
              <a:rPr lang="en-US" sz="1200" b="0" i="1" u="none" strike="noStrike" kern="1200" baseline="0" dirty="0" smtClean="0">
                <a:solidFill>
                  <a:schemeClr val="tx1"/>
                </a:solidFill>
                <a:latin typeface="+mn-lt"/>
                <a:ea typeface="+mn-ea"/>
                <a:cs typeface="Arial" charset="0"/>
              </a:rPr>
              <a:t>activity ratios </a:t>
            </a:r>
            <a:r>
              <a:rPr lang="en-US" sz="1200" b="0" i="0" u="none" strike="noStrike" kern="1200" baseline="0" dirty="0" smtClean="0">
                <a:solidFill>
                  <a:schemeClr val="tx1"/>
                </a:solidFill>
                <a:latin typeface="+mn-lt"/>
                <a:ea typeface="+mn-ea"/>
                <a:cs typeface="Arial" charset="0"/>
              </a:rPr>
              <a:t>to measure this efficiency.</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Short-term solvency ratios measure a company’s liquidity and its ability to pay immediate debts. The most commonly used of these is the current ratio, or “banker’s ratio.”</a:t>
            </a:r>
          </a:p>
          <a:p>
            <a:r>
              <a:rPr lang="en-US" sz="1200" b="0" i="0" u="none" strike="noStrike" kern="1200" baseline="0" dirty="0" smtClean="0">
                <a:solidFill>
                  <a:schemeClr val="tx1"/>
                </a:solidFill>
                <a:latin typeface="+mn-lt"/>
                <a:ea typeface="+mn-ea"/>
                <a:cs typeface="Arial" charset="0"/>
              </a:rPr>
              <a:t>This ratio measures a firm’s ability to generate cash to meet current obligations through the normal, orderly process of selling inventories and collecting revenues from customers. It is calculated by dividing current assets by current liabilities. The higher a firm’s current ratio, the lower the risk to investors.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Long-term solvency is calculated by dividing debt (total liabilities) by owners’ equity. The lower a firm’s debt, the lower the risk to investors and creditors</a:t>
            </a:r>
            <a:r>
              <a:rPr lang="en-US" sz="1200" b="0" i="0" u="none" strike="noStrike" kern="1200" baseline="0" dirty="0" smtClean="0">
                <a:solidFill>
                  <a:schemeClr val="tx1"/>
                </a:solidFill>
                <a:latin typeface="+mn-lt"/>
                <a:ea typeface="+mn-ea"/>
                <a:cs typeface="Arial" charset="0"/>
              </a:rPr>
              <a: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Companies with more debt may find themselves owing so much that they lack the income needed to meet interest payments or to repay borrowed money</a:t>
            </a:r>
            <a:r>
              <a:rPr lang="en-US" sz="1200" b="0" i="0" u="none" strike="noStrike" kern="1200" baseline="0" dirty="0" smtClean="0">
                <a:solidFill>
                  <a:schemeClr val="tx1"/>
                </a:solidFill>
                <a:latin typeface="+mn-lt"/>
                <a:ea typeface="+mn-ea"/>
                <a:cs typeface="Arial" charset="0"/>
              </a:rPr>
              <a: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Sometimes, high debt can be not only acceptable but also desirable. Borrowing funds gives a firm leverage, the ability to make otherwise unaffordable investments</a:t>
            </a:r>
            <a:r>
              <a:rPr lang="en-US" sz="1200" b="0" i="0" u="none" strike="noStrike" kern="1200" baseline="0" dirty="0" smtClean="0">
                <a:solidFill>
                  <a:schemeClr val="tx1"/>
                </a:solidFill>
                <a:latin typeface="+mn-lt"/>
                <a:ea typeface="+mn-ea"/>
                <a:cs typeface="Arial" charset="0"/>
              </a:rPr>
              <a: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 </a:t>
            </a:r>
            <a:r>
              <a:rPr lang="en-US" sz="1200" b="0" i="1" u="none" strike="noStrike" kern="1200" baseline="0" dirty="0" smtClean="0">
                <a:solidFill>
                  <a:schemeClr val="tx1"/>
                </a:solidFill>
                <a:latin typeface="+mn-lt"/>
                <a:ea typeface="+mn-ea"/>
                <a:cs typeface="Arial" charset="0"/>
              </a:rPr>
              <a:t>leveraged buyouts</a:t>
            </a:r>
            <a:r>
              <a:rPr lang="en-US" sz="1200" b="0" i="0" u="none" strike="noStrike" kern="1200" baseline="0" dirty="0" smtClean="0">
                <a:solidFill>
                  <a:schemeClr val="tx1"/>
                </a:solidFill>
                <a:latin typeface="+mn-lt"/>
                <a:ea typeface="+mn-ea"/>
                <a:cs typeface="Arial" charset="0"/>
              </a:rPr>
              <a:t>, firms have willingly taken on sometimes huge debts to buy out other companies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It’s important to know whether a company is solvent in both the long and the short term, but risk alone is not an adequate basis for investment decisions. Investors </a:t>
            </a:r>
            <a:r>
              <a:rPr lang="en-US" sz="1200" b="0" i="0" u="none" strike="noStrike" kern="1200" baseline="0" dirty="0" smtClean="0">
                <a:solidFill>
                  <a:schemeClr val="tx1"/>
                </a:solidFill>
                <a:latin typeface="+mn-lt"/>
                <a:ea typeface="+mn-ea"/>
                <a:cs typeface="Arial" charset="0"/>
              </a:rPr>
              <a:t>also want </a:t>
            </a:r>
            <a:r>
              <a:rPr lang="en-US" sz="1200" b="0" i="0" u="none" strike="noStrike" kern="1200" baseline="0" dirty="0" smtClean="0">
                <a:solidFill>
                  <a:schemeClr val="tx1"/>
                </a:solidFill>
                <a:latin typeface="+mn-lt"/>
                <a:ea typeface="+mn-ea"/>
                <a:cs typeface="Arial" charset="0"/>
              </a:rPr>
              <a:t>some indication of the returns they can expect. Evidence of earnings power is available from profitability ratios, such as </a:t>
            </a:r>
            <a:r>
              <a:rPr lang="en-US" sz="1200" b="0" i="1" u="none" strike="noStrike" kern="1200" baseline="0" dirty="0" smtClean="0">
                <a:solidFill>
                  <a:schemeClr val="tx1"/>
                </a:solidFill>
                <a:latin typeface="+mn-lt"/>
                <a:ea typeface="+mn-ea"/>
                <a:cs typeface="Arial" charset="0"/>
              </a:rPr>
              <a:t>earnings per share</a:t>
            </a:r>
            <a:r>
              <a:rPr lang="en-US" sz="1200" b="0" i="0" u="none" strike="noStrike" kern="1200" baseline="0" dirty="0" smtClean="0">
                <a:solidFill>
                  <a:schemeClr val="tx1"/>
                </a:solidFill>
                <a:latin typeface="+mn-lt"/>
                <a:ea typeface="+mn-ea"/>
                <a:cs typeface="Arial" charset="0"/>
              </a:rPr>
              <a:t>. Defined as net income divided by the number of shares of common stock outstanding, earnings per share determines the size of the dividend that a firm can pay shareholders.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It’s important to know whether a company is solvent in both the long and the short term, but risk alone is not an adequate basis for investment decisions. Investors </a:t>
            </a:r>
            <a:r>
              <a:rPr lang="en-US" sz="1200" b="0" i="0" u="none" strike="noStrike" kern="1200" baseline="0" dirty="0" smtClean="0">
                <a:solidFill>
                  <a:schemeClr val="tx1"/>
                </a:solidFill>
                <a:latin typeface="+mn-lt"/>
                <a:ea typeface="+mn-ea"/>
                <a:cs typeface="Arial" charset="0"/>
              </a:rPr>
              <a:t>also want </a:t>
            </a:r>
            <a:r>
              <a:rPr lang="en-US" sz="1200" b="0" i="0" u="none" strike="noStrike" kern="1200" baseline="0" dirty="0" smtClean="0">
                <a:solidFill>
                  <a:schemeClr val="tx1"/>
                </a:solidFill>
                <a:latin typeface="+mn-lt"/>
                <a:ea typeface="+mn-ea"/>
                <a:cs typeface="Arial" charset="0"/>
              </a:rPr>
              <a:t>some indication of the returns they can expect. Evidence of earnings power is available from profitability ratios, such as </a:t>
            </a:r>
            <a:r>
              <a:rPr lang="en-US" sz="1200" b="0" i="1" u="none" strike="noStrike" kern="1200" baseline="0" dirty="0" smtClean="0">
                <a:solidFill>
                  <a:schemeClr val="tx1"/>
                </a:solidFill>
                <a:latin typeface="+mn-lt"/>
                <a:ea typeface="+mn-ea"/>
                <a:cs typeface="Arial" charset="0"/>
              </a:rPr>
              <a:t>earnings per share</a:t>
            </a:r>
            <a:r>
              <a:rPr lang="en-US" sz="1200" b="0" i="0" u="none" strike="noStrike" kern="1200" baseline="0" dirty="0" smtClean="0">
                <a:solidFill>
                  <a:schemeClr val="tx1"/>
                </a:solidFill>
                <a:latin typeface="+mn-lt"/>
                <a:ea typeface="+mn-ea"/>
                <a:cs typeface="Arial" charset="0"/>
              </a:rPr>
              <a:t>. Defined as net income divided by the number of shares of common stock outstanding, earnings per share determines the size of the dividend that a firm can pay shareholders.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code of professional conduct for public accountants in the United States is maintained and enforced by the AICPA. The institute identifies six ethics-related areas—listed in Table 15.3—with which accountants must comply to maintain certification. Comprehensive details for compliance in each area are spelled out in the AICPA Code of Professional Conduct. The IMA maintains a similar code to provide ethical guidelines for the management accounting profession.</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Established in 2001 and housed at London, England, the International Accounting Standards Board (IASB) is an independent, nonprofit organization responsible for developing a set of global accounting standards and for gaining the support and cooperation of the world’s various accounting organizations to </a:t>
            </a:r>
            <a:r>
              <a:rPr lang="en-US" sz="1200" b="0" i="0" u="none" strike="noStrike" kern="1200" baseline="0" smtClean="0">
                <a:solidFill>
                  <a:schemeClr val="tx1"/>
                </a:solidFill>
                <a:latin typeface="+mn-lt"/>
                <a:ea typeface="+mn-ea"/>
                <a:cs typeface="Arial" charset="0"/>
              </a:rPr>
              <a:t>implement those standards</a:t>
            </a:r>
            <a:r>
              <a:rPr lang="en-US" sz="1200" b="0" i="0" u="none" strike="noStrike" kern="1200" baseline="0" dirty="0" smtClean="0">
                <a:solidFill>
                  <a:schemeClr val="tx1"/>
                </a:solidFill>
                <a:latin typeface="+mn-lt"/>
                <a:ea typeface="+mn-ea"/>
                <a:cs typeface="Arial" charset="0"/>
              </a:rPr>
              <a: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Accounting (or accountancy) is a comprehensive system for collecting, analyzing, and communicating financial information to a firm’s owners and employees, to </a:t>
            </a:r>
            <a:r>
              <a:rPr lang="en-US" sz="1200" b="0" i="0" u="none" strike="noStrike" kern="1200" baseline="0" dirty="0" smtClean="0">
                <a:solidFill>
                  <a:schemeClr val="tx1"/>
                </a:solidFill>
                <a:latin typeface="+mn-lt"/>
                <a:ea typeface="+mn-ea"/>
                <a:cs typeface="Arial" charset="0"/>
              </a:rPr>
              <a:t>the public</a:t>
            </a:r>
            <a:r>
              <a:rPr lang="en-US" sz="1200" b="0" i="0" u="none" strike="noStrike" kern="1200" baseline="0" dirty="0" smtClean="0">
                <a:solidFill>
                  <a:schemeClr val="tx1"/>
                </a:solidFill>
                <a:latin typeface="+mn-lt"/>
                <a:ea typeface="+mn-ea"/>
                <a:cs typeface="Arial" charset="0"/>
              </a:rPr>
              <a:t>, and to various regulatory agencies. To perform these functions, accountants keep records of taxes paid, income received, and expenses incurred, a process </a:t>
            </a:r>
            <a:r>
              <a:rPr lang="en-US" sz="1200" b="0" i="0" u="none" strike="noStrike" kern="1200" baseline="0" dirty="0" smtClean="0">
                <a:solidFill>
                  <a:schemeClr val="tx1"/>
                </a:solidFill>
                <a:latin typeface="+mn-lt"/>
                <a:ea typeface="+mn-ea"/>
                <a:cs typeface="Arial" charset="0"/>
              </a:rPr>
              <a:t>called bookkeeping</a:t>
            </a:r>
            <a:r>
              <a:rPr lang="en-US" sz="1200" b="0" i="0" u="none" strike="noStrike" kern="1200" baseline="0" dirty="0" smtClean="0">
                <a:solidFill>
                  <a:schemeClr val="tx1"/>
                </a:solidFill>
                <a:latin typeface="+mn-lt"/>
                <a:ea typeface="+mn-ea"/>
                <a:cs typeface="Arial" charset="0"/>
              </a:rPr>
              <a:t>, and they assess the effects of these transactions on business activities.  By sorting and analyzing such transactions, accountants can determine how well </a:t>
            </a:r>
            <a:r>
              <a:rPr lang="en-US" sz="1200" b="0" i="0" u="none" strike="noStrike" kern="1200" baseline="0" dirty="0" smtClean="0">
                <a:solidFill>
                  <a:schemeClr val="tx1"/>
                </a:solidFill>
                <a:latin typeface="+mn-lt"/>
                <a:ea typeface="+mn-ea"/>
                <a:cs typeface="Arial" charset="0"/>
              </a:rPr>
              <a:t>a business </a:t>
            </a:r>
            <a:r>
              <a:rPr lang="en-US" sz="1200" b="0" i="0" u="none" strike="noStrike" kern="1200" baseline="0" dirty="0" smtClean="0">
                <a:solidFill>
                  <a:schemeClr val="tx1"/>
                </a:solidFill>
                <a:latin typeface="+mn-lt"/>
                <a:ea typeface="+mn-ea"/>
                <a:cs typeface="Arial" charset="0"/>
              </a:rPr>
              <a:t>is being managed and how financially strong it is.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Because businesses engage in thousands of transactions, ensuring consistent, dependable financial information is mandatory. This is the job of the </a:t>
            </a:r>
            <a:r>
              <a:rPr lang="en-US" sz="1200" b="0" i="0" u="none" strike="noStrike" kern="1200" baseline="0" dirty="0" smtClean="0">
                <a:solidFill>
                  <a:schemeClr val="tx1"/>
                </a:solidFill>
                <a:latin typeface="+mn-lt"/>
                <a:ea typeface="+mn-ea"/>
                <a:cs typeface="Arial" charset="0"/>
              </a:rPr>
              <a:t>accounting information </a:t>
            </a:r>
            <a:r>
              <a:rPr lang="en-US" sz="1200" b="0" i="0" u="none" strike="noStrike" kern="1200" baseline="0" dirty="0" smtClean="0">
                <a:solidFill>
                  <a:schemeClr val="tx1"/>
                </a:solidFill>
                <a:latin typeface="+mn-lt"/>
                <a:ea typeface="+mn-ea"/>
                <a:cs typeface="Arial" charset="0"/>
              </a:rPr>
              <a:t>system (AIS), an organized procedure for identifying, measuring, recording, and retaining financial information so that it can be used in </a:t>
            </a:r>
            <a:r>
              <a:rPr lang="en-US" sz="1200" b="0" i="0" u="none" strike="noStrike" kern="1200" baseline="0" dirty="0" smtClean="0">
                <a:solidFill>
                  <a:schemeClr val="tx1"/>
                </a:solidFill>
                <a:latin typeface="+mn-lt"/>
                <a:ea typeface="+mn-ea"/>
                <a:cs typeface="Arial" charset="0"/>
              </a:rPr>
              <a:t>accounting statements </a:t>
            </a:r>
            <a:r>
              <a:rPr lang="en-US" sz="1200" b="0" i="0" u="none" strike="noStrike" kern="1200" baseline="0" dirty="0" smtClean="0">
                <a:solidFill>
                  <a:schemeClr val="tx1"/>
                </a:solidFill>
                <a:latin typeface="+mn-lt"/>
                <a:ea typeface="+mn-ea"/>
                <a:cs typeface="Arial" charset="0"/>
              </a:rPr>
              <a:t>and management reports.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Users of accounting information are numerous.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controller, or chief accounting officer, manages a firm’s accounting activities by ensuring that the AIS provides the reports and statements needed for planning</a:t>
            </a:r>
            <a:r>
              <a:rPr lang="en-US" sz="1200" b="0" i="0" u="none" strike="noStrike" kern="1200" baseline="0" dirty="0" smtClean="0">
                <a:solidFill>
                  <a:schemeClr val="tx1"/>
                </a:solidFill>
                <a:latin typeface="+mn-lt"/>
                <a:ea typeface="+mn-ea"/>
                <a:cs typeface="Arial" charset="0"/>
              </a:rPr>
              <a:t>, decision </a:t>
            </a:r>
            <a:r>
              <a:rPr lang="en-US" sz="1200" b="0" i="0" u="none" strike="noStrike" kern="1200" baseline="0" dirty="0" smtClean="0">
                <a:solidFill>
                  <a:schemeClr val="tx1"/>
                </a:solidFill>
                <a:latin typeface="+mn-lt"/>
                <a:ea typeface="+mn-ea"/>
                <a:cs typeface="Arial" charset="0"/>
              </a:rPr>
              <a:t>making, and other management activities. This range of activities requires different types of accounting specialists.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Public accountants offer accounting services to the public and are distinguished by their independence from the clients they serve. That is to say, they typically work </a:t>
            </a:r>
            <a:r>
              <a:rPr lang="en-US" sz="1200" b="0" i="0" u="none" strike="noStrike" kern="1200" baseline="0" dirty="0" smtClean="0">
                <a:solidFill>
                  <a:schemeClr val="tx1"/>
                </a:solidFill>
                <a:latin typeface="+mn-lt"/>
                <a:ea typeface="+mn-ea"/>
                <a:cs typeface="Arial" charset="0"/>
              </a:rPr>
              <a:t>for an </a:t>
            </a:r>
            <a:r>
              <a:rPr lang="en-US" sz="1200" b="0" i="0" u="none" strike="noStrike" kern="1200" baseline="0" dirty="0" smtClean="0">
                <a:solidFill>
                  <a:schemeClr val="tx1"/>
                </a:solidFill>
                <a:latin typeface="+mn-lt"/>
                <a:ea typeface="+mn-ea"/>
                <a:cs typeface="Arial" charset="0"/>
              </a:rPr>
              <a:t>accounting firm providing services for outside client firms in which the public accountant has no vested interest, thus avoiding any potential biases in </a:t>
            </a:r>
            <a:r>
              <a:rPr lang="en-US" sz="1200" b="0" i="0" u="none" strike="noStrike" kern="1200" baseline="0" dirty="0" smtClean="0">
                <a:solidFill>
                  <a:schemeClr val="tx1"/>
                </a:solidFill>
                <a:latin typeface="+mn-lt"/>
                <a:ea typeface="+mn-ea"/>
                <a:cs typeface="Arial" charset="0"/>
              </a:rPr>
              <a:t>conducting their </a:t>
            </a:r>
            <a:r>
              <a:rPr lang="en-US" sz="1200" b="0" i="0" u="none" strike="noStrike" kern="1200" baseline="0" dirty="0" smtClean="0">
                <a:solidFill>
                  <a:schemeClr val="tx1"/>
                </a:solidFill>
                <a:latin typeface="+mn-lt"/>
                <a:ea typeface="+mn-ea"/>
                <a:cs typeface="Arial" charset="0"/>
              </a:rPr>
              <a:t>professional services. Among public accountants, certified public accountants (CPAs) are licensed by a state after passing an exam prepared by the </a:t>
            </a:r>
            <a:r>
              <a:rPr lang="en-US" sz="1200" b="0" i="0" u="none" strike="noStrike" kern="1200" baseline="0" dirty="0" smtClean="0">
                <a:solidFill>
                  <a:schemeClr val="tx1"/>
                </a:solidFill>
                <a:latin typeface="+mn-lt"/>
                <a:ea typeface="+mn-ea"/>
                <a:cs typeface="Arial" charset="0"/>
              </a:rPr>
              <a:t>American Institute </a:t>
            </a:r>
            <a:r>
              <a:rPr lang="en-US" sz="1200" b="0" i="0" u="none" strike="noStrike" kern="1200" baseline="0" dirty="0" smtClean="0">
                <a:solidFill>
                  <a:schemeClr val="tx1"/>
                </a:solidFill>
                <a:latin typeface="+mn-lt"/>
                <a:ea typeface="+mn-ea"/>
                <a:cs typeface="Arial" charset="0"/>
              </a:rPr>
              <a:t>of Certified Public Accountants (AICPA).</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15-</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15-</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15-</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15-</a:t>
            </a:r>
            <a:fld id="{D7E078EF-7339-4393-BEC6-515371D96D05}"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dirty="0"/>
              <a:t>The Role of Accountants and</a:t>
            </a:r>
            <a:br>
              <a:rPr lang="en-US" sz="4000" dirty="0"/>
            </a:br>
            <a:r>
              <a:rPr lang="en-US" sz="4000" dirty="0"/>
              <a:t>Accounting Information</a:t>
            </a:r>
          </a:p>
        </p:txBody>
      </p:sp>
      <p:sp>
        <p:nvSpPr>
          <p:cNvPr id="2" name="TextBox 1"/>
          <p:cNvSpPr txBox="1"/>
          <p:nvPr/>
        </p:nvSpPr>
        <p:spPr>
          <a:xfrm>
            <a:off x="6858000" y="4840069"/>
            <a:ext cx="697627" cy="646331"/>
          </a:xfrm>
          <a:prstGeom prst="rect">
            <a:avLst/>
          </a:prstGeom>
          <a:noFill/>
        </p:spPr>
        <p:txBody>
          <a:bodyPr wrap="none" rtlCol="0">
            <a:spAutoFit/>
          </a:bodyPr>
          <a:lstStyle/>
          <a:p>
            <a:r>
              <a:rPr lang="en-US" sz="3600" b="1" dirty="0" smtClean="0">
                <a:solidFill>
                  <a:srgbClr val="CC0000"/>
                </a:solidFill>
              </a:rPr>
              <a:t>15</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Financial versus Managerial Accounting</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3733800" cy="4906963"/>
          </a:xfrm>
        </p:spPr>
        <p:txBody>
          <a:bodyPr/>
          <a:lstStyle/>
          <a:p>
            <a:pPr>
              <a:defRPr/>
            </a:pPr>
            <a:r>
              <a:rPr lang="en-US" b="1" dirty="0"/>
              <a:t>Financial Accounting </a:t>
            </a:r>
          </a:p>
          <a:p>
            <a:pPr lvl="1">
              <a:defRPr/>
            </a:pPr>
            <a:r>
              <a:rPr lang="en-US" dirty="0"/>
              <a:t>field of accounting concerned with external users of a company’s financial information</a:t>
            </a:r>
          </a:p>
          <a:p>
            <a:pPr marL="0" indent="0">
              <a:buNone/>
            </a:pPr>
            <a:endParaRPr lang="en-US" b="1" dirty="0"/>
          </a:p>
        </p:txBody>
      </p:sp>
      <p:sp>
        <p:nvSpPr>
          <p:cNvPr id="4" name="Rectangle 3"/>
          <p:cNvSpPr txBox="1">
            <a:spLocks/>
          </p:cNvSpPr>
          <p:nvPr/>
        </p:nvSpPr>
        <p:spPr bwMode="auto">
          <a:xfrm>
            <a:off x="4876800" y="1219200"/>
            <a:ext cx="37338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Managerial (Management) Accounting</a:t>
            </a:r>
          </a:p>
          <a:p>
            <a:pPr lvl="1">
              <a:defRPr/>
            </a:pPr>
            <a:r>
              <a:rPr lang="en-US" dirty="0"/>
              <a:t>field of accounting that serves internal users of a company’s financial information</a:t>
            </a:r>
          </a:p>
        </p:txBody>
      </p:sp>
    </p:spTree>
    <p:extLst>
      <p:ext uri="{BB962C8B-B14F-4D97-AF65-F5344CB8AC3E}">
        <p14:creationId xmlns:p14="http://schemas.microsoft.com/office/powerpoint/2010/main" val="42099913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CPA Services</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t>Audit </a:t>
            </a:r>
            <a:endParaRPr lang="en-US" b="1" dirty="0"/>
          </a:p>
          <a:p>
            <a:pPr lvl="1">
              <a:defRPr/>
            </a:pPr>
            <a:r>
              <a:rPr lang="en-US" dirty="0"/>
              <a:t>systematic examination of a company’s accounting system to determine whether its financial reports reliably represent its operations</a:t>
            </a:r>
          </a:p>
          <a:p>
            <a:pPr>
              <a:defRPr/>
            </a:pPr>
            <a:r>
              <a:rPr lang="en-US" b="1" dirty="0"/>
              <a:t>Generally Accepted Accounting Principles (GAAP) </a:t>
            </a:r>
          </a:p>
          <a:p>
            <a:pPr lvl="1">
              <a:defRPr/>
            </a:pPr>
            <a:r>
              <a:rPr lang="en-US" dirty="0"/>
              <a:t>accounting guidelines that govern the content and form of financial reports</a:t>
            </a:r>
          </a:p>
          <a:p>
            <a:pPr marL="0" indent="0">
              <a:buNone/>
            </a:pPr>
            <a:endParaRPr lang="en-US" b="1" dirty="0"/>
          </a:p>
        </p:txBody>
      </p:sp>
    </p:spTree>
    <p:extLst>
      <p:ext uri="{BB962C8B-B14F-4D97-AF65-F5344CB8AC3E}">
        <p14:creationId xmlns:p14="http://schemas.microsoft.com/office/powerpoint/2010/main" val="31397464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i="1" dirty="0"/>
              <a:t>CPA </a:t>
            </a:r>
            <a:r>
              <a:rPr lang="en-US" i="1" dirty="0" smtClean="0"/>
              <a:t>Services (cont.)</a:t>
            </a:r>
            <a:endParaRPr lang="en-US"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Tax Services </a:t>
            </a:r>
          </a:p>
          <a:p>
            <a:pPr lvl="1">
              <a:defRPr/>
            </a:pPr>
            <a:r>
              <a:rPr lang="en-US" sz="2400" dirty="0"/>
              <a:t>assistance provided by CPAs for tax preparation and tax planning</a:t>
            </a:r>
          </a:p>
          <a:p>
            <a:pPr>
              <a:defRPr/>
            </a:pPr>
            <a:r>
              <a:rPr lang="en-US" sz="2800" b="1" dirty="0"/>
              <a:t>Management Advisory Services </a:t>
            </a:r>
          </a:p>
          <a:p>
            <a:pPr lvl="1">
              <a:defRPr/>
            </a:pPr>
            <a:r>
              <a:rPr lang="en-US" sz="2400" dirty="0"/>
              <a:t>assistance provided by CPA firms in areas such as financial planning, information systems design, and other areas of concern for client </a:t>
            </a:r>
            <a:r>
              <a:rPr lang="en-US" sz="2400" dirty="0" smtClean="0"/>
              <a:t>firms</a:t>
            </a:r>
          </a:p>
          <a:p>
            <a:r>
              <a:rPr lang="en-US" sz="2800" b="1" dirty="0"/>
              <a:t>Core Competencies </a:t>
            </a:r>
            <a:r>
              <a:rPr lang="en-US" sz="2800" b="1" dirty="0" smtClean="0"/>
              <a:t>For Accounting </a:t>
            </a:r>
          </a:p>
          <a:p>
            <a:pPr lvl="1"/>
            <a:r>
              <a:rPr lang="en-US" sz="2400" dirty="0" smtClean="0"/>
              <a:t>the </a:t>
            </a:r>
            <a:r>
              <a:rPr lang="en-US" sz="2400" dirty="0"/>
              <a:t>combination of </a:t>
            </a:r>
            <a:r>
              <a:rPr lang="en-US" sz="2400" dirty="0" smtClean="0"/>
              <a:t>skills, technology</a:t>
            </a:r>
            <a:r>
              <a:rPr lang="en-US" sz="2400" dirty="0"/>
              <a:t>, and knowledge that will </a:t>
            </a:r>
            <a:r>
              <a:rPr lang="en-US" sz="2400" dirty="0" smtClean="0"/>
              <a:t>be necessary </a:t>
            </a:r>
            <a:r>
              <a:rPr lang="en-US" sz="2400" dirty="0"/>
              <a:t>for the future CPA</a:t>
            </a:r>
          </a:p>
          <a:p>
            <a:pPr marL="0" indent="0">
              <a:buNone/>
            </a:pPr>
            <a:endParaRPr lang="en-US" sz="2800" b="1" dirty="0"/>
          </a:p>
        </p:txBody>
      </p:sp>
    </p:spTree>
    <p:extLst>
      <p:ext uri="{BB962C8B-B14F-4D97-AF65-F5344CB8AC3E}">
        <p14:creationId xmlns:p14="http://schemas.microsoft.com/office/powerpoint/2010/main" val="22874795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Emerging Competencies for </a:t>
            </a:r>
            <a:r>
              <a:rPr lang="en-US" sz="2800" dirty="0" smtClean="0"/>
              <a:t>Success in Accounting</a:t>
            </a:r>
            <a:endParaRPr lang="en-US" sz="28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660" y="1219200"/>
            <a:ext cx="722574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43159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smtClean="0"/>
              <a:t>Private Accountants and </a:t>
            </a:r>
            <a:br>
              <a:rPr lang="en-US" sz="3600" dirty="0" smtClean="0"/>
            </a:br>
            <a:r>
              <a:rPr lang="en-US" sz="3600" dirty="0" smtClean="0"/>
              <a:t>Management Accountants</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sz="2800" b="1" dirty="0"/>
              <a:t>Private </a:t>
            </a:r>
            <a:r>
              <a:rPr lang="en-US" altLang="en-US" sz="2800" b="1" dirty="0" smtClean="0"/>
              <a:t>Accountant</a:t>
            </a:r>
          </a:p>
          <a:p>
            <a:pPr lvl="1">
              <a:buClr>
                <a:srgbClr val="254061"/>
              </a:buClr>
            </a:pPr>
            <a:r>
              <a:rPr lang="en-US" altLang="en-US" sz="2400" dirty="0" smtClean="0"/>
              <a:t>salaried </a:t>
            </a:r>
            <a:r>
              <a:rPr lang="en-US" altLang="en-US" sz="2400" dirty="0"/>
              <a:t>accountant hired by a business to carry out its day-to-day financial activities</a:t>
            </a:r>
          </a:p>
          <a:p>
            <a:pPr>
              <a:buClr>
                <a:srgbClr val="254061"/>
              </a:buClr>
            </a:pPr>
            <a:r>
              <a:rPr lang="en-US" altLang="en-US" sz="2800" b="1" dirty="0"/>
              <a:t>Management Accountant </a:t>
            </a:r>
            <a:endParaRPr lang="en-US" altLang="en-US" sz="2800" b="1" dirty="0" smtClean="0"/>
          </a:p>
          <a:p>
            <a:pPr lvl="1">
              <a:buClr>
                <a:srgbClr val="254061"/>
              </a:buClr>
            </a:pPr>
            <a:r>
              <a:rPr lang="en-US" altLang="en-US" sz="2400" dirty="0" smtClean="0"/>
              <a:t>private </a:t>
            </a:r>
            <a:r>
              <a:rPr lang="en-US" altLang="en-US" sz="2400" dirty="0"/>
              <a:t>accountant who provides financial services to support managers in various business activities within a </a:t>
            </a:r>
            <a:r>
              <a:rPr lang="en-US" altLang="en-US" sz="2400" dirty="0" smtClean="0"/>
              <a:t>firm</a:t>
            </a:r>
            <a:endParaRPr lang="en-US" altLang="en-US" sz="2400" b="1" dirty="0"/>
          </a:p>
          <a:p>
            <a:pPr>
              <a:buClr>
                <a:srgbClr val="254061"/>
              </a:buClr>
            </a:pPr>
            <a:r>
              <a:rPr lang="en-US" sz="2800" b="1" dirty="0"/>
              <a:t>Certified Management Accountant (CMA)</a:t>
            </a:r>
          </a:p>
          <a:p>
            <a:pPr lvl="1">
              <a:buClr>
                <a:srgbClr val="254061"/>
              </a:buClr>
            </a:pPr>
            <a:r>
              <a:rPr lang="en-US" sz="2400" dirty="0"/>
              <a:t>professional designation awarded by the  institute of Management Accountants (IMA) in recognition of management accounting qualifications</a:t>
            </a:r>
            <a:endParaRPr lang="en-US" altLang="en-US" sz="2400" dirty="0"/>
          </a:p>
        </p:txBody>
      </p:sp>
    </p:spTree>
    <p:extLst>
      <p:ext uri="{BB962C8B-B14F-4D97-AF65-F5344CB8AC3E}">
        <p14:creationId xmlns:p14="http://schemas.microsoft.com/office/powerpoint/2010/main" val="9542580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Forensic Accountants</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Forensic Accounting </a:t>
            </a:r>
            <a:endParaRPr lang="en-US" altLang="en-US" b="1" dirty="0" smtClean="0"/>
          </a:p>
          <a:p>
            <a:pPr lvl="1">
              <a:buClr>
                <a:srgbClr val="254061"/>
              </a:buClr>
            </a:pPr>
            <a:r>
              <a:rPr lang="en-US" altLang="en-US" dirty="0" smtClean="0"/>
              <a:t>the </a:t>
            </a:r>
            <a:r>
              <a:rPr lang="en-US" altLang="en-US" dirty="0"/>
              <a:t>practice of accounting for legal purposes</a:t>
            </a:r>
          </a:p>
          <a:p>
            <a:pPr>
              <a:buClr>
                <a:srgbClr val="254061"/>
              </a:buClr>
            </a:pPr>
            <a:r>
              <a:rPr lang="en-US" altLang="en-US" b="1" dirty="0"/>
              <a:t>Certified Fraud Examiner (CFE) </a:t>
            </a:r>
            <a:endParaRPr lang="en-US" altLang="en-US" b="1" dirty="0" smtClean="0"/>
          </a:p>
          <a:p>
            <a:pPr lvl="1">
              <a:buClr>
                <a:srgbClr val="254061"/>
              </a:buClr>
            </a:pPr>
            <a:r>
              <a:rPr lang="en-US" altLang="en-US" dirty="0" smtClean="0"/>
              <a:t>professional </a:t>
            </a:r>
            <a:r>
              <a:rPr lang="en-US" altLang="en-US" dirty="0"/>
              <a:t>designation administered by the Association of Certified Fraud Examiners in recognition of qualifications for a specialty area within forensic </a:t>
            </a:r>
            <a:r>
              <a:rPr lang="en-US" altLang="en-US" dirty="0" smtClean="0"/>
              <a:t>accounting  </a:t>
            </a:r>
            <a:endParaRPr lang="en-US" altLang="en-US" dirty="0"/>
          </a:p>
        </p:txBody>
      </p:sp>
    </p:spTree>
    <p:extLst>
      <p:ext uri="{BB962C8B-B14F-4D97-AF65-F5344CB8AC3E}">
        <p14:creationId xmlns:p14="http://schemas.microsoft.com/office/powerpoint/2010/main" val="37388950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Federal Restrictions on CPA Services</a:t>
            </a:r>
            <a:br>
              <a:rPr lang="en-US" sz="3600" dirty="0"/>
            </a:br>
            <a:r>
              <a:rPr lang="en-US" sz="3600" dirty="0"/>
              <a:t>and Financial Reporting: </a:t>
            </a:r>
            <a:r>
              <a:rPr lang="en-US" sz="3600" dirty="0" err="1"/>
              <a:t>Sarbox</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Sarbanes-Oxley Act of 2002 </a:t>
            </a:r>
            <a:endParaRPr lang="en-US" altLang="en-US" b="1" dirty="0" smtClean="0"/>
          </a:p>
          <a:p>
            <a:pPr lvl="1">
              <a:buClr>
                <a:srgbClr val="254061"/>
              </a:buClr>
            </a:pPr>
            <a:r>
              <a:rPr lang="en-US" altLang="en-US" b="1" dirty="0" smtClean="0"/>
              <a:t>(</a:t>
            </a:r>
            <a:r>
              <a:rPr lang="en-US" altLang="en-US" b="1" dirty="0" err="1"/>
              <a:t>Sarbox</a:t>
            </a:r>
            <a:r>
              <a:rPr lang="en-US" altLang="en-US" b="1" dirty="0"/>
              <a:t> or Sox) – </a:t>
            </a:r>
            <a:r>
              <a:rPr lang="en-US" altLang="en-US" dirty="0"/>
              <a:t>enactment of federal regulations to restore public trust in accounting practices by imposing new requirements on financial activities in publicly traded corporations</a:t>
            </a:r>
          </a:p>
          <a:p>
            <a:pPr marL="0" indent="0">
              <a:buNone/>
            </a:pPr>
            <a:endParaRPr lang="en-US" b="1" dirty="0"/>
          </a:p>
        </p:txBody>
      </p:sp>
    </p:spTree>
    <p:extLst>
      <p:ext uri="{BB962C8B-B14F-4D97-AF65-F5344CB8AC3E}">
        <p14:creationId xmlns:p14="http://schemas.microsoft.com/office/powerpoint/2010/main" val="38187899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Selected Provisions of the Sarbanes-</a:t>
            </a:r>
            <a:br>
              <a:rPr lang="en-US" sz="3600" dirty="0"/>
            </a:br>
            <a:r>
              <a:rPr lang="en-US" sz="3600" dirty="0"/>
              <a:t>Oxley Act</a:t>
            </a:r>
            <a:endParaRPr lang="en-US" sz="3600" dirty="0" smtClean="0">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352714"/>
            <a:ext cx="7472363" cy="4895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50011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The Accounting Equation</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Accounting Equation </a:t>
            </a:r>
          </a:p>
          <a:p>
            <a:pPr lvl="1">
              <a:defRPr/>
            </a:pPr>
            <a:r>
              <a:rPr lang="en-US" dirty="0"/>
              <a:t>Assets = Liabilities + Owners’ Equity </a:t>
            </a:r>
          </a:p>
          <a:p>
            <a:pPr lvl="1">
              <a:defRPr/>
            </a:pPr>
            <a:r>
              <a:rPr lang="en-US" dirty="0"/>
              <a:t>used by accountants to balance data for the firm’s financial transactions at various points in the year</a:t>
            </a:r>
          </a:p>
          <a:p>
            <a:pPr marL="0" indent="0">
              <a:buNone/>
            </a:pPr>
            <a:endParaRPr lang="en-US" b="1" dirty="0"/>
          </a:p>
        </p:txBody>
      </p:sp>
    </p:spTree>
    <p:extLst>
      <p:ext uri="{BB962C8B-B14F-4D97-AF65-F5344CB8AC3E}">
        <p14:creationId xmlns:p14="http://schemas.microsoft.com/office/powerpoint/2010/main" val="14766779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The Accounting Equation</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Asset </a:t>
            </a:r>
          </a:p>
          <a:p>
            <a:pPr lvl="1">
              <a:defRPr/>
            </a:pPr>
            <a:r>
              <a:rPr lang="en-US" sz="2600" dirty="0"/>
              <a:t>any economic resource expected to benefit a firm or an individual who owns it</a:t>
            </a:r>
          </a:p>
          <a:p>
            <a:pPr>
              <a:defRPr/>
            </a:pPr>
            <a:r>
              <a:rPr lang="en-US" sz="3000" b="1" dirty="0"/>
              <a:t>Liability</a:t>
            </a:r>
            <a:r>
              <a:rPr lang="en-US" b="1" dirty="0"/>
              <a:t> </a:t>
            </a:r>
          </a:p>
          <a:p>
            <a:pPr lvl="1">
              <a:defRPr/>
            </a:pPr>
            <a:r>
              <a:rPr lang="en-US" sz="2600" dirty="0"/>
              <a:t>debt owed by a firm to an outside organization or individual</a:t>
            </a:r>
          </a:p>
          <a:p>
            <a:pPr>
              <a:defRPr/>
            </a:pPr>
            <a:r>
              <a:rPr lang="en-US" sz="3000" b="1" dirty="0"/>
              <a:t>Owners’ Equity </a:t>
            </a:r>
          </a:p>
          <a:p>
            <a:pPr lvl="1">
              <a:defRPr/>
            </a:pPr>
            <a:r>
              <a:rPr lang="en-US" sz="2600" dirty="0"/>
              <a:t>amount of money that owners would receive if they sold all of a firm’s assets and paid all of its liabilities</a:t>
            </a:r>
          </a:p>
        </p:txBody>
      </p:sp>
    </p:spTree>
    <p:extLst>
      <p:ext uri="{BB962C8B-B14F-4D97-AF65-F5344CB8AC3E}">
        <p14:creationId xmlns:p14="http://schemas.microsoft.com/office/powerpoint/2010/main" val="74905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sz="2800" b="1" dirty="0"/>
              <a:t>In this </a:t>
            </a:r>
            <a:r>
              <a:rPr lang="en-US" sz="2800" b="1" dirty="0" smtClean="0"/>
              <a:t>chapter we</a:t>
            </a:r>
          </a:p>
          <a:p>
            <a:pPr lvl="1"/>
            <a:r>
              <a:rPr lang="en-US" dirty="0" smtClean="0"/>
              <a:t>explore the </a:t>
            </a:r>
            <a:r>
              <a:rPr lang="en-US" dirty="0"/>
              <a:t>fundamental </a:t>
            </a:r>
            <a:r>
              <a:rPr lang="en-US" dirty="0" smtClean="0"/>
              <a:t>concepts of accounting</a:t>
            </a:r>
          </a:p>
          <a:p>
            <a:pPr lvl="1"/>
            <a:r>
              <a:rPr lang="en-US" dirty="0" smtClean="0"/>
              <a:t>apply them to </a:t>
            </a:r>
            <a:r>
              <a:rPr lang="en-US" dirty="0"/>
              <a:t>familiar business </a:t>
            </a:r>
            <a:r>
              <a:rPr lang="en-US" dirty="0" smtClean="0"/>
              <a:t>situations</a:t>
            </a:r>
            <a:endParaRPr lang="en-US" dirty="0"/>
          </a:p>
          <a:p>
            <a:pPr lvl="1"/>
            <a:r>
              <a:rPr lang="en-US" dirty="0" smtClean="0"/>
              <a:t>discuss how you as </a:t>
            </a:r>
            <a:r>
              <a:rPr lang="en-US" dirty="0"/>
              <a:t>an employee, taxpayer, </a:t>
            </a:r>
            <a:r>
              <a:rPr lang="en-US" dirty="0" smtClean="0"/>
              <a:t>or owner—will </a:t>
            </a:r>
            <a:r>
              <a:rPr lang="en-US" dirty="0"/>
              <a:t>be able to </a:t>
            </a:r>
            <a:r>
              <a:rPr lang="en-US" dirty="0" smtClean="0"/>
              <a:t>participate when </a:t>
            </a:r>
            <a:r>
              <a:rPr lang="en-US" dirty="0"/>
              <a:t>the </a:t>
            </a:r>
            <a:r>
              <a:rPr lang="en-US" dirty="0" smtClean="0"/>
              <a:t>conversation turns </a:t>
            </a:r>
            <a:r>
              <a:rPr lang="en-US" dirty="0"/>
              <a:t>to the </a:t>
            </a:r>
            <a:r>
              <a:rPr lang="en-US" dirty="0" smtClean="0"/>
              <a:t>financial matters </a:t>
            </a:r>
            <a:r>
              <a:rPr lang="en-US" dirty="0"/>
              <a:t>that constitute </a:t>
            </a:r>
            <a:r>
              <a:rPr lang="en-US" dirty="0" smtClean="0"/>
              <a:t>so great </a:t>
            </a:r>
            <a:r>
              <a:rPr lang="en-US" dirty="0"/>
              <a:t>a part of a </a:t>
            </a:r>
            <a:r>
              <a:rPr lang="en-US" dirty="0" smtClean="0"/>
              <a:t>firm’s daily </a:t>
            </a:r>
            <a:r>
              <a:rPr lang="en-US" dirty="0"/>
              <a:t>operations.</a:t>
            </a:r>
            <a:endParaRPr lang="en-US" sz="8000" b="1" dirty="0" smtClean="0"/>
          </a:p>
          <a:p>
            <a:pPr lvl="1"/>
            <a:endParaRPr lang="en-US" sz="8000" b="1" dirty="0" smtClean="0"/>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Financial Statements</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Financial Statement </a:t>
            </a:r>
            <a:endParaRPr lang="en-US" altLang="en-US" b="1" dirty="0" smtClean="0"/>
          </a:p>
          <a:p>
            <a:pPr lvl="1">
              <a:buClr>
                <a:srgbClr val="254061"/>
              </a:buClr>
            </a:pPr>
            <a:r>
              <a:rPr lang="en-US" altLang="en-US" dirty="0" smtClean="0"/>
              <a:t>any </a:t>
            </a:r>
            <a:r>
              <a:rPr lang="en-US" altLang="en-US" dirty="0"/>
              <a:t>of several types of reports summarizing a company’s financial status to stakeholders and to aid in managerial decision </a:t>
            </a:r>
            <a:r>
              <a:rPr lang="en-US" altLang="en-US" dirty="0" smtClean="0"/>
              <a:t>making</a:t>
            </a:r>
          </a:p>
          <a:p>
            <a:pPr lvl="1">
              <a:buClr>
                <a:srgbClr val="254061"/>
              </a:buClr>
            </a:pPr>
            <a:r>
              <a:rPr lang="en-US" altLang="en-US" dirty="0" smtClean="0"/>
              <a:t>balance </a:t>
            </a:r>
            <a:r>
              <a:rPr lang="en-US" altLang="en-US" dirty="0"/>
              <a:t>sheet, income statement, statement of cash flows</a:t>
            </a:r>
          </a:p>
        </p:txBody>
      </p:sp>
    </p:spTree>
    <p:extLst>
      <p:ext uri="{BB962C8B-B14F-4D97-AF65-F5344CB8AC3E}">
        <p14:creationId xmlns:p14="http://schemas.microsoft.com/office/powerpoint/2010/main" val="35658013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Balance Sheets</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Balance Sheet </a:t>
            </a:r>
          </a:p>
          <a:p>
            <a:pPr lvl="1">
              <a:defRPr/>
            </a:pPr>
            <a:r>
              <a:rPr lang="en-US" dirty="0"/>
              <a:t>financial statement that supplies detailed information about a firm’s assets, liabilities, and owners’ equity</a:t>
            </a:r>
          </a:p>
          <a:p>
            <a:pPr marL="0" indent="0">
              <a:buNone/>
            </a:pPr>
            <a:endParaRPr lang="en-US" b="1" dirty="0"/>
          </a:p>
        </p:txBody>
      </p:sp>
    </p:spTree>
    <p:extLst>
      <p:ext uri="{BB962C8B-B14F-4D97-AF65-F5344CB8AC3E}">
        <p14:creationId xmlns:p14="http://schemas.microsoft.com/office/powerpoint/2010/main" val="16813593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Google’s Balance Sheet</a:t>
            </a:r>
            <a:endParaRPr lang="en-US" dirty="0" smtClean="0">
              <a:latin typeface="Calibri"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428750"/>
            <a:ext cx="8287975" cy="451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92097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Balance Sheets</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3733800" cy="4906963"/>
          </a:xfrm>
        </p:spPr>
        <p:txBody>
          <a:bodyPr/>
          <a:lstStyle/>
          <a:p>
            <a:pPr>
              <a:defRPr/>
            </a:pPr>
            <a:r>
              <a:rPr lang="en-US" b="1" dirty="0"/>
              <a:t>Current Asset </a:t>
            </a:r>
          </a:p>
          <a:p>
            <a:pPr lvl="1">
              <a:defRPr/>
            </a:pPr>
            <a:r>
              <a:rPr lang="en-US" dirty="0"/>
              <a:t>asset that can or will be converted into cash within a year</a:t>
            </a:r>
          </a:p>
          <a:p>
            <a:pPr>
              <a:defRPr/>
            </a:pPr>
            <a:r>
              <a:rPr lang="en-US" b="1" dirty="0"/>
              <a:t>Liquidity </a:t>
            </a:r>
          </a:p>
          <a:p>
            <a:pPr lvl="1">
              <a:defRPr/>
            </a:pPr>
            <a:r>
              <a:rPr lang="en-US" dirty="0"/>
              <a:t>ease with which an asset can be converted into cash</a:t>
            </a:r>
          </a:p>
          <a:p>
            <a:pPr marL="0" indent="0">
              <a:buNone/>
            </a:pPr>
            <a:endParaRPr lang="en-US" b="1" dirty="0"/>
          </a:p>
        </p:txBody>
      </p:sp>
      <p:sp>
        <p:nvSpPr>
          <p:cNvPr id="4" name="Rectangle 3"/>
          <p:cNvSpPr txBox="1">
            <a:spLocks/>
          </p:cNvSpPr>
          <p:nvPr/>
        </p:nvSpPr>
        <p:spPr bwMode="auto">
          <a:xfrm>
            <a:off x="4419600" y="1219200"/>
            <a:ext cx="42672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Fixed Asset </a:t>
            </a:r>
          </a:p>
          <a:p>
            <a:pPr lvl="1">
              <a:defRPr/>
            </a:pPr>
            <a:r>
              <a:rPr lang="en-US" dirty="0"/>
              <a:t>asset with long-term use or value, such as land, buildings, and equipment</a:t>
            </a:r>
          </a:p>
          <a:p>
            <a:pPr>
              <a:defRPr/>
            </a:pPr>
            <a:r>
              <a:rPr lang="en-US" b="1" dirty="0"/>
              <a:t>Depreciation </a:t>
            </a:r>
          </a:p>
          <a:p>
            <a:pPr lvl="1">
              <a:defRPr/>
            </a:pPr>
            <a:r>
              <a:rPr lang="en-US" dirty="0"/>
              <a:t>accounting method for distributing the cost of an asset over its useful life</a:t>
            </a:r>
          </a:p>
        </p:txBody>
      </p:sp>
    </p:spTree>
    <p:extLst>
      <p:ext uri="{BB962C8B-B14F-4D97-AF65-F5344CB8AC3E}">
        <p14:creationId xmlns:p14="http://schemas.microsoft.com/office/powerpoint/2010/main" val="32190540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i="1" dirty="0"/>
              <a:t>Balance </a:t>
            </a:r>
            <a:r>
              <a:rPr lang="en-US" i="1" dirty="0" smtClean="0"/>
              <a:t>Sheets (cont.)</a:t>
            </a:r>
            <a:endParaRPr lang="en-US" i="1" dirty="0" smtClean="0">
              <a:latin typeface="Calibri" pitchFamily="34" charset="0"/>
            </a:endParaRPr>
          </a:p>
        </p:txBody>
      </p:sp>
      <p:sp>
        <p:nvSpPr>
          <p:cNvPr id="158723" name="Rectangle 3"/>
          <p:cNvSpPr>
            <a:spLocks noGrp="1"/>
          </p:cNvSpPr>
          <p:nvPr>
            <p:ph type="body" idx="4294967295"/>
          </p:nvPr>
        </p:nvSpPr>
        <p:spPr>
          <a:xfrm>
            <a:off x="457200" y="1219200"/>
            <a:ext cx="3810000" cy="4906963"/>
          </a:xfrm>
        </p:spPr>
        <p:txBody>
          <a:bodyPr/>
          <a:lstStyle/>
          <a:p>
            <a:pPr>
              <a:buClr>
                <a:srgbClr val="376092"/>
              </a:buClr>
            </a:pPr>
            <a:r>
              <a:rPr lang="en-US" altLang="en-US" b="1" dirty="0"/>
              <a:t>Current </a:t>
            </a:r>
            <a:r>
              <a:rPr lang="en-US" altLang="en-US" b="1" dirty="0" smtClean="0"/>
              <a:t>Liability</a:t>
            </a:r>
          </a:p>
          <a:p>
            <a:pPr lvl="1">
              <a:buClr>
                <a:srgbClr val="376092"/>
              </a:buClr>
            </a:pPr>
            <a:r>
              <a:rPr lang="en-US" altLang="en-US" dirty="0" smtClean="0"/>
              <a:t>debt </a:t>
            </a:r>
            <a:r>
              <a:rPr lang="en-US" altLang="en-US" dirty="0"/>
              <a:t>that must be paid within one year</a:t>
            </a:r>
          </a:p>
          <a:p>
            <a:pPr>
              <a:buClr>
                <a:srgbClr val="376092"/>
              </a:buClr>
            </a:pPr>
            <a:r>
              <a:rPr lang="fr-FR" altLang="en-US" b="1" dirty="0" err="1"/>
              <a:t>Accounts</a:t>
            </a:r>
            <a:r>
              <a:rPr lang="fr-FR" altLang="en-US" b="1" dirty="0"/>
              <a:t> Payable (</a:t>
            </a:r>
            <a:r>
              <a:rPr lang="fr-FR" altLang="en-US" b="1" dirty="0" smtClean="0"/>
              <a:t>Payables)</a:t>
            </a:r>
          </a:p>
          <a:p>
            <a:pPr lvl="1">
              <a:buClr>
                <a:srgbClr val="376092"/>
              </a:buClr>
            </a:pPr>
            <a:r>
              <a:rPr lang="fr-FR" altLang="en-US" dirty="0" err="1" smtClean="0"/>
              <a:t>current</a:t>
            </a:r>
            <a:r>
              <a:rPr lang="fr-FR" altLang="en-US" dirty="0" smtClean="0"/>
              <a:t> </a:t>
            </a:r>
            <a:r>
              <a:rPr lang="fr-FR" altLang="en-US" dirty="0" err="1"/>
              <a:t>liability</a:t>
            </a:r>
            <a:r>
              <a:rPr lang="fr-FR" altLang="en-US" dirty="0"/>
              <a:t> </a:t>
            </a:r>
            <a:r>
              <a:rPr lang="en-US" altLang="en-US" dirty="0"/>
              <a:t>consisting of bills owed to suppliers</a:t>
            </a:r>
          </a:p>
          <a:p>
            <a:pPr lvl="1">
              <a:buNone/>
            </a:pPr>
            <a:endParaRPr lang="en-US" altLang="en-US" dirty="0"/>
          </a:p>
        </p:txBody>
      </p:sp>
      <p:sp>
        <p:nvSpPr>
          <p:cNvPr id="4" name="Rectangle 3"/>
          <p:cNvSpPr txBox="1">
            <a:spLocks/>
          </p:cNvSpPr>
          <p:nvPr/>
        </p:nvSpPr>
        <p:spPr bwMode="auto">
          <a:xfrm>
            <a:off x="4572000" y="1219200"/>
            <a:ext cx="41148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Long-Term Liability </a:t>
            </a:r>
          </a:p>
          <a:p>
            <a:pPr lvl="1">
              <a:defRPr/>
            </a:pPr>
            <a:r>
              <a:rPr lang="en-US" dirty="0"/>
              <a:t>debt that is not due for at least one year</a:t>
            </a:r>
          </a:p>
          <a:p>
            <a:pPr>
              <a:defRPr/>
            </a:pPr>
            <a:r>
              <a:rPr lang="en-US" b="1" dirty="0"/>
              <a:t>Retained Earnings </a:t>
            </a:r>
          </a:p>
          <a:p>
            <a:pPr lvl="1">
              <a:defRPr/>
            </a:pPr>
            <a:r>
              <a:rPr lang="en-US" dirty="0"/>
              <a:t>earnings retained by a firm for its use rather than paid out as dividends</a:t>
            </a:r>
          </a:p>
        </p:txBody>
      </p:sp>
    </p:spTree>
    <p:extLst>
      <p:ext uri="{BB962C8B-B14F-4D97-AF65-F5344CB8AC3E}">
        <p14:creationId xmlns:p14="http://schemas.microsoft.com/office/powerpoint/2010/main" val="16177848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r>
              <a:rPr lang="en-US" b="1" dirty="0"/>
              <a:t>Intangible Asset </a:t>
            </a:r>
            <a:endParaRPr lang="en-US" b="1" dirty="0" smtClean="0"/>
          </a:p>
          <a:p>
            <a:pPr lvl="1"/>
            <a:r>
              <a:rPr lang="en-US" dirty="0" smtClean="0"/>
              <a:t>nonphysical asset, such </a:t>
            </a:r>
            <a:r>
              <a:rPr lang="en-US" dirty="0"/>
              <a:t>as a patent or trademark, that </a:t>
            </a:r>
            <a:r>
              <a:rPr lang="en-US" dirty="0" smtClean="0"/>
              <a:t>has economic </a:t>
            </a:r>
            <a:r>
              <a:rPr lang="en-US" dirty="0"/>
              <a:t>value in the form of </a:t>
            </a:r>
            <a:r>
              <a:rPr lang="en-US" dirty="0" smtClean="0"/>
              <a:t>expected benefit</a:t>
            </a:r>
            <a:endParaRPr lang="en-US" dirty="0"/>
          </a:p>
          <a:p>
            <a:r>
              <a:rPr lang="en-US" b="1" dirty="0"/>
              <a:t>Goodwill </a:t>
            </a:r>
            <a:endParaRPr lang="en-US" b="1" dirty="0" smtClean="0"/>
          </a:p>
          <a:p>
            <a:pPr lvl="1"/>
            <a:r>
              <a:rPr lang="en-US" dirty="0" smtClean="0"/>
              <a:t>amount </a:t>
            </a:r>
            <a:r>
              <a:rPr lang="en-US" dirty="0"/>
              <a:t>paid for an </a:t>
            </a:r>
            <a:r>
              <a:rPr lang="en-US" dirty="0" smtClean="0"/>
              <a:t>existing business </a:t>
            </a:r>
            <a:r>
              <a:rPr lang="en-US" dirty="0"/>
              <a:t>above the value of its </a:t>
            </a:r>
            <a:r>
              <a:rPr lang="en-US" dirty="0" smtClean="0"/>
              <a:t>other assets</a:t>
            </a:r>
            <a:endParaRPr lang="en-US" altLang="en-US"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i="1" smtClean="0"/>
              <a:t>Balance Sheets (cont.)</a:t>
            </a:r>
            <a:endParaRPr lang="en-US" i="1" dirty="0" smtClean="0">
              <a:latin typeface="Calibri" pitchFamily="34" charset="0"/>
            </a:endParaRPr>
          </a:p>
        </p:txBody>
      </p:sp>
    </p:spTree>
    <p:extLst>
      <p:ext uri="{BB962C8B-B14F-4D97-AF65-F5344CB8AC3E}">
        <p14:creationId xmlns:p14="http://schemas.microsoft.com/office/powerpoint/2010/main" val="3768669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Income Statements</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Income Statement (Profit-and-Loss Statement)</a:t>
            </a:r>
          </a:p>
          <a:p>
            <a:pPr lvl="1">
              <a:defRPr/>
            </a:pPr>
            <a:r>
              <a:rPr lang="en-US" dirty="0"/>
              <a:t>financial statement listing a firm’s annual revenues and expenses so that a bottom line shows annual profit or loss</a:t>
            </a:r>
          </a:p>
          <a:p>
            <a:pPr lvl="1">
              <a:defRPr/>
            </a:pPr>
            <a:r>
              <a:rPr lang="en-US" dirty="0"/>
              <a:t>revenues, cost of revenues, operating expenses, and net income</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5105400"/>
            <a:ext cx="6462713"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53778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Google’s Income Statement</a:t>
            </a:r>
            <a:endParaRPr lang="en-US" dirty="0" smtClean="0">
              <a:latin typeface="Calibri"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2037" y="1295400"/>
            <a:ext cx="7243763" cy="4734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9540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Income Statements</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Revenues </a:t>
            </a:r>
          </a:p>
          <a:p>
            <a:pPr lvl="1">
              <a:defRPr/>
            </a:pPr>
            <a:r>
              <a:rPr lang="en-US" dirty="0"/>
              <a:t>funds that flow into a business from the sale of goods or services</a:t>
            </a:r>
          </a:p>
          <a:p>
            <a:pPr>
              <a:defRPr/>
            </a:pPr>
            <a:r>
              <a:rPr lang="en-US" b="1" dirty="0"/>
              <a:t>Cost of Goods Sold </a:t>
            </a:r>
          </a:p>
          <a:p>
            <a:pPr lvl="1">
              <a:defRPr/>
            </a:pPr>
            <a:r>
              <a:rPr lang="en-US" dirty="0"/>
              <a:t>costs of obtaining materials for making the products sold by a firm during the year</a:t>
            </a:r>
          </a:p>
          <a:p>
            <a:pPr>
              <a:defRPr/>
            </a:pPr>
            <a:r>
              <a:rPr lang="en-US" b="1" dirty="0"/>
              <a:t>Operating Expenses </a:t>
            </a:r>
          </a:p>
          <a:p>
            <a:pPr lvl="1">
              <a:defRPr/>
            </a:pPr>
            <a:r>
              <a:rPr lang="en-US" dirty="0"/>
              <a:t>costs, other than the cost of revenues, incurred in producing a good or service</a:t>
            </a:r>
          </a:p>
          <a:p>
            <a:pPr marL="457200" lvl="1" indent="0">
              <a:buNone/>
              <a:defRPr/>
            </a:pPr>
            <a:endParaRPr lang="en-US" dirty="0"/>
          </a:p>
        </p:txBody>
      </p:sp>
    </p:spTree>
    <p:extLst>
      <p:ext uri="{BB962C8B-B14F-4D97-AF65-F5344CB8AC3E}">
        <p14:creationId xmlns:p14="http://schemas.microsoft.com/office/powerpoint/2010/main" val="34880925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i="1" dirty="0"/>
              <a:t>Income </a:t>
            </a:r>
            <a:r>
              <a:rPr lang="en-US" i="1" dirty="0" smtClean="0"/>
              <a:t>Statements (cont.)</a:t>
            </a:r>
            <a:endParaRPr lang="en-US"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Gross Profit </a:t>
            </a:r>
          </a:p>
          <a:p>
            <a:pPr lvl="1">
              <a:defRPr/>
            </a:pPr>
            <a:r>
              <a:rPr lang="en-US" sz="2600" dirty="0"/>
              <a:t>preliminary, quick-to-calculate profit figure calculated from the firm’s revenues minus its cost of revenues (the direct costs of getting the revenues)</a:t>
            </a:r>
          </a:p>
          <a:p>
            <a:pPr>
              <a:defRPr/>
            </a:pPr>
            <a:r>
              <a:rPr lang="en-US" sz="3000" b="1" dirty="0"/>
              <a:t>Operating Income </a:t>
            </a:r>
          </a:p>
          <a:p>
            <a:pPr lvl="1">
              <a:defRPr/>
            </a:pPr>
            <a:r>
              <a:rPr lang="en-US" sz="2600" dirty="0"/>
              <a:t>gross profit minus operating expenses</a:t>
            </a:r>
          </a:p>
          <a:p>
            <a:pPr>
              <a:defRPr/>
            </a:pPr>
            <a:r>
              <a:rPr lang="en-US" sz="3000" b="1" dirty="0"/>
              <a:t>Net Income (Net Profit, Net Earnings) </a:t>
            </a:r>
          </a:p>
          <a:p>
            <a:pPr lvl="1">
              <a:defRPr/>
            </a:pPr>
            <a:r>
              <a:rPr lang="en-US" sz="2600" dirty="0"/>
              <a:t>gross profit minus operating expenses and income taxes</a:t>
            </a:r>
          </a:p>
          <a:p>
            <a:pPr lvl="1">
              <a:defRPr/>
            </a:pPr>
            <a:endParaRPr lang="en-US" dirty="0"/>
          </a:p>
          <a:p>
            <a:pPr>
              <a:defRPr/>
            </a:pPr>
            <a:endParaRPr lang="en-US" dirty="0"/>
          </a:p>
          <a:p>
            <a:pPr marL="0" indent="0">
              <a:buNone/>
            </a:pPr>
            <a:endParaRPr lang="en-US" b="1" dirty="0"/>
          </a:p>
        </p:txBody>
      </p:sp>
    </p:spTree>
    <p:extLst>
      <p:ext uri="{BB962C8B-B14F-4D97-AF65-F5344CB8AC3E}">
        <p14:creationId xmlns:p14="http://schemas.microsoft.com/office/powerpoint/2010/main" val="2211947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066800"/>
            <a:ext cx="7696200" cy="4876800"/>
          </a:xfrm>
        </p:spPr>
        <p:txBody>
          <a:bodyPr/>
          <a:lstStyle/>
          <a:p>
            <a:pPr marL="457200" indent="-457200">
              <a:buFont typeface="+mj-lt"/>
              <a:buAutoNum type="arabicPeriod"/>
            </a:pPr>
            <a:r>
              <a:rPr lang="en-US" b="1" dirty="0"/>
              <a:t>Explain </a:t>
            </a:r>
            <a:r>
              <a:rPr lang="en-US" dirty="0"/>
              <a:t>the role of accountants and distinguish between the kinds </a:t>
            </a:r>
            <a:r>
              <a:rPr lang="en-US" dirty="0" smtClean="0"/>
              <a:t>of work </a:t>
            </a:r>
            <a:r>
              <a:rPr lang="en-US" dirty="0"/>
              <a:t>done by public accountants, private accountants, </a:t>
            </a:r>
            <a:r>
              <a:rPr lang="en-US" dirty="0" smtClean="0"/>
              <a:t>management accountants</a:t>
            </a:r>
            <a:r>
              <a:rPr lang="en-US" dirty="0"/>
              <a:t>, and forensic </a:t>
            </a:r>
            <a:r>
              <a:rPr lang="en-US" dirty="0" smtClean="0"/>
              <a:t>accountants</a:t>
            </a:r>
            <a:endParaRPr lang="en-US" dirty="0"/>
          </a:p>
          <a:p>
            <a:pPr marL="457200" indent="-457200">
              <a:buFont typeface="+mj-lt"/>
              <a:buAutoNum type="arabicPeriod"/>
            </a:pPr>
            <a:r>
              <a:rPr lang="en-US" b="1" dirty="0" smtClean="0"/>
              <a:t>Explain </a:t>
            </a:r>
            <a:r>
              <a:rPr lang="en-US" dirty="0"/>
              <a:t>how the accounting equation is </a:t>
            </a:r>
            <a:r>
              <a:rPr lang="en-US" dirty="0" smtClean="0"/>
              <a:t>used</a:t>
            </a:r>
          </a:p>
          <a:p>
            <a:pPr marL="457200" indent="-457200">
              <a:buFont typeface="+mj-lt"/>
              <a:buAutoNum type="arabicPeriod"/>
            </a:pPr>
            <a:r>
              <a:rPr lang="en-US" b="1" dirty="0" smtClean="0"/>
              <a:t>Describe </a:t>
            </a:r>
            <a:r>
              <a:rPr lang="en-US" dirty="0"/>
              <a:t>the three basic financial statements and show how </a:t>
            </a:r>
            <a:r>
              <a:rPr lang="en-US" dirty="0" smtClean="0"/>
              <a:t>they reflect </a:t>
            </a:r>
            <a:r>
              <a:rPr lang="en-US" dirty="0"/>
              <a:t>the activity and financial condition of a </a:t>
            </a:r>
            <a:r>
              <a:rPr lang="en-US" dirty="0" smtClean="0"/>
              <a:t>business</a:t>
            </a:r>
            <a:endParaRPr lang="en-US" dirty="0"/>
          </a:p>
          <a:p>
            <a:pPr marL="457200" indent="-457200">
              <a:buFont typeface="+mj-lt"/>
              <a:buAutoNum type="arabicPeriod"/>
            </a:pPr>
            <a:r>
              <a:rPr lang="en-US" b="1" dirty="0" smtClean="0"/>
              <a:t>Explain </a:t>
            </a:r>
            <a:r>
              <a:rPr lang="en-US" dirty="0"/>
              <a:t>the key standards and principles for reporting </a:t>
            </a:r>
            <a:r>
              <a:rPr lang="en-US" dirty="0" smtClean="0"/>
              <a:t>financial statements</a:t>
            </a:r>
            <a:r>
              <a:rPr lang="en-US" dirty="0"/>
              <a:t>.</a:t>
            </a:r>
            <a:endParaRPr lang="en-US" b="1" dirty="0"/>
          </a:p>
        </p:txBody>
      </p:sp>
    </p:spTree>
    <p:extLst>
      <p:ext uri="{BB962C8B-B14F-4D97-AF65-F5344CB8AC3E}">
        <p14:creationId xmlns:p14="http://schemas.microsoft.com/office/powerpoint/2010/main" val="19684782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Statements of Cash Flows</a:t>
            </a:r>
            <a:endParaRPr lang="en-US" dirty="0" smtClean="0">
              <a:latin typeface="Calibri" pitchFamily="34" charset="0"/>
            </a:endParaRPr>
          </a:p>
        </p:txBody>
      </p:sp>
      <p:sp>
        <p:nvSpPr>
          <p:cNvPr id="158723" name="Rectangle 3"/>
          <p:cNvSpPr>
            <a:spLocks noGrp="1"/>
          </p:cNvSpPr>
          <p:nvPr>
            <p:ph type="body" idx="4294967295"/>
          </p:nvPr>
        </p:nvSpPr>
        <p:spPr>
          <a:xfrm>
            <a:off x="457200" y="1219201"/>
            <a:ext cx="8229600" cy="1752600"/>
          </a:xfrm>
        </p:spPr>
        <p:txBody>
          <a:bodyPr/>
          <a:lstStyle/>
          <a:p>
            <a:pPr>
              <a:defRPr/>
            </a:pPr>
            <a:r>
              <a:rPr lang="en-US" b="1" dirty="0"/>
              <a:t>Statement of Cash Flows </a:t>
            </a:r>
          </a:p>
          <a:p>
            <a:pPr lvl="1">
              <a:defRPr/>
            </a:pPr>
            <a:r>
              <a:rPr lang="en-US" dirty="0"/>
              <a:t>financial statement describing a firm’s yearly cash receipts and cash payments</a:t>
            </a:r>
          </a:p>
          <a:p>
            <a:pPr marL="0" indent="0">
              <a:buNone/>
            </a:pPr>
            <a:endParaRPr lang="en-US" b="1" dirty="0"/>
          </a:p>
        </p:txBody>
      </p:sp>
    </p:spTree>
    <p:extLst>
      <p:ext uri="{BB962C8B-B14F-4D97-AF65-F5344CB8AC3E}">
        <p14:creationId xmlns:p14="http://schemas.microsoft.com/office/powerpoint/2010/main" val="38929264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Google’s </a:t>
            </a:r>
            <a:r>
              <a:rPr lang="en-US" sz="4000" dirty="0" smtClean="0"/>
              <a:t>Statement </a:t>
            </a:r>
            <a:r>
              <a:rPr lang="en-US" sz="4000" dirty="0"/>
              <a:t>of </a:t>
            </a:r>
            <a:r>
              <a:rPr lang="en-US" sz="4000" dirty="0" smtClean="0"/>
              <a:t>Cash </a:t>
            </a:r>
            <a:r>
              <a:rPr lang="en-US" sz="4000" dirty="0"/>
              <a:t>F</a:t>
            </a:r>
            <a:r>
              <a:rPr lang="en-US" sz="4000" dirty="0" smtClean="0"/>
              <a:t>lows</a:t>
            </a:r>
            <a:endParaRPr lang="en-US" sz="4000" dirty="0" smtClean="0">
              <a:latin typeface="Calibri"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219200"/>
            <a:ext cx="6981392" cy="4914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76867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The Budget: An Internal Financial Statement</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382000" cy="4906963"/>
          </a:xfrm>
        </p:spPr>
        <p:txBody>
          <a:bodyPr/>
          <a:lstStyle/>
          <a:p>
            <a:pPr>
              <a:defRPr/>
            </a:pPr>
            <a:r>
              <a:rPr lang="en-US" b="1" dirty="0"/>
              <a:t>Budget </a:t>
            </a:r>
          </a:p>
          <a:p>
            <a:pPr lvl="1">
              <a:defRPr/>
            </a:pPr>
            <a:r>
              <a:rPr lang="en-US" dirty="0"/>
              <a:t>detailed statement of estimated receipts and expenditures for a future period of time</a:t>
            </a:r>
          </a:p>
          <a:p>
            <a:pPr marL="0" indent="0">
              <a:buNone/>
            </a:pPr>
            <a:endParaRPr lang="en-US" b="1" dirty="0"/>
          </a:p>
        </p:txBody>
      </p:sp>
    </p:spTree>
    <p:extLst>
      <p:ext uri="{BB962C8B-B14F-4D97-AF65-F5344CB8AC3E}">
        <p14:creationId xmlns:p14="http://schemas.microsoft.com/office/powerpoint/2010/main" val="34526517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Perfect Posters’ Sales Budget</a:t>
            </a:r>
            <a:endParaRPr lang="en-US" dirty="0" smtClean="0">
              <a:latin typeface="Calibri" pitchFamily="34"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3321" y="1371600"/>
            <a:ext cx="6931479"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4318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Reporting Standards and Practices</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Revenue Recognition </a:t>
            </a:r>
          </a:p>
          <a:p>
            <a:pPr lvl="1">
              <a:defRPr/>
            </a:pPr>
            <a:r>
              <a:rPr lang="en-US" dirty="0"/>
              <a:t>formal recording and reporting of revenues at the appropriate time</a:t>
            </a:r>
          </a:p>
          <a:p>
            <a:pPr>
              <a:defRPr/>
            </a:pPr>
            <a:r>
              <a:rPr lang="en-US" b="1" dirty="0"/>
              <a:t>Full Disclosure</a:t>
            </a:r>
          </a:p>
          <a:p>
            <a:pPr lvl="1">
              <a:defRPr/>
            </a:pPr>
            <a:r>
              <a:rPr lang="en-US" b="1" dirty="0"/>
              <a:t> </a:t>
            </a:r>
            <a:r>
              <a:rPr lang="en-US" dirty="0"/>
              <a:t>guideline that financial statements should not include just numbers but should also furnish management’s interpretations and explanations of those numbers</a:t>
            </a:r>
          </a:p>
          <a:p>
            <a:pPr marL="0" indent="0">
              <a:buNone/>
            </a:pPr>
            <a:endParaRPr lang="en-US" b="1" dirty="0"/>
          </a:p>
        </p:txBody>
      </p:sp>
    </p:spTree>
    <p:extLst>
      <p:ext uri="{BB962C8B-B14F-4D97-AF65-F5344CB8AC3E}">
        <p14:creationId xmlns:p14="http://schemas.microsoft.com/office/powerpoint/2010/main" val="28077918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smtClean="0"/>
              <a:t>Analyzing Financial Statements</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Solvency Ratio </a:t>
            </a:r>
          </a:p>
          <a:p>
            <a:pPr lvl="1">
              <a:defRPr/>
            </a:pPr>
            <a:r>
              <a:rPr lang="en-US" dirty="0"/>
              <a:t>financial ratio, either short- or long-term, for estimating the borrower’s ability to repay debt</a:t>
            </a:r>
          </a:p>
          <a:p>
            <a:pPr>
              <a:defRPr/>
            </a:pPr>
            <a:r>
              <a:rPr lang="en-US" b="1" dirty="0"/>
              <a:t>Profitability Ratio </a:t>
            </a:r>
          </a:p>
          <a:p>
            <a:pPr lvl="1">
              <a:defRPr/>
            </a:pPr>
            <a:r>
              <a:rPr lang="en-US" dirty="0"/>
              <a:t>financial ratio for measuring a firm’s potential earnings</a:t>
            </a:r>
          </a:p>
          <a:p>
            <a:pPr>
              <a:defRPr/>
            </a:pPr>
            <a:r>
              <a:rPr lang="en-US" b="1" dirty="0"/>
              <a:t>Activity Ratio </a:t>
            </a:r>
          </a:p>
          <a:p>
            <a:pPr lvl="1">
              <a:defRPr/>
            </a:pPr>
            <a:r>
              <a:rPr lang="en-US" dirty="0"/>
              <a:t>financial ratio for evaluating management’s efficiency in using a firm’s assets</a:t>
            </a:r>
          </a:p>
          <a:p>
            <a:pPr marL="0" indent="0">
              <a:buNone/>
            </a:pPr>
            <a:endParaRPr lang="en-US" b="1" dirty="0"/>
          </a:p>
        </p:txBody>
      </p:sp>
    </p:spTree>
    <p:extLst>
      <p:ext uri="{BB962C8B-B14F-4D97-AF65-F5344CB8AC3E}">
        <p14:creationId xmlns:p14="http://schemas.microsoft.com/office/powerpoint/2010/main" val="17846677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Solvency Ratios: Borrower’s Ability to Repay Debt</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Short-Term Solvency Ratio </a:t>
            </a:r>
          </a:p>
          <a:p>
            <a:pPr lvl="1">
              <a:defRPr/>
            </a:pPr>
            <a:r>
              <a:rPr lang="en-US" dirty="0"/>
              <a:t>financial ratio for measuring a company’s ability to pay immediate debts</a:t>
            </a:r>
          </a:p>
          <a:p>
            <a:pPr>
              <a:defRPr/>
            </a:pPr>
            <a:r>
              <a:rPr lang="en-US" b="1" dirty="0"/>
              <a:t>Current Ratio </a:t>
            </a:r>
          </a:p>
          <a:p>
            <a:pPr lvl="1">
              <a:defRPr/>
            </a:pPr>
            <a:r>
              <a:rPr lang="en-US" dirty="0"/>
              <a:t>financial ratio for measuring a company’s ability to pay current debts out of current assets</a:t>
            </a:r>
          </a:p>
          <a:p>
            <a:pPr marL="0" indent="0">
              <a:buNone/>
            </a:pPr>
            <a:endParaRPr lang="en-US" b="1" dirty="0"/>
          </a:p>
        </p:txBody>
      </p:sp>
    </p:spTree>
    <p:extLst>
      <p:ext uri="{BB962C8B-B14F-4D97-AF65-F5344CB8AC3E}">
        <p14:creationId xmlns:p14="http://schemas.microsoft.com/office/powerpoint/2010/main" val="398391456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dirty="0"/>
              <a:t>Long-Term Solvency</a:t>
            </a:r>
            <a:endParaRPr lang="en-US" dirty="0" smtClean="0">
              <a:latin typeface="Calibri" pitchFamily="34" charset="0"/>
            </a:endParaRPr>
          </a:p>
        </p:txBody>
      </p:sp>
      <p:sp>
        <p:nvSpPr>
          <p:cNvPr id="158723" name="Rectangle 3"/>
          <p:cNvSpPr>
            <a:spLocks noGrp="1"/>
          </p:cNvSpPr>
          <p:nvPr>
            <p:ph type="body" idx="4294967295"/>
          </p:nvPr>
        </p:nvSpPr>
        <p:spPr>
          <a:xfrm>
            <a:off x="457200" y="1219200"/>
            <a:ext cx="3581400" cy="4906963"/>
          </a:xfrm>
        </p:spPr>
        <p:txBody>
          <a:bodyPr/>
          <a:lstStyle/>
          <a:p>
            <a:pPr>
              <a:defRPr/>
            </a:pPr>
            <a:r>
              <a:rPr lang="en-US" b="1" dirty="0"/>
              <a:t>Debt </a:t>
            </a:r>
          </a:p>
          <a:p>
            <a:pPr lvl="1">
              <a:defRPr/>
            </a:pPr>
            <a:r>
              <a:rPr lang="en-US" dirty="0"/>
              <a:t>company’s total liabilities</a:t>
            </a:r>
          </a:p>
          <a:p>
            <a:pPr marL="0" indent="0">
              <a:buNone/>
            </a:pPr>
            <a:endParaRPr lang="en-US" b="1" dirty="0"/>
          </a:p>
        </p:txBody>
      </p:sp>
      <p:sp>
        <p:nvSpPr>
          <p:cNvPr id="4" name="Rectangle 3"/>
          <p:cNvSpPr txBox="1">
            <a:spLocks/>
          </p:cNvSpPr>
          <p:nvPr/>
        </p:nvSpPr>
        <p:spPr bwMode="auto">
          <a:xfrm>
            <a:off x="5105400" y="1219200"/>
            <a:ext cx="35814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Leverage </a:t>
            </a:r>
          </a:p>
          <a:p>
            <a:pPr lvl="1">
              <a:defRPr/>
            </a:pPr>
            <a:r>
              <a:rPr lang="en-US" dirty="0"/>
              <a:t>ability to finance an investment through borrowed funds</a:t>
            </a:r>
          </a:p>
        </p:txBody>
      </p:sp>
    </p:spTree>
    <p:extLst>
      <p:ext uri="{BB962C8B-B14F-4D97-AF65-F5344CB8AC3E}">
        <p14:creationId xmlns:p14="http://schemas.microsoft.com/office/powerpoint/2010/main" val="7295747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Profitability Ratios: Earnings </a:t>
            </a:r>
            <a:br>
              <a:rPr lang="en-US" sz="3600" dirty="0"/>
            </a:br>
            <a:r>
              <a:rPr lang="en-US" sz="3600" dirty="0"/>
              <a:t>Power for Owners</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Earnings Per Share </a:t>
            </a:r>
          </a:p>
          <a:p>
            <a:pPr lvl="1">
              <a:defRPr/>
            </a:pPr>
            <a:r>
              <a:rPr lang="en-US" dirty="0"/>
              <a:t>profitability ratio measuring the net profit that the company earns for each share of outstanding stock</a:t>
            </a:r>
          </a:p>
          <a:p>
            <a:pPr marL="0" indent="0">
              <a:buNone/>
            </a:pPr>
            <a:endParaRPr lang="en-US" b="1" dirty="0"/>
          </a:p>
        </p:txBody>
      </p:sp>
    </p:spTree>
    <p:extLst>
      <p:ext uri="{BB962C8B-B14F-4D97-AF65-F5344CB8AC3E}">
        <p14:creationId xmlns:p14="http://schemas.microsoft.com/office/powerpoint/2010/main" val="18695165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i="1" dirty="0" smtClean="0"/>
              <a:t>Profitability Ratios: Earnings </a:t>
            </a:r>
            <a:br>
              <a:rPr lang="en-US" sz="3600" i="1" dirty="0" smtClean="0"/>
            </a:br>
            <a:r>
              <a:rPr lang="en-US" sz="3600" i="1" dirty="0" smtClean="0"/>
              <a:t>Power for </a:t>
            </a:r>
            <a:r>
              <a:rPr lang="en-US" sz="3600" i="1" dirty="0" smtClean="0"/>
              <a:t>Owners (cont.)</a:t>
            </a:r>
            <a:endParaRPr lang="en-US" sz="36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Earnings Per Share </a:t>
            </a:r>
          </a:p>
          <a:p>
            <a:pPr lvl="1">
              <a:defRPr/>
            </a:pPr>
            <a:r>
              <a:rPr lang="en-US" dirty="0"/>
              <a:t>profitability ratio measuring the net profit that the company earns for each share of outstanding stock</a:t>
            </a:r>
          </a:p>
          <a:p>
            <a:pPr marL="0" indent="0">
              <a:buNone/>
            </a:pPr>
            <a:endParaRPr lang="en-US" b="1" dirty="0"/>
          </a:p>
        </p:txBody>
      </p:sp>
    </p:spTree>
    <p:extLst>
      <p:ext uri="{BB962C8B-B14F-4D97-AF65-F5344CB8AC3E}">
        <p14:creationId xmlns:p14="http://schemas.microsoft.com/office/powerpoint/2010/main" val="24746555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066800"/>
            <a:ext cx="7696200" cy="4876800"/>
          </a:xfrm>
        </p:spPr>
        <p:txBody>
          <a:bodyPr/>
          <a:lstStyle/>
          <a:p>
            <a:pPr marL="514350" indent="-514350">
              <a:buFont typeface="+mj-lt"/>
              <a:buAutoNum type="arabicPeriod" startAt="5"/>
            </a:pPr>
            <a:r>
              <a:rPr lang="en-US" b="1" dirty="0"/>
              <a:t>Describe </a:t>
            </a:r>
            <a:r>
              <a:rPr lang="en-US" dirty="0"/>
              <a:t>how computing financial ratios can help users get more information from financial statements to determine the financial strengths of a business</a:t>
            </a:r>
          </a:p>
          <a:p>
            <a:pPr marL="514350" indent="-514350">
              <a:buFont typeface="+mj-lt"/>
              <a:buAutoNum type="arabicPeriod" startAt="5"/>
            </a:pPr>
            <a:r>
              <a:rPr lang="en-US" b="1" dirty="0"/>
              <a:t>Discuss </a:t>
            </a:r>
            <a:r>
              <a:rPr lang="en-US" dirty="0"/>
              <a:t>the role of ethics in accounting</a:t>
            </a:r>
          </a:p>
          <a:p>
            <a:pPr marL="514350" indent="-514350">
              <a:buFont typeface="+mj-lt"/>
              <a:buAutoNum type="arabicPeriod" startAt="5"/>
            </a:pPr>
            <a:r>
              <a:rPr lang="en-US" b="1" dirty="0"/>
              <a:t>Describe </a:t>
            </a:r>
            <a:r>
              <a:rPr lang="en-US" dirty="0"/>
              <a:t>the purpose of the International Accounting Standards Board and explain why it exists.</a:t>
            </a:r>
            <a:endParaRPr lang="en-US" b="1" dirty="0"/>
          </a:p>
        </p:txBody>
      </p:sp>
    </p:spTree>
    <p:extLst>
      <p:ext uri="{BB962C8B-B14F-4D97-AF65-F5344CB8AC3E}">
        <p14:creationId xmlns:p14="http://schemas.microsoft.com/office/powerpoint/2010/main" val="19627555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AICPA’s Code of Professional Conduct</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Code of Professional Conduct </a:t>
            </a:r>
          </a:p>
          <a:p>
            <a:pPr lvl="1">
              <a:defRPr/>
            </a:pPr>
            <a:r>
              <a:rPr lang="en-US" dirty="0"/>
              <a:t>code of ethics for CPAs as maintained and enforced by the AICPA</a:t>
            </a:r>
          </a:p>
          <a:p>
            <a:pPr marL="0" indent="0">
              <a:buNone/>
            </a:pPr>
            <a:endParaRPr lang="en-US" b="1" dirty="0"/>
          </a:p>
        </p:txBody>
      </p:sp>
    </p:spTree>
    <p:extLst>
      <p:ext uri="{BB962C8B-B14F-4D97-AF65-F5344CB8AC3E}">
        <p14:creationId xmlns:p14="http://schemas.microsoft.com/office/powerpoint/2010/main" val="40093908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Highlights from the </a:t>
            </a:r>
            <a:br>
              <a:rPr lang="en-US" sz="3600" dirty="0"/>
            </a:br>
            <a:r>
              <a:rPr lang="en-US" sz="3600" dirty="0"/>
              <a:t>Code of Ethics for CPAs</a:t>
            </a:r>
            <a:endParaRPr lang="en-US" sz="3600" dirty="0" smtClean="0">
              <a:latin typeface="Calibri" pitchFamily="34"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8775" y="1190625"/>
            <a:ext cx="5886450" cy="521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56693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Examples of Unethical and Illegal</a:t>
            </a:r>
            <a:br>
              <a:rPr lang="en-US" sz="3600" dirty="0"/>
            </a:br>
            <a:r>
              <a:rPr lang="en-US" sz="3600" dirty="0"/>
              <a:t>Accounting </a:t>
            </a:r>
            <a:r>
              <a:rPr lang="en-US" sz="3600" dirty="0" smtClean="0"/>
              <a:t>Actions</a:t>
            </a:r>
            <a:endParaRPr lang="en-US" sz="3600" dirty="0" smtClean="0">
              <a:latin typeface="Calibri" pitchFamily="34"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19200"/>
            <a:ext cx="7768308" cy="501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59227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4000" dirty="0"/>
              <a:t>Internationalizing Accounting</a:t>
            </a:r>
            <a:endParaRPr lang="en-US" sz="40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International </a:t>
            </a:r>
            <a:r>
              <a:rPr lang="en-US" b="1" dirty="0" smtClean="0"/>
              <a:t>Accounting Standards </a:t>
            </a:r>
            <a:r>
              <a:rPr lang="en-US" b="1" dirty="0"/>
              <a:t>Board (IASB) </a:t>
            </a:r>
            <a:endParaRPr lang="en-US" b="1" dirty="0" smtClean="0"/>
          </a:p>
          <a:p>
            <a:pPr lvl="1"/>
            <a:r>
              <a:rPr lang="en-US" dirty="0" smtClean="0"/>
              <a:t>organization responsible </a:t>
            </a:r>
            <a:r>
              <a:rPr lang="en-US" dirty="0"/>
              <a:t>for developing a </a:t>
            </a:r>
            <a:r>
              <a:rPr lang="en-US" dirty="0" smtClean="0"/>
              <a:t>set of </a:t>
            </a:r>
            <a:r>
              <a:rPr lang="en-US" dirty="0"/>
              <a:t>global accounting standards </a:t>
            </a:r>
            <a:r>
              <a:rPr lang="en-US" dirty="0" smtClean="0"/>
              <a:t>and for </a:t>
            </a:r>
            <a:r>
              <a:rPr lang="en-US" dirty="0"/>
              <a:t>gaining implementation of </a:t>
            </a:r>
            <a:r>
              <a:rPr lang="en-US" dirty="0" smtClean="0"/>
              <a:t>those standards</a:t>
            </a:r>
            <a:endParaRPr lang="en-US" b="1" dirty="0"/>
          </a:p>
        </p:txBody>
      </p:sp>
    </p:spTree>
    <p:extLst>
      <p:ext uri="{BB962C8B-B14F-4D97-AF65-F5344CB8AC3E}">
        <p14:creationId xmlns:p14="http://schemas.microsoft.com/office/powerpoint/2010/main" val="32912589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latin typeface="Calibri" pitchFamily="34" charset="0"/>
              </a:rPr>
              <a:t>Applying What You’ve Learned</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marL="457200" indent="-457200">
              <a:buFont typeface="+mj-lt"/>
              <a:buAutoNum type="arabicPeriod"/>
            </a:pPr>
            <a:r>
              <a:rPr lang="en-US" sz="2400" b="1" dirty="0"/>
              <a:t>Explain </a:t>
            </a:r>
            <a:r>
              <a:rPr lang="en-US" sz="2400" dirty="0"/>
              <a:t>the role of accountants and distinguish between the kinds of work done by public accountants, private accountants, management accountants, and forensic accountants</a:t>
            </a:r>
          </a:p>
          <a:p>
            <a:pPr marL="457200" indent="-457200">
              <a:buFont typeface="+mj-lt"/>
              <a:buAutoNum type="arabicPeriod"/>
            </a:pPr>
            <a:r>
              <a:rPr lang="en-US" sz="2400" b="1" dirty="0"/>
              <a:t>Explain </a:t>
            </a:r>
            <a:r>
              <a:rPr lang="en-US" sz="2400" dirty="0"/>
              <a:t>how the accounting equation is used</a:t>
            </a:r>
          </a:p>
          <a:p>
            <a:pPr marL="457200" indent="-457200">
              <a:buFont typeface="+mj-lt"/>
              <a:buAutoNum type="arabicPeriod"/>
            </a:pPr>
            <a:r>
              <a:rPr lang="en-US" sz="2400" b="1" dirty="0"/>
              <a:t>Describe </a:t>
            </a:r>
            <a:r>
              <a:rPr lang="en-US" sz="2400" dirty="0"/>
              <a:t>the three basic financial statements and show how they reflect the activity and financial condition of a business</a:t>
            </a:r>
          </a:p>
          <a:p>
            <a:pPr marL="457200" indent="-457200">
              <a:buFont typeface="+mj-lt"/>
              <a:buAutoNum type="arabicPeriod"/>
            </a:pPr>
            <a:r>
              <a:rPr lang="en-US" sz="2400" b="1" dirty="0"/>
              <a:t>Explain </a:t>
            </a:r>
            <a:r>
              <a:rPr lang="en-US" sz="2400" dirty="0"/>
              <a:t>the key standards and principles for reporting financial statements.</a:t>
            </a:r>
            <a:endParaRPr lang="en-US" sz="2400" b="1" dirty="0"/>
          </a:p>
          <a:p>
            <a:pPr marL="0" indent="0">
              <a:buNone/>
            </a:pPr>
            <a:endParaRPr lang="en-US" sz="2400" b="1" dirty="0"/>
          </a:p>
        </p:txBody>
      </p:sp>
    </p:spTree>
    <p:extLst>
      <p:ext uri="{BB962C8B-B14F-4D97-AF65-F5344CB8AC3E}">
        <p14:creationId xmlns:p14="http://schemas.microsoft.com/office/powerpoint/2010/main" val="30998942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latin typeface="Calibri" pitchFamily="34" charset="0"/>
              </a:rPr>
              <a:t>Applying What You’ve Learned</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marL="514350" indent="-514350">
              <a:buFont typeface="+mj-lt"/>
              <a:buAutoNum type="arabicPeriod" startAt="5"/>
            </a:pPr>
            <a:r>
              <a:rPr lang="en-US" sz="2400" b="1" dirty="0"/>
              <a:t>Describe </a:t>
            </a:r>
            <a:r>
              <a:rPr lang="en-US" sz="2400" dirty="0"/>
              <a:t>how computing financial ratios can help users get more information from financial statements to determine the financial strengths of a business</a:t>
            </a:r>
          </a:p>
          <a:p>
            <a:pPr marL="514350" indent="-514350">
              <a:buFont typeface="+mj-lt"/>
              <a:buAutoNum type="arabicPeriod" startAt="5"/>
            </a:pPr>
            <a:r>
              <a:rPr lang="en-US" sz="2400" b="1" dirty="0"/>
              <a:t>Discuss </a:t>
            </a:r>
            <a:r>
              <a:rPr lang="en-US" sz="2400" dirty="0"/>
              <a:t>the role of ethics in accounting</a:t>
            </a:r>
          </a:p>
          <a:p>
            <a:pPr marL="514350" indent="-514350">
              <a:buFont typeface="+mj-lt"/>
              <a:buAutoNum type="arabicPeriod" startAt="5"/>
            </a:pPr>
            <a:r>
              <a:rPr lang="en-US" sz="2400" b="1" dirty="0"/>
              <a:t>Describe </a:t>
            </a:r>
            <a:r>
              <a:rPr lang="en-US" sz="2400" dirty="0"/>
              <a:t>the purpose of the International Accounting Standards Board and explain why it exists.</a:t>
            </a:r>
            <a:endParaRPr lang="en-US" sz="2400" b="1" dirty="0"/>
          </a:p>
          <a:p>
            <a:pPr marL="0" indent="0">
              <a:buNone/>
            </a:pPr>
            <a:endParaRPr lang="en-US" sz="2400" b="1" dirty="0"/>
          </a:p>
        </p:txBody>
      </p:sp>
    </p:spTree>
    <p:extLst>
      <p:ext uri="{BB962C8B-B14F-4D97-AF65-F5344CB8AC3E}">
        <p14:creationId xmlns:p14="http://schemas.microsoft.com/office/powerpoint/2010/main" val="24520183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What Is Accounting, and Who</a:t>
            </a:r>
            <a:br>
              <a:rPr lang="en-US" sz="3600" dirty="0"/>
            </a:br>
            <a:r>
              <a:rPr lang="en-US" sz="3600" dirty="0"/>
              <a:t>Uses Accounting Information?</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Accounting </a:t>
            </a:r>
          </a:p>
          <a:p>
            <a:pPr lvl="1">
              <a:defRPr/>
            </a:pPr>
            <a:r>
              <a:rPr lang="en-US" dirty="0"/>
              <a:t>comprehensive system for collecting, analyzing, and communicating financial information</a:t>
            </a:r>
          </a:p>
          <a:p>
            <a:pPr>
              <a:defRPr/>
            </a:pPr>
            <a:r>
              <a:rPr lang="en-US" b="1" dirty="0"/>
              <a:t>Bookkeeping </a:t>
            </a:r>
          </a:p>
          <a:p>
            <a:pPr lvl="1">
              <a:defRPr/>
            </a:pPr>
            <a:r>
              <a:rPr lang="en-US" dirty="0"/>
              <a:t>recording of accounting transactions</a:t>
            </a:r>
          </a:p>
          <a:p>
            <a:pPr marL="0" indent="0">
              <a:buNone/>
            </a:pPr>
            <a:endParaRPr lang="en-US" b="1" dirty="0"/>
          </a:p>
        </p:txBody>
      </p:sp>
    </p:spTree>
    <p:extLst>
      <p:ext uri="{BB962C8B-B14F-4D97-AF65-F5344CB8AC3E}">
        <p14:creationId xmlns:p14="http://schemas.microsoft.com/office/powerpoint/2010/main" val="39359289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a:t>Accounting Information System (AIS)</a:t>
            </a:r>
          </a:p>
          <a:p>
            <a:pPr lvl="1">
              <a:defRPr/>
            </a:pPr>
            <a:r>
              <a:rPr lang="en-US" dirty="0"/>
              <a:t>organized procedure for identifying, measuring, recording, and retaining financial information for use in accounting statements and management reports</a:t>
            </a:r>
          </a:p>
          <a:p>
            <a:pPr marL="0" indent="0">
              <a:buNone/>
            </a:pPr>
            <a:endParaRPr lang="en-US" b="1"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dirty="0" smtClean="0"/>
              <a:t>What Is Accounting, and Who</a:t>
            </a:r>
            <a:br>
              <a:rPr lang="en-US" sz="3600" i="1" dirty="0" smtClean="0"/>
            </a:br>
            <a:r>
              <a:rPr lang="en-US" sz="3600" i="1" dirty="0" smtClean="0"/>
              <a:t>Uses Accounting Information</a:t>
            </a:r>
            <a:r>
              <a:rPr lang="en-US" sz="3600" i="1" dirty="0" smtClean="0"/>
              <a:t>? (cont.)</a:t>
            </a:r>
            <a:endParaRPr lang="en-US" sz="3600" i="1" dirty="0" smtClean="0">
              <a:latin typeface="Calibri" pitchFamily="34" charset="0"/>
            </a:endParaRPr>
          </a:p>
        </p:txBody>
      </p:sp>
    </p:spTree>
    <p:extLst>
      <p:ext uri="{BB962C8B-B14F-4D97-AF65-F5344CB8AC3E}">
        <p14:creationId xmlns:p14="http://schemas.microsoft.com/office/powerpoint/2010/main" val="3194453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i="1" dirty="0"/>
              <a:t>Business managers </a:t>
            </a:r>
            <a:r>
              <a:rPr lang="en-US" altLang="en-US" dirty="0"/>
              <a:t>use it to develop goals and plans, set budgets, and evaluate future prospects.</a:t>
            </a:r>
          </a:p>
          <a:p>
            <a:pPr>
              <a:buClr>
                <a:srgbClr val="254061"/>
              </a:buClr>
            </a:pPr>
            <a:r>
              <a:rPr lang="en-US" altLang="en-US" b="1" i="1" dirty="0"/>
              <a:t>Employees and unions </a:t>
            </a:r>
            <a:r>
              <a:rPr lang="en-US" altLang="en-US" dirty="0"/>
              <a:t>use it to plan for and receive compensation benefits.</a:t>
            </a:r>
          </a:p>
          <a:p>
            <a:pPr>
              <a:buClr>
                <a:srgbClr val="254061"/>
              </a:buClr>
            </a:pPr>
            <a:r>
              <a:rPr lang="en-US" altLang="en-US" b="1" i="1" dirty="0"/>
              <a:t>Investors and creditors </a:t>
            </a:r>
            <a:r>
              <a:rPr lang="en-US" altLang="en-US" dirty="0"/>
              <a:t>use it to estimate returns to stockholders, determine growth prospects, and decide whether a firm is a good credit risk.</a:t>
            </a:r>
          </a:p>
          <a:p>
            <a:pPr>
              <a:buClr>
                <a:srgbClr val="254061"/>
              </a:buClr>
              <a:buFont typeface="Wingdings 3" pitchFamily="18" charset="2"/>
              <a:buNone/>
            </a:pPr>
            <a:endParaRPr lang="en-US" altLang="en-US" dirty="0"/>
          </a:p>
          <a:p>
            <a:pPr marL="0" indent="0">
              <a:buNone/>
            </a:pPr>
            <a:endParaRPr lang="en-US" b="1" dirty="0"/>
          </a:p>
        </p:txBody>
      </p:sp>
      <p:sp>
        <p:nvSpPr>
          <p:cNvPr id="5"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dirty="0" smtClean="0"/>
              <a:t>What Is Accounting, and Who</a:t>
            </a:r>
            <a:br>
              <a:rPr lang="en-US" sz="3600" i="1" dirty="0" smtClean="0"/>
            </a:br>
            <a:r>
              <a:rPr lang="en-US" sz="3600" i="1" dirty="0" smtClean="0"/>
              <a:t>Uses Accounting Information</a:t>
            </a:r>
            <a:r>
              <a:rPr lang="en-US" sz="3600" i="1" dirty="0" smtClean="0"/>
              <a:t>? (cont.)</a:t>
            </a:r>
            <a:endParaRPr lang="en-US" sz="3600" i="1" dirty="0" smtClean="0">
              <a:latin typeface="Calibri" pitchFamily="34" charset="0"/>
            </a:endParaRPr>
          </a:p>
        </p:txBody>
      </p:sp>
    </p:spTree>
    <p:extLst>
      <p:ext uri="{BB962C8B-B14F-4D97-AF65-F5344CB8AC3E}">
        <p14:creationId xmlns:p14="http://schemas.microsoft.com/office/powerpoint/2010/main" val="2945114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i="1" dirty="0"/>
              <a:t>Tax authorities </a:t>
            </a:r>
            <a:r>
              <a:rPr lang="en-US" dirty="0"/>
              <a:t>use it to plan for tax inflows, determine the tax liabilities of individuals and businesses, and ensure that correct amounts are paid on time.</a:t>
            </a:r>
          </a:p>
          <a:p>
            <a:pPr>
              <a:defRPr/>
            </a:pPr>
            <a:r>
              <a:rPr lang="en-US" b="1" i="1" dirty="0"/>
              <a:t>Government regulatory agencies </a:t>
            </a:r>
            <a:r>
              <a:rPr lang="en-US" dirty="0"/>
              <a:t>rely on it to fulfill their duties toward the public.</a:t>
            </a:r>
          </a:p>
          <a:p>
            <a:pPr>
              <a:defRPr/>
            </a:pPr>
            <a:endParaRPr lang="en-US" dirty="0"/>
          </a:p>
          <a:p>
            <a:pPr marL="0" indent="0">
              <a:buNone/>
            </a:pPr>
            <a:endParaRPr lang="en-US" b="1" dirty="0"/>
          </a:p>
        </p:txBody>
      </p:sp>
      <p:sp>
        <p:nvSpPr>
          <p:cNvPr id="5"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i="1" dirty="0" smtClean="0"/>
              <a:t>What Is Accounting, and Who</a:t>
            </a:r>
            <a:br>
              <a:rPr lang="en-US" sz="3600" i="1" dirty="0" smtClean="0"/>
            </a:br>
            <a:r>
              <a:rPr lang="en-US" sz="3600" i="1" dirty="0" smtClean="0"/>
              <a:t>Uses Accounting Information</a:t>
            </a:r>
            <a:r>
              <a:rPr lang="en-US" sz="3600" i="1" dirty="0" smtClean="0"/>
              <a:t>? (cont.)</a:t>
            </a:r>
            <a:endParaRPr lang="en-US" sz="3600" i="1" dirty="0" smtClean="0">
              <a:latin typeface="Calibri" pitchFamily="34" charset="0"/>
            </a:endParaRPr>
          </a:p>
        </p:txBody>
      </p:sp>
    </p:spTree>
    <p:extLst>
      <p:ext uri="{BB962C8B-B14F-4D97-AF65-F5344CB8AC3E}">
        <p14:creationId xmlns:p14="http://schemas.microsoft.com/office/powerpoint/2010/main" val="22499117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smtClean="0"/>
              <a:t>Who Are Accountants</a:t>
            </a:r>
            <a:br>
              <a:rPr lang="en-US" sz="3600" dirty="0" smtClean="0"/>
            </a:br>
            <a:r>
              <a:rPr lang="en-US" sz="3600" dirty="0" smtClean="0"/>
              <a:t>and What Do They Do?</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Controller </a:t>
            </a:r>
          </a:p>
          <a:p>
            <a:pPr lvl="1">
              <a:defRPr/>
            </a:pPr>
            <a:r>
              <a:rPr lang="en-US" dirty="0"/>
              <a:t>person who manages all of a firm’s accounting activities (chief accounting officer)</a:t>
            </a:r>
          </a:p>
          <a:p>
            <a:pPr>
              <a:defRPr/>
            </a:pPr>
            <a:r>
              <a:rPr lang="en-US" b="1" dirty="0"/>
              <a:t>Certified Public Accountant (CPA) </a:t>
            </a:r>
          </a:p>
          <a:p>
            <a:pPr lvl="1">
              <a:defRPr/>
            </a:pPr>
            <a:r>
              <a:rPr lang="en-US" dirty="0"/>
              <a:t>Accountant licensed by the state and offering services to the public</a:t>
            </a:r>
          </a:p>
          <a:p>
            <a:pPr marL="0" indent="0">
              <a:buNone/>
            </a:pPr>
            <a:endParaRPr lang="en-US" b="1" dirty="0"/>
          </a:p>
        </p:txBody>
      </p:sp>
    </p:spTree>
    <p:extLst>
      <p:ext uri="{BB962C8B-B14F-4D97-AF65-F5344CB8AC3E}">
        <p14:creationId xmlns:p14="http://schemas.microsoft.com/office/powerpoint/2010/main" val="3181228107"/>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17907</TotalTime>
  <Words>4314</Words>
  <Application>Microsoft Office PowerPoint</Application>
  <PresentationFormat>On-screen Show (4:3)</PresentationFormat>
  <Paragraphs>302</Paragraphs>
  <Slides>46</Slides>
  <Notes>45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46</vt:i4>
      </vt:variant>
    </vt:vector>
  </HeadingPairs>
  <TitlesOfParts>
    <vt:vector size="54" baseType="lpstr">
      <vt:lpstr>Arial</vt:lpstr>
      <vt:lpstr>Calibri</vt:lpstr>
      <vt:lpstr>HelveticaNeue-Bold</vt:lpstr>
      <vt:lpstr>HelveticaNeueLTStd-Roman</vt:lpstr>
      <vt:lpstr>Wingdings 3</vt:lpstr>
      <vt:lpstr>2_Office Theme</vt:lpstr>
      <vt:lpstr>3_Office Theme</vt:lpstr>
      <vt:lpstr>mgmt12e</vt:lpstr>
      <vt:lpstr>The Role of Accountants and Accounting Information</vt:lpstr>
      <vt:lpstr>Introduction</vt:lpstr>
      <vt:lpstr>PowerPoint Presentation</vt:lpstr>
      <vt:lpstr>PowerPoint Presentation</vt:lpstr>
      <vt:lpstr>What Is Accounting, and Who Uses Accounting Information?</vt:lpstr>
      <vt:lpstr>PowerPoint Presentation</vt:lpstr>
      <vt:lpstr>PowerPoint Presentation</vt:lpstr>
      <vt:lpstr>PowerPoint Presentation</vt:lpstr>
      <vt:lpstr>Who Are Accountants and What Do They Do?</vt:lpstr>
      <vt:lpstr>Financial versus Managerial Accounting</vt:lpstr>
      <vt:lpstr>CPA Services</vt:lpstr>
      <vt:lpstr>CPA Services (cont.)</vt:lpstr>
      <vt:lpstr>Emerging Competencies for Success in Accounting</vt:lpstr>
      <vt:lpstr>Private Accountants and  Management Accountants</vt:lpstr>
      <vt:lpstr>Forensic Accountants</vt:lpstr>
      <vt:lpstr>Federal Restrictions on CPA Services and Financial Reporting: Sarbox</vt:lpstr>
      <vt:lpstr>Selected Provisions of the Sarbanes- Oxley Act</vt:lpstr>
      <vt:lpstr>The Accounting Equation</vt:lpstr>
      <vt:lpstr>The Accounting Equation</vt:lpstr>
      <vt:lpstr>Financial Statements</vt:lpstr>
      <vt:lpstr>Balance Sheets</vt:lpstr>
      <vt:lpstr>Google’s Balance Sheet</vt:lpstr>
      <vt:lpstr>Balance Sheets</vt:lpstr>
      <vt:lpstr>Balance Sheets (cont.)</vt:lpstr>
      <vt:lpstr>PowerPoint Presentation</vt:lpstr>
      <vt:lpstr>Income Statements</vt:lpstr>
      <vt:lpstr>Google’s Income Statement</vt:lpstr>
      <vt:lpstr>Income Statements</vt:lpstr>
      <vt:lpstr>Income Statements (cont.)</vt:lpstr>
      <vt:lpstr>Statements of Cash Flows</vt:lpstr>
      <vt:lpstr>Google’s Statement of Cash Flows</vt:lpstr>
      <vt:lpstr>The Budget: An Internal Financial Statement</vt:lpstr>
      <vt:lpstr>Perfect Posters’ Sales Budget</vt:lpstr>
      <vt:lpstr>Reporting Standards and Practices</vt:lpstr>
      <vt:lpstr>Analyzing Financial Statements</vt:lpstr>
      <vt:lpstr>Solvency Ratios: Borrower’s Ability to Repay Debt</vt:lpstr>
      <vt:lpstr>Long-Term Solvency</vt:lpstr>
      <vt:lpstr>Profitability Ratios: Earnings  Power for Owners</vt:lpstr>
      <vt:lpstr>Profitability Ratios: Earnings  Power for Owners (cont.)</vt:lpstr>
      <vt:lpstr>AICPA’s Code of Professional Conduct</vt:lpstr>
      <vt:lpstr>Highlights from the  Code of Ethics for CPAs</vt:lpstr>
      <vt:lpstr>Examples of Unethical and Illegal Accounting Actions</vt:lpstr>
      <vt:lpstr>Internationalizing Accounting</vt:lpstr>
      <vt:lpstr>Applying What You’ve Learned</vt:lpstr>
      <vt:lpstr>Applying What You’ve Learned</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270</cp:revision>
  <dcterms:created xsi:type="dcterms:W3CDTF">2013-10-17T14:20:40Z</dcterms:created>
  <dcterms:modified xsi:type="dcterms:W3CDTF">2014-01-07T07:53:34Z</dcterms:modified>
</cp:coreProperties>
</file>