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9" r:id="rId1"/>
    <p:sldMasterId id="2147483900" r:id="rId2"/>
    <p:sldMasterId id="2147483923" r:id="rId3"/>
  </p:sldMasterIdLst>
  <p:notesMasterIdLst>
    <p:notesMasterId r:id="rId17"/>
  </p:notesMasterIdLst>
  <p:handoutMasterIdLst>
    <p:handoutMasterId r:id="rId18"/>
  </p:handoutMasterIdLst>
  <p:sldIdLst>
    <p:sldId id="256" r:id="rId4"/>
    <p:sldId id="262" r:id="rId5"/>
    <p:sldId id="605" r:id="rId6"/>
    <p:sldId id="707" r:id="rId7"/>
    <p:sldId id="709" r:id="rId8"/>
    <p:sldId id="710" r:id="rId9"/>
    <p:sldId id="711" r:id="rId10"/>
    <p:sldId id="708" r:id="rId11"/>
    <p:sldId id="705" r:id="rId12"/>
    <p:sldId id="706" r:id="rId13"/>
    <p:sldId id="714" r:id="rId14"/>
    <p:sldId id="713" r:id="rId15"/>
    <p:sldId id="26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0000"/>
    <a:srgbClr val="EAEAEA"/>
    <a:srgbClr val="DA2A00"/>
    <a:srgbClr val="59626F"/>
    <a:srgbClr val="75808F"/>
    <a:srgbClr val="C1C6CD"/>
    <a:srgbClr val="C4EA08"/>
    <a:srgbClr val="BBD905"/>
    <a:srgbClr val="C5E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03" autoAdjust="0"/>
    <p:restoredTop sz="55836" autoAdjust="0"/>
  </p:normalViewPr>
  <p:slideViewPr>
    <p:cSldViewPr>
      <p:cViewPr varScale="1">
        <p:scale>
          <a:sx n="36" d="100"/>
          <a:sy n="36" d="100"/>
        </p:scale>
        <p:origin x="191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68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99A11-AD79-482A-B340-9F3667C17FE6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ED608-0D8A-42AF-8F25-FDC1CF66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2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11EE66-6110-4C8D-AD1E-CE3B890AFD5E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8F19F0-E737-41DB-90AE-F9C1F395BF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565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4990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283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F19F0-E737-41DB-90AE-F9C1F395BFD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58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8609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8609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698500" y="1003300"/>
            <a:ext cx="2590800" cy="3505200"/>
          </a:xfrm>
          <a:prstGeom prst="rect">
            <a:avLst/>
          </a:prstGeom>
          <a:solidFill>
            <a:srgbClr val="C4EA0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696200" y="6477407"/>
            <a:ext cx="1447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 I -</a:t>
            </a:r>
            <a:fld id="{F112BA74-E848-4C21-A5F3-5A68CC463A31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3430" name="Title Placeholder 1"/>
          <p:cNvSpPr>
            <a:spLocks noGrp="1"/>
          </p:cNvSpPr>
          <p:nvPr>
            <p:ph type="ctrTitle"/>
          </p:nvPr>
        </p:nvSpPr>
        <p:spPr>
          <a:xfrm>
            <a:off x="4724400" y="1882775"/>
            <a:ext cx="3505200" cy="1470025"/>
          </a:xfrm>
        </p:spPr>
        <p:txBody>
          <a:bodyPr/>
          <a:lstStyle>
            <a:lvl1pPr algn="l">
              <a:defRPr sz="3600" smtClean="0">
                <a:solidFill>
                  <a:schemeClr val="tx1"/>
                </a:solidFill>
                <a:latin typeface="HelveticaNeueLTStd-Roman" charset="0"/>
              </a:defRPr>
            </a:lvl1pPr>
          </a:lstStyle>
          <a:p>
            <a:r>
              <a:rPr lang="en-US" smtClean="0"/>
              <a:t>Chapter title</a:t>
            </a:r>
          </a:p>
        </p:txBody>
      </p:sp>
      <p:sp>
        <p:nvSpPr>
          <p:cNvPr id="103435" name="Text Box 11"/>
          <p:cNvSpPr txBox="1">
            <a:spLocks noChangeArrowheads="1"/>
          </p:cNvSpPr>
          <p:nvPr/>
        </p:nvSpPr>
        <p:spPr bwMode="auto">
          <a:xfrm>
            <a:off x="4953000" y="4724400"/>
            <a:ext cx="1997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103437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4876800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6434138" y="4876800"/>
            <a:ext cx="4238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400" b="1" dirty="0">
                <a:solidFill>
                  <a:srgbClr val="DA2A00"/>
                </a:solidFill>
                <a:latin typeface="HelveticaNeue-Bold" charset="0"/>
              </a:rPr>
              <a:t>#</a:t>
            </a:r>
          </a:p>
        </p:txBody>
      </p:sp>
      <p:pic>
        <p:nvPicPr>
          <p:cNvPr id="103440" name="Picture 16" descr="Ebert10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066800"/>
            <a:ext cx="2474913" cy="3390900"/>
          </a:xfrm>
          <a:prstGeom prst="rect">
            <a:avLst/>
          </a:prstGeom>
          <a:noFill/>
        </p:spPr>
      </p:pic>
      <p:sp>
        <p:nvSpPr>
          <p:cNvPr id="13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Inc. </a:t>
            </a:r>
          </a:p>
        </p:txBody>
      </p:sp>
    </p:spTree>
  </p:cSld>
  <p:clrMapOvr>
    <a:masterClrMapping/>
  </p:clrMapOvr>
  <p:transition/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7620000" y="6477407"/>
            <a:ext cx="152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 I -</a:t>
            </a:r>
            <a:fld id="{48257C89-6AEC-40D5-A273-5C3EE42E32CE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82296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Inc.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905000"/>
            <a:ext cx="32385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905000"/>
            <a:ext cx="32385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Inc. 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305800" y="64770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14-</a:t>
            </a:r>
            <a:fld id="{798D4DF3-6BDD-4856-A5D6-701D61F83AAB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85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8800" y="1905000"/>
            <a:ext cx="66294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8563" name="Rectangle 19"/>
          <p:cNvSpPr>
            <a:spLocks noChangeArrowheads="1"/>
          </p:cNvSpPr>
          <p:nvPr/>
        </p:nvSpPr>
        <p:spPr bwMode="auto">
          <a:xfrm>
            <a:off x="0" y="0"/>
            <a:ext cx="533400" cy="6324600"/>
          </a:xfrm>
          <a:prstGeom prst="rect">
            <a:avLst/>
          </a:prstGeom>
          <a:solidFill>
            <a:srgbClr val="C1C6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8564" name="Picture 2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9600" y="228600"/>
            <a:ext cx="84582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8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Copyright © 2012 Pearson Education, Inc. Publishing as Prentice Hall 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FF3300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/>
              </a:solidFill>
              <a:latin typeface="Calibri" pitchFamily="6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467600" y="6477407"/>
            <a:ext cx="1676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chemeClr val="bg1"/>
                </a:solidFill>
              </a:rPr>
              <a:t>Appendix I -</a:t>
            </a:r>
            <a:fld id="{D7E078EF-7339-4393-BEC6-515371D96D05}" type="slidenum">
              <a:rPr lang="en-US" sz="1200" b="1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12652" name="Picture 12" descr="disclaim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1000" y="1600200"/>
            <a:ext cx="7924800" cy="2403475"/>
          </a:xfrm>
          <a:prstGeom prst="rect">
            <a:avLst/>
          </a:prstGeom>
          <a:noFill/>
        </p:spPr>
      </p:pic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2209800" y="6477000"/>
            <a:ext cx="464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Copyright © 2015 Pearson Education, Inc.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8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24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59626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9626F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/>
          </p:cNvSpPr>
          <p:nvPr>
            <p:ph type="ctrTitle"/>
          </p:nvPr>
        </p:nvSpPr>
        <p:spPr>
          <a:xfrm>
            <a:off x="4648200" y="1524000"/>
            <a:ext cx="3810000" cy="2689225"/>
          </a:xfrm>
        </p:spPr>
        <p:txBody>
          <a:bodyPr/>
          <a:lstStyle/>
          <a:p>
            <a:r>
              <a:rPr lang="en-US" sz="4000" dirty="0" smtClean="0"/>
              <a:t>Risk Management</a:t>
            </a: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4514850" y="4214156"/>
            <a:ext cx="2544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C0000"/>
                </a:solidFill>
              </a:rPr>
              <a:t>Appendix I</a:t>
            </a:r>
            <a:endParaRPr lang="en-US" sz="3600" b="1" dirty="0">
              <a:solidFill>
                <a:srgbClr val="CC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14850" y="4860487"/>
            <a:ext cx="2672526" cy="778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/>
              <a:t>Liability Insurance </a:t>
            </a:r>
            <a:endParaRPr lang="en-US" dirty="0" smtClean="0"/>
          </a:p>
          <a:p>
            <a:pPr lvl="1"/>
            <a:r>
              <a:rPr lang="en-US" i="1" dirty="0" smtClean="0"/>
              <a:t>insurance covering losses </a:t>
            </a:r>
            <a:r>
              <a:rPr lang="en-US" i="1" dirty="0"/>
              <a:t>resulting from damage </a:t>
            </a:r>
            <a:r>
              <a:rPr lang="en-US" i="1" dirty="0" smtClean="0"/>
              <a:t>to people </a:t>
            </a:r>
            <a:r>
              <a:rPr lang="en-US" i="1" dirty="0"/>
              <a:t>or property when the </a:t>
            </a:r>
            <a:r>
              <a:rPr lang="en-US" i="1" dirty="0" smtClean="0"/>
              <a:t>insured party </a:t>
            </a:r>
            <a:r>
              <a:rPr lang="en-US" i="1" dirty="0"/>
              <a:t>is judged liable</a:t>
            </a:r>
          </a:p>
          <a:p>
            <a:r>
              <a:rPr lang="en-US" dirty="0"/>
              <a:t>Workers’ Compensation </a:t>
            </a:r>
            <a:r>
              <a:rPr lang="en-US" dirty="0" smtClean="0"/>
              <a:t>Coverage</a:t>
            </a:r>
          </a:p>
          <a:p>
            <a:pPr lvl="1"/>
            <a:r>
              <a:rPr lang="en-US" i="1" dirty="0" smtClean="0"/>
              <a:t>coverage </a:t>
            </a:r>
            <a:r>
              <a:rPr lang="en-US" i="1" dirty="0"/>
              <a:t>provided by a firm to </a:t>
            </a:r>
            <a:r>
              <a:rPr lang="en-US" i="1" dirty="0" smtClean="0"/>
              <a:t>employees for </a:t>
            </a:r>
            <a:r>
              <a:rPr lang="en-US" i="1" dirty="0"/>
              <a:t>medical expenses, loss of </a:t>
            </a:r>
            <a:r>
              <a:rPr lang="en-US" i="1" dirty="0" smtClean="0"/>
              <a:t>wages, and </a:t>
            </a:r>
            <a:r>
              <a:rPr lang="en-US" i="1" dirty="0"/>
              <a:t>rehabilitation costs resulting </a:t>
            </a:r>
            <a:r>
              <a:rPr lang="en-US" i="1" dirty="0" smtClean="0"/>
              <a:t>from job-related </a:t>
            </a:r>
            <a:r>
              <a:rPr lang="en-US" i="1" dirty="0"/>
              <a:t>injuries or disease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Special Forms of Insurance for Business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07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Property Insurance </a:t>
            </a:r>
            <a:endParaRPr lang="en-US" b="1" dirty="0" smtClean="0"/>
          </a:p>
          <a:p>
            <a:pPr lvl="1"/>
            <a:r>
              <a:rPr lang="en-US" dirty="0" smtClean="0"/>
              <a:t>insurance covering losses </a:t>
            </a:r>
            <a:r>
              <a:rPr lang="en-US" dirty="0"/>
              <a:t>resulting from </a:t>
            </a:r>
            <a:r>
              <a:rPr lang="en-US" dirty="0" smtClean="0"/>
              <a:t>physical damage </a:t>
            </a:r>
            <a:r>
              <a:rPr lang="en-US" dirty="0"/>
              <a:t>to or loss of the insured’s </a:t>
            </a:r>
            <a:r>
              <a:rPr lang="en-US" dirty="0" smtClean="0"/>
              <a:t>real estate </a:t>
            </a:r>
            <a:r>
              <a:rPr lang="en-US" dirty="0"/>
              <a:t>or personal property</a:t>
            </a:r>
          </a:p>
          <a:p>
            <a:r>
              <a:rPr lang="en-US" b="1" dirty="0"/>
              <a:t>Business Interruption </a:t>
            </a:r>
            <a:r>
              <a:rPr lang="en-US" b="1" dirty="0" smtClean="0"/>
              <a:t>Insurance </a:t>
            </a:r>
          </a:p>
          <a:p>
            <a:pPr lvl="1"/>
            <a:r>
              <a:rPr lang="en-US" dirty="0" smtClean="0"/>
              <a:t>insurance </a:t>
            </a:r>
            <a:r>
              <a:rPr lang="en-US" dirty="0"/>
              <a:t>covering income lost </a:t>
            </a:r>
            <a:r>
              <a:rPr lang="en-US" dirty="0" smtClean="0"/>
              <a:t>during times </a:t>
            </a:r>
            <a:r>
              <a:rPr lang="en-US" dirty="0"/>
              <a:t>when a company is unable </a:t>
            </a:r>
            <a:r>
              <a:rPr lang="en-US" dirty="0" smtClean="0"/>
              <a:t>to conduct </a:t>
            </a:r>
            <a:r>
              <a:rPr lang="en-US" dirty="0"/>
              <a:t>business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Special Forms of Insurance for </a:t>
            </a:r>
            <a:r>
              <a:rPr lang="en-US" sz="3600" i="1" dirty="0" smtClean="0"/>
              <a:t>Business (cont.)</a:t>
            </a:r>
            <a:endParaRPr lang="en-US" sz="36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84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Key Person Insurance </a:t>
            </a:r>
            <a:endParaRPr lang="en-US" b="1" dirty="0" smtClean="0"/>
          </a:p>
          <a:p>
            <a:pPr lvl="1"/>
            <a:r>
              <a:rPr lang="en-US" dirty="0" smtClean="0"/>
              <a:t>special form of </a:t>
            </a:r>
            <a:r>
              <a:rPr lang="en-US" dirty="0"/>
              <a:t>business insurance designed </a:t>
            </a:r>
            <a:r>
              <a:rPr lang="en-US" dirty="0" smtClean="0"/>
              <a:t>to offset expenses </a:t>
            </a:r>
            <a:r>
              <a:rPr lang="en-US" dirty="0"/>
              <a:t>entailed by the loss </a:t>
            </a:r>
            <a:r>
              <a:rPr lang="en-US" dirty="0" smtClean="0"/>
              <a:t>of key </a:t>
            </a:r>
            <a:r>
              <a:rPr lang="en-US" dirty="0"/>
              <a:t>employees</a:t>
            </a:r>
          </a:p>
          <a:p>
            <a:r>
              <a:rPr lang="en-US" b="1" dirty="0"/>
              <a:t>Business Continuation </a:t>
            </a:r>
            <a:r>
              <a:rPr lang="en-US" b="1" dirty="0" smtClean="0"/>
              <a:t>Agreement </a:t>
            </a:r>
          </a:p>
          <a:p>
            <a:pPr lvl="1"/>
            <a:r>
              <a:rPr lang="en-US" dirty="0" smtClean="0"/>
              <a:t>special </a:t>
            </a:r>
            <a:r>
              <a:rPr lang="en-US" dirty="0"/>
              <a:t>form of business </a:t>
            </a:r>
            <a:r>
              <a:rPr lang="en-US" dirty="0" smtClean="0"/>
              <a:t>insurance whereby </a:t>
            </a:r>
            <a:r>
              <a:rPr lang="en-US" dirty="0"/>
              <a:t>owners arrange to buy </a:t>
            </a:r>
            <a:r>
              <a:rPr lang="en-US" dirty="0" smtClean="0"/>
              <a:t>the interests </a:t>
            </a:r>
            <a:r>
              <a:rPr lang="en-US" dirty="0"/>
              <a:t>of deceased associates </a:t>
            </a:r>
            <a:r>
              <a:rPr lang="en-US" dirty="0" smtClean="0"/>
              <a:t>from their </a:t>
            </a:r>
            <a:r>
              <a:rPr lang="en-US" dirty="0"/>
              <a:t>heirs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Special Forms of Insurance for </a:t>
            </a:r>
            <a:r>
              <a:rPr lang="en-US" sz="3600" i="1" dirty="0" smtClean="0"/>
              <a:t>Business (cont.)</a:t>
            </a:r>
            <a:endParaRPr lang="en-US" sz="36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Introduction</a:t>
            </a:r>
          </a:p>
        </p:txBody>
      </p:sp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defRPr/>
            </a:pPr>
            <a:r>
              <a:rPr lang="en-US" sz="2800" b="1" dirty="0"/>
              <a:t>In this </a:t>
            </a:r>
            <a:r>
              <a:rPr lang="en-US" sz="2800" b="1" dirty="0" smtClean="0"/>
              <a:t>chapter we </a:t>
            </a:r>
          </a:p>
          <a:p>
            <a:pPr lvl="1">
              <a:defRPr/>
            </a:pPr>
            <a:r>
              <a:rPr lang="en-US" dirty="0" smtClean="0"/>
              <a:t>describe </a:t>
            </a:r>
            <a:r>
              <a:rPr lang="en-US" dirty="0"/>
              <a:t>other types of risks that businesses face and </a:t>
            </a:r>
            <a:r>
              <a:rPr lang="en-US" dirty="0" smtClean="0"/>
              <a:t>analyze some </a:t>
            </a:r>
            <a:r>
              <a:rPr lang="en-US" dirty="0"/>
              <a:t>of the ways in which they typically manage </a:t>
            </a:r>
            <a:r>
              <a:rPr lang="en-US" dirty="0" smtClean="0"/>
              <a:t>them</a:t>
            </a:r>
            <a:endParaRPr lang="en-US" sz="7200" b="1" dirty="0" smtClean="0"/>
          </a:p>
        </p:txBody>
      </p:sp>
    </p:spTree>
    <p:extLst>
      <p:ext uri="{BB962C8B-B14F-4D97-AF65-F5344CB8AC3E}">
        <p14:creationId xmlns:p14="http://schemas.microsoft.com/office/powerpoint/2010/main" val="125843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Risk </a:t>
            </a:r>
            <a:endParaRPr lang="en-US" b="1" dirty="0" smtClean="0"/>
          </a:p>
          <a:p>
            <a:pPr lvl="1"/>
            <a:r>
              <a:rPr lang="en-US" dirty="0" smtClean="0"/>
              <a:t>uncertainty </a:t>
            </a:r>
            <a:r>
              <a:rPr lang="en-US" dirty="0"/>
              <a:t>about future </a:t>
            </a:r>
            <a:r>
              <a:rPr lang="en-US" dirty="0" smtClean="0"/>
              <a:t>events </a:t>
            </a:r>
          </a:p>
          <a:p>
            <a:r>
              <a:rPr lang="en-US" b="1" dirty="0" smtClean="0"/>
              <a:t>Speculative </a:t>
            </a:r>
            <a:r>
              <a:rPr lang="en-US" b="1" dirty="0"/>
              <a:t>Risk </a:t>
            </a:r>
            <a:endParaRPr lang="en-US" b="1" dirty="0" smtClean="0"/>
          </a:p>
          <a:p>
            <a:pPr lvl="1"/>
            <a:r>
              <a:rPr lang="en-US" dirty="0" smtClean="0"/>
              <a:t>risk </a:t>
            </a:r>
            <a:r>
              <a:rPr lang="en-US" dirty="0"/>
              <a:t>involving </a:t>
            </a:r>
            <a:r>
              <a:rPr lang="en-US" dirty="0" smtClean="0"/>
              <a:t>the possibility </a:t>
            </a:r>
            <a:r>
              <a:rPr lang="en-US" dirty="0"/>
              <a:t>of gain or </a:t>
            </a:r>
            <a:r>
              <a:rPr lang="en-US" dirty="0" smtClean="0"/>
              <a:t>loss </a:t>
            </a:r>
          </a:p>
          <a:p>
            <a:r>
              <a:rPr lang="en-US" b="1" dirty="0" smtClean="0"/>
              <a:t>Pure </a:t>
            </a:r>
            <a:r>
              <a:rPr lang="en-US" b="1" dirty="0"/>
              <a:t>Risk </a:t>
            </a:r>
            <a:endParaRPr lang="en-US" b="1" dirty="0" smtClean="0"/>
          </a:p>
          <a:p>
            <a:pPr lvl="1"/>
            <a:r>
              <a:rPr lang="en-US" dirty="0" smtClean="0"/>
              <a:t>risk </a:t>
            </a:r>
            <a:r>
              <a:rPr lang="en-US" dirty="0"/>
              <a:t>involving only </a:t>
            </a:r>
            <a:r>
              <a:rPr lang="en-US" dirty="0" smtClean="0"/>
              <a:t>the possibility of </a:t>
            </a:r>
            <a:r>
              <a:rPr lang="en-US" dirty="0"/>
              <a:t>loss or no </a:t>
            </a:r>
            <a:r>
              <a:rPr lang="en-US" dirty="0" smtClean="0"/>
              <a:t>loss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Coping with Risk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45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/>
              <a:t>Risk Management </a:t>
            </a:r>
          </a:p>
          <a:p>
            <a:pPr lvl="1"/>
            <a:r>
              <a:rPr lang="en-US" i="1" dirty="0"/>
              <a:t>process of conserving the firm’s earning power and assets by reducing the threat of losses as a result of uncontrollable events</a:t>
            </a:r>
            <a:endParaRPr lang="en-US" dirty="0"/>
          </a:p>
          <a:p>
            <a:pPr marL="0" indent="0">
              <a:buNone/>
              <a:defRPr/>
            </a:pP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Coping with Risk</a:t>
            </a:r>
            <a:endParaRPr lang="en-US" sz="3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28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Identify </a:t>
            </a:r>
            <a:r>
              <a:rPr lang="en-US" dirty="0"/>
              <a:t>Risks and Potential </a:t>
            </a:r>
            <a:r>
              <a:rPr lang="en-US" dirty="0" smtClean="0"/>
              <a:t>Losses</a:t>
            </a:r>
          </a:p>
          <a:p>
            <a:pPr lvl="1"/>
            <a:r>
              <a:rPr lang="en-US" dirty="0" smtClean="0"/>
              <a:t>managers analyze a firm’s </a:t>
            </a:r>
            <a:r>
              <a:rPr lang="en-US" dirty="0"/>
              <a:t>risks to identify potential </a:t>
            </a:r>
            <a:r>
              <a:rPr lang="en-US" dirty="0" smtClean="0"/>
              <a:t>losses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Measure the Frequency and Severity of </a:t>
            </a:r>
            <a:r>
              <a:rPr lang="en-US" dirty="0" smtClean="0"/>
              <a:t>Losses and </a:t>
            </a:r>
            <a:r>
              <a:rPr lang="en-US" dirty="0"/>
              <a:t>Their </a:t>
            </a:r>
            <a:r>
              <a:rPr lang="en-US" dirty="0" smtClean="0"/>
              <a:t>Impact</a:t>
            </a:r>
          </a:p>
          <a:p>
            <a:pPr lvl="1"/>
            <a:r>
              <a:rPr lang="en-US" dirty="0" smtClean="0"/>
              <a:t>managers must </a:t>
            </a:r>
            <a:r>
              <a:rPr lang="en-US" dirty="0"/>
              <a:t>consider both history and current activities	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 smtClean="0"/>
              <a:t>Risk-Management Process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8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/>
              <a:t>Evaluate Alternatives and Choose the </a:t>
            </a:r>
            <a:r>
              <a:rPr lang="en-US" dirty="0" smtClean="0"/>
              <a:t>Techniques that </a:t>
            </a:r>
            <a:r>
              <a:rPr lang="en-US" dirty="0"/>
              <a:t>Will Best Handle the </a:t>
            </a:r>
            <a:r>
              <a:rPr lang="en-US" dirty="0" smtClean="0"/>
              <a:t>Losses</a:t>
            </a:r>
          </a:p>
          <a:p>
            <a:pPr marL="914400" lvl="1" indent="-514350"/>
            <a:r>
              <a:rPr lang="en-US" dirty="0" smtClean="0"/>
              <a:t>managers decide </a:t>
            </a:r>
            <a:r>
              <a:rPr lang="en-US" dirty="0"/>
              <a:t>how to </a:t>
            </a:r>
            <a:r>
              <a:rPr lang="en-US" dirty="0" smtClean="0"/>
              <a:t>handle risk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risk </a:t>
            </a:r>
            <a:r>
              <a:rPr lang="en-US" dirty="0" smtClean="0"/>
              <a:t>avoidance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risk </a:t>
            </a:r>
            <a:r>
              <a:rPr lang="en-US" dirty="0" smtClean="0"/>
              <a:t>control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risk </a:t>
            </a:r>
            <a:r>
              <a:rPr lang="en-US" dirty="0" smtClean="0"/>
              <a:t>retention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risk </a:t>
            </a:r>
            <a:r>
              <a:rPr lang="en-US" dirty="0" smtClean="0"/>
              <a:t>transfer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Coping with Risk</a:t>
            </a:r>
            <a:endParaRPr lang="en-US" sz="3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61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Implement </a:t>
            </a:r>
            <a:r>
              <a:rPr lang="en-US" dirty="0"/>
              <a:t>the Risk-Management </a:t>
            </a:r>
            <a:r>
              <a:rPr lang="en-US" dirty="0" smtClean="0"/>
              <a:t>Program</a:t>
            </a:r>
          </a:p>
          <a:p>
            <a:pPr lvl="1"/>
            <a:r>
              <a:rPr lang="en-US" dirty="0" smtClean="0"/>
              <a:t>Implement risk-management </a:t>
            </a:r>
            <a:r>
              <a:rPr lang="en-US" dirty="0"/>
              <a:t>decisions depend on both the </a:t>
            </a:r>
            <a:r>
              <a:rPr lang="en-US" dirty="0" smtClean="0"/>
              <a:t>technique chosen </a:t>
            </a:r>
            <a:r>
              <a:rPr lang="en-US" dirty="0"/>
              <a:t>and the activity being managed</a:t>
            </a:r>
            <a:endParaRPr lang="en-US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Monitor Results</a:t>
            </a:r>
          </a:p>
          <a:p>
            <a:pPr lvl="1"/>
            <a:r>
              <a:rPr lang="en-US" dirty="0"/>
              <a:t>managers must </a:t>
            </a:r>
            <a:r>
              <a:rPr lang="en-US" dirty="0" smtClean="0"/>
              <a:t>continuously monitor </a:t>
            </a:r>
            <a:r>
              <a:rPr lang="en-US" dirty="0"/>
              <a:t>a company’s risks, re-evaluate the methods used for handling them, and </a:t>
            </a:r>
            <a:r>
              <a:rPr lang="en-US" dirty="0" smtClean="0"/>
              <a:t>revise  them </a:t>
            </a:r>
            <a:r>
              <a:rPr lang="en-US" dirty="0"/>
              <a:t>as necessary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i="1" dirty="0"/>
              <a:t>Coping with </a:t>
            </a:r>
            <a:r>
              <a:rPr lang="en-US" sz="3600" i="1" dirty="0" smtClean="0"/>
              <a:t>Risk (cont.)</a:t>
            </a:r>
            <a:endParaRPr lang="en-US" sz="36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11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/>
              <a:t>Insurance Premium </a:t>
            </a:r>
            <a:endParaRPr lang="en-US" b="1" dirty="0" smtClean="0"/>
          </a:p>
          <a:p>
            <a:pPr lvl="1"/>
            <a:r>
              <a:rPr lang="en-US" dirty="0" smtClean="0"/>
              <a:t>fee </a:t>
            </a:r>
            <a:r>
              <a:rPr lang="en-US" dirty="0"/>
              <a:t>paid to </a:t>
            </a:r>
            <a:r>
              <a:rPr lang="en-US" dirty="0" smtClean="0"/>
              <a:t>an insurance </a:t>
            </a:r>
            <a:r>
              <a:rPr lang="en-US" dirty="0"/>
              <a:t>company by a </a:t>
            </a:r>
            <a:r>
              <a:rPr lang="en-US" dirty="0" smtClean="0"/>
              <a:t>policyholder for </a:t>
            </a:r>
            <a:r>
              <a:rPr lang="en-US" dirty="0"/>
              <a:t>insurance coverage</a:t>
            </a:r>
          </a:p>
          <a:p>
            <a:r>
              <a:rPr lang="en-US" b="1" dirty="0"/>
              <a:t>Insurance Policy </a:t>
            </a:r>
            <a:endParaRPr lang="en-US" b="1" dirty="0" smtClean="0"/>
          </a:p>
          <a:p>
            <a:pPr lvl="1"/>
            <a:r>
              <a:rPr lang="en-US" dirty="0" smtClean="0"/>
              <a:t>formal agreement to </a:t>
            </a:r>
            <a:r>
              <a:rPr lang="en-US" dirty="0"/>
              <a:t>pay the policyholder a </a:t>
            </a:r>
            <a:r>
              <a:rPr lang="en-US" dirty="0" smtClean="0"/>
              <a:t>specified amount </a:t>
            </a:r>
            <a:r>
              <a:rPr lang="en-US" dirty="0"/>
              <a:t>in the event of certain losses</a:t>
            </a:r>
          </a:p>
          <a:p>
            <a:r>
              <a:rPr lang="en-US" b="1" dirty="0"/>
              <a:t>Deductible </a:t>
            </a:r>
            <a:endParaRPr lang="en-US" b="1" dirty="0" smtClean="0"/>
          </a:p>
          <a:p>
            <a:pPr lvl="1"/>
            <a:r>
              <a:rPr lang="en-US" dirty="0" smtClean="0"/>
              <a:t>amount </a:t>
            </a:r>
            <a:r>
              <a:rPr lang="en-US" dirty="0"/>
              <a:t>of the </a:t>
            </a:r>
            <a:r>
              <a:rPr lang="en-US" dirty="0" smtClean="0"/>
              <a:t>loss that </a:t>
            </a:r>
            <a:r>
              <a:rPr lang="en-US" dirty="0"/>
              <a:t>the insured must absorb </a:t>
            </a:r>
            <a:r>
              <a:rPr lang="en-US" dirty="0" smtClean="0"/>
              <a:t>before reimbursement is </a:t>
            </a:r>
            <a:r>
              <a:rPr lang="en-US" dirty="0"/>
              <a:t>made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Insurance as Risk Management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36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An </a:t>
            </a:r>
            <a:r>
              <a:rPr lang="en-US" dirty="0"/>
              <a:t>insurable risk must meet the following </a:t>
            </a:r>
            <a:r>
              <a:rPr lang="en-US" dirty="0" smtClean="0"/>
              <a:t>four criteria: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Predictability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Casualty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Not being connected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Verifiability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5962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59626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/>
              <a:t>Insurable versus Uninsurable Risks</a:t>
            </a:r>
            <a:endParaRPr lang="en-US" sz="3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40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Office Theme">
  <a:themeElements>
    <a:clrScheme name="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gmt12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gmt12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18450</TotalTime>
  <Words>424</Words>
  <Application>Microsoft Office PowerPoint</Application>
  <PresentationFormat>On-screen Show (4:3)</PresentationFormat>
  <Paragraphs>72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HelveticaNeue-Bold</vt:lpstr>
      <vt:lpstr>HelveticaNeueLTStd-Roman</vt:lpstr>
      <vt:lpstr>2_Office Theme</vt:lpstr>
      <vt:lpstr>3_Office Theme</vt:lpstr>
      <vt:lpstr>mgmt12e</vt:lpstr>
      <vt:lpstr>Risk Management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UFERNCL</dc:creator>
  <cp:lastModifiedBy>Meeta Pendharkar</cp:lastModifiedBy>
  <cp:revision>311</cp:revision>
  <dcterms:created xsi:type="dcterms:W3CDTF">2013-10-17T14:20:40Z</dcterms:created>
  <dcterms:modified xsi:type="dcterms:W3CDTF">2014-01-07T08:20:15Z</dcterms:modified>
</cp:coreProperties>
</file>