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9" r:id="rId1"/>
    <p:sldMasterId id="2147483900" r:id="rId2"/>
    <p:sldMasterId id="2147483923" r:id="rId3"/>
  </p:sldMasterIdLst>
  <p:notesMasterIdLst>
    <p:notesMasterId r:id="rId25"/>
  </p:notesMasterIdLst>
  <p:handoutMasterIdLst>
    <p:handoutMasterId r:id="rId26"/>
  </p:handoutMasterIdLst>
  <p:sldIdLst>
    <p:sldId id="256" r:id="rId4"/>
    <p:sldId id="262" r:id="rId5"/>
    <p:sldId id="605" r:id="rId6"/>
    <p:sldId id="613" r:id="rId7"/>
    <p:sldId id="612" r:id="rId8"/>
    <p:sldId id="611" r:id="rId9"/>
    <p:sldId id="610" r:id="rId10"/>
    <p:sldId id="609" r:id="rId11"/>
    <p:sldId id="608" r:id="rId12"/>
    <p:sldId id="607" r:id="rId13"/>
    <p:sldId id="614" r:id="rId14"/>
    <p:sldId id="606" r:id="rId15"/>
    <p:sldId id="616" r:id="rId16"/>
    <p:sldId id="615" r:id="rId17"/>
    <p:sldId id="620" r:id="rId18"/>
    <p:sldId id="619" r:id="rId19"/>
    <p:sldId id="618" r:id="rId20"/>
    <p:sldId id="617" r:id="rId21"/>
    <p:sldId id="621" r:id="rId22"/>
    <p:sldId id="624" r:id="rId23"/>
    <p:sldId id="26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0000"/>
    <a:srgbClr val="EAEAEA"/>
    <a:srgbClr val="DA2A00"/>
    <a:srgbClr val="59626F"/>
    <a:srgbClr val="75808F"/>
    <a:srgbClr val="C1C6CD"/>
    <a:srgbClr val="C4EA08"/>
    <a:srgbClr val="BBD905"/>
    <a:srgbClr val="C5E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82" autoAdjust="0"/>
    <p:restoredTop sz="55836" autoAdjust="0"/>
  </p:normalViewPr>
  <p:slideViewPr>
    <p:cSldViewPr>
      <p:cViewPr varScale="1">
        <p:scale>
          <a:sx n="36" d="100"/>
          <a:sy n="36" d="100"/>
        </p:scale>
        <p:origin x="190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99A11-AD79-482A-B340-9F3667C17FE6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ED608-0D8A-42AF-8F25-FDC1CF66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2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11EE66-6110-4C8D-AD1E-CE3B890AFD5E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8F19F0-E737-41DB-90AE-F9C1F395B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65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499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2836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8609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8609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698500" y="1003300"/>
            <a:ext cx="2590800" cy="3505200"/>
          </a:xfrm>
          <a:prstGeom prst="rect">
            <a:avLst/>
          </a:prstGeom>
          <a:solidFill>
            <a:srgbClr val="C4EA0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543800" y="6477407"/>
            <a:ext cx="16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II-</a:t>
            </a:r>
            <a:fld id="{F112BA74-E848-4C21-A5F3-5A68CC463A31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3430" name="Title Placeholder 1"/>
          <p:cNvSpPr>
            <a:spLocks noGrp="1"/>
          </p:cNvSpPr>
          <p:nvPr>
            <p:ph type="ctrTitle"/>
          </p:nvPr>
        </p:nvSpPr>
        <p:spPr>
          <a:xfrm>
            <a:off x="4724400" y="1882775"/>
            <a:ext cx="3505200" cy="1470025"/>
          </a:xfrm>
        </p:spPr>
        <p:txBody>
          <a:bodyPr/>
          <a:lstStyle>
            <a:lvl1pPr algn="l">
              <a:defRPr sz="3600" smtClean="0">
                <a:solidFill>
                  <a:schemeClr val="tx1"/>
                </a:solidFill>
                <a:latin typeface="HelveticaNeueLTStd-Roman" charset="0"/>
              </a:defRPr>
            </a:lvl1pPr>
          </a:lstStyle>
          <a:p>
            <a:r>
              <a:rPr lang="en-US" smtClean="0"/>
              <a:t>Chapter title</a:t>
            </a:r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4953000" y="4724400"/>
            <a:ext cx="199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0343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8768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6434138" y="4876800"/>
            <a:ext cx="423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400" b="1" dirty="0">
                <a:solidFill>
                  <a:srgbClr val="DA2A00"/>
                </a:solidFill>
                <a:latin typeface="HelveticaNeue-Bold" charset="0"/>
              </a:rPr>
              <a:t>#</a:t>
            </a:r>
          </a:p>
        </p:txBody>
      </p:sp>
      <p:pic>
        <p:nvPicPr>
          <p:cNvPr id="103440" name="Picture 16" descr="Ebert10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066800"/>
            <a:ext cx="2474913" cy="3390900"/>
          </a:xfrm>
          <a:prstGeom prst="rect">
            <a:avLst/>
          </a:prstGeom>
          <a:noFill/>
        </p:spPr>
      </p:pic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. 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696200" y="6477407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</a:t>
            </a:r>
            <a:r>
              <a:rPr lang="en-US" sz="1200" b="1" baseline="0" dirty="0" smtClean="0">
                <a:solidFill>
                  <a:schemeClr val="bg1"/>
                </a:solidFill>
              </a:rPr>
              <a:t> II</a:t>
            </a:r>
            <a:r>
              <a:rPr lang="en-US" sz="1200" b="1" dirty="0" smtClean="0">
                <a:solidFill>
                  <a:schemeClr val="bg1"/>
                </a:solidFill>
              </a:rPr>
              <a:t>-</a:t>
            </a:r>
            <a:fld id="{48257C89-6AEC-40D5-A273-5C3EE42E32CE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2296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. 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. 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305800" y="64770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14-</a:t>
            </a:r>
            <a:fld id="{798D4DF3-6BDD-4856-A5D6-701D61F83AAB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85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905000"/>
            <a:ext cx="66294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0" y="0"/>
            <a:ext cx="533400" cy="6324600"/>
          </a:xfrm>
          <a:prstGeom prst="rect">
            <a:avLst/>
          </a:prstGeom>
          <a:solidFill>
            <a:srgbClr val="C1C6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8564" name="Picture 2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9600" y="228600"/>
            <a:ext cx="8458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696200" y="6477407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II-</a:t>
            </a:r>
            <a:fld id="{D7E078EF-7339-4393-BEC6-515371D96D05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12652" name="Picture 12" descr="disclaim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" y="1600200"/>
            <a:ext cx="7924800" cy="2403475"/>
          </a:xfrm>
          <a:prstGeom prst="rect">
            <a:avLst/>
          </a:prstGeom>
          <a:noFill/>
        </p:spPr>
      </p:pic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. 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2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59626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ctrTitle"/>
          </p:nvPr>
        </p:nvSpPr>
        <p:spPr>
          <a:xfrm>
            <a:off x="4648200" y="1524000"/>
            <a:ext cx="3810000" cy="2689225"/>
          </a:xfrm>
        </p:spPr>
        <p:txBody>
          <a:bodyPr/>
          <a:lstStyle/>
          <a:p>
            <a:r>
              <a:rPr lang="en-US" sz="4000" dirty="0"/>
              <a:t>The Legal Context of Business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14850" y="4214156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C0000"/>
                </a:solidFill>
              </a:rPr>
              <a:t>Appendix II</a:t>
            </a:r>
            <a:endParaRPr lang="en-US" sz="3600" b="1" dirty="0">
              <a:solidFill>
                <a:srgbClr val="CC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4850" y="4860487"/>
            <a:ext cx="2672526" cy="778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Property </a:t>
            </a:r>
            <a:endParaRPr lang="en-US" b="1" dirty="0" smtClean="0"/>
          </a:p>
          <a:p>
            <a:pPr lvl="1"/>
            <a:r>
              <a:rPr lang="en-US" dirty="0" smtClean="0"/>
              <a:t>anything </a:t>
            </a:r>
            <a:r>
              <a:rPr lang="en-US" dirty="0"/>
              <a:t>of value to </a:t>
            </a:r>
            <a:r>
              <a:rPr lang="en-US" dirty="0" smtClean="0"/>
              <a:t>which a </a:t>
            </a:r>
            <a:r>
              <a:rPr lang="en-US" dirty="0"/>
              <a:t>person or business has sole right </a:t>
            </a:r>
            <a:r>
              <a:rPr lang="en-US" dirty="0" smtClean="0"/>
              <a:t>of ownership</a:t>
            </a:r>
            <a:endParaRPr lang="en-US" dirty="0"/>
          </a:p>
          <a:p>
            <a:r>
              <a:rPr lang="en-US" b="1" dirty="0"/>
              <a:t>Tangible Real Property </a:t>
            </a:r>
            <a:endParaRPr lang="en-US" b="1" dirty="0" smtClean="0"/>
          </a:p>
          <a:p>
            <a:pPr lvl="1"/>
            <a:r>
              <a:rPr lang="en-US" dirty="0" smtClean="0"/>
              <a:t>land and anything </a:t>
            </a:r>
            <a:r>
              <a:rPr lang="en-US" dirty="0"/>
              <a:t>attached to it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Property Law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65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Property </a:t>
            </a:r>
            <a:endParaRPr lang="en-US" b="1" dirty="0" smtClean="0"/>
          </a:p>
          <a:p>
            <a:pPr lvl="1"/>
            <a:r>
              <a:rPr lang="en-US" dirty="0" smtClean="0"/>
              <a:t>anything </a:t>
            </a:r>
            <a:r>
              <a:rPr lang="en-US" dirty="0"/>
              <a:t>of value to </a:t>
            </a:r>
            <a:r>
              <a:rPr lang="en-US" dirty="0" smtClean="0"/>
              <a:t>which a </a:t>
            </a:r>
            <a:r>
              <a:rPr lang="en-US" dirty="0"/>
              <a:t>person or business has sole right </a:t>
            </a:r>
            <a:r>
              <a:rPr lang="en-US" dirty="0" smtClean="0"/>
              <a:t>of ownership</a:t>
            </a:r>
            <a:endParaRPr lang="en-US" dirty="0"/>
          </a:p>
          <a:p>
            <a:r>
              <a:rPr lang="en-US" b="1" dirty="0"/>
              <a:t>Tangible Real Property </a:t>
            </a:r>
            <a:endParaRPr lang="en-US" b="1" dirty="0" smtClean="0"/>
          </a:p>
          <a:p>
            <a:pPr lvl="1"/>
            <a:r>
              <a:rPr lang="en-US" dirty="0" smtClean="0"/>
              <a:t>land and anything </a:t>
            </a:r>
            <a:r>
              <a:rPr lang="en-US" dirty="0"/>
              <a:t>attached to </a:t>
            </a:r>
            <a:r>
              <a:rPr lang="en-US" dirty="0" smtClean="0"/>
              <a:t>it</a:t>
            </a:r>
          </a:p>
          <a:p>
            <a:r>
              <a:rPr lang="en-US" b="1" dirty="0"/>
              <a:t>Tangible Personal Property </a:t>
            </a:r>
            <a:endParaRPr lang="en-US" b="1" dirty="0" smtClean="0"/>
          </a:p>
          <a:p>
            <a:pPr lvl="1"/>
            <a:r>
              <a:rPr lang="en-US" dirty="0" smtClean="0"/>
              <a:t>any movable </a:t>
            </a:r>
            <a:r>
              <a:rPr lang="en-US" dirty="0"/>
              <a:t>item that can be </a:t>
            </a:r>
            <a:r>
              <a:rPr lang="en-US" dirty="0" smtClean="0"/>
              <a:t>owned, bought</a:t>
            </a:r>
            <a:r>
              <a:rPr lang="en-US" dirty="0"/>
              <a:t>, sold, or leased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Property </a:t>
            </a:r>
            <a:r>
              <a:rPr lang="en-US" sz="3600" i="1" dirty="0" smtClean="0"/>
              <a:t>Law (cont.)</a:t>
            </a:r>
            <a:endParaRPr lang="en-US" sz="3600" i="1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4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Intellectual Property </a:t>
            </a:r>
            <a:endParaRPr lang="en-US" b="1" dirty="0" smtClean="0"/>
          </a:p>
          <a:p>
            <a:pPr lvl="1"/>
            <a:r>
              <a:rPr lang="en-US" dirty="0" smtClean="0"/>
              <a:t>property created </a:t>
            </a:r>
            <a:r>
              <a:rPr lang="en-US" dirty="0"/>
              <a:t>through a person’s </a:t>
            </a:r>
            <a:r>
              <a:rPr lang="en-US" dirty="0" smtClean="0"/>
              <a:t>creative activities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Property </a:t>
            </a:r>
            <a:r>
              <a:rPr lang="en-US" sz="3600" i="1" dirty="0" smtClean="0"/>
              <a:t>Law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9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b="1" dirty="0"/>
              <a:t>Copyright </a:t>
            </a:r>
            <a:endParaRPr lang="en-US" sz="2800" b="1" dirty="0" smtClean="0"/>
          </a:p>
          <a:p>
            <a:pPr lvl="1"/>
            <a:r>
              <a:rPr lang="en-US" sz="2400" dirty="0" smtClean="0"/>
              <a:t>exclusive </a:t>
            </a:r>
            <a:r>
              <a:rPr lang="en-US" sz="2400" dirty="0"/>
              <a:t>ownership </a:t>
            </a:r>
            <a:r>
              <a:rPr lang="en-US" sz="2400" dirty="0" smtClean="0"/>
              <a:t>right belonging </a:t>
            </a:r>
            <a:r>
              <a:rPr lang="en-US" sz="2400" dirty="0"/>
              <a:t>to the creator of a </a:t>
            </a:r>
            <a:r>
              <a:rPr lang="en-US" sz="2400" dirty="0" smtClean="0"/>
              <a:t>book, article, design</a:t>
            </a:r>
            <a:r>
              <a:rPr lang="en-US" sz="2400" dirty="0"/>
              <a:t>, illustration, photo, </a:t>
            </a:r>
            <a:r>
              <a:rPr lang="en-US" sz="2400" dirty="0" smtClean="0"/>
              <a:t>film, or </a:t>
            </a:r>
            <a:r>
              <a:rPr lang="en-US" sz="2400" dirty="0"/>
              <a:t>musical </a:t>
            </a:r>
            <a:r>
              <a:rPr lang="en-US" sz="2400" dirty="0" smtClean="0"/>
              <a:t>work</a:t>
            </a:r>
          </a:p>
          <a:p>
            <a:r>
              <a:rPr lang="en-US" sz="2800" b="1" dirty="0"/>
              <a:t>Trademark </a:t>
            </a:r>
            <a:endParaRPr lang="en-US" sz="2800" b="1" dirty="0" smtClean="0"/>
          </a:p>
          <a:p>
            <a:pPr lvl="1"/>
            <a:r>
              <a:rPr lang="en-US" sz="2400" dirty="0" smtClean="0"/>
              <a:t>exclusive </a:t>
            </a:r>
            <a:r>
              <a:rPr lang="en-US" sz="2400" dirty="0"/>
              <a:t>legal right to </a:t>
            </a:r>
            <a:r>
              <a:rPr lang="en-US" sz="2400" dirty="0" smtClean="0"/>
              <a:t>use a </a:t>
            </a:r>
            <a:r>
              <a:rPr lang="en-US" sz="2400" dirty="0"/>
              <a:t>brand name or </a:t>
            </a:r>
            <a:r>
              <a:rPr lang="en-US" sz="2400" dirty="0" smtClean="0"/>
              <a:t>symbol </a:t>
            </a:r>
          </a:p>
          <a:p>
            <a:r>
              <a:rPr lang="en-US" sz="2800" b="1" dirty="0" smtClean="0"/>
              <a:t>Patent </a:t>
            </a:r>
          </a:p>
          <a:p>
            <a:pPr lvl="1"/>
            <a:r>
              <a:rPr lang="en-US" sz="2400" dirty="0" smtClean="0"/>
              <a:t>exclusive </a:t>
            </a:r>
            <a:r>
              <a:rPr lang="en-US" sz="2400" dirty="0"/>
              <a:t>legal right to </a:t>
            </a:r>
            <a:r>
              <a:rPr lang="en-US" sz="2400" dirty="0" smtClean="0"/>
              <a:t>use and </a:t>
            </a:r>
            <a:r>
              <a:rPr lang="en-US" sz="2400" dirty="0"/>
              <a:t>license a </a:t>
            </a:r>
            <a:r>
              <a:rPr lang="en-US" sz="2400" dirty="0" smtClean="0"/>
              <a:t> manufactured </a:t>
            </a:r>
            <a:r>
              <a:rPr lang="en-US" sz="2400" dirty="0"/>
              <a:t>item </a:t>
            </a:r>
            <a:r>
              <a:rPr lang="en-US" sz="2400" dirty="0" smtClean="0"/>
              <a:t>or substance</a:t>
            </a:r>
            <a:r>
              <a:rPr lang="en-US" sz="2400" dirty="0"/>
              <a:t>, </a:t>
            </a:r>
            <a:r>
              <a:rPr lang="en-US" sz="2400" dirty="0" smtClean="0"/>
              <a:t> manufacturing </a:t>
            </a:r>
            <a:r>
              <a:rPr lang="en-US" sz="2400" dirty="0"/>
              <a:t>process, </a:t>
            </a:r>
            <a:r>
              <a:rPr lang="en-US" sz="2400" dirty="0" smtClean="0"/>
              <a:t>or object </a:t>
            </a:r>
            <a:r>
              <a:rPr lang="en-US" sz="2400" dirty="0"/>
              <a:t>design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Protection of Intellectual Rights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65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Eminent Domain </a:t>
            </a:r>
            <a:endParaRPr lang="en-US" b="1" dirty="0" smtClean="0"/>
          </a:p>
          <a:p>
            <a:pPr lvl="1"/>
            <a:r>
              <a:rPr lang="en-US" dirty="0" smtClean="0"/>
              <a:t>principle </a:t>
            </a:r>
            <a:r>
              <a:rPr lang="en-US" dirty="0"/>
              <a:t>that </a:t>
            </a:r>
            <a:r>
              <a:rPr lang="en-US" dirty="0" smtClean="0"/>
              <a:t>the government </a:t>
            </a:r>
            <a:r>
              <a:rPr lang="en-US" dirty="0"/>
              <a:t>may claim private land </a:t>
            </a:r>
            <a:r>
              <a:rPr lang="en-US" dirty="0" smtClean="0"/>
              <a:t>for public </a:t>
            </a:r>
            <a:r>
              <a:rPr lang="en-US" dirty="0"/>
              <a:t>use by buying it at a fair price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Restrictions on Property Rights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40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Agent </a:t>
            </a:r>
            <a:endParaRPr lang="en-US" b="1" dirty="0" smtClean="0"/>
          </a:p>
          <a:p>
            <a:pPr lvl="1"/>
            <a:r>
              <a:rPr lang="en-US" dirty="0" smtClean="0"/>
              <a:t>individual </a:t>
            </a:r>
            <a:r>
              <a:rPr lang="en-US" dirty="0"/>
              <a:t>or organization </a:t>
            </a:r>
            <a:r>
              <a:rPr lang="en-US" dirty="0" smtClean="0"/>
              <a:t>acting for </a:t>
            </a:r>
            <a:r>
              <a:rPr lang="en-US" dirty="0"/>
              <a:t>and in the name of another </a:t>
            </a:r>
            <a:r>
              <a:rPr lang="en-US" dirty="0" smtClean="0"/>
              <a:t>party </a:t>
            </a:r>
            <a:endParaRPr lang="en-US" dirty="0"/>
          </a:p>
          <a:p>
            <a:r>
              <a:rPr lang="en-US" b="1" dirty="0"/>
              <a:t>Principal </a:t>
            </a:r>
            <a:endParaRPr lang="en-US" b="1" dirty="0" smtClean="0"/>
          </a:p>
          <a:p>
            <a:pPr lvl="1"/>
            <a:r>
              <a:rPr lang="en-US" dirty="0" smtClean="0"/>
              <a:t>individual </a:t>
            </a:r>
            <a:r>
              <a:rPr lang="en-US" dirty="0"/>
              <a:t>or </a:t>
            </a:r>
            <a:r>
              <a:rPr lang="en-US" dirty="0" smtClean="0"/>
              <a:t>organization authorizing </a:t>
            </a:r>
            <a:r>
              <a:rPr lang="en-US" dirty="0"/>
              <a:t>an agent to act on its behalf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Agency Law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92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b="1" dirty="0"/>
              <a:t>Express Authority </a:t>
            </a:r>
            <a:endParaRPr lang="en-US" sz="2800" b="1" dirty="0" smtClean="0"/>
          </a:p>
          <a:p>
            <a:pPr lvl="1"/>
            <a:r>
              <a:rPr lang="en-US" sz="2400" dirty="0" smtClean="0"/>
              <a:t>agent’s authority, derived </a:t>
            </a:r>
            <a:r>
              <a:rPr lang="en-US" sz="2400" dirty="0"/>
              <a:t>from written agreement, to </a:t>
            </a:r>
            <a:r>
              <a:rPr lang="en-US" sz="2400" dirty="0" smtClean="0"/>
              <a:t>bind a </a:t>
            </a:r>
            <a:r>
              <a:rPr lang="en-US" sz="2400" dirty="0"/>
              <a:t>principal to a certain course of </a:t>
            </a:r>
            <a:r>
              <a:rPr lang="en-US" sz="2400" dirty="0" smtClean="0"/>
              <a:t>action </a:t>
            </a:r>
          </a:p>
          <a:p>
            <a:r>
              <a:rPr lang="en-US" sz="2800" b="1" dirty="0" smtClean="0"/>
              <a:t>Implied </a:t>
            </a:r>
            <a:r>
              <a:rPr lang="en-US" sz="2800" b="1" dirty="0"/>
              <a:t>Authority </a:t>
            </a:r>
            <a:endParaRPr lang="en-US" sz="2800" b="1" dirty="0" smtClean="0"/>
          </a:p>
          <a:p>
            <a:pPr lvl="1"/>
            <a:r>
              <a:rPr lang="en-US" sz="2400" i="1" dirty="0" smtClean="0"/>
              <a:t>agent’s authority, derived </a:t>
            </a:r>
            <a:r>
              <a:rPr lang="en-US" sz="2400" i="1" dirty="0"/>
              <a:t>from business custom, to </a:t>
            </a:r>
            <a:r>
              <a:rPr lang="en-US" sz="2400" i="1" dirty="0" smtClean="0"/>
              <a:t>bind a </a:t>
            </a:r>
            <a:r>
              <a:rPr lang="en-US" sz="2400" i="1" dirty="0"/>
              <a:t>principal to a certain course of </a:t>
            </a:r>
            <a:r>
              <a:rPr lang="en-US" sz="2400" i="1" dirty="0" smtClean="0"/>
              <a:t>action </a:t>
            </a:r>
            <a:endParaRPr lang="en-US" sz="2400" i="1" dirty="0"/>
          </a:p>
          <a:p>
            <a:r>
              <a:rPr lang="en-US" sz="2800" b="1" dirty="0"/>
              <a:t>Apparent Authority </a:t>
            </a:r>
            <a:endParaRPr lang="en-US" sz="2800" b="1" dirty="0" smtClean="0"/>
          </a:p>
          <a:p>
            <a:pPr lvl="1"/>
            <a:r>
              <a:rPr lang="en-US" sz="2400" dirty="0" smtClean="0"/>
              <a:t>agent’s authority, based </a:t>
            </a:r>
            <a:r>
              <a:rPr lang="en-US" sz="2400" dirty="0"/>
              <a:t>on the principal’s </a:t>
            </a:r>
            <a:r>
              <a:rPr lang="en-US" sz="2400" dirty="0" smtClean="0"/>
              <a:t> compliance, to </a:t>
            </a:r>
            <a:r>
              <a:rPr lang="en-US" sz="2400" dirty="0"/>
              <a:t>bind a principal to a certain </a:t>
            </a:r>
            <a:r>
              <a:rPr lang="en-US" sz="2400" dirty="0" smtClean="0"/>
              <a:t>course of </a:t>
            </a:r>
            <a:r>
              <a:rPr lang="en-US" sz="2400" dirty="0"/>
              <a:t>action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Authority of Agents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89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 smtClean="0"/>
              <a:t>Uniform Commercial Code (UCC) </a:t>
            </a:r>
          </a:p>
          <a:p>
            <a:pPr lvl="1"/>
            <a:r>
              <a:rPr lang="en-US" dirty="0" smtClean="0"/>
              <a:t>body of standardized laws governing the rights of buyers and sellers in transactions</a:t>
            </a:r>
          </a:p>
          <a:p>
            <a:r>
              <a:rPr lang="en-US" b="1" dirty="0" smtClean="0"/>
              <a:t>Warranty </a:t>
            </a:r>
          </a:p>
          <a:p>
            <a:pPr lvl="1"/>
            <a:r>
              <a:rPr lang="en-US" dirty="0" smtClean="0"/>
              <a:t>seller’s </a:t>
            </a:r>
            <a:r>
              <a:rPr lang="en-US" dirty="0"/>
              <a:t>promise to stand </a:t>
            </a:r>
            <a:r>
              <a:rPr lang="en-US" dirty="0" smtClean="0"/>
              <a:t>by its </a:t>
            </a:r>
            <a:r>
              <a:rPr lang="en-US" dirty="0"/>
              <a:t>products or services if a </a:t>
            </a:r>
            <a:r>
              <a:rPr lang="en-US" dirty="0" smtClean="0"/>
              <a:t>problem occurs </a:t>
            </a:r>
            <a:r>
              <a:rPr lang="en-US" dirty="0"/>
              <a:t>after the sale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Commercial Law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4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Express Warranty </a:t>
            </a:r>
            <a:endParaRPr lang="en-US" b="1" dirty="0" smtClean="0"/>
          </a:p>
          <a:p>
            <a:pPr lvl="1"/>
            <a:r>
              <a:rPr lang="en-US" dirty="0" smtClean="0"/>
              <a:t>warranty whose terms </a:t>
            </a:r>
            <a:r>
              <a:rPr lang="en-US" dirty="0"/>
              <a:t>are specifically stated by </a:t>
            </a:r>
            <a:r>
              <a:rPr lang="en-US" dirty="0" smtClean="0"/>
              <a:t>the seller</a:t>
            </a:r>
            <a:endParaRPr lang="en-US" dirty="0"/>
          </a:p>
          <a:p>
            <a:r>
              <a:rPr lang="en-US" b="1" dirty="0"/>
              <a:t>Implied</a:t>
            </a:r>
            <a:r>
              <a:rPr lang="en-US" dirty="0"/>
              <a:t> </a:t>
            </a:r>
            <a:r>
              <a:rPr lang="en-US" b="1" dirty="0"/>
              <a:t>Warranty </a:t>
            </a:r>
            <a:endParaRPr lang="en-US" b="1" dirty="0" smtClean="0"/>
          </a:p>
          <a:p>
            <a:pPr lvl="1"/>
            <a:r>
              <a:rPr lang="en-US" dirty="0" smtClean="0"/>
              <a:t>warranty</a:t>
            </a:r>
            <a:r>
              <a:rPr lang="en-US" dirty="0"/>
              <a:t>, </a:t>
            </a:r>
            <a:r>
              <a:rPr lang="en-US" dirty="0" smtClean="0"/>
              <a:t>dictated by </a:t>
            </a:r>
            <a:r>
              <a:rPr lang="en-US" dirty="0"/>
              <a:t>law, based on the principle </a:t>
            </a:r>
            <a:r>
              <a:rPr lang="en-US" dirty="0" smtClean="0"/>
              <a:t>that products </a:t>
            </a:r>
            <a:r>
              <a:rPr lang="en-US" dirty="0"/>
              <a:t>should fulfill advertised </a:t>
            </a:r>
            <a:r>
              <a:rPr lang="en-US" dirty="0" smtClean="0"/>
              <a:t>promises and </a:t>
            </a:r>
            <a:r>
              <a:rPr lang="en-US" dirty="0"/>
              <a:t>serve the purposes for </a:t>
            </a:r>
            <a:r>
              <a:rPr lang="en-US" dirty="0" smtClean="0"/>
              <a:t>which they </a:t>
            </a:r>
            <a:r>
              <a:rPr lang="en-US" dirty="0"/>
              <a:t>are manufactured and sold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Commercial </a:t>
            </a:r>
            <a:r>
              <a:rPr lang="en-US" sz="3600" i="1" dirty="0" smtClean="0"/>
              <a:t>Law (cont.)</a:t>
            </a:r>
            <a:endParaRPr lang="en-US" sz="3600" i="1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Involuntary Bankruptcy </a:t>
            </a:r>
            <a:endParaRPr lang="en-US" b="1" dirty="0" smtClean="0"/>
          </a:p>
          <a:p>
            <a:pPr lvl="1"/>
            <a:r>
              <a:rPr lang="en-US" dirty="0" smtClean="0"/>
              <a:t>bankruptcy proceedings </a:t>
            </a:r>
            <a:r>
              <a:rPr lang="en-US" dirty="0"/>
              <a:t>initiated by </a:t>
            </a:r>
            <a:r>
              <a:rPr lang="en-US" dirty="0" smtClean="0"/>
              <a:t>the creditors </a:t>
            </a:r>
            <a:r>
              <a:rPr lang="en-US" dirty="0"/>
              <a:t>of an indebted individual </a:t>
            </a:r>
            <a:r>
              <a:rPr lang="en-US" dirty="0" smtClean="0"/>
              <a:t>or organization </a:t>
            </a:r>
          </a:p>
          <a:p>
            <a:r>
              <a:rPr lang="en-US" b="1" dirty="0" smtClean="0"/>
              <a:t>Voluntary </a:t>
            </a:r>
            <a:r>
              <a:rPr lang="en-US" b="1" dirty="0"/>
              <a:t>Bankruptcy </a:t>
            </a:r>
            <a:endParaRPr lang="en-US" b="1" dirty="0" smtClean="0"/>
          </a:p>
          <a:p>
            <a:pPr lvl="1"/>
            <a:r>
              <a:rPr lang="en-US" dirty="0" smtClean="0"/>
              <a:t>bankruptcy proceedings </a:t>
            </a:r>
            <a:r>
              <a:rPr lang="en-US" dirty="0"/>
              <a:t>initiated by an </a:t>
            </a:r>
            <a:r>
              <a:rPr lang="en-US" dirty="0" smtClean="0"/>
              <a:t>indebted individual or </a:t>
            </a:r>
            <a:r>
              <a:rPr lang="en-US" dirty="0"/>
              <a:t>organization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Bankruptcy Law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2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Introduction</a:t>
            </a:r>
          </a:p>
        </p:txBody>
      </p:sp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defRPr/>
            </a:pPr>
            <a:r>
              <a:rPr lang="en-US" sz="2800" b="1" dirty="0"/>
              <a:t>In this </a:t>
            </a:r>
            <a:r>
              <a:rPr lang="en-US" sz="2800" b="1" dirty="0" smtClean="0"/>
              <a:t>appendix we </a:t>
            </a:r>
          </a:p>
          <a:p>
            <a:pPr lvl="1"/>
            <a:r>
              <a:rPr lang="en-US" dirty="0" smtClean="0"/>
              <a:t>describe </a:t>
            </a:r>
            <a:r>
              <a:rPr lang="en-US" dirty="0"/>
              <a:t>the basic tenets of U.S. law and show how </a:t>
            </a:r>
            <a:r>
              <a:rPr lang="en-US" dirty="0" smtClean="0"/>
              <a:t>these principles </a:t>
            </a:r>
            <a:r>
              <a:rPr lang="en-US" dirty="0"/>
              <a:t>work through the court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survey </a:t>
            </a:r>
            <a:r>
              <a:rPr lang="en-US" dirty="0"/>
              <a:t>a few major areas </a:t>
            </a:r>
            <a:r>
              <a:rPr lang="en-US" dirty="0" smtClean="0"/>
              <a:t>of business-related </a:t>
            </a:r>
            <a:r>
              <a:rPr lang="en-US" dirty="0"/>
              <a:t>law.</a:t>
            </a:r>
            <a:endParaRPr lang="en-US" sz="9600" b="1" dirty="0" smtClean="0"/>
          </a:p>
        </p:txBody>
      </p:sp>
    </p:spTree>
    <p:extLst>
      <p:ext uri="{BB962C8B-B14F-4D97-AF65-F5344CB8AC3E}">
        <p14:creationId xmlns:p14="http://schemas.microsoft.com/office/powerpoint/2010/main" val="12584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International Law </a:t>
            </a:r>
            <a:r>
              <a:rPr lang="en-US" b="1" dirty="0" smtClean="0"/>
              <a:t>	</a:t>
            </a:r>
          </a:p>
          <a:p>
            <a:pPr lvl="1"/>
            <a:r>
              <a:rPr lang="en-US" dirty="0" smtClean="0"/>
              <a:t>general </a:t>
            </a:r>
            <a:r>
              <a:rPr lang="en-US" dirty="0"/>
              <a:t>set </a:t>
            </a:r>
            <a:r>
              <a:rPr lang="en-US" dirty="0" smtClean="0"/>
              <a:t>of cooperative agreements </a:t>
            </a:r>
            <a:r>
              <a:rPr lang="en-US" dirty="0"/>
              <a:t>and </a:t>
            </a:r>
            <a:r>
              <a:rPr lang="en-US" dirty="0" smtClean="0"/>
              <a:t>guidelines established </a:t>
            </a:r>
            <a:r>
              <a:rPr lang="en-US" dirty="0"/>
              <a:t>by countries to govern </a:t>
            </a:r>
            <a:r>
              <a:rPr lang="en-US" dirty="0" smtClean="0"/>
              <a:t>the actions </a:t>
            </a:r>
            <a:r>
              <a:rPr lang="en-US" dirty="0"/>
              <a:t>of individuals, businesses, </a:t>
            </a:r>
            <a:r>
              <a:rPr lang="en-US" dirty="0" smtClean="0"/>
              <a:t>and 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/>
              <a:t>The International Framework</a:t>
            </a:r>
          </a:p>
          <a:p>
            <a:r>
              <a:rPr lang="en-US" sz="3200" dirty="0"/>
              <a:t>of Business Law</a:t>
            </a:r>
            <a:endParaRPr lang="en-US" sz="32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Laws </a:t>
            </a:r>
            <a:endParaRPr lang="en-US" b="1" dirty="0" smtClean="0"/>
          </a:p>
          <a:p>
            <a:pPr lvl="1"/>
            <a:r>
              <a:rPr lang="en-US" dirty="0" smtClean="0"/>
              <a:t>codified </a:t>
            </a:r>
            <a:r>
              <a:rPr lang="en-US" dirty="0"/>
              <a:t>rules of </a:t>
            </a:r>
            <a:r>
              <a:rPr lang="en-US" dirty="0" smtClean="0"/>
              <a:t>behavior enforced by </a:t>
            </a:r>
            <a:r>
              <a:rPr lang="en-US" dirty="0"/>
              <a:t>a </a:t>
            </a:r>
            <a:r>
              <a:rPr lang="en-US" dirty="0" smtClean="0"/>
              <a:t>society</a:t>
            </a:r>
          </a:p>
          <a:p>
            <a:r>
              <a:rPr lang="en-US" b="1" dirty="0"/>
              <a:t>Common Law </a:t>
            </a:r>
            <a:endParaRPr lang="en-US" b="1" dirty="0" smtClean="0"/>
          </a:p>
          <a:p>
            <a:pPr lvl="1"/>
            <a:r>
              <a:rPr lang="en-US" dirty="0" smtClean="0"/>
              <a:t>body </a:t>
            </a:r>
            <a:r>
              <a:rPr lang="en-US" dirty="0"/>
              <a:t>of </a:t>
            </a:r>
            <a:r>
              <a:rPr lang="en-US" dirty="0" smtClean="0"/>
              <a:t>decisions handed </a:t>
            </a:r>
            <a:r>
              <a:rPr lang="en-US" dirty="0"/>
              <a:t>down by courts ruling </a:t>
            </a:r>
            <a:r>
              <a:rPr lang="en-US" dirty="0" smtClean="0"/>
              <a:t>on individual cases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Types of Law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4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Statutory Law </a:t>
            </a:r>
          </a:p>
          <a:p>
            <a:pPr lvl="1"/>
            <a:r>
              <a:rPr lang="en-US" dirty="0"/>
              <a:t>law created by constitution(s) or by federal, state, or local legislative acts</a:t>
            </a:r>
          </a:p>
          <a:p>
            <a:r>
              <a:rPr lang="en-US" b="1" dirty="0" smtClean="0"/>
              <a:t>Regulatory </a:t>
            </a:r>
            <a:r>
              <a:rPr lang="en-US" b="1" dirty="0"/>
              <a:t>(Administrative) Law</a:t>
            </a:r>
          </a:p>
          <a:p>
            <a:pPr lvl="1"/>
            <a:r>
              <a:rPr lang="en-US" dirty="0"/>
              <a:t>law made by the authority of </a:t>
            </a:r>
            <a:r>
              <a:rPr lang="en-US" dirty="0" smtClean="0"/>
              <a:t>administrative agencies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Types of </a:t>
            </a:r>
            <a:r>
              <a:rPr lang="en-US" sz="3600" i="1" dirty="0" smtClean="0"/>
              <a:t>Law (cont.)</a:t>
            </a:r>
            <a:endParaRPr lang="en-US" sz="3600" i="1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76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Deregulation </a:t>
            </a:r>
            <a:endParaRPr lang="en-US" b="1" dirty="0" smtClean="0"/>
          </a:p>
          <a:p>
            <a:pPr lvl="1"/>
            <a:r>
              <a:rPr lang="en-US" dirty="0" smtClean="0"/>
              <a:t>elimination </a:t>
            </a:r>
            <a:r>
              <a:rPr lang="en-US" dirty="0"/>
              <a:t>of rules </a:t>
            </a:r>
            <a:r>
              <a:rPr lang="en-US" dirty="0" smtClean="0"/>
              <a:t>that restrict </a:t>
            </a:r>
            <a:r>
              <a:rPr lang="en-US" dirty="0"/>
              <a:t>business </a:t>
            </a:r>
            <a:r>
              <a:rPr lang="en-US" dirty="0" smtClean="0"/>
              <a:t>activity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Trends in Deregulation and Regulation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4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Court </a:t>
            </a:r>
            <a:endParaRPr lang="en-US" b="1" dirty="0" smtClean="0"/>
          </a:p>
          <a:p>
            <a:pPr lvl="1"/>
            <a:r>
              <a:rPr lang="en-US" dirty="0" smtClean="0"/>
              <a:t>general </a:t>
            </a:r>
            <a:r>
              <a:rPr lang="en-US" dirty="0"/>
              <a:t>court that </a:t>
            </a:r>
            <a:r>
              <a:rPr lang="en-US" dirty="0" smtClean="0"/>
              <a:t>hears cases </a:t>
            </a:r>
            <a:r>
              <a:rPr lang="en-US" dirty="0"/>
              <a:t>not specifically assigned </a:t>
            </a:r>
            <a:r>
              <a:rPr lang="en-US" dirty="0" smtClean="0"/>
              <a:t>to another court</a:t>
            </a:r>
            <a:endParaRPr lang="en-US" dirty="0"/>
          </a:p>
          <a:p>
            <a:r>
              <a:rPr lang="en-US" b="1" dirty="0"/>
              <a:t>Appellate Court </a:t>
            </a:r>
            <a:endParaRPr lang="en-US" b="1" dirty="0" smtClean="0"/>
          </a:p>
          <a:p>
            <a:pPr lvl="1"/>
            <a:r>
              <a:rPr lang="en-US" dirty="0" smtClean="0"/>
              <a:t>court </a:t>
            </a:r>
            <a:r>
              <a:rPr lang="en-US" dirty="0"/>
              <a:t>that </a:t>
            </a:r>
            <a:r>
              <a:rPr lang="en-US" dirty="0" smtClean="0"/>
              <a:t>reviews case </a:t>
            </a:r>
            <a:r>
              <a:rPr lang="en-US" dirty="0"/>
              <a:t>records of trials whose </a:t>
            </a:r>
            <a:r>
              <a:rPr lang="en-US" dirty="0" smtClean="0"/>
              <a:t>findings have </a:t>
            </a:r>
            <a:r>
              <a:rPr lang="en-US" dirty="0"/>
              <a:t>been appealed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The Court System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0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Contract </a:t>
            </a:r>
            <a:endParaRPr lang="en-US" b="1" dirty="0" smtClean="0"/>
          </a:p>
          <a:p>
            <a:pPr lvl="1"/>
            <a:r>
              <a:rPr lang="en-US" dirty="0" smtClean="0"/>
              <a:t>agreement </a:t>
            </a:r>
            <a:r>
              <a:rPr lang="en-US" dirty="0"/>
              <a:t>between two </a:t>
            </a:r>
            <a:r>
              <a:rPr lang="en-US" dirty="0" smtClean="0"/>
              <a:t>or more </a:t>
            </a:r>
            <a:r>
              <a:rPr lang="en-US" dirty="0"/>
              <a:t>parties enforceable in </a:t>
            </a:r>
            <a:r>
              <a:rPr lang="en-US" dirty="0" smtClean="0"/>
              <a:t>court Capacity </a:t>
            </a:r>
            <a:r>
              <a:rPr lang="en-US" dirty="0"/>
              <a:t>competence required </a:t>
            </a:r>
            <a:r>
              <a:rPr lang="en-US" dirty="0" smtClean="0"/>
              <a:t>of individuals </a:t>
            </a:r>
            <a:r>
              <a:rPr lang="en-US" dirty="0"/>
              <a:t>entering into a </a:t>
            </a:r>
            <a:r>
              <a:rPr lang="en-US" dirty="0" smtClean="0"/>
              <a:t>binding contract</a:t>
            </a:r>
            <a:endParaRPr lang="en-US" dirty="0"/>
          </a:p>
          <a:p>
            <a:r>
              <a:rPr lang="en-US" b="1" dirty="0"/>
              <a:t>Consideration </a:t>
            </a:r>
            <a:endParaRPr lang="en-US" b="1" dirty="0" smtClean="0"/>
          </a:p>
          <a:p>
            <a:pPr lvl="1"/>
            <a:r>
              <a:rPr lang="en-US" dirty="0" smtClean="0"/>
              <a:t>item </a:t>
            </a:r>
            <a:r>
              <a:rPr lang="en-US" dirty="0"/>
              <a:t>of </a:t>
            </a:r>
            <a:r>
              <a:rPr lang="en-US" dirty="0" smtClean="0"/>
              <a:t>value exchanged between </a:t>
            </a:r>
            <a:r>
              <a:rPr lang="en-US" dirty="0"/>
              <a:t>parties to </a:t>
            </a:r>
            <a:r>
              <a:rPr lang="en-US" dirty="0" smtClean="0"/>
              <a:t>create a </a:t>
            </a:r>
            <a:r>
              <a:rPr lang="en-US" dirty="0"/>
              <a:t>valid contract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Contract Law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17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b="1" dirty="0"/>
              <a:t>Tort </a:t>
            </a:r>
            <a:endParaRPr lang="en-US" sz="2800" b="1" dirty="0" smtClean="0"/>
          </a:p>
          <a:p>
            <a:pPr lvl="1"/>
            <a:r>
              <a:rPr lang="en-US" sz="2400" dirty="0" smtClean="0"/>
              <a:t>civil </a:t>
            </a:r>
            <a:r>
              <a:rPr lang="en-US" sz="2400" dirty="0"/>
              <a:t>injury to people, </a:t>
            </a:r>
            <a:r>
              <a:rPr lang="en-US" sz="2400" dirty="0" smtClean="0"/>
              <a:t>property, or </a:t>
            </a:r>
            <a:r>
              <a:rPr lang="en-US" sz="2400" dirty="0"/>
              <a:t>reputation for which </a:t>
            </a:r>
            <a:r>
              <a:rPr lang="en-US" sz="2400" dirty="0" smtClean="0"/>
              <a:t>compensation must </a:t>
            </a:r>
            <a:r>
              <a:rPr lang="en-US" sz="2400" dirty="0"/>
              <a:t>be paid</a:t>
            </a:r>
          </a:p>
          <a:p>
            <a:r>
              <a:rPr lang="en-US" sz="2800" b="1" dirty="0"/>
              <a:t>Intentional Tort </a:t>
            </a:r>
            <a:endParaRPr lang="en-US" sz="2800" b="1" dirty="0" smtClean="0"/>
          </a:p>
          <a:p>
            <a:pPr lvl="1"/>
            <a:r>
              <a:rPr lang="en-US" sz="2400" dirty="0" smtClean="0"/>
              <a:t>tort </a:t>
            </a:r>
            <a:r>
              <a:rPr lang="en-US" sz="2400" dirty="0"/>
              <a:t>resulting </a:t>
            </a:r>
            <a:r>
              <a:rPr lang="en-US" sz="2400" dirty="0" smtClean="0"/>
              <a:t>from the </a:t>
            </a:r>
            <a:r>
              <a:rPr lang="en-US" sz="2400" dirty="0"/>
              <a:t>deliberate actions of a </a:t>
            </a:r>
            <a:r>
              <a:rPr lang="en-US" sz="2400" dirty="0" smtClean="0"/>
              <a:t>party</a:t>
            </a:r>
          </a:p>
          <a:p>
            <a:r>
              <a:rPr lang="en-US" sz="2800" b="1" dirty="0"/>
              <a:t>Compensatory Damages </a:t>
            </a:r>
            <a:endParaRPr lang="en-US" sz="2800" b="1" dirty="0" smtClean="0"/>
          </a:p>
          <a:p>
            <a:pPr lvl="1"/>
            <a:r>
              <a:rPr lang="en-US" sz="2400" dirty="0" smtClean="0"/>
              <a:t>monetary payments </a:t>
            </a:r>
            <a:r>
              <a:rPr lang="en-US" sz="2400" dirty="0"/>
              <a:t>intended to redress </a:t>
            </a:r>
            <a:r>
              <a:rPr lang="en-US" sz="2400" dirty="0" smtClean="0"/>
              <a:t>injury actually suffered </a:t>
            </a:r>
            <a:r>
              <a:rPr lang="en-US" sz="2400" dirty="0"/>
              <a:t>because of a </a:t>
            </a:r>
            <a:r>
              <a:rPr lang="en-US" sz="2400" dirty="0" smtClean="0"/>
              <a:t>tort </a:t>
            </a:r>
          </a:p>
          <a:p>
            <a:r>
              <a:rPr lang="en-US" sz="2800" b="1" dirty="0" smtClean="0"/>
              <a:t>Punitive </a:t>
            </a:r>
            <a:r>
              <a:rPr lang="en-US" sz="2800" b="1" dirty="0"/>
              <a:t>Damages </a:t>
            </a:r>
            <a:endParaRPr lang="en-US" sz="2800" b="1" dirty="0" smtClean="0"/>
          </a:p>
          <a:p>
            <a:pPr lvl="1"/>
            <a:r>
              <a:rPr lang="en-US" sz="2400" dirty="0" smtClean="0"/>
              <a:t>fines imposed over </a:t>
            </a:r>
            <a:r>
              <a:rPr lang="en-US" sz="2400" dirty="0"/>
              <a:t>and above any actual </a:t>
            </a:r>
            <a:r>
              <a:rPr lang="en-US" sz="2400" dirty="0" smtClean="0"/>
              <a:t> losses suffered by </a:t>
            </a:r>
            <a:r>
              <a:rPr lang="en-US" sz="2400" dirty="0"/>
              <a:t>a plaintiff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Tort Law</a:t>
            </a:r>
            <a:endParaRPr lang="en-US" sz="3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62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Negligence </a:t>
            </a:r>
            <a:endParaRPr lang="en-US" b="1" dirty="0" smtClean="0"/>
          </a:p>
          <a:p>
            <a:pPr lvl="1"/>
            <a:r>
              <a:rPr lang="en-US" dirty="0" smtClean="0"/>
              <a:t>conduct </a:t>
            </a:r>
            <a:r>
              <a:rPr lang="en-US" dirty="0"/>
              <a:t>that falls </a:t>
            </a:r>
            <a:r>
              <a:rPr lang="en-US" dirty="0" smtClean="0"/>
              <a:t>below legal </a:t>
            </a:r>
            <a:r>
              <a:rPr lang="en-US" dirty="0"/>
              <a:t>standards for protecting </a:t>
            </a:r>
            <a:r>
              <a:rPr lang="en-US" dirty="0" smtClean="0"/>
              <a:t>others against </a:t>
            </a:r>
            <a:r>
              <a:rPr lang="en-US" dirty="0"/>
              <a:t>unreasonable risk</a:t>
            </a:r>
          </a:p>
          <a:p>
            <a:r>
              <a:rPr lang="en-US" b="1" dirty="0"/>
              <a:t>Product Liability </a:t>
            </a:r>
            <a:endParaRPr lang="en-US" b="1" dirty="0" smtClean="0"/>
          </a:p>
          <a:p>
            <a:pPr lvl="1"/>
            <a:r>
              <a:rPr lang="en-US" dirty="0" smtClean="0"/>
              <a:t>tort </a:t>
            </a:r>
            <a:r>
              <a:rPr lang="en-US" dirty="0"/>
              <a:t>in which </a:t>
            </a:r>
            <a:r>
              <a:rPr lang="en-US" dirty="0" smtClean="0"/>
              <a:t>a company </a:t>
            </a:r>
            <a:r>
              <a:rPr lang="en-US" dirty="0"/>
              <a:t>is responsible for </a:t>
            </a:r>
            <a:r>
              <a:rPr lang="en-US" dirty="0" smtClean="0"/>
              <a:t>injuries caused </a:t>
            </a:r>
            <a:r>
              <a:rPr lang="en-US" dirty="0"/>
              <a:t>by its products</a:t>
            </a:r>
          </a:p>
          <a:p>
            <a:r>
              <a:rPr lang="en-US" b="1" dirty="0"/>
              <a:t>Strict Product Liability </a:t>
            </a:r>
            <a:endParaRPr lang="en-US" b="1" dirty="0" smtClean="0"/>
          </a:p>
          <a:p>
            <a:pPr lvl="1"/>
            <a:r>
              <a:rPr lang="en-US" dirty="0" smtClean="0"/>
              <a:t>principle that </a:t>
            </a:r>
            <a:r>
              <a:rPr lang="en-US" dirty="0"/>
              <a:t>liability can result not from a </a:t>
            </a:r>
            <a:r>
              <a:rPr lang="en-US" dirty="0" smtClean="0"/>
              <a:t>producer’s negligence </a:t>
            </a:r>
            <a:r>
              <a:rPr lang="en-US" dirty="0"/>
              <a:t>but from a defect </a:t>
            </a:r>
            <a:r>
              <a:rPr lang="en-US" dirty="0" smtClean="0"/>
              <a:t>in the </a:t>
            </a:r>
            <a:r>
              <a:rPr lang="en-US" dirty="0"/>
              <a:t>product itself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Negligence Torts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39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gmt12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gmt12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18285</TotalTime>
  <Words>683</Words>
  <Application>Microsoft Office PowerPoint</Application>
  <PresentationFormat>On-screen Show (4:3)</PresentationFormat>
  <Paragraphs>121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HelveticaNeue-Bold</vt:lpstr>
      <vt:lpstr>HelveticaNeueLTStd-Roman</vt:lpstr>
      <vt:lpstr>2_Office Theme</vt:lpstr>
      <vt:lpstr>3_Office Theme</vt:lpstr>
      <vt:lpstr>mgmt12e</vt:lpstr>
      <vt:lpstr>The Legal Context of Business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UFERNCL</dc:creator>
  <cp:lastModifiedBy>Meeta Pendharkar</cp:lastModifiedBy>
  <cp:revision>313</cp:revision>
  <dcterms:created xsi:type="dcterms:W3CDTF">2013-10-17T14:20:40Z</dcterms:created>
  <dcterms:modified xsi:type="dcterms:W3CDTF">2014-01-07T08:24:04Z</dcterms:modified>
</cp:coreProperties>
</file>