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99" r:id="rId1"/>
    <p:sldMasterId id="2147483900" r:id="rId2"/>
    <p:sldMasterId id="2147483923" r:id="rId3"/>
  </p:sldMasterIdLst>
  <p:notesMasterIdLst>
    <p:notesMasterId r:id="rId20"/>
  </p:notesMasterIdLst>
  <p:handoutMasterIdLst>
    <p:handoutMasterId r:id="rId21"/>
  </p:handoutMasterIdLst>
  <p:sldIdLst>
    <p:sldId id="256" r:id="rId4"/>
    <p:sldId id="262" r:id="rId5"/>
    <p:sldId id="605" r:id="rId6"/>
    <p:sldId id="633" r:id="rId7"/>
    <p:sldId id="632" r:id="rId8"/>
    <p:sldId id="631" r:id="rId9"/>
    <p:sldId id="630" r:id="rId10"/>
    <p:sldId id="629" r:id="rId11"/>
    <p:sldId id="628" r:id="rId12"/>
    <p:sldId id="627" r:id="rId13"/>
    <p:sldId id="626" r:id="rId14"/>
    <p:sldId id="634" r:id="rId15"/>
    <p:sldId id="637" r:id="rId16"/>
    <p:sldId id="625" r:id="rId17"/>
    <p:sldId id="636" r:id="rId18"/>
    <p:sldId id="260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CC0000"/>
    <a:srgbClr val="EAEAEA"/>
    <a:srgbClr val="DA2A00"/>
    <a:srgbClr val="59626F"/>
    <a:srgbClr val="75808F"/>
    <a:srgbClr val="C1C6CD"/>
    <a:srgbClr val="C4EA08"/>
    <a:srgbClr val="BBD905"/>
    <a:srgbClr val="C5E5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282" autoAdjust="0"/>
    <p:restoredTop sz="55836" autoAdjust="0"/>
  </p:normalViewPr>
  <p:slideViewPr>
    <p:cSldViewPr>
      <p:cViewPr varScale="1">
        <p:scale>
          <a:sx n="36" d="100"/>
          <a:sy n="36" d="100"/>
        </p:scale>
        <p:origin x="1908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168" y="-8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799A11-AD79-482A-B340-9F3667C17FE6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DED608-0D8A-42AF-8F25-FDC1CF6688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9280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411EE66-6110-4C8D-AD1E-CE3B890AFD5E}" type="datetimeFigureOut">
              <a:rPr lang="en-US"/>
              <a:pPr>
                <a:defRPr/>
              </a:pPr>
              <a:t>1/7/2014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D8F19F0-E737-41DB-90AE-F9C1F395BFD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65652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8F19F0-E737-41DB-90AE-F9C1F395BFDE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849900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8F19F0-E737-41DB-90AE-F9C1F395BFDE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8583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8F19F0-E737-41DB-90AE-F9C1F395BFDE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8583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8F19F0-E737-41DB-90AE-F9C1F395BFDE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85838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8F19F0-E737-41DB-90AE-F9C1F395BFDE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85838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8F19F0-E737-41DB-90AE-F9C1F395BFDE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8583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8F19F0-E737-41DB-90AE-F9C1F395BFDE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8583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8F19F0-E737-41DB-90AE-F9C1F395BFDE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52836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8F19F0-E737-41DB-90AE-F9C1F395BFDE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8583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8F19F0-E737-41DB-90AE-F9C1F395BFDE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8583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8F19F0-E737-41DB-90AE-F9C1F395BFDE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8583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8F19F0-E737-41DB-90AE-F9C1F395BFDE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8583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8F19F0-E737-41DB-90AE-F9C1F395BFDE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8583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8F19F0-E737-41DB-90AE-F9C1F395BFDE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8583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8F19F0-E737-41DB-90AE-F9C1F395BFDE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8583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48609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48609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41" name="Rectangle 17"/>
          <p:cNvSpPr>
            <a:spLocks noChangeArrowheads="1"/>
          </p:cNvSpPr>
          <p:nvPr/>
        </p:nvSpPr>
        <p:spPr bwMode="auto">
          <a:xfrm>
            <a:off x="698500" y="1003300"/>
            <a:ext cx="2590800" cy="3505200"/>
          </a:xfrm>
          <a:prstGeom prst="rect">
            <a:avLst/>
          </a:prstGeom>
          <a:solidFill>
            <a:srgbClr val="C4EA08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" name="Footer Placeholder 4"/>
          <p:cNvSpPr txBox="1">
            <a:spLocks/>
          </p:cNvSpPr>
          <p:nvPr/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Copyright © 2012 Pearson Education, Inc. Publishing as Prentice Hall </a:t>
            </a:r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6324600"/>
            <a:ext cx="9144000" cy="533400"/>
          </a:xfrm>
          <a:prstGeom prst="rect">
            <a:avLst/>
          </a:prstGeom>
          <a:solidFill>
            <a:srgbClr val="FF3300"/>
          </a:soli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accent1"/>
              </a:solidFill>
              <a:latin typeface="Calibri" pitchFamily="64" charset="0"/>
            </a:endParaRP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7543800" y="6477407"/>
            <a:ext cx="16002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200" b="1" dirty="0" smtClean="0">
                <a:solidFill>
                  <a:schemeClr val="bg1"/>
                </a:solidFill>
              </a:rPr>
              <a:t>Appendix II-</a:t>
            </a:r>
            <a:fld id="{F112BA74-E848-4C21-A5F3-5A68CC463A31}" type="slidenum">
              <a:rPr lang="en-US" sz="1200" b="1" smtClean="0">
                <a:solidFill>
                  <a:schemeClr val="bg1"/>
                </a:solidFill>
              </a:rPr>
              <a:pPr eaLnBrk="0" hangingPunct="0">
                <a:spcBef>
                  <a:spcPct val="50000"/>
                </a:spcBef>
              </a:pPr>
              <a:t>‹#›</a:t>
            </a:fld>
            <a:r>
              <a:rPr lang="en-US" sz="1200" b="1" dirty="0" smtClean="0">
                <a:solidFill>
                  <a:schemeClr val="bg1"/>
                </a:solidFill>
              </a:rPr>
              <a:t> 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03430" name="Title Placeholder 1"/>
          <p:cNvSpPr>
            <a:spLocks noGrp="1"/>
          </p:cNvSpPr>
          <p:nvPr>
            <p:ph type="ctrTitle"/>
          </p:nvPr>
        </p:nvSpPr>
        <p:spPr>
          <a:xfrm>
            <a:off x="4724400" y="1882775"/>
            <a:ext cx="3505200" cy="1470025"/>
          </a:xfrm>
        </p:spPr>
        <p:txBody>
          <a:bodyPr/>
          <a:lstStyle>
            <a:lvl1pPr algn="l">
              <a:defRPr sz="3600" smtClean="0">
                <a:solidFill>
                  <a:schemeClr val="tx1"/>
                </a:solidFill>
                <a:latin typeface="HelveticaNeueLTStd-Roman" charset="0"/>
              </a:defRPr>
            </a:lvl1pPr>
          </a:lstStyle>
          <a:p>
            <a:r>
              <a:rPr lang="en-US" smtClean="0"/>
              <a:t>Chapter title</a:t>
            </a:r>
          </a:p>
        </p:txBody>
      </p:sp>
      <p:sp>
        <p:nvSpPr>
          <p:cNvPr id="103435" name="Text Box 11"/>
          <p:cNvSpPr txBox="1">
            <a:spLocks noChangeArrowheads="1"/>
          </p:cNvSpPr>
          <p:nvPr/>
        </p:nvSpPr>
        <p:spPr bwMode="auto">
          <a:xfrm>
            <a:off x="4953000" y="4724400"/>
            <a:ext cx="19970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dirty="0"/>
          </a:p>
        </p:txBody>
      </p:sp>
      <p:pic>
        <p:nvPicPr>
          <p:cNvPr id="103437" name="Picture 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00600" y="4876800"/>
            <a:ext cx="1676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3439" name="Text Box 15"/>
          <p:cNvSpPr txBox="1">
            <a:spLocks noChangeArrowheads="1"/>
          </p:cNvSpPr>
          <p:nvPr/>
        </p:nvSpPr>
        <p:spPr bwMode="auto">
          <a:xfrm>
            <a:off x="6434138" y="4876800"/>
            <a:ext cx="423862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400" b="1" dirty="0">
                <a:solidFill>
                  <a:srgbClr val="DA2A00"/>
                </a:solidFill>
                <a:latin typeface="HelveticaNeue-Bold" charset="0"/>
              </a:rPr>
              <a:t>#</a:t>
            </a:r>
          </a:p>
        </p:txBody>
      </p:sp>
      <p:pic>
        <p:nvPicPr>
          <p:cNvPr id="103440" name="Picture 16" descr="Ebert10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1066800"/>
            <a:ext cx="2474913" cy="3390900"/>
          </a:xfrm>
          <a:prstGeom prst="rect">
            <a:avLst/>
          </a:prstGeom>
          <a:noFill/>
        </p:spPr>
      </p:pic>
      <p:sp>
        <p:nvSpPr>
          <p:cNvPr id="13" name="Text Box 8"/>
          <p:cNvSpPr txBox="1">
            <a:spLocks noChangeArrowheads="1"/>
          </p:cNvSpPr>
          <p:nvPr userDrawn="1"/>
        </p:nvSpPr>
        <p:spPr bwMode="auto">
          <a:xfrm>
            <a:off x="2209800" y="6477000"/>
            <a:ext cx="46482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Calibri" pitchFamily="34" charset="0"/>
              </a:rPr>
              <a:t>Copyright © 2015 Pearson Education, </a:t>
            </a:r>
            <a:r>
              <a:rPr lang="en-US" sz="1200" b="1" dirty="0" smtClean="0">
                <a:solidFill>
                  <a:schemeClr val="bg1"/>
                </a:solidFill>
                <a:latin typeface="Calibri" pitchFamily="34" charset="0"/>
              </a:rPr>
              <a:t>Inc.</a:t>
            </a:r>
            <a:endParaRPr lang="en-US" sz="1200" b="1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/>
  <p:hf sldNum="0" hd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 txBox="1">
            <a:spLocks/>
          </p:cNvSpPr>
          <p:nvPr/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Copyright © 2012 Pearson Education, Inc. Publishing as Prentice Hall </a:t>
            </a:r>
            <a:endParaRPr lang="en-US" dirty="0"/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0" y="6324600"/>
            <a:ext cx="9144000" cy="533400"/>
          </a:xfrm>
          <a:prstGeom prst="rect">
            <a:avLst/>
          </a:prstGeom>
          <a:solidFill>
            <a:srgbClr val="FF3300"/>
          </a:soli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accent1"/>
              </a:solidFill>
              <a:latin typeface="Calibri" pitchFamily="64" charset="0"/>
            </a:endParaRPr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7696200" y="6477407"/>
            <a:ext cx="1447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200" b="1" dirty="0" smtClean="0">
                <a:solidFill>
                  <a:schemeClr val="bg1"/>
                </a:solidFill>
              </a:rPr>
              <a:t>Appendix</a:t>
            </a:r>
            <a:r>
              <a:rPr lang="en-US" sz="1200" b="1" baseline="0" dirty="0" smtClean="0">
                <a:solidFill>
                  <a:schemeClr val="bg1"/>
                </a:solidFill>
              </a:rPr>
              <a:t> II</a:t>
            </a:r>
            <a:r>
              <a:rPr lang="en-US" sz="1200" b="1" dirty="0" smtClean="0">
                <a:solidFill>
                  <a:schemeClr val="bg1"/>
                </a:solidFill>
              </a:rPr>
              <a:t>-</a:t>
            </a:r>
            <a:fld id="{48257C89-6AEC-40D5-A273-5C3EE42E32CE}" type="slidenum">
              <a:rPr lang="en-US" sz="1200" b="1" smtClean="0">
                <a:solidFill>
                  <a:schemeClr val="bg1"/>
                </a:solidFill>
              </a:rPr>
              <a:pPr eaLnBrk="0" hangingPunct="0">
                <a:spcBef>
                  <a:spcPct val="50000"/>
                </a:spcBef>
              </a:pPr>
              <a:t>‹#›</a:t>
            </a:fld>
            <a:r>
              <a:rPr lang="en-US" sz="1200" b="1" dirty="0" smtClean="0">
                <a:solidFill>
                  <a:schemeClr val="bg1"/>
                </a:solidFill>
              </a:rPr>
              <a:t> </a:t>
            </a:r>
            <a:endParaRPr lang="en-US" sz="1200" b="1" dirty="0">
              <a:solidFill>
                <a:schemeClr val="bg1"/>
              </a:solidFill>
            </a:endParaRPr>
          </a:p>
        </p:txBody>
      </p:sp>
      <p:pic>
        <p:nvPicPr>
          <p:cNvPr id="8" name="Picture 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990600"/>
            <a:ext cx="8229600" cy="16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9" name="Text Box 8"/>
          <p:cNvSpPr txBox="1">
            <a:spLocks noChangeArrowheads="1"/>
          </p:cNvSpPr>
          <p:nvPr userDrawn="1"/>
        </p:nvSpPr>
        <p:spPr bwMode="auto">
          <a:xfrm>
            <a:off x="2209800" y="6477000"/>
            <a:ext cx="46482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Calibri" pitchFamily="34" charset="0"/>
              </a:rPr>
              <a:t>Copyright © 2015 Pearson Education, </a:t>
            </a:r>
            <a:r>
              <a:rPr lang="en-US" sz="1200" b="1" dirty="0" smtClean="0">
                <a:solidFill>
                  <a:schemeClr val="bg1"/>
                </a:solidFill>
                <a:latin typeface="Calibri" pitchFamily="34" charset="0"/>
              </a:rPr>
              <a:t>Inc.</a:t>
            </a:r>
            <a:endParaRPr lang="en-US" sz="1200" b="1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28800" y="1905000"/>
            <a:ext cx="3238500" cy="3230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905000"/>
            <a:ext cx="3238500" cy="3230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 txBox="1">
            <a:spLocks/>
          </p:cNvSpPr>
          <p:nvPr/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Copyright © 2012 Pearson Education, Inc. Publishing as Prentice Hall </a:t>
            </a:r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6324600"/>
            <a:ext cx="9144000" cy="533400"/>
          </a:xfrm>
          <a:prstGeom prst="rect">
            <a:avLst/>
          </a:prstGeom>
          <a:solidFill>
            <a:srgbClr val="FF3300"/>
          </a:soli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accent1"/>
              </a:solidFill>
              <a:latin typeface="Calibri" pitchFamily="64" charset="0"/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2209800" y="6477000"/>
            <a:ext cx="46482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Calibri" pitchFamily="34" charset="0"/>
              </a:rPr>
              <a:t>Copyright © 2015 Pearson Education, </a:t>
            </a:r>
            <a:r>
              <a:rPr lang="en-US" sz="1200" b="1" dirty="0" smtClean="0">
                <a:solidFill>
                  <a:schemeClr val="bg1"/>
                </a:solidFill>
                <a:latin typeface="Calibri" pitchFamily="34" charset="0"/>
              </a:rPr>
              <a:t>Inc.</a:t>
            </a:r>
            <a:endParaRPr lang="en-US" sz="12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8305800" y="6477000"/>
            <a:ext cx="83820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200" b="1" dirty="0" smtClean="0">
                <a:solidFill>
                  <a:schemeClr val="bg1"/>
                </a:solidFill>
              </a:rPr>
              <a:t>14-</a:t>
            </a:r>
            <a:fld id="{798D4DF3-6BDD-4856-A5D6-701D61F83AAB}" type="slidenum">
              <a:rPr lang="en-US" sz="1200" b="1" smtClean="0">
                <a:solidFill>
                  <a:schemeClr val="bg1"/>
                </a:solidFill>
              </a:rPr>
              <a:pPr eaLnBrk="0" hangingPunct="0">
                <a:spcBef>
                  <a:spcPct val="50000"/>
                </a:spcBef>
              </a:pPr>
              <a:t>‹#›</a:t>
            </a:fld>
            <a:r>
              <a:rPr lang="en-US" sz="1200" b="1" dirty="0" smtClean="0">
                <a:solidFill>
                  <a:schemeClr val="bg1"/>
                </a:solidFill>
              </a:rPr>
              <a:t> 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085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828800" y="1905000"/>
            <a:ext cx="6629400" cy="323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8563" name="Rectangle 19"/>
          <p:cNvSpPr>
            <a:spLocks noChangeArrowheads="1"/>
          </p:cNvSpPr>
          <p:nvPr/>
        </p:nvSpPr>
        <p:spPr bwMode="auto">
          <a:xfrm>
            <a:off x="0" y="0"/>
            <a:ext cx="533400" cy="6324600"/>
          </a:xfrm>
          <a:prstGeom prst="rect">
            <a:avLst/>
          </a:prstGeom>
          <a:solidFill>
            <a:srgbClr val="C1C6C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108564" name="Picture 20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09600" y="228600"/>
            <a:ext cx="84582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defRPr sz="2800" i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i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i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i="1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i="1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i="1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i="1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i="1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i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 txBox="1">
            <a:spLocks/>
          </p:cNvSpPr>
          <p:nvPr/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Copyright © 2012 Pearson Education, Inc. Publishing as Prentice Hall </a:t>
            </a:r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6324600"/>
            <a:ext cx="9144000" cy="533400"/>
          </a:xfrm>
          <a:prstGeom prst="rect">
            <a:avLst/>
          </a:prstGeom>
          <a:solidFill>
            <a:srgbClr val="FF3300"/>
          </a:soli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accent1"/>
              </a:solidFill>
              <a:latin typeface="Calibri" pitchFamily="64" charset="0"/>
            </a:endParaRP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7696200" y="6477407"/>
            <a:ext cx="1447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200" b="1" dirty="0" smtClean="0">
                <a:solidFill>
                  <a:schemeClr val="bg1"/>
                </a:solidFill>
              </a:rPr>
              <a:t>Appendix II-</a:t>
            </a:r>
            <a:fld id="{D7E078EF-7339-4393-BEC6-515371D96D05}" type="slidenum">
              <a:rPr lang="en-US" sz="1200" b="1" smtClean="0">
                <a:solidFill>
                  <a:schemeClr val="bg1"/>
                </a:solidFill>
              </a:rPr>
              <a:pPr eaLnBrk="0" hangingPunct="0">
                <a:spcBef>
                  <a:spcPct val="50000"/>
                </a:spcBef>
              </a:pPr>
              <a:t>‹#›</a:t>
            </a:fld>
            <a:r>
              <a:rPr lang="en-US" sz="1200" b="1" dirty="0" smtClean="0">
                <a:solidFill>
                  <a:schemeClr val="bg1"/>
                </a:solidFill>
              </a:rPr>
              <a:t> </a:t>
            </a:r>
            <a:endParaRPr lang="en-US" sz="1200" b="1" dirty="0">
              <a:solidFill>
                <a:schemeClr val="bg1"/>
              </a:solidFill>
            </a:endParaRPr>
          </a:p>
        </p:txBody>
      </p:sp>
      <p:pic>
        <p:nvPicPr>
          <p:cNvPr id="112652" name="Picture 12" descr="disclaim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381000" y="1600200"/>
            <a:ext cx="7924800" cy="2403475"/>
          </a:xfrm>
          <a:prstGeom prst="rect">
            <a:avLst/>
          </a:prstGeom>
          <a:noFill/>
        </p:spPr>
      </p:pic>
      <p:sp>
        <p:nvSpPr>
          <p:cNvPr id="9" name="Text Box 8"/>
          <p:cNvSpPr txBox="1">
            <a:spLocks noChangeArrowheads="1"/>
          </p:cNvSpPr>
          <p:nvPr userDrawn="1"/>
        </p:nvSpPr>
        <p:spPr bwMode="auto">
          <a:xfrm>
            <a:off x="2209800" y="6477000"/>
            <a:ext cx="46482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Calibri" pitchFamily="34" charset="0"/>
              </a:rPr>
              <a:t>Copyright © 2015 Pearson Education, </a:t>
            </a:r>
            <a:r>
              <a:rPr lang="en-US" sz="1200" b="1" dirty="0" smtClean="0">
                <a:solidFill>
                  <a:schemeClr val="bg1"/>
                </a:solidFill>
                <a:latin typeface="Calibri" pitchFamily="34" charset="0"/>
              </a:rPr>
              <a:t>Inc.</a:t>
            </a:r>
            <a:endParaRPr lang="en-US" sz="1200" b="1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2" r:id="rId1"/>
    <p:sldLayoutId id="2147483913" r:id="rId2"/>
    <p:sldLayoutId id="2147483914" r:id="rId3"/>
    <p:sldLayoutId id="2147483915" r:id="rId4"/>
    <p:sldLayoutId id="2147483916" r:id="rId5"/>
    <p:sldLayoutId id="2147483917" r:id="rId6"/>
    <p:sldLayoutId id="2147483918" r:id="rId7"/>
    <p:sldLayoutId id="2147483919" r:id="rId8"/>
    <p:sldLayoutId id="2147483920" r:id="rId9"/>
    <p:sldLayoutId id="2147483921" r:id="rId10"/>
    <p:sldLayoutId id="2147483922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defRPr sz="2800" i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i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i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i="1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i="1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i="1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i="1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i="1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i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762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8" r:id="rId1"/>
    <p:sldLayoutId id="2147483924" r:id="rId2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59626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59626F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59626F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59626F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59626F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/>
          </p:cNvSpPr>
          <p:nvPr>
            <p:ph type="ctrTitle"/>
          </p:nvPr>
        </p:nvSpPr>
        <p:spPr>
          <a:xfrm>
            <a:off x="4648200" y="1524000"/>
            <a:ext cx="3810000" cy="2689225"/>
          </a:xfrm>
        </p:spPr>
        <p:txBody>
          <a:bodyPr/>
          <a:lstStyle/>
          <a:p>
            <a:r>
              <a:rPr lang="en-US" sz="4000" dirty="0"/>
              <a:t>Managing Your Personal Finances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514850" y="4214156"/>
            <a:ext cx="28007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CC0000"/>
                </a:solidFill>
              </a:rPr>
              <a:t>Appendix III</a:t>
            </a:r>
            <a:endParaRPr lang="en-US" sz="3600" b="1" dirty="0">
              <a:solidFill>
                <a:srgbClr val="CC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514850" y="4860487"/>
            <a:ext cx="2672526" cy="7783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3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219201"/>
            <a:ext cx="8229600" cy="2362200"/>
          </a:xfrm>
        </p:spPr>
        <p:txBody>
          <a:bodyPr/>
          <a:lstStyle/>
          <a:p>
            <a:r>
              <a:rPr lang="en-US" sz="2800" dirty="0"/>
              <a:t>Seeking Lower Interest </a:t>
            </a:r>
            <a:r>
              <a:rPr lang="en-US" sz="2800" dirty="0" smtClean="0"/>
              <a:t>Rates</a:t>
            </a:r>
          </a:p>
          <a:p>
            <a:r>
              <a:rPr lang="en-US" sz="2800" dirty="0"/>
              <a:t>Making Faster Payments </a:t>
            </a:r>
            <a:endParaRPr lang="en-US" sz="2800" dirty="0" smtClean="0"/>
          </a:p>
          <a:p>
            <a:r>
              <a:rPr lang="en-US" sz="2800" dirty="0"/>
              <a:t>Declining Asset Value: A Borrower’s Regret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04800" y="-76200"/>
            <a:ext cx="8458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59626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600" dirty="0">
                <a:latin typeface="Calibri" pitchFamily="34" charset="0"/>
              </a:rPr>
              <a:t>Save Your Money: Lower Interest Rates </a:t>
            </a:r>
          </a:p>
          <a:p>
            <a:r>
              <a:rPr lang="en-US" sz="3600" dirty="0">
                <a:latin typeface="Calibri" pitchFamily="34" charset="0"/>
              </a:rPr>
              <a:t>and Faster Payments</a:t>
            </a:r>
            <a:endParaRPr lang="en-US" sz="3600" dirty="0" smtClean="0">
              <a:latin typeface="Calibri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396" y="2884652"/>
            <a:ext cx="8693804" cy="3363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68687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3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219201"/>
            <a:ext cx="8229600" cy="1981200"/>
          </a:xfrm>
        </p:spPr>
        <p:txBody>
          <a:bodyPr/>
          <a:lstStyle/>
          <a:p>
            <a:r>
              <a:rPr lang="en-US" b="1" dirty="0"/>
              <a:t>Mortgage </a:t>
            </a:r>
            <a:r>
              <a:rPr lang="en-US" b="1" dirty="0" smtClean="0"/>
              <a:t>Loan</a:t>
            </a:r>
          </a:p>
          <a:p>
            <a:pPr lvl="1"/>
            <a:r>
              <a:rPr lang="en-US" dirty="0" smtClean="0"/>
              <a:t>loan </a:t>
            </a:r>
            <a:r>
              <a:rPr lang="en-US" dirty="0"/>
              <a:t>secured by </a:t>
            </a:r>
            <a:r>
              <a:rPr lang="en-US" dirty="0" smtClean="0"/>
              <a:t>property </a:t>
            </a:r>
            <a:r>
              <a:rPr lang="en-US" dirty="0"/>
              <a:t>(the home) being purchased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04800" y="-76200"/>
            <a:ext cx="8458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59626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600" dirty="0">
                <a:latin typeface="Calibri" pitchFamily="34" charset="0"/>
              </a:rPr>
              <a:t>Financial Commitments of Home </a:t>
            </a:r>
          </a:p>
          <a:p>
            <a:r>
              <a:rPr lang="en-US" sz="3600" dirty="0">
                <a:latin typeface="Calibri" pitchFamily="34" charset="0"/>
              </a:rPr>
              <a:t>Ownership</a:t>
            </a:r>
            <a:endParaRPr lang="en-US" sz="3600" dirty="0" smtClean="0">
              <a:latin typeface="Calibri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" y="2886075"/>
            <a:ext cx="8172450" cy="313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184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04800" y="-76200"/>
            <a:ext cx="8458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59626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600" dirty="0">
                <a:latin typeface="Calibri" pitchFamily="34" charset="0"/>
              </a:rPr>
              <a:t>Monthly Payments on a $10,000 Loan</a:t>
            </a:r>
            <a:endParaRPr lang="en-US" sz="3600" dirty="0" smtClean="0">
              <a:latin typeface="Calibri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949" y="1524000"/>
            <a:ext cx="8913051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19830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04800" y="-76200"/>
            <a:ext cx="8458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59626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600" dirty="0">
                <a:latin typeface="Calibri" pitchFamily="34" charset="0"/>
              </a:rPr>
              <a:t> Worksheet for PITI Calculations</a:t>
            </a:r>
            <a:endParaRPr lang="en-US" sz="3600" dirty="0" smtClean="0">
              <a:latin typeface="Calibri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1925" y="1295400"/>
            <a:ext cx="3740150" cy="478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3638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3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r>
              <a:rPr lang="en-US" sz="2800" b="1" dirty="0" smtClean="0"/>
              <a:t>Traditional </a:t>
            </a:r>
            <a:r>
              <a:rPr lang="en-US" sz="2800" b="1" dirty="0"/>
              <a:t>Individual </a:t>
            </a:r>
            <a:r>
              <a:rPr lang="en-US" sz="2800" b="1" dirty="0" smtClean="0"/>
              <a:t>Retirement Account </a:t>
            </a:r>
            <a:r>
              <a:rPr lang="en-US" sz="2800" b="1" dirty="0"/>
              <a:t>(</a:t>
            </a:r>
            <a:r>
              <a:rPr lang="en-US" sz="2800" b="1" dirty="0" smtClean="0"/>
              <a:t>IRA)</a:t>
            </a:r>
          </a:p>
          <a:p>
            <a:pPr lvl="1"/>
            <a:r>
              <a:rPr lang="en-US" sz="2400" dirty="0"/>
              <a:t>p</a:t>
            </a:r>
            <a:r>
              <a:rPr lang="en-US" sz="2400" dirty="0" smtClean="0"/>
              <a:t>rovision </a:t>
            </a:r>
            <a:r>
              <a:rPr lang="en-US" sz="2400" dirty="0"/>
              <a:t>allowing </a:t>
            </a:r>
            <a:r>
              <a:rPr lang="en-US" sz="2400" dirty="0" smtClean="0"/>
              <a:t>individual tax-deferred </a:t>
            </a:r>
            <a:r>
              <a:rPr lang="en-US" sz="2400" dirty="0"/>
              <a:t>retirement </a:t>
            </a:r>
            <a:r>
              <a:rPr lang="en-US" sz="2400" dirty="0" smtClean="0"/>
              <a:t>savings</a:t>
            </a:r>
          </a:p>
          <a:p>
            <a:r>
              <a:rPr lang="en-US" sz="2800" b="1" dirty="0"/>
              <a:t>Roth IRA </a:t>
            </a:r>
            <a:endParaRPr lang="en-US" sz="2800" b="1" dirty="0" smtClean="0"/>
          </a:p>
          <a:p>
            <a:pPr lvl="1"/>
            <a:r>
              <a:rPr lang="en-US" sz="2400" dirty="0" smtClean="0"/>
              <a:t>provision </a:t>
            </a:r>
            <a:r>
              <a:rPr lang="en-US" sz="2400" dirty="0"/>
              <a:t>allowing </a:t>
            </a:r>
            <a:r>
              <a:rPr lang="en-US" sz="2400" dirty="0" smtClean="0"/>
              <a:t>individual retirement </a:t>
            </a:r>
            <a:r>
              <a:rPr lang="en-US" sz="2400" dirty="0"/>
              <a:t>savings with tax-free </a:t>
            </a:r>
            <a:r>
              <a:rPr lang="en-US" sz="2400" dirty="0" smtClean="0"/>
              <a:t>accumulated earnings</a:t>
            </a:r>
          </a:p>
          <a:p>
            <a:r>
              <a:rPr lang="en-US" sz="2800" b="1" dirty="0"/>
              <a:t>Coverdell Education Savings </a:t>
            </a:r>
            <a:r>
              <a:rPr lang="en-US" sz="2800" b="1" dirty="0" smtClean="0"/>
              <a:t>Account</a:t>
            </a:r>
          </a:p>
          <a:p>
            <a:pPr lvl="1"/>
            <a:r>
              <a:rPr lang="en-US" sz="2400" dirty="0" smtClean="0"/>
              <a:t>(also </a:t>
            </a:r>
            <a:r>
              <a:rPr lang="en-US" sz="2400" dirty="0"/>
              <a:t>known as </a:t>
            </a:r>
            <a:r>
              <a:rPr lang="en-US" sz="2400" dirty="0" smtClean="0"/>
              <a:t>an Education </a:t>
            </a:r>
            <a:r>
              <a:rPr lang="en-US" sz="2400" dirty="0"/>
              <a:t>IRA) you can </a:t>
            </a:r>
            <a:r>
              <a:rPr lang="en-US" sz="2400" dirty="0" smtClean="0"/>
              <a:t>contribute up </a:t>
            </a:r>
            <a:r>
              <a:rPr lang="en-US" sz="2400" dirty="0"/>
              <a:t>to $2,000 </a:t>
            </a:r>
            <a:r>
              <a:rPr lang="en-US" sz="2400" dirty="0" smtClean="0"/>
              <a:t>annually for </a:t>
            </a:r>
            <a:r>
              <a:rPr lang="en-US" sz="2400" dirty="0"/>
              <a:t>each child under age </a:t>
            </a:r>
            <a:r>
              <a:rPr lang="en-US" sz="2400" dirty="0" smtClean="0"/>
              <a:t>18</a:t>
            </a:r>
            <a:endParaRPr lang="en-US" sz="2400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04800" y="-76200"/>
            <a:ext cx="8458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59626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600" dirty="0">
                <a:latin typeface="Calibri" pitchFamily="34" charset="0"/>
              </a:rPr>
              <a:t>Cashing Out from Tax Avoidance </a:t>
            </a:r>
          </a:p>
          <a:p>
            <a:r>
              <a:rPr lang="en-US" sz="3600" dirty="0">
                <a:latin typeface="Calibri" pitchFamily="34" charset="0"/>
              </a:rPr>
              <a:t>(Legally)</a:t>
            </a:r>
            <a:endParaRPr lang="en-US" sz="3600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8327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04800" y="-76200"/>
            <a:ext cx="8458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59626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600" dirty="0"/>
              <a:t>Cash Flows: Roth IRA versus Traditional IRA</a:t>
            </a:r>
            <a:endParaRPr lang="en-US" sz="3600" dirty="0" smtClean="0">
              <a:latin typeface="Calibri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861" y="1752600"/>
            <a:ext cx="8686339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5231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Introduction</a:t>
            </a:r>
          </a:p>
        </p:txBody>
      </p:sp>
      <p:sp>
        <p:nvSpPr>
          <p:cNvPr id="158723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r>
              <a:rPr lang="en-US" sz="2800" dirty="0"/>
              <a:t>Dealing with personal finances is a lifelong job involving a crucial choice </a:t>
            </a:r>
            <a:r>
              <a:rPr lang="en-US" sz="2800" dirty="0" smtClean="0"/>
              <a:t>between two </a:t>
            </a:r>
            <a:r>
              <a:rPr lang="en-US" sz="2800" dirty="0"/>
              <a:t>options</a:t>
            </a:r>
            <a:r>
              <a:rPr lang="en-US" sz="2800" dirty="0" smtClean="0"/>
              <a:t>:</a:t>
            </a:r>
          </a:p>
          <a:p>
            <a:pPr lvl="1"/>
            <a:r>
              <a:rPr lang="en-US" dirty="0"/>
              <a:t>Committing to the rational management of your personal finances by </a:t>
            </a:r>
            <a:r>
              <a:rPr lang="en-US" dirty="0" smtClean="0"/>
              <a:t>controlling them</a:t>
            </a:r>
            <a:r>
              <a:rPr lang="en-US" dirty="0"/>
              <a:t>, helping them grow, and therefore enjoying greater personal </a:t>
            </a:r>
            <a:r>
              <a:rPr lang="en-US" dirty="0" smtClean="0"/>
              <a:t>satisfaction and </a:t>
            </a:r>
            <a:r>
              <a:rPr lang="en-US" dirty="0"/>
              <a:t>financial </a:t>
            </a:r>
            <a:r>
              <a:rPr lang="en-US" dirty="0" smtClean="0"/>
              <a:t>stability</a:t>
            </a:r>
            <a:endParaRPr lang="en-US" sz="7200" b="1" dirty="0"/>
          </a:p>
          <a:p>
            <a:pPr lvl="1"/>
            <a:r>
              <a:rPr lang="en-US" dirty="0"/>
              <a:t>Letting the financial chips fall where they may and hoping for the </a:t>
            </a:r>
            <a:r>
              <a:rPr lang="en-US" dirty="0" smtClean="0"/>
              <a:t>best </a:t>
            </a:r>
            <a:r>
              <a:rPr lang="en-US" dirty="0"/>
              <a:t>(</a:t>
            </a:r>
            <a:r>
              <a:rPr lang="en-US" dirty="0" smtClean="0"/>
              <a:t>which seldom </a:t>
            </a:r>
            <a:r>
              <a:rPr lang="en-US" dirty="0"/>
              <a:t>happens) and therefore inviting frustration, disappointment, and </a:t>
            </a:r>
            <a:r>
              <a:rPr lang="en-US" dirty="0" smtClean="0"/>
              <a:t>financial distress</a:t>
            </a:r>
          </a:p>
        </p:txBody>
      </p:sp>
    </p:spTree>
    <p:extLst>
      <p:ext uri="{BB962C8B-B14F-4D97-AF65-F5344CB8AC3E}">
        <p14:creationId xmlns:p14="http://schemas.microsoft.com/office/powerpoint/2010/main" val="1258435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3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r>
              <a:rPr lang="en-US" b="1" dirty="0"/>
              <a:t>Financial Planning </a:t>
            </a:r>
            <a:endParaRPr lang="en-US" b="1" dirty="0" smtClean="0"/>
          </a:p>
          <a:p>
            <a:pPr lvl="1"/>
            <a:r>
              <a:rPr lang="en-US" dirty="0" smtClean="0"/>
              <a:t>process </a:t>
            </a:r>
            <a:r>
              <a:rPr lang="en-US" dirty="0"/>
              <a:t>of </a:t>
            </a:r>
            <a:r>
              <a:rPr lang="en-US" dirty="0" smtClean="0"/>
              <a:t>looking at </a:t>
            </a:r>
            <a:r>
              <a:rPr lang="en-US" dirty="0"/>
              <a:t>one’s current financial </a:t>
            </a:r>
            <a:r>
              <a:rPr lang="en-US" dirty="0" smtClean="0"/>
              <a:t>condition, identifying </a:t>
            </a:r>
            <a:r>
              <a:rPr lang="en-US" dirty="0"/>
              <a:t>one’s goals, and </a:t>
            </a:r>
            <a:r>
              <a:rPr lang="en-US" dirty="0" smtClean="0"/>
              <a:t>anticipating requirements </a:t>
            </a:r>
            <a:r>
              <a:rPr lang="en-US" dirty="0"/>
              <a:t>for meeting those goals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04800" y="-76200"/>
            <a:ext cx="8458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59626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600" dirty="0"/>
              <a:t>Building Your Financial Plan</a:t>
            </a:r>
            <a:endParaRPr lang="en-US" sz="3600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4453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04800" y="-76200"/>
            <a:ext cx="8458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59626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600" dirty="0"/>
              <a:t>Developing a Personal Financial Plan</a:t>
            </a:r>
            <a:endParaRPr lang="en-US" sz="3600" dirty="0" smtClean="0">
              <a:latin typeface="Calibri" pitchFamily="34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225" y="1143000"/>
            <a:ext cx="7196575" cy="506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9031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3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r>
              <a:rPr lang="en-US" b="1" dirty="0"/>
              <a:t>Personal Net Worth </a:t>
            </a:r>
            <a:endParaRPr lang="en-US" b="1" dirty="0" smtClean="0"/>
          </a:p>
          <a:p>
            <a:pPr lvl="1"/>
            <a:r>
              <a:rPr lang="en-US" dirty="0" smtClean="0"/>
              <a:t>value </a:t>
            </a:r>
            <a:r>
              <a:rPr lang="en-US" dirty="0"/>
              <a:t>of </a:t>
            </a:r>
            <a:r>
              <a:rPr lang="en-US" dirty="0" smtClean="0"/>
              <a:t>one’s total </a:t>
            </a:r>
            <a:r>
              <a:rPr lang="en-US" dirty="0"/>
              <a:t>assets minus one’s total </a:t>
            </a:r>
            <a:r>
              <a:rPr lang="en-US" dirty="0" smtClean="0"/>
              <a:t>liabilities (debts)</a:t>
            </a:r>
          </a:p>
          <a:p>
            <a:endParaRPr lang="en-US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04800" y="-76200"/>
            <a:ext cx="8458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59626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200" dirty="0"/>
              <a:t>Assessing Your Current </a:t>
            </a:r>
            <a:r>
              <a:rPr lang="en-US" sz="3200" dirty="0" smtClean="0"/>
              <a:t>Financial Condition</a:t>
            </a:r>
            <a:endParaRPr lang="en-US" sz="3200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7223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04800" y="-76200"/>
            <a:ext cx="8458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59626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600" dirty="0"/>
              <a:t>Worksheet for Calculating Net Worth</a:t>
            </a:r>
            <a:endParaRPr lang="en-US" sz="3600" dirty="0" smtClean="0">
              <a:latin typeface="Calibri" pitchFamily="34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295400"/>
            <a:ext cx="6477000" cy="46631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48919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04800" y="-76200"/>
            <a:ext cx="8458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59626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600" i="1" dirty="0"/>
              <a:t>Worksheet for Calculating Net </a:t>
            </a:r>
            <a:r>
              <a:rPr lang="en-US" sz="3600" i="1" dirty="0" smtClean="0"/>
              <a:t>Worth (cont.)</a:t>
            </a:r>
            <a:endParaRPr lang="en-US" sz="3600" i="1" dirty="0" smtClean="0">
              <a:latin typeface="Calibri" pitchFamily="34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371599"/>
            <a:ext cx="6629400" cy="4865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5152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04800" y="-76200"/>
            <a:ext cx="8458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59626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600" dirty="0">
                <a:latin typeface="Calibri" pitchFamily="34" charset="0"/>
              </a:rPr>
              <a:t>Compounding Money over Time</a:t>
            </a:r>
            <a:endParaRPr lang="en-US" sz="3600" dirty="0" smtClean="0">
              <a:latin typeface="Calibri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219200"/>
            <a:ext cx="4241843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4219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04800" y="-76200"/>
            <a:ext cx="8458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59626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600" dirty="0">
                <a:latin typeface="Calibri" pitchFamily="34" charset="0"/>
              </a:rPr>
              <a:t>Timetable for Growing $1.00</a:t>
            </a:r>
            <a:endParaRPr lang="en-US" sz="3600" dirty="0" smtClean="0">
              <a:latin typeface="Calibri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277" y="1219201"/>
            <a:ext cx="7015323" cy="4954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43970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Office Theme">
  <a:themeElements>
    <a:clrScheme name="2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Office Theme">
  <a:themeElements>
    <a:clrScheme name="3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3_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mgmt12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gmt12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18485</TotalTime>
  <Words>277</Words>
  <Application>Microsoft Office PowerPoint</Application>
  <PresentationFormat>On-screen Show (4:3)</PresentationFormat>
  <Paragraphs>52</Paragraphs>
  <Slides>16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Calibri</vt:lpstr>
      <vt:lpstr>HelveticaNeue-Bold</vt:lpstr>
      <vt:lpstr>HelveticaNeueLTStd-Roman</vt:lpstr>
      <vt:lpstr>2_Office Theme</vt:lpstr>
      <vt:lpstr>3_Office Theme</vt:lpstr>
      <vt:lpstr>mgmt12e</vt:lpstr>
      <vt:lpstr>Managing Your Personal Finances</vt:lpstr>
      <vt:lpstr>Introduction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Pearson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UFERNCL</dc:creator>
  <cp:lastModifiedBy>Meeta Pendharkar</cp:lastModifiedBy>
  <cp:revision>315</cp:revision>
  <dcterms:created xsi:type="dcterms:W3CDTF">2013-10-17T14:20:40Z</dcterms:created>
  <dcterms:modified xsi:type="dcterms:W3CDTF">2014-01-07T08:25:49Z</dcterms:modified>
</cp:coreProperties>
</file>