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99" r:id="rId1"/>
    <p:sldMasterId id="2147483900" r:id="rId2"/>
    <p:sldMasterId id="2147483923" r:id="rId3"/>
  </p:sldMasterIdLst>
  <p:notesMasterIdLst>
    <p:notesMasterId r:id="rId32"/>
  </p:notesMasterIdLst>
  <p:handoutMasterIdLst>
    <p:handoutMasterId r:id="rId33"/>
  </p:handoutMasterIdLst>
  <p:sldIdLst>
    <p:sldId id="256" r:id="rId4"/>
    <p:sldId id="262" r:id="rId5"/>
    <p:sldId id="605" r:id="rId6"/>
    <p:sldId id="616" r:id="rId7"/>
    <p:sldId id="615" r:id="rId8"/>
    <p:sldId id="614" r:id="rId9"/>
    <p:sldId id="613" r:id="rId10"/>
    <p:sldId id="612" r:id="rId11"/>
    <p:sldId id="617" r:id="rId12"/>
    <p:sldId id="610" r:id="rId13"/>
    <p:sldId id="609" r:id="rId14"/>
    <p:sldId id="608" r:id="rId15"/>
    <p:sldId id="607" r:id="rId16"/>
    <p:sldId id="618" r:id="rId17"/>
    <p:sldId id="606" r:id="rId18"/>
    <p:sldId id="619" r:id="rId19"/>
    <p:sldId id="624" r:id="rId20"/>
    <p:sldId id="623" r:id="rId21"/>
    <p:sldId id="622" r:id="rId22"/>
    <p:sldId id="621" r:id="rId23"/>
    <p:sldId id="625" r:id="rId24"/>
    <p:sldId id="620" r:id="rId25"/>
    <p:sldId id="630" r:id="rId26"/>
    <p:sldId id="627" r:id="rId27"/>
    <p:sldId id="629" r:id="rId28"/>
    <p:sldId id="628" r:id="rId29"/>
    <p:sldId id="626" r:id="rId30"/>
    <p:sldId id="260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0000"/>
    <a:srgbClr val="EAEAEA"/>
    <a:srgbClr val="DA2A00"/>
    <a:srgbClr val="59626F"/>
    <a:srgbClr val="75808F"/>
    <a:srgbClr val="C1C6CD"/>
    <a:srgbClr val="C4EA08"/>
    <a:srgbClr val="BBD905"/>
    <a:srgbClr val="C5E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82" autoAdjust="0"/>
    <p:restoredTop sz="55836" autoAdjust="0"/>
  </p:normalViewPr>
  <p:slideViewPr>
    <p:cSldViewPr>
      <p:cViewPr varScale="1">
        <p:scale>
          <a:sx n="36" d="100"/>
          <a:sy n="36" d="100"/>
        </p:scale>
        <p:origin x="1908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68" y="-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99A11-AD79-482A-B340-9F3667C17FE6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DED608-0D8A-42AF-8F25-FDC1CF668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28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411EE66-6110-4C8D-AD1E-CE3B890AFD5E}" type="datetimeFigureOut">
              <a:rPr lang="en-US"/>
              <a:pPr>
                <a:defRPr/>
              </a:pPr>
              <a:t>1/7/2014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D8F19F0-E737-41DB-90AE-F9C1F395BF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565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4990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2836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48609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48609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41" name="Rectangle 17"/>
          <p:cNvSpPr>
            <a:spLocks noChangeArrowheads="1"/>
          </p:cNvSpPr>
          <p:nvPr/>
        </p:nvSpPr>
        <p:spPr bwMode="auto">
          <a:xfrm>
            <a:off x="698500" y="1003300"/>
            <a:ext cx="2590800" cy="3505200"/>
          </a:xfrm>
          <a:prstGeom prst="rect">
            <a:avLst/>
          </a:prstGeom>
          <a:solidFill>
            <a:srgbClr val="C4EA0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Copyright © 2012 Pearson Education, Inc. Publishing as Prentice Hall 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FF3300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accent1"/>
              </a:solidFill>
              <a:latin typeface="Calibri" pitchFamily="64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7543800" y="6477407"/>
            <a:ext cx="1600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b="1" dirty="0" smtClean="0">
                <a:solidFill>
                  <a:schemeClr val="bg1"/>
                </a:solidFill>
              </a:rPr>
              <a:t>Appendix II-</a:t>
            </a:r>
            <a:fld id="{F112BA74-E848-4C21-A5F3-5A68CC463A31}" type="slidenum">
              <a:rPr lang="en-US" sz="1200" b="1" smtClean="0">
                <a:solidFill>
                  <a:schemeClr val="bg1"/>
                </a:solidFill>
              </a:rPr>
              <a:pPr eaLnBrk="0" hangingPunct="0">
                <a:spcBef>
                  <a:spcPct val="50000"/>
                </a:spcBef>
              </a:pPr>
              <a:t>‹#›</a:t>
            </a:fld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3430" name="Title Placeholder 1"/>
          <p:cNvSpPr>
            <a:spLocks noGrp="1"/>
          </p:cNvSpPr>
          <p:nvPr>
            <p:ph type="ctrTitle"/>
          </p:nvPr>
        </p:nvSpPr>
        <p:spPr>
          <a:xfrm>
            <a:off x="4724400" y="1882775"/>
            <a:ext cx="3505200" cy="1470025"/>
          </a:xfrm>
        </p:spPr>
        <p:txBody>
          <a:bodyPr/>
          <a:lstStyle>
            <a:lvl1pPr algn="l">
              <a:defRPr sz="3600" smtClean="0">
                <a:solidFill>
                  <a:schemeClr val="tx1"/>
                </a:solidFill>
                <a:latin typeface="HelveticaNeueLTStd-Roman" charset="0"/>
              </a:defRPr>
            </a:lvl1pPr>
          </a:lstStyle>
          <a:p>
            <a:r>
              <a:rPr lang="en-US" smtClean="0"/>
              <a:t>Chapter title</a:t>
            </a:r>
          </a:p>
        </p:txBody>
      </p:sp>
      <p:sp>
        <p:nvSpPr>
          <p:cNvPr id="103435" name="Text Box 11"/>
          <p:cNvSpPr txBox="1">
            <a:spLocks noChangeArrowheads="1"/>
          </p:cNvSpPr>
          <p:nvPr/>
        </p:nvSpPr>
        <p:spPr bwMode="auto">
          <a:xfrm>
            <a:off x="4953000" y="4724400"/>
            <a:ext cx="1997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dirty="0"/>
          </a:p>
        </p:txBody>
      </p:sp>
      <p:pic>
        <p:nvPicPr>
          <p:cNvPr id="103437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4876800"/>
            <a:ext cx="1676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3439" name="Text Box 15"/>
          <p:cNvSpPr txBox="1">
            <a:spLocks noChangeArrowheads="1"/>
          </p:cNvSpPr>
          <p:nvPr/>
        </p:nvSpPr>
        <p:spPr bwMode="auto">
          <a:xfrm>
            <a:off x="6434138" y="4876800"/>
            <a:ext cx="4238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400" b="1" dirty="0">
                <a:solidFill>
                  <a:srgbClr val="DA2A00"/>
                </a:solidFill>
                <a:latin typeface="HelveticaNeue-Bold" charset="0"/>
              </a:rPr>
              <a:t>#</a:t>
            </a:r>
          </a:p>
        </p:txBody>
      </p:sp>
      <p:pic>
        <p:nvPicPr>
          <p:cNvPr id="103440" name="Picture 16" descr="Ebert10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066800"/>
            <a:ext cx="2474913" cy="3390900"/>
          </a:xfrm>
          <a:prstGeom prst="rect">
            <a:avLst/>
          </a:prstGeom>
          <a:noFill/>
        </p:spPr>
      </p:pic>
      <p:sp>
        <p:nvSpPr>
          <p:cNvPr id="13" name="Text Box 8"/>
          <p:cNvSpPr txBox="1">
            <a:spLocks noChangeArrowheads="1"/>
          </p:cNvSpPr>
          <p:nvPr userDrawn="1"/>
        </p:nvSpPr>
        <p:spPr bwMode="auto">
          <a:xfrm>
            <a:off x="2209800" y="6477000"/>
            <a:ext cx="464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Calibri" pitchFamily="34" charset="0"/>
              </a:rPr>
              <a:t>Copyright © 2015 Pearson Education, </a:t>
            </a: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Inc.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hf sldNum="0"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/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Copyright © 2012 Pearson Education, Inc. Publishing as Prentice Hall </a:t>
            </a:r>
            <a:endParaRPr lang="en-US" dirty="0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FF3300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accent1"/>
              </a:solidFill>
              <a:latin typeface="Calibri" pitchFamily="64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7696200" y="6477407"/>
            <a:ext cx="1447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b="1" dirty="0" smtClean="0">
                <a:solidFill>
                  <a:schemeClr val="bg1"/>
                </a:solidFill>
              </a:rPr>
              <a:t>Appendix</a:t>
            </a:r>
            <a:r>
              <a:rPr lang="en-US" sz="1200" b="1" baseline="0" dirty="0" smtClean="0">
                <a:solidFill>
                  <a:schemeClr val="bg1"/>
                </a:solidFill>
              </a:rPr>
              <a:t> II</a:t>
            </a:r>
            <a:r>
              <a:rPr lang="en-US" sz="1200" b="1" dirty="0" smtClean="0">
                <a:solidFill>
                  <a:schemeClr val="bg1"/>
                </a:solidFill>
              </a:rPr>
              <a:t>-</a:t>
            </a:r>
            <a:fld id="{48257C89-6AEC-40D5-A273-5C3EE42E32CE}" type="slidenum">
              <a:rPr lang="en-US" sz="1200" b="1" smtClean="0">
                <a:solidFill>
                  <a:schemeClr val="bg1"/>
                </a:solidFill>
              </a:rPr>
              <a:pPr eaLnBrk="0" hangingPunct="0">
                <a:spcBef>
                  <a:spcPct val="50000"/>
                </a:spcBef>
              </a:pPr>
              <a:t>‹#›</a:t>
            </a:fld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90600"/>
            <a:ext cx="8229600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Text Box 8"/>
          <p:cNvSpPr txBox="1">
            <a:spLocks noChangeArrowheads="1"/>
          </p:cNvSpPr>
          <p:nvPr userDrawn="1"/>
        </p:nvSpPr>
        <p:spPr bwMode="auto">
          <a:xfrm>
            <a:off x="2209800" y="6477000"/>
            <a:ext cx="464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Calibri" pitchFamily="34" charset="0"/>
              </a:rPr>
              <a:t>Copyright © 2015 Pearson Education, </a:t>
            </a: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Inc.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905000"/>
            <a:ext cx="32385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905000"/>
            <a:ext cx="32385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/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Copyright © 2012 Pearson Education, Inc. Publishing as Prentice Hall 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FF3300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accent1"/>
              </a:solidFill>
              <a:latin typeface="Calibri" pitchFamily="64" charset="0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209800" y="6477000"/>
            <a:ext cx="464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Calibri" pitchFamily="34" charset="0"/>
              </a:rPr>
              <a:t>Copyright © 2015 Pearson Education, </a:t>
            </a: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Inc.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305800" y="6477000"/>
            <a:ext cx="8382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b="1" dirty="0" smtClean="0">
                <a:solidFill>
                  <a:schemeClr val="bg1"/>
                </a:solidFill>
              </a:rPr>
              <a:t>14-</a:t>
            </a:r>
            <a:fld id="{798D4DF3-6BDD-4856-A5D6-701D61F83AAB}" type="slidenum">
              <a:rPr lang="en-US" sz="1200" b="1" smtClean="0">
                <a:solidFill>
                  <a:schemeClr val="bg1"/>
                </a:solidFill>
              </a:rPr>
              <a:pPr eaLnBrk="0" hangingPunct="0">
                <a:spcBef>
                  <a:spcPct val="50000"/>
                </a:spcBef>
              </a:pPr>
              <a:t>‹#›</a:t>
            </a:fld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85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28800" y="1905000"/>
            <a:ext cx="66294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8563" name="Rectangle 19"/>
          <p:cNvSpPr>
            <a:spLocks noChangeArrowheads="1"/>
          </p:cNvSpPr>
          <p:nvPr/>
        </p:nvSpPr>
        <p:spPr bwMode="auto">
          <a:xfrm>
            <a:off x="0" y="0"/>
            <a:ext cx="533400" cy="6324600"/>
          </a:xfrm>
          <a:prstGeom prst="rect">
            <a:avLst/>
          </a:prstGeom>
          <a:solidFill>
            <a:srgbClr val="C1C6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08564" name="Picture 20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09600" y="228600"/>
            <a:ext cx="84582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28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i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i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i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/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Copyright © 2012 Pearson Education, Inc. Publishing as Prentice Hall 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FF3300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accent1"/>
              </a:solidFill>
              <a:latin typeface="Calibri" pitchFamily="64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7696200" y="6477407"/>
            <a:ext cx="1447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b="1" dirty="0" smtClean="0">
                <a:solidFill>
                  <a:schemeClr val="bg1"/>
                </a:solidFill>
              </a:rPr>
              <a:t>Appendix II-</a:t>
            </a:r>
            <a:fld id="{D7E078EF-7339-4393-BEC6-515371D96D05}" type="slidenum">
              <a:rPr lang="en-US" sz="1200" b="1" smtClean="0">
                <a:solidFill>
                  <a:schemeClr val="bg1"/>
                </a:solidFill>
              </a:rPr>
              <a:pPr eaLnBrk="0" hangingPunct="0">
                <a:spcBef>
                  <a:spcPct val="50000"/>
                </a:spcBef>
              </a:pPr>
              <a:t>‹#›</a:t>
            </a:fld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112652" name="Picture 12" descr="disclaim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81000" y="1600200"/>
            <a:ext cx="7924800" cy="2403475"/>
          </a:xfrm>
          <a:prstGeom prst="rect">
            <a:avLst/>
          </a:prstGeom>
          <a:noFill/>
        </p:spPr>
      </p:pic>
      <p:sp>
        <p:nvSpPr>
          <p:cNvPr id="9" name="Text Box 8"/>
          <p:cNvSpPr txBox="1">
            <a:spLocks noChangeArrowheads="1"/>
          </p:cNvSpPr>
          <p:nvPr userDrawn="1"/>
        </p:nvSpPr>
        <p:spPr bwMode="auto">
          <a:xfrm>
            <a:off x="2209800" y="6477000"/>
            <a:ext cx="464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Calibri" pitchFamily="34" charset="0"/>
              </a:rPr>
              <a:t>Copyright © 2015 Pearson Education, </a:t>
            </a: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Inc.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28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i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i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i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924" r:id="rId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59626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9626F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9626F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9626F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9626F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/>
          </p:cNvSpPr>
          <p:nvPr>
            <p:ph type="ctrTitle"/>
          </p:nvPr>
        </p:nvSpPr>
        <p:spPr>
          <a:xfrm>
            <a:off x="4648200" y="1524000"/>
            <a:ext cx="3810000" cy="2689225"/>
          </a:xfrm>
        </p:spPr>
        <p:txBody>
          <a:bodyPr/>
          <a:lstStyle/>
          <a:p>
            <a:r>
              <a:rPr lang="en-US" sz="4000" b="1" dirty="0"/>
              <a:t>Unions and Labor Management</a:t>
            </a: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4514850" y="4214156"/>
            <a:ext cx="28520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CC0000"/>
                </a:solidFill>
              </a:rPr>
              <a:t>Appendix IV</a:t>
            </a:r>
            <a:endParaRPr lang="en-US" sz="3600" b="1" dirty="0">
              <a:solidFill>
                <a:srgbClr val="CC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14850" y="4860487"/>
            <a:ext cx="2672526" cy="778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Organization of a Large National Union</a:t>
            </a:r>
            <a:endParaRPr lang="en-US" sz="3600" dirty="0" smtClean="0">
              <a:latin typeface="Calibri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1200150"/>
            <a:ext cx="6127750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788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Norris-LaGuardia Act </a:t>
            </a:r>
            <a:endParaRPr lang="en-US" b="1" dirty="0" smtClean="0"/>
          </a:p>
          <a:p>
            <a:pPr lvl="1"/>
            <a:r>
              <a:rPr lang="en-US" dirty="0" smtClean="0"/>
              <a:t>act </a:t>
            </a:r>
            <a:r>
              <a:rPr lang="en-US" dirty="0"/>
              <a:t>that </a:t>
            </a:r>
            <a:r>
              <a:rPr lang="en-US" dirty="0" smtClean="0"/>
              <a:t>imposed severe </a:t>
            </a:r>
            <a:r>
              <a:rPr lang="en-US" dirty="0"/>
              <a:t>limitations on the </a:t>
            </a:r>
            <a:r>
              <a:rPr lang="en-US" dirty="0" smtClean="0"/>
              <a:t>ability of </a:t>
            </a:r>
            <a:r>
              <a:rPr lang="en-US" dirty="0"/>
              <a:t>the courts to issue injunctions </a:t>
            </a:r>
            <a:r>
              <a:rPr lang="en-US" dirty="0" smtClean="0"/>
              <a:t>prohibiting certain </a:t>
            </a:r>
            <a:r>
              <a:rPr lang="en-US" dirty="0"/>
              <a:t>union activities, </a:t>
            </a:r>
            <a:r>
              <a:rPr lang="en-US" dirty="0" smtClean="0"/>
              <a:t>including strikes</a:t>
            </a:r>
            <a:endParaRPr lang="en-US" dirty="0"/>
          </a:p>
          <a:p>
            <a:r>
              <a:rPr lang="en-US" b="1" dirty="0"/>
              <a:t>Yellow-Dog Contracts </a:t>
            </a:r>
            <a:endParaRPr lang="en-US" b="1" dirty="0" smtClean="0"/>
          </a:p>
          <a:p>
            <a:pPr lvl="1"/>
            <a:r>
              <a:rPr lang="en-US" dirty="0"/>
              <a:t>r</a:t>
            </a:r>
            <a:r>
              <a:rPr lang="en-US" dirty="0" smtClean="0"/>
              <a:t>equirements that </a:t>
            </a:r>
            <a:r>
              <a:rPr lang="en-US" dirty="0"/>
              <a:t>workers state that they did not </a:t>
            </a:r>
            <a:r>
              <a:rPr lang="en-US" dirty="0" smtClean="0"/>
              <a:t>belong to </a:t>
            </a:r>
            <a:r>
              <a:rPr lang="en-US" dirty="0"/>
              <a:t>and would not join a union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The Major Labor Laws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66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National Labor Relations Act </a:t>
            </a:r>
            <a:r>
              <a:rPr lang="en-US" b="1" dirty="0" smtClean="0"/>
              <a:t>or Wagner </a:t>
            </a:r>
            <a:r>
              <a:rPr lang="en-US" b="1" dirty="0"/>
              <a:t>Act </a:t>
            </a:r>
            <a:endParaRPr lang="en-US" b="1" dirty="0" smtClean="0"/>
          </a:p>
          <a:p>
            <a:pPr lvl="1"/>
            <a:r>
              <a:rPr lang="en-US" dirty="0" smtClean="0"/>
              <a:t>act </a:t>
            </a:r>
            <a:r>
              <a:rPr lang="en-US" dirty="0"/>
              <a:t>that put labor </a:t>
            </a:r>
            <a:r>
              <a:rPr lang="en-US" dirty="0" smtClean="0"/>
              <a:t>unions on </a:t>
            </a:r>
            <a:r>
              <a:rPr lang="en-US" dirty="0"/>
              <a:t>a more equal footing with </a:t>
            </a:r>
            <a:r>
              <a:rPr lang="en-US" dirty="0" smtClean="0"/>
              <a:t>management in </a:t>
            </a:r>
            <a:r>
              <a:rPr lang="en-US" dirty="0"/>
              <a:t>terms of the rights of </a:t>
            </a:r>
            <a:r>
              <a:rPr lang="en-US" dirty="0" smtClean="0"/>
              <a:t>employees to </a:t>
            </a:r>
            <a:r>
              <a:rPr lang="en-US" dirty="0"/>
              <a:t>organize and </a:t>
            </a:r>
            <a:r>
              <a:rPr lang="en-US" dirty="0" smtClean="0"/>
              <a:t>bargain</a:t>
            </a:r>
          </a:p>
          <a:p>
            <a:r>
              <a:rPr lang="en-US" b="1" dirty="0"/>
              <a:t>National Labor Relations </a:t>
            </a:r>
            <a:r>
              <a:rPr lang="en-US" b="1" dirty="0" smtClean="0"/>
              <a:t>Board (NLRB)</a:t>
            </a:r>
          </a:p>
          <a:p>
            <a:pPr lvl="1"/>
            <a:r>
              <a:rPr lang="en-US" dirty="0" smtClean="0"/>
              <a:t>established </a:t>
            </a:r>
            <a:r>
              <a:rPr lang="en-US" dirty="0"/>
              <a:t>by the Wagner </a:t>
            </a:r>
            <a:r>
              <a:rPr lang="en-US" dirty="0" smtClean="0"/>
              <a:t>Act to </a:t>
            </a:r>
            <a:r>
              <a:rPr lang="en-US" dirty="0"/>
              <a:t>administer its provisions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i="1" dirty="0"/>
              <a:t>The Major Labor </a:t>
            </a:r>
            <a:r>
              <a:rPr lang="en-US" sz="3600" i="1" dirty="0" smtClean="0"/>
              <a:t>Laws (cont.)</a:t>
            </a:r>
            <a:endParaRPr lang="en-US" sz="36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44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sz="2800" b="1" dirty="0"/>
              <a:t>Fair Labor Standards Act </a:t>
            </a:r>
            <a:endParaRPr lang="en-US" sz="2800" b="1" dirty="0" smtClean="0"/>
          </a:p>
          <a:p>
            <a:pPr lvl="1"/>
            <a:r>
              <a:rPr lang="en-US" sz="2400" dirty="0" smtClean="0"/>
              <a:t>Addressed issues </a:t>
            </a:r>
            <a:r>
              <a:rPr lang="en-US" sz="2400" dirty="0"/>
              <a:t>of minimum wages and </a:t>
            </a:r>
            <a:r>
              <a:rPr lang="en-US" sz="2400" dirty="0" smtClean="0"/>
              <a:t>maximum work hours</a:t>
            </a:r>
          </a:p>
          <a:p>
            <a:r>
              <a:rPr lang="en-US" sz="2800" b="1" dirty="0"/>
              <a:t>Closed </a:t>
            </a:r>
            <a:r>
              <a:rPr lang="en-US" sz="2800" b="1" dirty="0" smtClean="0"/>
              <a:t>Shop</a:t>
            </a:r>
          </a:p>
          <a:p>
            <a:pPr lvl="1"/>
            <a:r>
              <a:rPr lang="en-US" sz="2400" dirty="0" smtClean="0"/>
              <a:t>a </a:t>
            </a:r>
            <a:r>
              <a:rPr lang="en-US" sz="2400" dirty="0"/>
              <a:t>workplace in </a:t>
            </a:r>
            <a:r>
              <a:rPr lang="en-US" sz="2400" dirty="0" smtClean="0"/>
              <a:t>which only </a:t>
            </a:r>
            <a:r>
              <a:rPr lang="en-US" sz="2400" dirty="0"/>
              <a:t>workers already belonging to </a:t>
            </a:r>
            <a:r>
              <a:rPr lang="en-US" sz="2400" dirty="0" smtClean="0"/>
              <a:t>a union </a:t>
            </a:r>
            <a:r>
              <a:rPr lang="en-US" sz="2400" dirty="0"/>
              <a:t>may be hired by an employer</a:t>
            </a:r>
          </a:p>
          <a:p>
            <a:r>
              <a:rPr lang="en-US" sz="2800" b="1" dirty="0"/>
              <a:t>Right-To-Work Laws </a:t>
            </a:r>
            <a:endParaRPr lang="en-US" sz="2800" b="1" dirty="0" smtClean="0"/>
          </a:p>
          <a:p>
            <a:pPr lvl="1"/>
            <a:r>
              <a:rPr lang="en-US" sz="2400" dirty="0" smtClean="0"/>
              <a:t>such laws prohibit </a:t>
            </a:r>
            <a:r>
              <a:rPr lang="en-US" sz="2400" dirty="0"/>
              <a:t>both union shops and </a:t>
            </a:r>
            <a:r>
              <a:rPr lang="en-US" sz="2400" dirty="0" smtClean="0"/>
              <a:t>agency shops</a:t>
            </a:r>
            <a:r>
              <a:rPr lang="en-US" sz="2400" dirty="0"/>
              <a:t>, thus making it illegal to </a:t>
            </a:r>
            <a:r>
              <a:rPr lang="en-US" sz="2400" dirty="0" smtClean="0"/>
              <a:t>require union </a:t>
            </a:r>
            <a:r>
              <a:rPr lang="en-US" sz="2400" dirty="0"/>
              <a:t>membership as a condition </a:t>
            </a:r>
            <a:r>
              <a:rPr lang="en-US" sz="2400" dirty="0" smtClean="0"/>
              <a:t>of employment</a:t>
            </a:r>
            <a:endParaRPr lang="en-US" sz="24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i="1" dirty="0"/>
              <a:t>The Major Labor </a:t>
            </a:r>
            <a:r>
              <a:rPr lang="en-US" sz="3600" i="1" dirty="0" smtClean="0"/>
              <a:t>Laws (cont.)</a:t>
            </a:r>
            <a:endParaRPr lang="en-US" sz="36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33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Union Shop </a:t>
            </a:r>
            <a:endParaRPr lang="en-US" b="1" dirty="0" smtClean="0"/>
          </a:p>
          <a:p>
            <a:pPr lvl="1"/>
            <a:r>
              <a:rPr lang="en-US" dirty="0" smtClean="0"/>
              <a:t>requires </a:t>
            </a:r>
            <a:r>
              <a:rPr lang="en-US" dirty="0"/>
              <a:t>employees </a:t>
            </a:r>
            <a:r>
              <a:rPr lang="en-US" dirty="0" smtClean="0"/>
              <a:t>to join </a:t>
            </a:r>
            <a:r>
              <a:rPr lang="en-US" dirty="0"/>
              <a:t>a union within a specified </a:t>
            </a:r>
            <a:r>
              <a:rPr lang="en-US" dirty="0" smtClean="0"/>
              <a:t>period after </a:t>
            </a:r>
            <a:r>
              <a:rPr lang="en-US" dirty="0"/>
              <a:t>being hired</a:t>
            </a:r>
          </a:p>
          <a:p>
            <a:r>
              <a:rPr lang="en-US" b="1" dirty="0"/>
              <a:t>Agency Shop </a:t>
            </a:r>
            <a:endParaRPr lang="en-US" b="1" dirty="0" smtClean="0"/>
          </a:p>
          <a:p>
            <a:pPr lvl="1"/>
            <a:r>
              <a:rPr lang="en-US" dirty="0" smtClean="0"/>
              <a:t>requires </a:t>
            </a:r>
            <a:r>
              <a:rPr lang="en-US" dirty="0"/>
              <a:t>employees </a:t>
            </a:r>
            <a:r>
              <a:rPr lang="en-US" dirty="0" smtClean="0"/>
              <a:t>to pay </a:t>
            </a:r>
            <a:r>
              <a:rPr lang="en-US" dirty="0"/>
              <a:t>union fees even if they choose </a:t>
            </a:r>
            <a:r>
              <a:rPr lang="en-US" dirty="0" smtClean="0"/>
              <a:t>not to </a:t>
            </a:r>
            <a:r>
              <a:rPr lang="en-US" dirty="0"/>
              <a:t>join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i="1" dirty="0"/>
              <a:t>The Major Labor </a:t>
            </a:r>
            <a:r>
              <a:rPr lang="en-US" sz="3600" i="1" dirty="0" smtClean="0"/>
              <a:t>Laws (cont.)</a:t>
            </a:r>
            <a:endParaRPr lang="en-US" sz="36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41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Right-to-Work States</a:t>
            </a:r>
            <a:endParaRPr lang="en-US" sz="3600" dirty="0" smtClean="0">
              <a:latin typeface="Calibri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90323"/>
            <a:ext cx="7400925" cy="4958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432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Landrum-Griffin Act or </a:t>
            </a:r>
            <a:r>
              <a:rPr lang="en-US" b="1" dirty="0" smtClean="0"/>
              <a:t>Labor- Management </a:t>
            </a:r>
            <a:r>
              <a:rPr lang="en-US" b="1" dirty="0"/>
              <a:t>Reporting </a:t>
            </a:r>
            <a:r>
              <a:rPr lang="en-US" b="1" dirty="0" smtClean="0"/>
              <a:t>and Disclosure </a:t>
            </a:r>
            <a:r>
              <a:rPr lang="en-US" b="1" dirty="0"/>
              <a:t>Act </a:t>
            </a:r>
            <a:endParaRPr lang="en-US" b="1" dirty="0" smtClean="0"/>
          </a:p>
          <a:p>
            <a:pPr lvl="1"/>
            <a:r>
              <a:rPr lang="en-US" dirty="0" smtClean="0"/>
              <a:t>amendment </a:t>
            </a:r>
            <a:r>
              <a:rPr lang="en-US" dirty="0"/>
              <a:t>to </a:t>
            </a:r>
            <a:r>
              <a:rPr lang="en-US" dirty="0" smtClean="0"/>
              <a:t>the National </a:t>
            </a:r>
            <a:r>
              <a:rPr lang="en-US" dirty="0"/>
              <a:t>Labor Relations Act </a:t>
            </a:r>
            <a:r>
              <a:rPr lang="en-US" dirty="0" smtClean="0"/>
              <a:t>that imposed regulations </a:t>
            </a:r>
            <a:r>
              <a:rPr lang="en-US" dirty="0"/>
              <a:t>on internal </a:t>
            </a:r>
            <a:r>
              <a:rPr lang="en-US" dirty="0" smtClean="0"/>
              <a:t>union procedures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The Major Labor Laws</a:t>
            </a:r>
            <a:endParaRPr lang="en-US" sz="36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26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Defining the bargaining </a:t>
            </a:r>
            <a:r>
              <a:rPr lang="en-US" b="1" dirty="0" smtClean="0"/>
              <a:t>unit</a:t>
            </a:r>
          </a:p>
          <a:p>
            <a:pPr lvl="1"/>
            <a:r>
              <a:rPr lang="en-US" dirty="0"/>
              <a:t>Interested organizers start by asking the NLRB </a:t>
            </a:r>
            <a:r>
              <a:rPr lang="en-US" dirty="0" smtClean="0"/>
              <a:t>to define </a:t>
            </a:r>
            <a:r>
              <a:rPr lang="en-US" dirty="0"/>
              <a:t>the group of employees who will be represented </a:t>
            </a:r>
            <a:r>
              <a:rPr lang="en-US" dirty="0" smtClean="0"/>
              <a:t>by the union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Gaining </a:t>
            </a:r>
            <a:r>
              <a:rPr lang="en-US" b="1" dirty="0" smtClean="0"/>
              <a:t>authorization</a:t>
            </a:r>
          </a:p>
          <a:p>
            <a:pPr lvl="1"/>
            <a:r>
              <a:rPr lang="en-US" dirty="0"/>
              <a:t>Organizers must </a:t>
            </a:r>
            <a:r>
              <a:rPr lang="en-US" dirty="0" smtClean="0"/>
              <a:t>get </a:t>
            </a:r>
            <a:r>
              <a:rPr lang="en-US" dirty="0"/>
              <a:t>30 percent of the eligible </a:t>
            </a:r>
            <a:r>
              <a:rPr lang="en-US" dirty="0" smtClean="0"/>
              <a:t>workers within </a:t>
            </a:r>
            <a:r>
              <a:rPr lang="en-US" dirty="0"/>
              <a:t>the bargaining unit to sign authorization cards requesting a </a:t>
            </a:r>
            <a:r>
              <a:rPr lang="en-US" dirty="0" smtClean="0"/>
              <a:t>certification election</a:t>
            </a:r>
            <a:endParaRPr lang="en-US" b="1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How Unions Are Organized</a:t>
            </a:r>
          </a:p>
          <a:p>
            <a:r>
              <a:rPr lang="en-US" sz="3600" dirty="0"/>
              <a:t>and Certified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31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b="1" dirty="0"/>
              <a:t>Conducting an </a:t>
            </a:r>
            <a:r>
              <a:rPr lang="en-US" b="1" dirty="0" smtClean="0"/>
              <a:t>election</a:t>
            </a:r>
          </a:p>
          <a:p>
            <a:pPr lvl="1"/>
            <a:r>
              <a:rPr lang="en-US" dirty="0"/>
              <a:t>If the required number of signatures is obtained, </a:t>
            </a:r>
            <a:r>
              <a:rPr lang="en-US" dirty="0" smtClean="0"/>
              <a:t>the organizers </a:t>
            </a:r>
            <a:r>
              <a:rPr lang="en-US" dirty="0"/>
              <a:t>petition the NLRB to conduct the election. The NLRB then holds </a:t>
            </a:r>
            <a:r>
              <a:rPr lang="en-US" dirty="0" smtClean="0"/>
              <a:t>a secret </a:t>
            </a:r>
            <a:r>
              <a:rPr lang="en-US" dirty="0"/>
              <a:t>ballot election. If a simple majority of those voting approves the </a:t>
            </a:r>
            <a:r>
              <a:rPr lang="en-US" dirty="0" smtClean="0"/>
              <a:t>certification, the </a:t>
            </a:r>
            <a:r>
              <a:rPr lang="en-US" dirty="0"/>
              <a:t>union becomes the official bargaining agent of eligible employees. </a:t>
            </a:r>
          </a:p>
          <a:p>
            <a:pPr lvl="1"/>
            <a:r>
              <a:rPr lang="en-US" dirty="0" smtClean="0"/>
              <a:t>If a majority </a:t>
            </a:r>
            <a:r>
              <a:rPr lang="en-US" dirty="0"/>
              <a:t>fails to approve certification, the process ends and an election cannot </a:t>
            </a:r>
            <a:r>
              <a:rPr lang="en-US" dirty="0" smtClean="0"/>
              <a:t>be called </a:t>
            </a:r>
            <a:r>
              <a:rPr lang="en-US" dirty="0"/>
              <a:t>again for at least one year.</a:t>
            </a:r>
            <a:endParaRPr lang="en-US" b="1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400" i="1" dirty="0"/>
              <a:t>How Unions Are Organized</a:t>
            </a:r>
          </a:p>
          <a:p>
            <a:r>
              <a:rPr lang="en-US" sz="3400" i="1" dirty="0"/>
              <a:t>and </a:t>
            </a:r>
            <a:r>
              <a:rPr lang="en-US" sz="3400" i="1" dirty="0" smtClean="0"/>
              <a:t>Certified (cont.)</a:t>
            </a:r>
            <a:endParaRPr lang="en-US" sz="34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5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The union must have served the unit as its official bargaining agent for at </a:t>
            </a:r>
            <a:r>
              <a:rPr lang="en-US" dirty="0" smtClean="0"/>
              <a:t>least one </a:t>
            </a:r>
            <a:r>
              <a:rPr lang="en-US" dirty="0" smtClean="0"/>
              <a:t>year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There </a:t>
            </a:r>
            <a:r>
              <a:rPr lang="en-US" dirty="0"/>
              <a:t>must be no labor contract currently in </a:t>
            </a:r>
            <a:r>
              <a:rPr lang="en-US" dirty="0" smtClean="0"/>
              <a:t>effect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 smtClean="0"/>
              <a:t>Decertification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12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Introduction</a:t>
            </a:r>
          </a:p>
        </p:txBody>
      </p:sp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/>
              <a:t>This appendix is an expansion of material covered in the last section of Chapter </a:t>
            </a:r>
            <a:r>
              <a:rPr lang="en-US" dirty="0" smtClean="0"/>
              <a:t>10</a:t>
            </a:r>
            <a:endParaRPr lang="en-US" dirty="0"/>
          </a:p>
          <a:p>
            <a:r>
              <a:rPr lang="en-US" dirty="0"/>
              <a:t>After reading it you should better understand how and why workers organize </a:t>
            </a:r>
            <a:r>
              <a:rPr lang="en-US" dirty="0" smtClean="0"/>
              <a:t>into labor </a:t>
            </a:r>
            <a:r>
              <a:rPr lang="en-US" dirty="0"/>
              <a:t>unions, how unions and businesses relate to each other, and how the </a:t>
            </a:r>
            <a:r>
              <a:rPr lang="en-US" dirty="0" smtClean="0"/>
              <a:t>collective bargaining </a:t>
            </a:r>
            <a:r>
              <a:rPr lang="en-US" dirty="0"/>
              <a:t>process </a:t>
            </a:r>
            <a:r>
              <a:rPr lang="en-US" dirty="0" smtClean="0"/>
              <a:t>works</a:t>
            </a:r>
          </a:p>
        </p:txBody>
      </p:sp>
    </p:spTree>
    <p:extLst>
      <p:ext uri="{BB962C8B-B14F-4D97-AF65-F5344CB8AC3E}">
        <p14:creationId xmlns:p14="http://schemas.microsoft.com/office/powerpoint/2010/main" val="125843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/>
              <a:t>The collective bargaining process begins when the union is recognized as the </a:t>
            </a:r>
            <a:r>
              <a:rPr lang="en-US" dirty="0" smtClean="0"/>
              <a:t>exclusive negotiator </a:t>
            </a:r>
            <a:r>
              <a:rPr lang="en-US" dirty="0"/>
              <a:t>for its </a:t>
            </a:r>
            <a:r>
              <a:rPr lang="en-US" dirty="0" smtClean="0"/>
              <a:t>members</a:t>
            </a:r>
          </a:p>
          <a:p>
            <a:r>
              <a:rPr lang="en-US" dirty="0" smtClean="0"/>
              <a:t>The </a:t>
            </a:r>
            <a:r>
              <a:rPr lang="en-US" dirty="0"/>
              <a:t>bargaining cycle itself begins when union </a:t>
            </a:r>
            <a:r>
              <a:rPr lang="en-US" dirty="0" smtClean="0"/>
              <a:t>leaders meet </a:t>
            </a:r>
            <a:r>
              <a:rPr lang="en-US" dirty="0"/>
              <a:t>with management representatives to agree on a </a:t>
            </a:r>
            <a:r>
              <a:rPr lang="en-US" dirty="0" smtClean="0"/>
              <a:t>contract</a:t>
            </a:r>
          </a:p>
          <a:p>
            <a:r>
              <a:rPr lang="en-US" dirty="0" smtClean="0"/>
              <a:t>By </a:t>
            </a:r>
            <a:r>
              <a:rPr lang="en-US" dirty="0"/>
              <a:t>law, both </a:t>
            </a:r>
            <a:r>
              <a:rPr lang="en-US" dirty="0" smtClean="0"/>
              <a:t>parties must </a:t>
            </a:r>
            <a:r>
              <a:rPr lang="en-US" dirty="0"/>
              <a:t>sit down at the bargaining table and negotiate in good </a:t>
            </a:r>
            <a:r>
              <a:rPr lang="en-US" dirty="0" smtClean="0"/>
              <a:t>faith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Collective Bargaining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36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Mandatory items </a:t>
            </a:r>
            <a:endParaRPr lang="en-US" b="1" dirty="0" smtClean="0"/>
          </a:p>
          <a:p>
            <a:pPr lvl="1"/>
            <a:r>
              <a:rPr lang="en-US" dirty="0" smtClean="0"/>
              <a:t>matters </a:t>
            </a:r>
            <a:r>
              <a:rPr lang="en-US" dirty="0"/>
              <a:t>over which both parties must </a:t>
            </a:r>
            <a:r>
              <a:rPr lang="en-US" dirty="0" smtClean="0"/>
              <a:t> negotiate </a:t>
            </a:r>
            <a:r>
              <a:rPr lang="en-US" dirty="0"/>
              <a:t>if </a:t>
            </a:r>
            <a:r>
              <a:rPr lang="en-US" dirty="0" smtClean="0"/>
              <a:t>either wants </a:t>
            </a:r>
            <a:r>
              <a:rPr lang="en-US" dirty="0"/>
              <a:t>to. This category includes </a:t>
            </a:r>
            <a:r>
              <a:rPr lang="en-US" dirty="0" smtClean="0"/>
              <a:t>wages</a:t>
            </a:r>
            <a:r>
              <a:rPr lang="en-US" dirty="0"/>
              <a:t>, working hours, and </a:t>
            </a:r>
            <a:r>
              <a:rPr lang="en-US" dirty="0" smtClean="0"/>
              <a:t>benefits</a:t>
            </a:r>
          </a:p>
          <a:p>
            <a:r>
              <a:rPr lang="en-US" b="1" dirty="0"/>
              <a:t>Permissive </a:t>
            </a:r>
            <a:r>
              <a:rPr lang="en-US" b="1" dirty="0" smtClean="0"/>
              <a:t>items</a:t>
            </a:r>
          </a:p>
          <a:p>
            <a:pPr lvl="1"/>
            <a:r>
              <a:rPr lang="en-US" dirty="0"/>
              <a:t>may be negotiated if both parties agree. A </a:t>
            </a:r>
            <a:r>
              <a:rPr lang="en-US" dirty="0" smtClean="0"/>
              <a:t> union </a:t>
            </a:r>
            <a:r>
              <a:rPr lang="en-US" dirty="0"/>
              <a:t>demand </a:t>
            </a:r>
            <a:r>
              <a:rPr lang="en-US" dirty="0" smtClean="0"/>
              <a:t>for veto </a:t>
            </a:r>
            <a:r>
              <a:rPr lang="en-US" dirty="0"/>
              <a:t>power over the promotion of managerial personnel would be a </a:t>
            </a:r>
            <a:r>
              <a:rPr lang="en-US" dirty="0" smtClean="0"/>
              <a:t>permissive bargaining </a:t>
            </a:r>
            <a:r>
              <a:rPr lang="en-US" dirty="0"/>
              <a:t>item</a:t>
            </a:r>
            <a:endParaRPr lang="en-US" b="1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Contract Issues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00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The Bargaining Zone</a:t>
            </a:r>
            <a:endParaRPr lang="en-US" sz="3600" dirty="0" smtClean="0">
              <a:latin typeface="Calibri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5815013" cy="5093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413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Cost-of-Living Adjustment (</a:t>
            </a:r>
            <a:r>
              <a:rPr lang="en-US" b="1" dirty="0" smtClean="0"/>
              <a:t>COLA)</a:t>
            </a:r>
          </a:p>
          <a:p>
            <a:pPr lvl="1"/>
            <a:r>
              <a:rPr lang="en-US" dirty="0" smtClean="0"/>
              <a:t>labor </a:t>
            </a:r>
            <a:r>
              <a:rPr lang="en-US" dirty="0"/>
              <a:t>contract clause tying future </a:t>
            </a:r>
            <a:r>
              <a:rPr lang="en-US" dirty="0" smtClean="0"/>
              <a:t>raises to </a:t>
            </a:r>
            <a:r>
              <a:rPr lang="en-US" dirty="0"/>
              <a:t>changes in consumer </a:t>
            </a:r>
            <a:r>
              <a:rPr lang="en-US" dirty="0" smtClean="0"/>
              <a:t>purchasing power</a:t>
            </a:r>
            <a:endParaRPr lang="en-US" dirty="0"/>
          </a:p>
          <a:p>
            <a:r>
              <a:rPr lang="en-US" b="1" dirty="0"/>
              <a:t>Wage Reopener Clauses </a:t>
            </a:r>
            <a:endParaRPr lang="en-US" b="1" dirty="0" smtClean="0"/>
          </a:p>
          <a:p>
            <a:pPr lvl="1"/>
            <a:r>
              <a:rPr lang="en-US" dirty="0" smtClean="0"/>
              <a:t>allow wage </a:t>
            </a:r>
            <a:r>
              <a:rPr lang="en-US" dirty="0"/>
              <a:t>rates to be negotiated at </a:t>
            </a:r>
            <a:r>
              <a:rPr lang="en-US" dirty="0" smtClean="0"/>
              <a:t>preset times </a:t>
            </a:r>
            <a:r>
              <a:rPr lang="en-US" dirty="0"/>
              <a:t>during the life of the contract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 smtClean="0">
                <a:latin typeface="Calibri" pitchFamily="34" charset="0"/>
              </a:rPr>
              <a:t>Compensation</a:t>
            </a:r>
          </a:p>
        </p:txBody>
      </p:sp>
    </p:spTree>
    <p:extLst>
      <p:ext uri="{BB962C8B-B14F-4D97-AF65-F5344CB8AC3E}">
        <p14:creationId xmlns:p14="http://schemas.microsoft.com/office/powerpoint/2010/main" val="424484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S</a:t>
            </a:r>
            <a:r>
              <a:rPr lang="en-US" b="1" dirty="0" smtClean="0"/>
              <a:t>trike </a:t>
            </a:r>
          </a:p>
          <a:p>
            <a:pPr lvl="1"/>
            <a:r>
              <a:rPr lang="en-US" dirty="0" smtClean="0"/>
              <a:t>occur </a:t>
            </a:r>
            <a:r>
              <a:rPr lang="en-US" dirty="0"/>
              <a:t>when employees </a:t>
            </a:r>
            <a:r>
              <a:rPr lang="en-US" dirty="0" smtClean="0"/>
              <a:t>temporarily walk </a:t>
            </a:r>
            <a:r>
              <a:rPr lang="en-US" dirty="0"/>
              <a:t>off the job and refuse to </a:t>
            </a:r>
            <a:r>
              <a:rPr lang="en-US" dirty="0" smtClean="0"/>
              <a:t>work </a:t>
            </a:r>
          </a:p>
          <a:p>
            <a:r>
              <a:rPr lang="en-US" b="1" dirty="0"/>
              <a:t>E</a:t>
            </a:r>
            <a:r>
              <a:rPr lang="en-US" b="1" dirty="0" smtClean="0"/>
              <a:t>conomic </a:t>
            </a:r>
            <a:r>
              <a:rPr lang="en-US" b="1" dirty="0"/>
              <a:t>strikes </a:t>
            </a:r>
            <a:endParaRPr lang="en-US" b="1" dirty="0" smtClean="0"/>
          </a:p>
          <a:p>
            <a:pPr lvl="1"/>
            <a:r>
              <a:rPr lang="en-US" dirty="0" smtClean="0"/>
              <a:t>strikes triggered by </a:t>
            </a:r>
            <a:r>
              <a:rPr lang="en-US" dirty="0"/>
              <a:t>stalemates over mandatory </a:t>
            </a:r>
            <a:r>
              <a:rPr lang="en-US" dirty="0" smtClean="0"/>
              <a:t>bargaining items</a:t>
            </a:r>
            <a:r>
              <a:rPr lang="en-US" dirty="0"/>
              <a:t>, including such </a:t>
            </a:r>
            <a:r>
              <a:rPr lang="en-US" dirty="0" smtClean="0"/>
              <a:t>noneconomic issues </a:t>
            </a:r>
            <a:r>
              <a:rPr lang="en-US" dirty="0"/>
              <a:t>as working hours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When Bargaining Fails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08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Lockouts </a:t>
            </a:r>
            <a:endParaRPr lang="en-US" b="1" dirty="0" smtClean="0"/>
          </a:p>
          <a:p>
            <a:pPr lvl="1"/>
            <a:r>
              <a:rPr lang="en-US" dirty="0" smtClean="0"/>
              <a:t>occur </a:t>
            </a:r>
            <a:r>
              <a:rPr lang="en-US" dirty="0"/>
              <a:t>when employers </a:t>
            </a:r>
            <a:r>
              <a:rPr lang="en-US" dirty="0" smtClean="0"/>
              <a:t>deny employees </a:t>
            </a:r>
            <a:r>
              <a:rPr lang="en-US" dirty="0"/>
              <a:t>access to the </a:t>
            </a:r>
            <a:r>
              <a:rPr lang="en-US" dirty="0" smtClean="0"/>
              <a:t>workplace</a:t>
            </a:r>
          </a:p>
          <a:p>
            <a:r>
              <a:rPr lang="en-US" b="1" dirty="0"/>
              <a:t>Strikebreakers </a:t>
            </a:r>
            <a:endParaRPr lang="en-US" b="1" dirty="0" smtClean="0"/>
          </a:p>
          <a:p>
            <a:pPr lvl="1"/>
            <a:r>
              <a:rPr lang="en-US" dirty="0" smtClean="0"/>
              <a:t>temporary </a:t>
            </a:r>
            <a:r>
              <a:rPr lang="en-US" dirty="0"/>
              <a:t>or </a:t>
            </a:r>
            <a:r>
              <a:rPr lang="en-US" dirty="0" smtClean="0"/>
              <a:t>permanent replacements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Management Tactics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71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Mediation </a:t>
            </a:r>
            <a:endParaRPr lang="en-US" b="1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neutral third party (</a:t>
            </a:r>
            <a:r>
              <a:rPr lang="en-US" dirty="0" smtClean="0"/>
              <a:t>the mediator</a:t>
            </a:r>
            <a:r>
              <a:rPr lang="en-US" dirty="0"/>
              <a:t>) can advise, but cannot </a:t>
            </a:r>
            <a:r>
              <a:rPr lang="en-US" dirty="0" smtClean="0"/>
              <a:t>impose a </a:t>
            </a:r>
            <a:r>
              <a:rPr lang="en-US" dirty="0"/>
              <a:t>settlement on the other parties</a:t>
            </a:r>
          </a:p>
          <a:p>
            <a:r>
              <a:rPr lang="en-US" b="1" dirty="0"/>
              <a:t>Voluntary Arbitration </a:t>
            </a:r>
            <a:endParaRPr lang="en-US" b="1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neutral </a:t>
            </a:r>
            <a:r>
              <a:rPr lang="en-US" dirty="0" smtClean="0"/>
              <a:t>third party </a:t>
            </a:r>
            <a:r>
              <a:rPr lang="en-US" dirty="0"/>
              <a:t>(the arbitrator) dictates a </a:t>
            </a:r>
            <a:r>
              <a:rPr lang="en-US" dirty="0" smtClean="0"/>
              <a:t>settlement between </a:t>
            </a:r>
            <a:r>
              <a:rPr lang="en-US" dirty="0"/>
              <a:t>the two sides, who </a:t>
            </a:r>
            <a:r>
              <a:rPr lang="en-US" dirty="0" smtClean="0"/>
              <a:t>have agreed </a:t>
            </a:r>
            <a:r>
              <a:rPr lang="en-US" dirty="0"/>
              <a:t>to submit to outside judgment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Mediation and Arbitration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22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Compulsory Arbitration </a:t>
            </a:r>
            <a:endParaRPr lang="en-US" b="1" dirty="0" smtClean="0"/>
          </a:p>
          <a:p>
            <a:pPr lvl="1"/>
            <a:r>
              <a:rPr lang="en-US" dirty="0" smtClean="0"/>
              <a:t>used to settle disputes </a:t>
            </a:r>
            <a:r>
              <a:rPr lang="en-US" dirty="0"/>
              <a:t>between the </a:t>
            </a:r>
            <a:r>
              <a:rPr lang="en-US" dirty="0" smtClean="0"/>
              <a:t>government and </a:t>
            </a:r>
            <a:r>
              <a:rPr lang="en-US" dirty="0"/>
              <a:t>public employees such </a:t>
            </a:r>
            <a:r>
              <a:rPr lang="en-US" dirty="0" smtClean="0"/>
              <a:t>as firefighters </a:t>
            </a:r>
            <a:r>
              <a:rPr lang="en-US" dirty="0"/>
              <a:t>and police officers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i="1" dirty="0"/>
              <a:t>Mediation and </a:t>
            </a:r>
            <a:r>
              <a:rPr lang="en-US" sz="3600" i="1" dirty="0" smtClean="0"/>
              <a:t>Arbitration (cont.)</a:t>
            </a:r>
            <a:endParaRPr lang="en-US" sz="36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04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Labor Union </a:t>
            </a:r>
            <a:endParaRPr lang="en-US" b="1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group of </a:t>
            </a:r>
            <a:r>
              <a:rPr lang="en-US" dirty="0" smtClean="0"/>
              <a:t>individuals working </a:t>
            </a:r>
            <a:r>
              <a:rPr lang="en-US" dirty="0"/>
              <a:t>together to achieve </a:t>
            </a:r>
            <a:r>
              <a:rPr lang="en-US" dirty="0" smtClean="0"/>
              <a:t>shared job-related </a:t>
            </a:r>
            <a:r>
              <a:rPr lang="en-US" dirty="0"/>
              <a:t>goals, such as higher </a:t>
            </a:r>
            <a:r>
              <a:rPr lang="en-US" dirty="0" smtClean="0"/>
              <a:t>pay, shorter </a:t>
            </a:r>
            <a:r>
              <a:rPr lang="en-US" dirty="0"/>
              <a:t>working hours, more job </a:t>
            </a:r>
            <a:r>
              <a:rPr lang="en-US" dirty="0" smtClean="0"/>
              <a:t>security, greater </a:t>
            </a:r>
            <a:r>
              <a:rPr lang="en-US" dirty="0"/>
              <a:t>benefits, or better </a:t>
            </a:r>
            <a:r>
              <a:rPr lang="en-US" dirty="0" smtClean="0"/>
              <a:t>working conditions</a:t>
            </a:r>
            <a:endParaRPr lang="en-US" dirty="0"/>
          </a:p>
          <a:p>
            <a:r>
              <a:rPr lang="en-US" b="1" dirty="0"/>
              <a:t>Labor </a:t>
            </a:r>
            <a:r>
              <a:rPr lang="en-US" b="1" dirty="0" smtClean="0"/>
              <a:t>Relations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process </a:t>
            </a:r>
            <a:r>
              <a:rPr lang="en-US" dirty="0" smtClean="0"/>
              <a:t>of dealing </a:t>
            </a:r>
            <a:r>
              <a:rPr lang="en-US" dirty="0"/>
              <a:t>with employees who </a:t>
            </a:r>
            <a:r>
              <a:rPr lang="en-US" dirty="0" smtClean="0"/>
              <a:t>are represented by </a:t>
            </a:r>
            <a:r>
              <a:rPr lang="en-US" dirty="0"/>
              <a:t>a </a:t>
            </a:r>
            <a:r>
              <a:rPr lang="en-US" dirty="0" smtClean="0"/>
              <a:t>union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Why Do Workers Unionize?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45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Collective Bargaining </a:t>
            </a:r>
          </a:p>
          <a:p>
            <a:pPr lvl="1"/>
            <a:r>
              <a:rPr lang="en-US" dirty="0"/>
              <a:t>the process by which union leaders and managers negotiate common terms and conditions of employment for the workers represented by unions</a:t>
            </a:r>
          </a:p>
          <a:p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 smtClean="0">
                <a:latin typeface="Calibri" pitchFamily="34" charset="0"/>
              </a:rPr>
              <a:t>Collective Bargaining</a:t>
            </a:r>
          </a:p>
        </p:txBody>
      </p:sp>
    </p:spTree>
    <p:extLst>
      <p:ext uri="{BB962C8B-B14F-4D97-AF65-F5344CB8AC3E}">
        <p14:creationId xmlns:p14="http://schemas.microsoft.com/office/powerpoint/2010/main" val="108331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American Federation of </a:t>
            </a:r>
            <a:r>
              <a:rPr lang="en-US" b="1" dirty="0" smtClean="0"/>
              <a:t>Labor (AFL</a:t>
            </a:r>
            <a:r>
              <a:rPr lang="en-US" b="1" dirty="0"/>
              <a:t>) </a:t>
            </a:r>
            <a:endParaRPr lang="en-US" b="1" dirty="0" smtClean="0"/>
          </a:p>
          <a:p>
            <a:pPr lvl="1"/>
            <a:r>
              <a:rPr lang="en-US" dirty="0" smtClean="0"/>
              <a:t>an </a:t>
            </a:r>
            <a:r>
              <a:rPr lang="en-US" dirty="0"/>
              <a:t>association of craft </a:t>
            </a:r>
            <a:r>
              <a:rPr lang="en-US" dirty="0" smtClean="0"/>
              <a:t>unions formed </a:t>
            </a:r>
            <a:r>
              <a:rPr lang="en-US" dirty="0"/>
              <a:t>in 1886 by Samuel </a:t>
            </a:r>
            <a:r>
              <a:rPr lang="en-US" dirty="0" smtClean="0"/>
              <a:t>Gompers and </a:t>
            </a:r>
            <a:r>
              <a:rPr lang="en-US" dirty="0"/>
              <a:t>others; the AFL had no </a:t>
            </a:r>
            <a:r>
              <a:rPr lang="en-US" dirty="0" smtClean="0"/>
              <a:t>political or </a:t>
            </a:r>
            <a:r>
              <a:rPr lang="en-US" dirty="0"/>
              <a:t>social agenda but simply sought </a:t>
            </a:r>
            <a:r>
              <a:rPr lang="en-US" dirty="0" smtClean="0"/>
              <a:t>to improve </a:t>
            </a:r>
            <a:r>
              <a:rPr lang="en-US" dirty="0"/>
              <a:t>working conditions and pay </a:t>
            </a:r>
            <a:r>
              <a:rPr lang="en-US" dirty="0" smtClean="0"/>
              <a:t>for its members</a:t>
            </a:r>
          </a:p>
          <a:p>
            <a:r>
              <a:rPr lang="en-US" b="1" dirty="0"/>
              <a:t>Industrial Unionism </a:t>
            </a:r>
            <a:endParaRPr lang="en-US" b="1" dirty="0" smtClean="0"/>
          </a:p>
          <a:p>
            <a:pPr lvl="1"/>
            <a:r>
              <a:rPr lang="en-US" dirty="0" smtClean="0"/>
              <a:t>the organizing of </a:t>
            </a:r>
            <a:r>
              <a:rPr lang="en-US" dirty="0"/>
              <a:t>employees by industry rather than </a:t>
            </a:r>
            <a:r>
              <a:rPr lang="en-US" dirty="0" smtClean="0"/>
              <a:t>by skill </a:t>
            </a:r>
            <a:r>
              <a:rPr lang="en-US" dirty="0"/>
              <a:t>or occupation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The Emergence of the Major Unions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38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Congress of </a:t>
            </a:r>
            <a:r>
              <a:rPr lang="en-US" b="1" dirty="0" smtClean="0"/>
              <a:t>Industrial Organizations </a:t>
            </a:r>
            <a:r>
              <a:rPr lang="en-US" b="1" dirty="0"/>
              <a:t>(CIO</a:t>
            </a:r>
            <a:r>
              <a:rPr lang="en-US" b="1" dirty="0" smtClean="0"/>
              <a:t>)</a:t>
            </a:r>
          </a:p>
          <a:p>
            <a:pPr lvl="1"/>
            <a:r>
              <a:rPr lang="en-US" dirty="0" smtClean="0"/>
              <a:t>an association of </a:t>
            </a:r>
            <a:r>
              <a:rPr lang="en-US" dirty="0"/>
              <a:t>industrial unions formed in </a:t>
            </a:r>
            <a:r>
              <a:rPr lang="en-US" dirty="0" smtClean="0"/>
              <a:t>1938 after </a:t>
            </a:r>
            <a:r>
              <a:rPr lang="en-US" dirty="0"/>
              <a:t>being expelled from the </a:t>
            </a:r>
            <a:r>
              <a:rPr lang="en-US" dirty="0" smtClean="0"/>
              <a:t>American Federation </a:t>
            </a:r>
            <a:r>
              <a:rPr lang="en-US" dirty="0"/>
              <a:t>of Labor (AFL)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75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Trends in Union Membership</a:t>
            </a:r>
            <a:endParaRPr lang="en-US" sz="3600" dirty="0" smtClean="0">
              <a:latin typeface="Calibri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95400"/>
            <a:ext cx="7281863" cy="487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235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i="1" dirty="0"/>
              <a:t>Trends in Union </a:t>
            </a:r>
            <a:r>
              <a:rPr lang="en-US" sz="3600" i="1" dirty="0" smtClean="0"/>
              <a:t>Membership (cont.)</a:t>
            </a:r>
            <a:endParaRPr lang="en-US" sz="3600" i="1" dirty="0">
              <a:latin typeface="Calibri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95400"/>
            <a:ext cx="7162800" cy="4900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808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sz="2800" b="1" dirty="0"/>
              <a:t>Local Unions (locals) </a:t>
            </a:r>
            <a:endParaRPr lang="en-US" sz="2800" b="1" dirty="0" smtClean="0"/>
          </a:p>
          <a:p>
            <a:pPr lvl="1"/>
            <a:r>
              <a:rPr lang="en-US" sz="2400" dirty="0" smtClean="0"/>
              <a:t>organized at the </a:t>
            </a:r>
            <a:r>
              <a:rPr lang="en-US" sz="2400" dirty="0"/>
              <a:t>level of a single company, plant, </a:t>
            </a:r>
            <a:r>
              <a:rPr lang="en-US" sz="2400" dirty="0" smtClean="0"/>
              <a:t>or small </a:t>
            </a:r>
            <a:r>
              <a:rPr lang="en-US" sz="2400" dirty="0"/>
              <a:t>geographic </a:t>
            </a:r>
            <a:r>
              <a:rPr lang="en-US" sz="2400" dirty="0" smtClean="0"/>
              <a:t>region</a:t>
            </a:r>
          </a:p>
          <a:p>
            <a:r>
              <a:rPr lang="en-US" sz="2800" b="1" dirty="0"/>
              <a:t>Shop Steward </a:t>
            </a:r>
          </a:p>
          <a:p>
            <a:pPr lvl="1"/>
            <a:r>
              <a:rPr lang="en-US" sz="2400" dirty="0" smtClean="0"/>
              <a:t>a </a:t>
            </a:r>
            <a:r>
              <a:rPr lang="en-US" sz="2400" dirty="0"/>
              <a:t>regular </a:t>
            </a:r>
            <a:r>
              <a:rPr lang="en-US" sz="2400" dirty="0" smtClean="0"/>
              <a:t>employee who </a:t>
            </a:r>
            <a:r>
              <a:rPr lang="en-US" sz="2400" dirty="0"/>
              <a:t>acts as a liaison between </a:t>
            </a:r>
            <a:r>
              <a:rPr lang="en-US" sz="2400" dirty="0" smtClean="0"/>
              <a:t>union members </a:t>
            </a:r>
            <a:r>
              <a:rPr lang="en-US" sz="2400" dirty="0"/>
              <a:t>and supervisors</a:t>
            </a:r>
          </a:p>
          <a:p>
            <a:r>
              <a:rPr lang="en-US" sz="2800" b="1" dirty="0"/>
              <a:t>Business Agent or </a:t>
            </a:r>
            <a:r>
              <a:rPr lang="en-US" sz="2800" b="1" dirty="0" smtClean="0"/>
              <a:t>Business Representative </a:t>
            </a:r>
          </a:p>
          <a:p>
            <a:pPr lvl="1"/>
            <a:r>
              <a:rPr lang="en-US" sz="2400" dirty="0" smtClean="0"/>
              <a:t>a </a:t>
            </a:r>
            <a:r>
              <a:rPr lang="en-US" sz="2400" dirty="0"/>
              <a:t>full-time </a:t>
            </a:r>
            <a:r>
              <a:rPr lang="en-US" sz="2400" dirty="0" smtClean="0"/>
              <a:t>employee hired </a:t>
            </a:r>
            <a:r>
              <a:rPr lang="en-US" sz="2400" dirty="0"/>
              <a:t>to act as a liaison between </a:t>
            </a:r>
            <a:r>
              <a:rPr lang="en-US" sz="2400" dirty="0" smtClean="0"/>
              <a:t>union members </a:t>
            </a:r>
            <a:r>
              <a:rPr lang="en-US" sz="2400" dirty="0"/>
              <a:t>and supervisors if a </a:t>
            </a:r>
            <a:r>
              <a:rPr lang="en-US" sz="2400" dirty="0" smtClean="0"/>
              <a:t>local union </a:t>
            </a:r>
            <a:r>
              <a:rPr lang="en-US" sz="2400" dirty="0"/>
              <a:t>is large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Contemporary Union Structure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30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Office Theme">
  <a:themeElements>
    <a:clrScheme name="3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gmt12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gmt12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18523</TotalTime>
  <Words>992</Words>
  <Application>Microsoft Office PowerPoint</Application>
  <PresentationFormat>On-screen Show (4:3)</PresentationFormat>
  <Paragraphs>130</Paragraphs>
  <Slides>28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HelveticaNeue-Bold</vt:lpstr>
      <vt:lpstr>HelveticaNeueLTStd-Roman</vt:lpstr>
      <vt:lpstr>2_Office Theme</vt:lpstr>
      <vt:lpstr>3_Office Theme</vt:lpstr>
      <vt:lpstr>mgmt12e</vt:lpstr>
      <vt:lpstr>Unions and Labor Management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Pearson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UFERNCL</dc:creator>
  <cp:lastModifiedBy>Meeta Pendharkar</cp:lastModifiedBy>
  <cp:revision>323</cp:revision>
  <dcterms:created xsi:type="dcterms:W3CDTF">2013-10-17T14:20:40Z</dcterms:created>
  <dcterms:modified xsi:type="dcterms:W3CDTF">2014-01-07T08:30:10Z</dcterms:modified>
</cp:coreProperties>
</file>