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7" r:id="rId2"/>
    <p:sldId id="258" r:id="rId3"/>
    <p:sldId id="259" r:id="rId4"/>
    <p:sldId id="260" r:id="rId5"/>
    <p:sldId id="267" r:id="rId6"/>
    <p:sldId id="266" r:id="rId7"/>
    <p:sldId id="268" r:id="rId8"/>
    <p:sldId id="269" r:id="rId9"/>
    <p:sldId id="261" r:id="rId10"/>
    <p:sldId id="287" r:id="rId11"/>
    <p:sldId id="288" r:id="rId12"/>
    <p:sldId id="289" r:id="rId13"/>
    <p:sldId id="263" r:id="rId14"/>
    <p:sldId id="264" r:id="rId15"/>
    <p:sldId id="265" r:id="rId16"/>
    <p:sldId id="270" r:id="rId17"/>
    <p:sldId id="271" r:id="rId18"/>
    <p:sldId id="272" r:id="rId19"/>
    <p:sldId id="273" r:id="rId20"/>
    <p:sldId id="274" r:id="rId21"/>
    <p:sldId id="278" r:id="rId22"/>
    <p:sldId id="280" r:id="rId23"/>
    <p:sldId id="286" r:id="rId24"/>
    <p:sldId id="281" r:id="rId25"/>
    <p:sldId id="282" r:id="rId26"/>
    <p:sldId id="283" r:id="rId27"/>
    <p:sldId id="284" r:id="rId28"/>
    <p:sldId id="285"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1" d="100"/>
          <a:sy n="81" d="100"/>
        </p:scale>
        <p:origin x="-78" y="-702"/>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559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06FB40-46DE-450D-93AF-7C6279A09BDD}" type="datetimeFigureOut">
              <a:rPr lang="en-US" smtClean="0"/>
              <a:t>2/10/2016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3E2200-FC59-40D0-996E-8402269D5E90}" type="slidenum">
              <a:rPr lang="en-US" smtClean="0"/>
              <a:t>‹#›</a:t>
            </a:fld>
            <a:endParaRPr lang="en-US"/>
          </a:p>
        </p:txBody>
      </p:sp>
    </p:spTree>
    <p:extLst>
      <p:ext uri="{BB962C8B-B14F-4D97-AF65-F5344CB8AC3E}">
        <p14:creationId xmlns:p14="http://schemas.microsoft.com/office/powerpoint/2010/main" val="818604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7B13AEE-30FF-4EFD-A88F-B8A5BDF81E9B}" type="slidenum">
              <a:rPr lang="en-GB" altLang="en-US" smtClean="0">
                <a:latin typeface="Arial" panose="020B0604020202020204" pitchFamily="34" charset="0"/>
              </a:rPr>
              <a:pPr>
                <a:spcBef>
                  <a:spcPct val="0"/>
                </a:spcBef>
              </a:pPr>
              <a:t>21</a:t>
            </a:fld>
            <a:endParaRPr lang="en-GB" altLang="en-US" smtClean="0">
              <a:latin typeface="Arial" panose="020B0604020202020204" pitchFamily="34" charset="0"/>
            </a:endParaRPr>
          </a:p>
        </p:txBody>
      </p:sp>
      <p:sp>
        <p:nvSpPr>
          <p:cNvPr id="21507" name="Slide Image Placeholder 1"/>
          <p:cNvSpPr>
            <a:spLocks noGrp="1" noRot="1" noChangeAspect="1" noTextEdit="1"/>
          </p:cNvSpPr>
          <p:nvPr>
            <p:ph type="sldImg"/>
          </p:nvPr>
        </p:nvSpPr>
        <p:spPr bwMode="auto">
          <a:xfrm>
            <a:off x="382588"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latin typeface="Arial" panose="020B0604020202020204" pitchFamily="34" charset="0"/>
              <a:cs typeface="Arial" panose="020B0604020202020204" pitchFamily="34" charset="0"/>
            </a:endParaRPr>
          </a:p>
        </p:txBody>
      </p:sp>
      <p:sp>
        <p:nvSpPr>
          <p:cNvPr id="21509"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pPr>
            <a:fld id="{3FE2C540-B45A-44D4-9429-6EF4619E6AE4}" type="slidenum">
              <a:rPr lang="en-US" altLang="en-US">
                <a:latin typeface="Arial" panose="020B0604020202020204" pitchFamily="34" charset="0"/>
              </a:rPr>
              <a:pPr algn="r" eaLnBrk="1" hangingPunct="1">
                <a:spcBef>
                  <a:spcPct val="0"/>
                </a:spcBef>
              </a:pPr>
              <a:t>21</a:t>
            </a:fld>
            <a:endParaRPr lang="en-US" altLang="en-US">
              <a:latin typeface="Arial" panose="020B0604020202020204" pitchFamily="34" charset="0"/>
            </a:endParaRPr>
          </a:p>
        </p:txBody>
      </p:sp>
    </p:spTree>
    <p:extLst>
      <p:ext uri="{BB962C8B-B14F-4D97-AF65-F5344CB8AC3E}">
        <p14:creationId xmlns:p14="http://schemas.microsoft.com/office/powerpoint/2010/main" val="387895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E573502-3E7F-46AF-A6FD-4E46BC6DB45D}" type="slidenum">
              <a:rPr lang="ar-SA" altLang="en-US" smtClean="0">
                <a:latin typeface="Arial" panose="020B0604020202020204" pitchFamily="34" charset="0"/>
              </a:rPr>
              <a:pPr>
                <a:spcBef>
                  <a:spcPct val="0"/>
                </a:spcBef>
              </a:pPr>
              <a:t>22</a:t>
            </a:fld>
            <a:endParaRPr lang="en-US" altLang="en-US" smtClean="0">
              <a:latin typeface="Arial" panose="020B0604020202020204" pitchFamily="34" charset="0"/>
            </a:endParaRPr>
          </a:p>
        </p:txBody>
      </p:sp>
      <p:sp>
        <p:nvSpPr>
          <p:cNvPr id="245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altLang="en-US" smtClean="0"/>
          </a:p>
        </p:txBody>
      </p:sp>
    </p:spTree>
    <p:extLst>
      <p:ext uri="{BB962C8B-B14F-4D97-AF65-F5344CB8AC3E}">
        <p14:creationId xmlns:p14="http://schemas.microsoft.com/office/powerpoint/2010/main" val="14028856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E573502-3E7F-46AF-A6FD-4E46BC6DB45D}" type="slidenum">
              <a:rPr lang="ar-SA" altLang="en-US" smtClean="0">
                <a:latin typeface="Arial" panose="020B0604020202020204" pitchFamily="34" charset="0"/>
              </a:rPr>
              <a:pPr>
                <a:spcBef>
                  <a:spcPct val="0"/>
                </a:spcBef>
              </a:pPr>
              <a:t>23</a:t>
            </a:fld>
            <a:endParaRPr lang="en-US" altLang="en-US" smtClean="0">
              <a:latin typeface="Arial" panose="020B0604020202020204" pitchFamily="34" charset="0"/>
            </a:endParaRPr>
          </a:p>
        </p:txBody>
      </p:sp>
      <p:sp>
        <p:nvSpPr>
          <p:cNvPr id="245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altLang="en-US" smtClean="0"/>
          </a:p>
        </p:txBody>
      </p:sp>
    </p:spTree>
    <p:extLst>
      <p:ext uri="{BB962C8B-B14F-4D97-AF65-F5344CB8AC3E}">
        <p14:creationId xmlns:p14="http://schemas.microsoft.com/office/powerpoint/2010/main" val="16417609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EBA13EC-A1B9-4F3C-8DB6-0B3F2C3D809F}" type="datetimeFigureOut">
              <a:rPr lang="en-US" smtClean="0"/>
              <a:t>2/10/2016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632B59-B171-4FA4-90DE-DC0175553DB5}" type="slidenum">
              <a:rPr lang="en-US" smtClean="0"/>
              <a:t>‹#›</a:t>
            </a:fld>
            <a:endParaRPr lang="en-US"/>
          </a:p>
        </p:txBody>
      </p:sp>
    </p:spTree>
    <p:extLst>
      <p:ext uri="{BB962C8B-B14F-4D97-AF65-F5344CB8AC3E}">
        <p14:creationId xmlns:p14="http://schemas.microsoft.com/office/powerpoint/2010/main" val="2783012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BA13EC-A1B9-4F3C-8DB6-0B3F2C3D809F}" type="datetimeFigureOut">
              <a:rPr lang="en-US" smtClean="0"/>
              <a:t>2/10/2016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632B59-B171-4FA4-90DE-DC0175553DB5}" type="slidenum">
              <a:rPr lang="en-US" smtClean="0"/>
              <a:t>‹#›</a:t>
            </a:fld>
            <a:endParaRPr lang="en-US"/>
          </a:p>
        </p:txBody>
      </p:sp>
    </p:spTree>
    <p:extLst>
      <p:ext uri="{BB962C8B-B14F-4D97-AF65-F5344CB8AC3E}">
        <p14:creationId xmlns:p14="http://schemas.microsoft.com/office/powerpoint/2010/main" val="2676257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BA13EC-A1B9-4F3C-8DB6-0B3F2C3D809F}" type="datetimeFigureOut">
              <a:rPr lang="en-US" smtClean="0"/>
              <a:t>2/10/2016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632B59-B171-4FA4-90DE-DC0175553DB5}" type="slidenum">
              <a:rPr lang="en-US" smtClean="0"/>
              <a:t>‹#›</a:t>
            </a:fld>
            <a:endParaRPr lang="en-US"/>
          </a:p>
        </p:txBody>
      </p:sp>
    </p:spTree>
    <p:extLst>
      <p:ext uri="{BB962C8B-B14F-4D97-AF65-F5344CB8AC3E}">
        <p14:creationId xmlns:p14="http://schemas.microsoft.com/office/powerpoint/2010/main" val="2685272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BA13EC-A1B9-4F3C-8DB6-0B3F2C3D809F}" type="datetimeFigureOut">
              <a:rPr lang="en-US" smtClean="0"/>
              <a:t>2/10/2016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632B59-B171-4FA4-90DE-DC0175553DB5}" type="slidenum">
              <a:rPr lang="en-US" smtClean="0"/>
              <a:t>‹#›</a:t>
            </a:fld>
            <a:endParaRPr lang="en-US"/>
          </a:p>
        </p:txBody>
      </p:sp>
    </p:spTree>
    <p:extLst>
      <p:ext uri="{BB962C8B-B14F-4D97-AF65-F5344CB8AC3E}">
        <p14:creationId xmlns:p14="http://schemas.microsoft.com/office/powerpoint/2010/main" val="1545190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BA13EC-A1B9-4F3C-8DB6-0B3F2C3D809F}" type="datetimeFigureOut">
              <a:rPr lang="en-US" smtClean="0"/>
              <a:t>2/10/2016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632B59-B171-4FA4-90DE-DC0175553DB5}" type="slidenum">
              <a:rPr lang="en-US" smtClean="0"/>
              <a:t>‹#›</a:t>
            </a:fld>
            <a:endParaRPr lang="en-US"/>
          </a:p>
        </p:txBody>
      </p:sp>
    </p:spTree>
    <p:extLst>
      <p:ext uri="{BB962C8B-B14F-4D97-AF65-F5344CB8AC3E}">
        <p14:creationId xmlns:p14="http://schemas.microsoft.com/office/powerpoint/2010/main" val="4252048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BA13EC-A1B9-4F3C-8DB6-0B3F2C3D809F}" type="datetimeFigureOut">
              <a:rPr lang="en-US" smtClean="0"/>
              <a:t>2/10/2016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632B59-B171-4FA4-90DE-DC0175553DB5}" type="slidenum">
              <a:rPr lang="en-US" smtClean="0"/>
              <a:t>‹#›</a:t>
            </a:fld>
            <a:endParaRPr lang="en-US"/>
          </a:p>
        </p:txBody>
      </p:sp>
    </p:spTree>
    <p:extLst>
      <p:ext uri="{BB962C8B-B14F-4D97-AF65-F5344CB8AC3E}">
        <p14:creationId xmlns:p14="http://schemas.microsoft.com/office/powerpoint/2010/main" val="3703777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BA13EC-A1B9-4F3C-8DB6-0B3F2C3D809F}" type="datetimeFigureOut">
              <a:rPr lang="en-US" smtClean="0"/>
              <a:t>2/10/2016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632B59-B171-4FA4-90DE-DC0175553DB5}" type="slidenum">
              <a:rPr lang="en-US" smtClean="0"/>
              <a:t>‹#›</a:t>
            </a:fld>
            <a:endParaRPr lang="en-US"/>
          </a:p>
        </p:txBody>
      </p:sp>
    </p:spTree>
    <p:extLst>
      <p:ext uri="{BB962C8B-B14F-4D97-AF65-F5344CB8AC3E}">
        <p14:creationId xmlns:p14="http://schemas.microsoft.com/office/powerpoint/2010/main" val="3574737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BA13EC-A1B9-4F3C-8DB6-0B3F2C3D809F}" type="datetimeFigureOut">
              <a:rPr lang="en-US" smtClean="0"/>
              <a:t>2/10/2016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632B59-B171-4FA4-90DE-DC0175553DB5}" type="slidenum">
              <a:rPr lang="en-US" smtClean="0"/>
              <a:t>‹#›</a:t>
            </a:fld>
            <a:endParaRPr lang="en-US"/>
          </a:p>
        </p:txBody>
      </p:sp>
    </p:spTree>
    <p:extLst>
      <p:ext uri="{BB962C8B-B14F-4D97-AF65-F5344CB8AC3E}">
        <p14:creationId xmlns:p14="http://schemas.microsoft.com/office/powerpoint/2010/main" val="4271548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BA13EC-A1B9-4F3C-8DB6-0B3F2C3D809F}" type="datetimeFigureOut">
              <a:rPr lang="en-US" smtClean="0"/>
              <a:t>2/10/2016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632B59-B171-4FA4-90DE-DC0175553DB5}" type="slidenum">
              <a:rPr lang="en-US" smtClean="0"/>
              <a:t>‹#›</a:t>
            </a:fld>
            <a:endParaRPr lang="en-US"/>
          </a:p>
        </p:txBody>
      </p:sp>
    </p:spTree>
    <p:extLst>
      <p:ext uri="{BB962C8B-B14F-4D97-AF65-F5344CB8AC3E}">
        <p14:creationId xmlns:p14="http://schemas.microsoft.com/office/powerpoint/2010/main" val="3795917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BA13EC-A1B9-4F3C-8DB6-0B3F2C3D809F}" type="datetimeFigureOut">
              <a:rPr lang="en-US" smtClean="0"/>
              <a:t>2/10/2016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632B59-B171-4FA4-90DE-DC0175553DB5}" type="slidenum">
              <a:rPr lang="en-US" smtClean="0"/>
              <a:t>‹#›</a:t>
            </a:fld>
            <a:endParaRPr lang="en-US"/>
          </a:p>
        </p:txBody>
      </p:sp>
    </p:spTree>
    <p:extLst>
      <p:ext uri="{BB962C8B-B14F-4D97-AF65-F5344CB8AC3E}">
        <p14:creationId xmlns:p14="http://schemas.microsoft.com/office/powerpoint/2010/main" val="3825013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BA13EC-A1B9-4F3C-8DB6-0B3F2C3D809F}" type="datetimeFigureOut">
              <a:rPr lang="en-US" smtClean="0"/>
              <a:t>2/10/2016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632B59-B171-4FA4-90DE-DC0175553DB5}" type="slidenum">
              <a:rPr lang="en-US" smtClean="0"/>
              <a:t>‹#›</a:t>
            </a:fld>
            <a:endParaRPr lang="en-US"/>
          </a:p>
        </p:txBody>
      </p:sp>
    </p:spTree>
    <p:extLst>
      <p:ext uri="{BB962C8B-B14F-4D97-AF65-F5344CB8AC3E}">
        <p14:creationId xmlns:p14="http://schemas.microsoft.com/office/powerpoint/2010/main" val="2238833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BA13EC-A1B9-4F3C-8DB6-0B3F2C3D809F}" type="datetimeFigureOut">
              <a:rPr lang="en-US" smtClean="0"/>
              <a:t>2/10/2016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632B59-B171-4FA4-90DE-DC0175553DB5}" type="slidenum">
              <a:rPr lang="en-US" smtClean="0"/>
              <a:t>‹#›</a:t>
            </a:fld>
            <a:endParaRPr lang="en-US"/>
          </a:p>
        </p:txBody>
      </p:sp>
    </p:spTree>
    <p:extLst>
      <p:ext uri="{BB962C8B-B14F-4D97-AF65-F5344CB8AC3E}">
        <p14:creationId xmlns:p14="http://schemas.microsoft.com/office/powerpoint/2010/main" val="25318451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library.med.utah.edu/kw/ecg/index.html"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www.medical.philips.com/pwc_hc/main/shared/Assets/Images/PatientMonitoring/Product/ecg/pg_ECG_main.en.jpg"/>
          <p:cNvPicPr>
            <a:picLocks noChangeAspect="1" noChangeArrowheads="1"/>
          </p:cNvPicPr>
          <p:nvPr/>
        </p:nvPicPr>
        <p:blipFill>
          <a:blip r:embed="rId2" cstate="print"/>
          <a:srcRect/>
          <a:stretch>
            <a:fillRect/>
          </a:stretch>
        </p:blipFill>
        <p:spPr bwMode="auto">
          <a:xfrm>
            <a:off x="1524000" y="152400"/>
            <a:ext cx="4419600" cy="6553200"/>
          </a:xfrm>
          <a:prstGeom prst="rect">
            <a:avLst/>
          </a:prstGeom>
          <a:ln>
            <a:noFill/>
          </a:ln>
          <a:effectLst>
            <a:softEdge rad="112500"/>
          </a:effectLst>
        </p:spPr>
      </p:pic>
      <p:sp useBgFill="1">
        <p:nvSpPr>
          <p:cNvPr id="3075" name="مستطيل مستدير الزوايا 20"/>
          <p:cNvSpPr>
            <a:spLocks noChangeArrowheads="1"/>
          </p:cNvSpPr>
          <p:nvPr/>
        </p:nvSpPr>
        <p:spPr bwMode="auto">
          <a:xfrm>
            <a:off x="5943600" y="1524000"/>
            <a:ext cx="4419600" cy="1905000"/>
          </a:xfrm>
          <a:prstGeom prst="roundRect">
            <a:avLst>
              <a:gd name="adj" fmla="val 16667"/>
            </a:avLst>
          </a:prstGeom>
          <a:ln w="9525">
            <a:solidFill>
              <a:srgbClr val="FFCCFF"/>
            </a:solidFill>
            <a:round/>
            <a:headEnd/>
            <a:tailEnd/>
          </a:ln>
          <a:effectLst>
            <a:outerShdw dist="20000" dir="5400000" rotWithShape="0">
              <a:srgbClr val="000000">
                <a:alpha val="37999"/>
              </a:srgbClr>
            </a:outerShdw>
          </a:effectLst>
        </p:spPr>
        <p:txBody>
          <a:bodyPr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rtl="1">
              <a:spcBef>
                <a:spcPct val="0"/>
              </a:spcBef>
              <a:spcAft>
                <a:spcPts val="1000"/>
              </a:spcAft>
              <a:buNone/>
            </a:pPr>
            <a:r>
              <a:rPr lang="en-US" altLang="en-US" b="1">
                <a:solidFill>
                  <a:srgbClr val="FF0000"/>
                </a:solidFill>
                <a:latin typeface="Calibri" panose="020F0502020204030204" pitchFamily="34" charset="0"/>
              </a:rPr>
              <a:t>Basic  ElectroCardiogram </a:t>
            </a:r>
          </a:p>
          <a:p>
            <a:pPr algn="ctr" rtl="1">
              <a:spcBef>
                <a:spcPct val="0"/>
              </a:spcBef>
              <a:spcAft>
                <a:spcPts val="1000"/>
              </a:spcAft>
              <a:buNone/>
            </a:pPr>
            <a:r>
              <a:rPr lang="en-US" altLang="en-US" b="1">
                <a:solidFill>
                  <a:srgbClr val="FF0000"/>
                </a:solidFill>
                <a:latin typeface="Calibri" panose="020F0502020204030204" pitchFamily="34" charset="0"/>
              </a:rPr>
              <a:t>(ECG)</a:t>
            </a:r>
            <a:endParaRPr lang="ar-SA" altLang="en-US" sz="2800"/>
          </a:p>
        </p:txBody>
      </p:sp>
      <p:pic>
        <p:nvPicPr>
          <p:cNvPr id="3076" name="صورة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0375" y="214313"/>
            <a:ext cx="857250" cy="107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عنوان فرعي 2"/>
          <p:cNvSpPr txBox="1">
            <a:spLocks/>
          </p:cNvSpPr>
          <p:nvPr/>
        </p:nvSpPr>
        <p:spPr>
          <a:xfrm>
            <a:off x="4810126" y="4071938"/>
            <a:ext cx="5414963" cy="2405062"/>
          </a:xfrm>
          <a:prstGeom prst="rect">
            <a:avLst/>
          </a:prstGeom>
        </p:spPr>
        <p:txBody>
          <a:bodyPr/>
          <a:lstStyle/>
          <a:p>
            <a:pPr marL="342900" indent="-342900" algn="ctr">
              <a:spcBef>
                <a:spcPct val="20000"/>
              </a:spcBef>
              <a:defRPr/>
            </a:pPr>
            <a:r>
              <a:rPr lang="en-US" sz="3200" kern="0" dirty="0">
                <a:solidFill>
                  <a:srgbClr val="FF0000"/>
                </a:solidFill>
              </a:rPr>
              <a:t> </a:t>
            </a:r>
            <a:r>
              <a:rPr lang="en-US" b="1" u="sng" kern="0" dirty="0">
                <a:solidFill>
                  <a:srgbClr val="002060"/>
                </a:solidFill>
              </a:rPr>
              <a:t>Prepared by</a:t>
            </a:r>
            <a:endParaRPr lang="en-US" kern="0" dirty="0">
              <a:solidFill>
                <a:srgbClr val="002060"/>
              </a:solidFill>
            </a:endParaRPr>
          </a:p>
          <a:p>
            <a:pPr marL="342900" indent="-342900" algn="ctr">
              <a:spcBef>
                <a:spcPct val="20000"/>
              </a:spcBef>
              <a:defRPr/>
            </a:pPr>
            <a:r>
              <a:rPr lang="en-US" kern="0" dirty="0">
                <a:solidFill>
                  <a:srgbClr val="002060"/>
                </a:solidFill>
              </a:rPr>
              <a:t>Ms: </a:t>
            </a:r>
            <a:r>
              <a:rPr lang="en-US" kern="0" dirty="0" err="1">
                <a:solidFill>
                  <a:srgbClr val="002060"/>
                </a:solidFill>
              </a:rPr>
              <a:t>Alwah</a:t>
            </a:r>
            <a:r>
              <a:rPr lang="en-US" kern="0" dirty="0">
                <a:solidFill>
                  <a:srgbClr val="002060"/>
                </a:solidFill>
              </a:rPr>
              <a:t> M. </a:t>
            </a:r>
            <a:r>
              <a:rPr lang="en-US" kern="0" dirty="0" err="1">
                <a:solidFill>
                  <a:srgbClr val="002060"/>
                </a:solidFill>
              </a:rPr>
              <a:t>Alkathiri</a:t>
            </a:r>
            <a:endParaRPr lang="en-US" kern="0" dirty="0">
              <a:solidFill>
                <a:srgbClr val="002060"/>
              </a:solidFill>
            </a:endParaRPr>
          </a:p>
          <a:p>
            <a:pPr marL="342900" indent="-342900" algn="ctr">
              <a:spcBef>
                <a:spcPct val="20000"/>
              </a:spcBef>
              <a:defRPr/>
            </a:pPr>
            <a:r>
              <a:rPr lang="en-US" sz="2000" kern="0" dirty="0">
                <a:solidFill>
                  <a:srgbClr val="002060"/>
                </a:solidFill>
              </a:rPr>
              <a:t>Mr. Hamza </a:t>
            </a:r>
            <a:r>
              <a:rPr lang="en-US" sz="2000" kern="0" dirty="0" err="1">
                <a:solidFill>
                  <a:srgbClr val="002060"/>
                </a:solidFill>
              </a:rPr>
              <a:t>Ratrout</a:t>
            </a:r>
            <a:endParaRPr lang="en-US" sz="2000" kern="0" dirty="0">
              <a:solidFill>
                <a:srgbClr val="002060"/>
              </a:solidFill>
            </a:endParaRPr>
          </a:p>
          <a:p>
            <a:pPr marL="342900" indent="-342900" algn="ctr">
              <a:spcBef>
                <a:spcPct val="20000"/>
              </a:spcBef>
              <a:defRPr/>
            </a:pPr>
            <a:endParaRPr lang="en-US" sz="2000" kern="0" dirty="0">
              <a:solidFill>
                <a:srgbClr val="002060"/>
              </a:solidFill>
            </a:endParaRPr>
          </a:p>
          <a:p>
            <a:pPr marL="342900" indent="-342900" algn="ctr">
              <a:spcBef>
                <a:spcPct val="20000"/>
              </a:spcBef>
              <a:defRPr/>
            </a:pPr>
            <a:r>
              <a:rPr lang="en-US" sz="2000" u="sng" kern="0" dirty="0">
                <a:solidFill>
                  <a:srgbClr val="002060"/>
                </a:solidFill>
              </a:rPr>
              <a:t>Revised by:</a:t>
            </a:r>
          </a:p>
          <a:p>
            <a:pPr marL="342900" indent="-342900" algn="ctr">
              <a:spcBef>
                <a:spcPct val="20000"/>
              </a:spcBef>
              <a:defRPr/>
            </a:pPr>
            <a:r>
              <a:rPr lang="en-US" sz="2000" kern="0" dirty="0">
                <a:solidFill>
                  <a:srgbClr val="002060"/>
                </a:solidFill>
              </a:rPr>
              <a:t>Dr. Irene </a:t>
            </a:r>
            <a:r>
              <a:rPr lang="en-US" sz="2000" kern="0" dirty="0" err="1">
                <a:solidFill>
                  <a:srgbClr val="002060"/>
                </a:solidFill>
              </a:rPr>
              <a:t>Roco</a:t>
            </a:r>
            <a:endParaRPr lang="en-US" sz="2000" kern="0" dirty="0">
              <a:solidFill>
                <a:srgbClr val="002060"/>
              </a:solidFill>
            </a:endParaRPr>
          </a:p>
          <a:p>
            <a:pPr marL="342900" indent="-342900">
              <a:spcBef>
                <a:spcPct val="20000"/>
              </a:spcBef>
              <a:buFontTx/>
              <a:buChar char="•"/>
              <a:defRPr/>
            </a:pPr>
            <a:endParaRPr lang="ar-SA" sz="3200" kern="0" dirty="0"/>
          </a:p>
        </p:txBody>
      </p:sp>
    </p:spTree>
    <p:extLst>
      <p:ext uri="{BB962C8B-B14F-4D97-AF65-F5344CB8AC3E}">
        <p14:creationId xmlns:p14="http://schemas.microsoft.com/office/powerpoint/2010/main" val="38760953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idx="1"/>
          </p:nvPr>
        </p:nvSpPr>
        <p:spPr>
          <a:xfrm>
            <a:off x="2057400" y="1676401"/>
            <a:ext cx="8382000" cy="4525963"/>
          </a:xfrm>
        </p:spPr>
        <p:txBody>
          <a:bodyPr/>
          <a:lstStyle/>
          <a:p>
            <a:pPr>
              <a:buFontTx/>
              <a:buNone/>
            </a:pPr>
            <a:r>
              <a:rPr lang="en-US" altLang="en-US">
                <a:latin typeface="Times New Roman" panose="02020603050405020304" pitchFamily="18" charset="0"/>
                <a:cs typeface="Times New Roman" panose="02020603050405020304" pitchFamily="18" charset="0"/>
              </a:rPr>
              <a:t> 1. </a:t>
            </a:r>
            <a:r>
              <a:rPr lang="en-US" altLang="en-US" b="1" u="sng" smtClean="0">
                <a:solidFill>
                  <a:srgbClr val="FF0000"/>
                </a:solidFill>
                <a:latin typeface="Times New Roman" panose="02020603050405020304" pitchFamily="18" charset="0"/>
                <a:cs typeface="Times New Roman" panose="02020603050405020304" pitchFamily="18" charset="0"/>
              </a:rPr>
              <a:t>Standard 12 Lead </a:t>
            </a:r>
          </a:p>
          <a:p>
            <a:pPr>
              <a:buFontTx/>
              <a:buNone/>
            </a:pPr>
            <a:r>
              <a:rPr lang="en-US" altLang="en-US" smtClean="0"/>
              <a:t>Most commonly used tool to diagnose:</a:t>
            </a:r>
          </a:p>
          <a:p>
            <a:r>
              <a:rPr lang="en-US" altLang="en-US" smtClean="0"/>
              <a:t>Dysrhythmias</a:t>
            </a:r>
          </a:p>
          <a:p>
            <a:r>
              <a:rPr lang="en-US" altLang="en-US" smtClean="0"/>
              <a:t>Conduction abnormalities</a:t>
            </a:r>
          </a:p>
          <a:p>
            <a:r>
              <a:rPr lang="en-US" altLang="en-US" smtClean="0"/>
              <a:t>Enlarged heart chambers</a:t>
            </a:r>
          </a:p>
          <a:p>
            <a:r>
              <a:rPr lang="en-US" altLang="en-US" smtClean="0"/>
              <a:t>Myocardial ischemia or infarction</a:t>
            </a:r>
          </a:p>
          <a:p>
            <a:r>
              <a:rPr lang="en-US" altLang="en-US" smtClean="0"/>
              <a:t>High / low calcium and Potassium level</a:t>
            </a:r>
          </a:p>
          <a:p>
            <a:r>
              <a:rPr lang="en-US" altLang="en-US" smtClean="0"/>
              <a:t>Effects of some medications</a:t>
            </a:r>
          </a:p>
        </p:txBody>
      </p:sp>
      <p:sp>
        <p:nvSpPr>
          <p:cNvPr id="17411" name="Rectangle 1"/>
          <p:cNvSpPr>
            <a:spLocks noChangeArrowheads="1"/>
          </p:cNvSpPr>
          <p:nvPr/>
        </p:nvSpPr>
        <p:spPr bwMode="auto">
          <a:xfrm>
            <a:off x="2057400" y="352426"/>
            <a:ext cx="7620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4000" b="1" u="sng">
                <a:solidFill>
                  <a:srgbClr val="FF0000"/>
                </a:solidFill>
                <a:latin typeface="Times New Roman" panose="02020603050405020304" pitchFamily="18" charset="0"/>
                <a:cs typeface="Times New Roman" panose="02020603050405020304" pitchFamily="18" charset="0"/>
              </a:rPr>
              <a:t>Types of Leads used in Obtaining ECG</a:t>
            </a:r>
          </a:p>
        </p:txBody>
      </p:sp>
    </p:spTree>
    <p:extLst>
      <p:ext uri="{BB962C8B-B14F-4D97-AF65-F5344CB8AC3E}">
        <p14:creationId xmlns:p14="http://schemas.microsoft.com/office/powerpoint/2010/main" val="7874477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idx="1"/>
          </p:nvPr>
        </p:nvSpPr>
        <p:spPr>
          <a:xfrm>
            <a:off x="2057400" y="1676401"/>
            <a:ext cx="8382000" cy="4525963"/>
          </a:xfrm>
        </p:spPr>
        <p:txBody>
          <a:bodyPr/>
          <a:lstStyle/>
          <a:p>
            <a:pPr>
              <a:buFontTx/>
              <a:buNone/>
            </a:pPr>
            <a:r>
              <a:rPr lang="en-US" altLang="en-US">
                <a:latin typeface="Times New Roman" panose="02020603050405020304" pitchFamily="18" charset="0"/>
                <a:cs typeface="Times New Roman" panose="02020603050405020304" pitchFamily="18" charset="0"/>
              </a:rPr>
              <a:t> 2. </a:t>
            </a:r>
            <a:r>
              <a:rPr lang="en-US" altLang="en-US" b="1" u="sng" smtClean="0">
                <a:solidFill>
                  <a:srgbClr val="FF0000"/>
                </a:solidFill>
                <a:latin typeface="Times New Roman" panose="02020603050405020304" pitchFamily="18" charset="0"/>
                <a:cs typeface="Times New Roman" panose="02020603050405020304" pitchFamily="18" charset="0"/>
              </a:rPr>
              <a:t>15 Lead ECG </a:t>
            </a:r>
          </a:p>
          <a:p>
            <a:pPr>
              <a:buFontTx/>
              <a:buNone/>
            </a:pPr>
            <a:endParaRPr lang="en-US" altLang="en-US" b="1" u="sng" smtClean="0">
              <a:solidFill>
                <a:srgbClr val="FF0000"/>
              </a:solidFill>
              <a:latin typeface="Times New Roman" panose="02020603050405020304" pitchFamily="18" charset="0"/>
              <a:cs typeface="Times New Roman" panose="02020603050405020304" pitchFamily="18" charset="0"/>
            </a:endParaRPr>
          </a:p>
          <a:p>
            <a:r>
              <a:rPr lang="en-US" altLang="en-US" smtClean="0"/>
              <a:t>3 chest leads are added across the right precordium</a:t>
            </a:r>
          </a:p>
          <a:p>
            <a:r>
              <a:rPr lang="en-US" altLang="en-US" smtClean="0"/>
              <a:t>A valuable tool for early diagnosis of Right ventricular and posterior left ventricular infarction</a:t>
            </a:r>
          </a:p>
        </p:txBody>
      </p:sp>
      <p:sp>
        <p:nvSpPr>
          <p:cNvPr id="18435" name="Rectangle 1"/>
          <p:cNvSpPr>
            <a:spLocks noChangeArrowheads="1"/>
          </p:cNvSpPr>
          <p:nvPr/>
        </p:nvSpPr>
        <p:spPr bwMode="auto">
          <a:xfrm>
            <a:off x="2057400" y="352426"/>
            <a:ext cx="7620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4000" b="1" u="sng">
                <a:solidFill>
                  <a:srgbClr val="FF0000"/>
                </a:solidFill>
                <a:latin typeface="Times New Roman" panose="02020603050405020304" pitchFamily="18" charset="0"/>
                <a:cs typeface="Times New Roman" panose="02020603050405020304" pitchFamily="18" charset="0"/>
              </a:rPr>
              <a:t>Types of Leads used in Obtaining ECG</a:t>
            </a:r>
          </a:p>
        </p:txBody>
      </p:sp>
    </p:spTree>
    <p:extLst>
      <p:ext uri="{BB962C8B-B14F-4D97-AF65-F5344CB8AC3E}">
        <p14:creationId xmlns:p14="http://schemas.microsoft.com/office/powerpoint/2010/main" val="30737105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idx="1"/>
          </p:nvPr>
        </p:nvSpPr>
        <p:spPr>
          <a:xfrm>
            <a:off x="2057400" y="1676401"/>
            <a:ext cx="8382000" cy="4525963"/>
          </a:xfrm>
        </p:spPr>
        <p:txBody>
          <a:bodyPr/>
          <a:lstStyle/>
          <a:p>
            <a:pPr>
              <a:buFontTx/>
              <a:buNone/>
              <a:defRPr/>
            </a:pPr>
            <a:r>
              <a:rPr lang="en-US" altLang="en-US" dirty="0">
                <a:latin typeface="Times New Roman" panose="02020603050405020304" pitchFamily="18" charset="0"/>
                <a:cs typeface="Times New Roman" panose="02020603050405020304" pitchFamily="18" charset="0"/>
              </a:rPr>
              <a:t> 3. </a:t>
            </a:r>
            <a:r>
              <a:rPr lang="en-US" altLang="en-US" b="1" u="sng" dirty="0" smtClean="0">
                <a:solidFill>
                  <a:srgbClr val="FF0000"/>
                </a:solidFill>
                <a:latin typeface="Times New Roman" panose="02020603050405020304" pitchFamily="18" charset="0"/>
                <a:cs typeface="Times New Roman" panose="02020603050405020304" pitchFamily="18" charset="0"/>
              </a:rPr>
              <a:t>18 Lead ECG </a:t>
            </a:r>
          </a:p>
          <a:p>
            <a:pPr>
              <a:buFontTx/>
              <a:buNone/>
              <a:defRPr/>
            </a:pPr>
            <a:endParaRPr lang="en-US" altLang="en-US" b="1" u="sng" dirty="0" smtClean="0">
              <a:solidFill>
                <a:srgbClr val="FF0000"/>
              </a:solidFill>
              <a:latin typeface="Times New Roman" panose="02020603050405020304" pitchFamily="18" charset="0"/>
              <a:cs typeface="Times New Roman" panose="02020603050405020304" pitchFamily="18" charset="0"/>
            </a:endParaRPr>
          </a:p>
          <a:p>
            <a:pPr>
              <a:defRPr/>
            </a:pPr>
            <a:r>
              <a:rPr lang="en-US" altLang="en-US" dirty="0" smtClean="0"/>
              <a:t>3 chest leads are added from the 15 lead ECG  </a:t>
            </a:r>
          </a:p>
          <a:p>
            <a:pPr>
              <a:defRPr/>
            </a:pPr>
            <a:r>
              <a:rPr lang="en-US" altLang="en-US" dirty="0" smtClean="0"/>
              <a:t>Early detection of Myocardial Ischemia and injury</a:t>
            </a:r>
          </a:p>
          <a:p>
            <a:pPr marL="0" indent="0">
              <a:buNone/>
              <a:defRPr/>
            </a:pPr>
            <a:endParaRPr lang="en-US" altLang="en-US" dirty="0" smtClean="0"/>
          </a:p>
        </p:txBody>
      </p:sp>
      <p:sp>
        <p:nvSpPr>
          <p:cNvPr id="19459" name="Rectangle 1"/>
          <p:cNvSpPr>
            <a:spLocks noChangeArrowheads="1"/>
          </p:cNvSpPr>
          <p:nvPr/>
        </p:nvSpPr>
        <p:spPr bwMode="auto">
          <a:xfrm>
            <a:off x="2057400" y="352426"/>
            <a:ext cx="7620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4000" b="1" u="sng">
                <a:solidFill>
                  <a:srgbClr val="FF0000"/>
                </a:solidFill>
                <a:latin typeface="Times New Roman" panose="02020603050405020304" pitchFamily="18" charset="0"/>
                <a:cs typeface="Times New Roman" panose="02020603050405020304" pitchFamily="18" charset="0"/>
              </a:rPr>
              <a:t>Types of Leads used in Obtaining ECG</a:t>
            </a:r>
          </a:p>
        </p:txBody>
      </p:sp>
    </p:spTree>
    <p:extLst>
      <p:ext uri="{BB962C8B-B14F-4D97-AF65-F5344CB8AC3E}">
        <p14:creationId xmlns:p14="http://schemas.microsoft.com/office/powerpoint/2010/main" val="19911955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656736" y="2308122"/>
            <a:ext cx="8229600" cy="2932085"/>
          </a:xfrm>
          <a:prstGeom prst="rect">
            <a:avLst/>
          </a:prstGeom>
        </p:spPr>
        <p:txBody>
          <a:bodyPr wrap="square">
            <a:spAutoFit/>
          </a:bodyPr>
          <a:lstStyle/>
          <a:p>
            <a:r>
              <a:rPr lang="en-US" dirty="0" smtClean="0"/>
              <a:t>rate and rhythm of heartbeats</a:t>
            </a:r>
          </a:p>
          <a:p>
            <a:r>
              <a:rPr lang="en-US" dirty="0" smtClean="0"/>
              <a:t>the size and position of the heart chambers</a:t>
            </a:r>
          </a:p>
          <a:p>
            <a:r>
              <a:rPr lang="en-US" dirty="0" smtClean="0"/>
              <a:t>the presence of any damage to the heart's muscle cells or conduction system</a:t>
            </a:r>
          </a:p>
          <a:p>
            <a:r>
              <a:rPr lang="en-US" dirty="0" smtClean="0"/>
              <a:t>the effects of cardiac drugs</a:t>
            </a:r>
            <a:endParaRPr lang="en-US" dirty="0"/>
          </a:p>
          <a:p>
            <a:r>
              <a:rPr lang="en-US" dirty="0" smtClean="0"/>
              <a:t>the function of implanted pacemakers.</a:t>
            </a:r>
            <a:endParaRPr lang="en-US" dirty="0"/>
          </a:p>
        </p:txBody>
      </p:sp>
      <p:sp>
        <p:nvSpPr>
          <p:cNvPr id="6" name="Title 1"/>
          <p:cNvSpPr>
            <a:spLocks noGrp="1"/>
          </p:cNvSpPr>
          <p:nvPr>
            <p:ph type="title"/>
          </p:nvPr>
        </p:nvSpPr>
        <p:spPr>
          <a:ln>
            <a:solidFill>
              <a:schemeClr val="tx1"/>
            </a:solidFill>
          </a:ln>
        </p:spPr>
        <p:txBody>
          <a:bodyPr/>
          <a:lstStyle/>
          <a:p>
            <a:r>
              <a:rPr lang="en-US" sz="3600" dirty="0">
                <a:solidFill>
                  <a:srgbClr val="FF0000"/>
                </a:solidFill>
              </a:rPr>
              <a:t>ECG measures the following:</a:t>
            </a:r>
            <a:endParaRPr lang="en-US" altLang="en-US" sz="3600" i="1" u="sng"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9433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lstStyle/>
          <a:p>
            <a:r>
              <a:rPr lang="en-US" dirty="0" smtClean="0">
                <a:solidFill>
                  <a:srgbClr val="FF0000"/>
                </a:solidFill>
              </a:rPr>
              <a:t>Reasons for performing electrocardiography include:</a:t>
            </a:r>
          </a:p>
        </p:txBody>
      </p:sp>
      <p:sp>
        <p:nvSpPr>
          <p:cNvPr id="3" name="Content Placeholder 2"/>
          <p:cNvSpPr>
            <a:spLocks noGrp="1"/>
          </p:cNvSpPr>
          <p:nvPr>
            <p:ph idx="1"/>
          </p:nvPr>
        </p:nvSpPr>
        <p:spPr>
          <a:xfrm>
            <a:off x="1700981" y="2160639"/>
            <a:ext cx="8229600" cy="4525963"/>
          </a:xfrm>
          <a:ln>
            <a:solidFill>
              <a:schemeClr val="tx1"/>
            </a:solidFill>
          </a:ln>
        </p:spPr>
        <p:txBody>
          <a:bodyPr/>
          <a:lstStyle/>
          <a:p>
            <a:pPr marL="514350" indent="-514350">
              <a:buFont typeface="+mj-lt"/>
              <a:buAutoNum type="arabicPeriod"/>
            </a:pPr>
            <a:r>
              <a:rPr lang="en-US" dirty="0" smtClean="0"/>
              <a:t>Suspected heart attack</a:t>
            </a:r>
          </a:p>
          <a:p>
            <a:pPr marL="514350" indent="-514350">
              <a:buFont typeface="+mj-lt"/>
              <a:buAutoNum type="arabicPeriod"/>
            </a:pPr>
            <a:r>
              <a:rPr lang="en-US" dirty="0" smtClean="0"/>
              <a:t>Suspected pulmonary embolism</a:t>
            </a:r>
          </a:p>
          <a:p>
            <a:pPr marL="514350" indent="-514350">
              <a:buFont typeface="+mj-lt"/>
              <a:buAutoNum type="arabicPeriod"/>
            </a:pPr>
            <a:r>
              <a:rPr lang="en-US" dirty="0" smtClean="0"/>
              <a:t>A third heart sound, fourth heart sound, a cardiac murmur  or other findings to suggest structural heart disease</a:t>
            </a:r>
          </a:p>
          <a:p>
            <a:pPr marL="514350" indent="-514350">
              <a:buFont typeface="+mj-lt"/>
              <a:buAutoNum type="arabicPeriod"/>
            </a:pPr>
            <a:r>
              <a:rPr lang="en-US" dirty="0" smtClean="0"/>
              <a:t>Perceived cardiac dysrhythmias</a:t>
            </a:r>
          </a:p>
        </p:txBody>
      </p:sp>
    </p:spTree>
    <p:extLst>
      <p:ext uri="{BB962C8B-B14F-4D97-AF65-F5344CB8AC3E}">
        <p14:creationId xmlns:p14="http://schemas.microsoft.com/office/powerpoint/2010/main" val="31863205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lstStyle/>
          <a:p>
            <a:r>
              <a:rPr lang="en-US" dirty="0" smtClean="0">
                <a:solidFill>
                  <a:srgbClr val="FF0000"/>
                </a:solidFill>
              </a:rPr>
              <a:t>Reasons for performing electrocardiography include:</a:t>
            </a:r>
          </a:p>
        </p:txBody>
      </p:sp>
      <p:sp>
        <p:nvSpPr>
          <p:cNvPr id="3" name="Content Placeholder 2"/>
          <p:cNvSpPr>
            <a:spLocks noGrp="1"/>
          </p:cNvSpPr>
          <p:nvPr>
            <p:ph idx="1"/>
          </p:nvPr>
        </p:nvSpPr>
        <p:spPr>
          <a:xfrm>
            <a:off x="1981200" y="1981201"/>
            <a:ext cx="8229600" cy="4525963"/>
          </a:xfrm>
          <a:ln>
            <a:solidFill>
              <a:schemeClr val="tx1"/>
            </a:solidFill>
          </a:ln>
        </p:spPr>
        <p:txBody>
          <a:bodyPr/>
          <a:lstStyle/>
          <a:p>
            <a:pPr marL="0" indent="0">
              <a:buNone/>
            </a:pPr>
            <a:r>
              <a:rPr lang="en-US" dirty="0"/>
              <a:t>5. Fainting or collapse</a:t>
            </a:r>
          </a:p>
          <a:p>
            <a:pPr marL="0" indent="0">
              <a:buNone/>
            </a:pPr>
            <a:r>
              <a:rPr lang="en-US" dirty="0"/>
              <a:t>6. Seizures</a:t>
            </a:r>
          </a:p>
          <a:p>
            <a:pPr marL="0" indent="0">
              <a:buNone/>
            </a:pPr>
            <a:r>
              <a:rPr lang="en-US" dirty="0"/>
              <a:t>7. Monitoring the effects of a heart medication</a:t>
            </a:r>
          </a:p>
          <a:p>
            <a:pPr marL="0" indent="0">
              <a:buNone/>
            </a:pPr>
            <a:r>
              <a:rPr lang="en-US" dirty="0"/>
              <a:t>8.  Assessing severity of electrolyte abnormalities, such as hyperkalemia</a:t>
            </a:r>
          </a:p>
        </p:txBody>
      </p:sp>
    </p:spTree>
    <p:extLst>
      <p:ext uri="{BB962C8B-B14F-4D97-AF65-F5344CB8AC3E}">
        <p14:creationId xmlns:p14="http://schemas.microsoft.com/office/powerpoint/2010/main" val="16039529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idx="4294967295"/>
          </p:nvPr>
        </p:nvSpPr>
        <p:spPr>
          <a:xfrm>
            <a:off x="1905000" y="457200"/>
            <a:ext cx="8229600" cy="1143000"/>
          </a:xfrm>
        </p:spPr>
        <p:txBody>
          <a:bodyPr>
            <a:normAutofit/>
          </a:bodyPr>
          <a:lstStyle/>
          <a:p>
            <a:r>
              <a:rPr lang="en-US" altLang="en-US" sz="3600" b="1" i="1" u="sng" dirty="0" smtClean="0">
                <a:solidFill>
                  <a:srgbClr val="FF0000"/>
                </a:solidFill>
                <a:latin typeface="Times New Roman" panose="02020603050405020304" pitchFamily="18" charset="0"/>
                <a:cs typeface="Times New Roman" panose="02020603050405020304" pitchFamily="18" charset="0"/>
              </a:rPr>
              <a:t>Types of ECG</a:t>
            </a:r>
            <a:r>
              <a:rPr lang="en-US" altLang="en-US" sz="3600" b="1" i="1" u="sng" dirty="0">
                <a:solidFill>
                  <a:srgbClr val="FF0000"/>
                </a:solidFill>
                <a:latin typeface="Times New Roman" panose="02020603050405020304" pitchFamily="18" charset="0"/>
                <a:cs typeface="Times New Roman" panose="02020603050405020304" pitchFamily="18" charset="0"/>
              </a:rPr>
              <a:t/>
            </a:r>
            <a:br>
              <a:rPr lang="en-US" altLang="en-US" sz="3600" b="1" i="1" u="sng" dirty="0">
                <a:solidFill>
                  <a:srgbClr val="FF0000"/>
                </a:solidFill>
                <a:latin typeface="Times New Roman" panose="02020603050405020304" pitchFamily="18" charset="0"/>
                <a:cs typeface="Times New Roman" panose="02020603050405020304" pitchFamily="18" charset="0"/>
              </a:rPr>
            </a:br>
            <a:endParaRPr lang="en-US" altLang="en-US" sz="3600" i="1" u="sng" dirty="0">
              <a:solidFill>
                <a:srgbClr val="FF0000"/>
              </a:solidFill>
              <a:latin typeface="Times New Roman" panose="02020603050405020304" pitchFamily="18" charset="0"/>
              <a:cs typeface="Times New Roman" panose="02020603050405020304" pitchFamily="18" charset="0"/>
            </a:endParaRPr>
          </a:p>
        </p:txBody>
      </p:sp>
      <p:sp>
        <p:nvSpPr>
          <p:cNvPr id="12291" name="Rectangle 1"/>
          <p:cNvSpPr>
            <a:spLocks noChangeArrowheads="1"/>
          </p:cNvSpPr>
          <p:nvPr/>
        </p:nvSpPr>
        <p:spPr bwMode="auto">
          <a:xfrm>
            <a:off x="250723" y="1504951"/>
            <a:ext cx="6073877"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514350" indent="-514350">
              <a:spcBef>
                <a:spcPct val="0"/>
              </a:spcBef>
              <a:buAutoNum type="arabicPeriod"/>
            </a:pPr>
            <a:r>
              <a:rPr lang="en-US" altLang="en-US" sz="2800" b="1" i="1" u="sng" dirty="0" smtClean="0">
                <a:solidFill>
                  <a:srgbClr val="FF0000"/>
                </a:solidFill>
                <a:latin typeface="Times New Roman" panose="02020603050405020304" pitchFamily="18" charset="0"/>
                <a:cs typeface="Times New Roman" panose="02020603050405020304" pitchFamily="18" charset="0"/>
              </a:rPr>
              <a:t>Stress Electrocardiography</a:t>
            </a:r>
          </a:p>
          <a:p>
            <a:pPr marL="514350" indent="-514350">
              <a:spcBef>
                <a:spcPct val="0"/>
              </a:spcBef>
              <a:buAutoNum type="arabicPeriod"/>
            </a:pPr>
            <a:endParaRPr lang="en-US" altLang="en-US" sz="2800" b="1" i="1" u="sng" dirty="0">
              <a:solidFill>
                <a:srgbClr val="FF0000"/>
              </a:solidFill>
              <a:latin typeface="Times New Roman" panose="02020603050405020304" pitchFamily="18" charset="0"/>
              <a:cs typeface="Times New Roman" panose="02020603050405020304" pitchFamily="18" charset="0"/>
            </a:endParaRPr>
          </a:p>
          <a:p>
            <a:pPr marL="0" indent="0">
              <a:spcBef>
                <a:spcPct val="0"/>
              </a:spcBef>
              <a:buNone/>
            </a:pPr>
            <a:endParaRPr lang="en-US" altLang="en-US" sz="2800" dirty="0" smtClean="0"/>
          </a:p>
          <a:p>
            <a:pPr eaLnBrk="1" hangingPunct="1">
              <a:spcBef>
                <a:spcPct val="0"/>
              </a:spcBef>
            </a:pPr>
            <a:r>
              <a:rPr lang="en-US" altLang="en-US" sz="2800" dirty="0" smtClean="0"/>
              <a:t>Uses </a:t>
            </a:r>
            <a:r>
              <a:rPr lang="en-US" altLang="en-US" sz="2800" dirty="0"/>
              <a:t>ECG to assess the client’s response  to an increased cardiac workload during exercise using treadmill or stationary bicycle </a:t>
            </a:r>
          </a:p>
        </p:txBody>
      </p:sp>
      <p:pic>
        <p:nvPicPr>
          <p:cNvPr id="12292"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629400" y="1504951"/>
            <a:ext cx="3733800" cy="493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68629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idx="4294967295"/>
          </p:nvPr>
        </p:nvSpPr>
        <p:spPr>
          <a:xfrm>
            <a:off x="1905000" y="457200"/>
            <a:ext cx="8229600" cy="1143000"/>
          </a:xfrm>
        </p:spPr>
        <p:txBody>
          <a:bodyPr/>
          <a:lstStyle/>
          <a:p>
            <a:r>
              <a:rPr lang="en-US" altLang="en-US" sz="3600" b="1" i="1" u="sng">
                <a:solidFill>
                  <a:srgbClr val="FF0000"/>
                </a:solidFill>
                <a:latin typeface="Times New Roman" panose="02020603050405020304" pitchFamily="18" charset="0"/>
                <a:cs typeface="Times New Roman" panose="02020603050405020304" pitchFamily="18" charset="0"/>
              </a:rPr>
              <a:t>  Stress Electrocardiography</a:t>
            </a:r>
            <a:br>
              <a:rPr lang="en-US" altLang="en-US" sz="3600" b="1" i="1" u="sng">
                <a:solidFill>
                  <a:srgbClr val="FF0000"/>
                </a:solidFill>
                <a:latin typeface="Times New Roman" panose="02020603050405020304" pitchFamily="18" charset="0"/>
                <a:cs typeface="Times New Roman" panose="02020603050405020304" pitchFamily="18" charset="0"/>
              </a:rPr>
            </a:br>
            <a:endParaRPr lang="en-US" altLang="en-US" sz="3600" i="1" u="sng">
              <a:solidFill>
                <a:srgbClr val="FF0000"/>
              </a:solidFill>
              <a:latin typeface="Times New Roman" panose="02020603050405020304" pitchFamily="18" charset="0"/>
              <a:cs typeface="Times New Roman" panose="02020603050405020304" pitchFamily="18" charset="0"/>
            </a:endParaRPr>
          </a:p>
        </p:txBody>
      </p:sp>
      <p:sp>
        <p:nvSpPr>
          <p:cNvPr id="2" name="Rectangle 1"/>
          <p:cNvSpPr/>
          <p:nvPr/>
        </p:nvSpPr>
        <p:spPr>
          <a:xfrm>
            <a:off x="1828800" y="1504950"/>
            <a:ext cx="5791200" cy="3970338"/>
          </a:xfrm>
          <a:prstGeom prst="rect">
            <a:avLst/>
          </a:prstGeom>
        </p:spPr>
        <p:txBody>
          <a:bodyPr>
            <a:spAutoFit/>
          </a:bodyPr>
          <a:lstStyle/>
          <a:p>
            <a:pPr marL="457200" indent="-457200">
              <a:buFont typeface="Arial" panose="020B0604020202020204" pitchFamily="34" charset="0"/>
              <a:buChar char="•"/>
              <a:defRPr/>
            </a:pPr>
            <a:r>
              <a:rPr lang="en-US" sz="2800" dirty="0"/>
              <a:t>Goal of this test: to increase the heart rate  to the target rate</a:t>
            </a:r>
          </a:p>
          <a:p>
            <a:pPr eaLnBrk="1" hangingPunct="1">
              <a:defRPr/>
            </a:pPr>
            <a:endParaRPr lang="en-US" sz="2800" dirty="0"/>
          </a:p>
          <a:p>
            <a:pPr eaLnBrk="1" hangingPunct="1">
              <a:defRPr/>
            </a:pPr>
            <a:endParaRPr lang="en-US" sz="2800" dirty="0"/>
          </a:p>
          <a:p>
            <a:pPr marL="457200" indent="-457200">
              <a:buFont typeface="Arial" panose="020B0604020202020204" pitchFamily="34" charset="0"/>
              <a:buChar char="•"/>
              <a:defRPr/>
            </a:pPr>
            <a:r>
              <a:rPr lang="en-US" sz="2800" dirty="0"/>
              <a:t>Client with Coronary artery disease  may develop chest pain  and characteristic ECG changes  during exercise</a:t>
            </a:r>
          </a:p>
          <a:p>
            <a:pPr marL="457200" indent="-457200">
              <a:buFont typeface="Arial" panose="020B0604020202020204" pitchFamily="34" charset="0"/>
              <a:buChar char="•"/>
              <a:defRPr/>
            </a:pPr>
            <a:endParaRPr lang="en-US" sz="2800" dirty="0"/>
          </a:p>
        </p:txBody>
      </p:sp>
      <p:pic>
        <p:nvPicPr>
          <p:cNvPr id="13316"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924800" y="1600201"/>
            <a:ext cx="2514600" cy="493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56512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1905000" y="457200"/>
            <a:ext cx="8229600" cy="1143000"/>
          </a:xfrm>
        </p:spPr>
        <p:txBody>
          <a:bodyPr/>
          <a:lstStyle/>
          <a:p>
            <a:r>
              <a:rPr lang="en-US" altLang="en-US" sz="3600" b="1" i="1" u="sng">
                <a:solidFill>
                  <a:srgbClr val="FF0000"/>
                </a:solidFill>
                <a:latin typeface="Times New Roman" panose="02020603050405020304" pitchFamily="18" charset="0"/>
                <a:cs typeface="Times New Roman" panose="02020603050405020304" pitchFamily="18" charset="0"/>
              </a:rPr>
              <a:t>When to Terminate  Stress Test </a:t>
            </a:r>
            <a:br>
              <a:rPr lang="en-US" altLang="en-US" sz="3600" b="1" i="1" u="sng">
                <a:solidFill>
                  <a:srgbClr val="FF0000"/>
                </a:solidFill>
                <a:latin typeface="Times New Roman" panose="02020603050405020304" pitchFamily="18" charset="0"/>
                <a:cs typeface="Times New Roman" panose="02020603050405020304" pitchFamily="18" charset="0"/>
              </a:rPr>
            </a:br>
            <a:endParaRPr lang="en-US" altLang="en-US" sz="3600" i="1" u="sng">
              <a:solidFill>
                <a:srgbClr val="FF0000"/>
              </a:solidFill>
              <a:latin typeface="Times New Roman" panose="02020603050405020304" pitchFamily="18" charset="0"/>
              <a:cs typeface="Times New Roman" panose="02020603050405020304" pitchFamily="18" charset="0"/>
            </a:endParaRPr>
          </a:p>
        </p:txBody>
      </p:sp>
      <p:sp>
        <p:nvSpPr>
          <p:cNvPr id="2" name="Rectangle 1"/>
          <p:cNvSpPr/>
          <p:nvPr/>
        </p:nvSpPr>
        <p:spPr>
          <a:xfrm>
            <a:off x="840658" y="1504950"/>
            <a:ext cx="6779342" cy="3970318"/>
          </a:xfrm>
          <a:prstGeom prst="rect">
            <a:avLst/>
          </a:prstGeom>
        </p:spPr>
        <p:txBody>
          <a:bodyPr wrap="square">
            <a:spAutoFit/>
          </a:bodyPr>
          <a:lstStyle/>
          <a:p>
            <a:pPr marL="514350" indent="-514350">
              <a:buFontTx/>
              <a:buAutoNum type="arabicPeriod"/>
              <a:defRPr/>
            </a:pPr>
            <a:r>
              <a:rPr lang="en-US" sz="2800" dirty="0" smtClean="0"/>
              <a:t>When Target </a:t>
            </a:r>
            <a:r>
              <a:rPr lang="en-US" sz="2800" dirty="0"/>
              <a:t>heart rate is achieved</a:t>
            </a:r>
          </a:p>
          <a:p>
            <a:pPr marL="514350" indent="-514350">
              <a:buFontTx/>
              <a:buAutoNum type="arabicPeriod"/>
              <a:defRPr/>
            </a:pPr>
            <a:r>
              <a:rPr lang="en-US" sz="2800" dirty="0"/>
              <a:t>When patient experiences symptoms / complications:</a:t>
            </a:r>
          </a:p>
          <a:p>
            <a:pPr marL="973138" indent="222250">
              <a:buFont typeface="Arial" panose="020B0604020202020204" pitchFamily="34" charset="0"/>
              <a:buChar char="•"/>
              <a:defRPr/>
            </a:pPr>
            <a:r>
              <a:rPr lang="en-US" sz="2800" dirty="0"/>
              <a:t>Chest pain</a:t>
            </a:r>
          </a:p>
          <a:p>
            <a:pPr marL="973138" indent="222250">
              <a:buFont typeface="Arial" panose="020B0604020202020204" pitchFamily="34" charset="0"/>
              <a:buChar char="•"/>
              <a:defRPr/>
            </a:pPr>
            <a:r>
              <a:rPr lang="en-US" sz="2800" dirty="0"/>
              <a:t>Extreme fatigue</a:t>
            </a:r>
          </a:p>
          <a:p>
            <a:pPr marL="973138" indent="222250">
              <a:buFont typeface="Arial" panose="020B0604020202020204" pitchFamily="34" charset="0"/>
              <a:buChar char="•"/>
              <a:defRPr/>
            </a:pPr>
            <a:r>
              <a:rPr lang="en-US" sz="2800" dirty="0"/>
              <a:t>Decrease in BP/ PR</a:t>
            </a:r>
          </a:p>
          <a:p>
            <a:pPr marL="973138" indent="222250">
              <a:buFont typeface="Arial" panose="020B0604020202020204" pitchFamily="34" charset="0"/>
              <a:buChar char="•"/>
              <a:defRPr/>
            </a:pPr>
            <a:r>
              <a:rPr lang="en-US" sz="2800" dirty="0"/>
              <a:t>Serious dysrhythmia or  ST segment </a:t>
            </a:r>
            <a:r>
              <a:rPr lang="en-US" sz="2800" dirty="0" smtClean="0"/>
              <a:t>  </a:t>
            </a:r>
          </a:p>
          <a:p>
            <a:pPr marL="973138">
              <a:defRPr/>
            </a:pPr>
            <a:r>
              <a:rPr lang="en-US" sz="2800" dirty="0"/>
              <a:t> </a:t>
            </a:r>
            <a:r>
              <a:rPr lang="en-US" sz="2800" dirty="0" smtClean="0"/>
              <a:t>  changes </a:t>
            </a:r>
            <a:r>
              <a:rPr lang="en-US" sz="2800" dirty="0"/>
              <a:t>in ECG</a:t>
            </a:r>
          </a:p>
          <a:p>
            <a:pPr eaLnBrk="1" hangingPunct="1">
              <a:defRPr/>
            </a:pPr>
            <a:endParaRPr lang="en-US" sz="2800" dirty="0"/>
          </a:p>
        </p:txBody>
      </p:sp>
      <p:pic>
        <p:nvPicPr>
          <p:cNvPr id="14340"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924800" y="1600201"/>
            <a:ext cx="2514600" cy="493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654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a:xfrm>
            <a:off x="1905000" y="0"/>
            <a:ext cx="8229600" cy="1600200"/>
          </a:xfrm>
        </p:spPr>
        <p:txBody>
          <a:bodyPr/>
          <a:lstStyle/>
          <a:p>
            <a:r>
              <a:rPr lang="en-US" altLang="en-US" sz="3600" b="1" i="1" u="sng">
                <a:solidFill>
                  <a:srgbClr val="FF0000"/>
                </a:solidFill>
                <a:latin typeface="Times New Roman" panose="02020603050405020304" pitchFamily="18" charset="0"/>
                <a:cs typeface="Times New Roman" panose="02020603050405020304" pitchFamily="18" charset="0"/>
              </a:rPr>
              <a:t>  Nursing Responsibility for </a:t>
            </a:r>
            <a:br>
              <a:rPr lang="en-US" altLang="en-US" sz="3600" b="1" i="1" u="sng">
                <a:solidFill>
                  <a:srgbClr val="FF0000"/>
                </a:solidFill>
                <a:latin typeface="Times New Roman" panose="02020603050405020304" pitchFamily="18" charset="0"/>
                <a:cs typeface="Times New Roman" panose="02020603050405020304" pitchFamily="18" charset="0"/>
              </a:rPr>
            </a:br>
            <a:r>
              <a:rPr lang="en-US" altLang="en-US" sz="3600" b="1" i="1" u="sng">
                <a:solidFill>
                  <a:srgbClr val="FF0000"/>
                </a:solidFill>
                <a:latin typeface="Times New Roman" panose="02020603050405020304" pitchFamily="18" charset="0"/>
                <a:cs typeface="Times New Roman" panose="02020603050405020304" pitchFamily="18" charset="0"/>
              </a:rPr>
              <a:t>Stress Electrocardiography</a:t>
            </a:r>
            <a:endParaRPr lang="en-US" altLang="en-US" sz="3600" i="1" u="sng">
              <a:solidFill>
                <a:srgbClr val="FF0000"/>
              </a:solidFill>
              <a:latin typeface="Times New Roman" panose="02020603050405020304" pitchFamily="18" charset="0"/>
              <a:cs typeface="Times New Roman" panose="02020603050405020304" pitchFamily="18" charset="0"/>
            </a:endParaRPr>
          </a:p>
        </p:txBody>
      </p:sp>
      <p:sp>
        <p:nvSpPr>
          <p:cNvPr id="2" name="Rectangle 1"/>
          <p:cNvSpPr/>
          <p:nvPr/>
        </p:nvSpPr>
        <p:spPr>
          <a:xfrm>
            <a:off x="1047135" y="1504951"/>
            <a:ext cx="6572865" cy="4401205"/>
          </a:xfrm>
          <a:prstGeom prst="rect">
            <a:avLst/>
          </a:prstGeom>
        </p:spPr>
        <p:txBody>
          <a:bodyPr wrap="square">
            <a:spAutoFit/>
          </a:bodyPr>
          <a:lstStyle/>
          <a:p>
            <a:pPr eaLnBrk="1" hangingPunct="1">
              <a:defRPr/>
            </a:pPr>
            <a:r>
              <a:rPr lang="en-US" sz="2800" dirty="0"/>
              <a:t>Monitor :</a:t>
            </a:r>
          </a:p>
          <a:p>
            <a:pPr marL="457200" indent="-457200">
              <a:buFont typeface="Arial" panose="020B0604020202020204" pitchFamily="34" charset="0"/>
              <a:buChar char="•"/>
              <a:defRPr/>
            </a:pPr>
            <a:r>
              <a:rPr lang="en-US" sz="2800" dirty="0"/>
              <a:t>Two or more ECG leads for HR, rhythm and ischemic changes</a:t>
            </a:r>
          </a:p>
          <a:p>
            <a:pPr marL="457200" indent="-457200">
              <a:buFont typeface="Arial" panose="020B0604020202020204" pitchFamily="34" charset="0"/>
              <a:buChar char="•"/>
              <a:defRPr/>
            </a:pPr>
            <a:r>
              <a:rPr lang="en-US" sz="2800" dirty="0"/>
              <a:t>BP</a:t>
            </a:r>
          </a:p>
          <a:p>
            <a:pPr marL="457200" indent="-457200">
              <a:buFont typeface="Arial" panose="020B0604020202020204" pitchFamily="34" charset="0"/>
              <a:buChar char="•"/>
              <a:defRPr/>
            </a:pPr>
            <a:r>
              <a:rPr lang="en-US" sz="2800" dirty="0"/>
              <a:t>Skin temperature</a:t>
            </a:r>
          </a:p>
          <a:p>
            <a:pPr marL="457200" indent="-457200">
              <a:buFont typeface="Arial" panose="020B0604020202020204" pitchFamily="34" charset="0"/>
              <a:buChar char="•"/>
              <a:defRPr/>
            </a:pPr>
            <a:r>
              <a:rPr lang="en-US" sz="2800" dirty="0"/>
              <a:t>Physical appearance</a:t>
            </a:r>
          </a:p>
          <a:p>
            <a:pPr marL="457200" indent="-457200">
              <a:buFont typeface="Arial" panose="020B0604020202020204" pitchFamily="34" charset="0"/>
              <a:buChar char="•"/>
              <a:defRPr/>
            </a:pPr>
            <a:r>
              <a:rPr lang="en-US" sz="2800" dirty="0"/>
              <a:t>Perceived exertion</a:t>
            </a:r>
          </a:p>
          <a:p>
            <a:pPr marL="457200" indent="-457200">
              <a:buFont typeface="Arial" panose="020B0604020202020204" pitchFamily="34" charset="0"/>
              <a:buChar char="•"/>
              <a:defRPr/>
            </a:pPr>
            <a:r>
              <a:rPr lang="en-US" sz="2800" dirty="0"/>
              <a:t>Symptoms ( chest pain, dyspnea, dizziness, leg cramping, fatigue) </a:t>
            </a:r>
          </a:p>
          <a:p>
            <a:pPr eaLnBrk="1" hangingPunct="1">
              <a:defRPr/>
            </a:pPr>
            <a:endParaRPr lang="en-US" sz="2800" dirty="0"/>
          </a:p>
        </p:txBody>
      </p:sp>
      <p:pic>
        <p:nvPicPr>
          <p:cNvPr id="15364"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924800" y="1600201"/>
            <a:ext cx="2514600" cy="493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66230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fontScale="90000"/>
          </a:bodyPr>
          <a:lstStyle/>
          <a:p>
            <a:pPr eaLnBrk="1" hangingPunct="1"/>
            <a:r>
              <a:rPr lang="en-US" altLang="en-US" sz="2000" b="1"/>
              <a:t/>
            </a:r>
            <a:br>
              <a:rPr lang="en-US" altLang="en-US" sz="2000" b="1"/>
            </a:br>
            <a:r>
              <a:rPr lang="en-US" altLang="en-US" smtClean="0"/>
              <a:t/>
            </a:r>
            <a:br>
              <a:rPr lang="en-US" altLang="en-US" smtClean="0"/>
            </a:br>
            <a:endParaRPr lang="en-US" altLang="en-US" smtClean="0"/>
          </a:p>
        </p:txBody>
      </p:sp>
      <p:pic>
        <p:nvPicPr>
          <p:cNvPr id="4099" name="صورة 3" descr="http://ecptherapy.com/wp-content/uploads/2013/10/doctor-with-heart-cropp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86800" y="0"/>
            <a:ext cx="15240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عنوان 1"/>
          <p:cNvSpPr txBox="1">
            <a:spLocks/>
          </p:cNvSpPr>
          <p:nvPr/>
        </p:nvSpPr>
        <p:spPr bwMode="auto">
          <a:xfrm>
            <a:off x="2133600" y="427038"/>
            <a:ext cx="8229600" cy="1143000"/>
          </a:xfrm>
          <a:prstGeom prst="rect">
            <a:avLst/>
          </a:prstGeom>
          <a:noFill/>
          <a:ln w="9525">
            <a:noFill/>
            <a:miter lim="800000"/>
            <a:headEnd/>
            <a:tailEnd/>
          </a:ln>
        </p:spPr>
        <p:txBody>
          <a:bodyPr anchor="ctr"/>
          <a:lstStyle/>
          <a:p>
            <a:pPr marL="0" lvl="4" rtl="1">
              <a:defRPr/>
            </a:pPr>
            <a:r>
              <a:rPr lang="en-US" sz="2800" b="1" u="sng" kern="0" dirty="0">
                <a:solidFill>
                  <a:srgbClr val="FF0000"/>
                </a:solidFill>
                <a:effectLst>
                  <a:outerShdw blurRad="38100" dist="38100" dir="2700000" algn="tl">
                    <a:srgbClr val="000000">
                      <a:alpha val="43137"/>
                    </a:srgbClr>
                  </a:outerShdw>
                </a:effectLst>
                <a:latin typeface="Arial" charset="0"/>
              </a:rPr>
              <a:t>Outline of lecture; </a:t>
            </a:r>
            <a:r>
              <a:rPr lang="en-US" sz="3200" kern="0" dirty="0">
                <a:solidFill>
                  <a:srgbClr val="FF0000"/>
                </a:solidFill>
                <a:latin typeface="Arial" charset="0"/>
              </a:rPr>
              <a:t/>
            </a:r>
            <a:br>
              <a:rPr lang="en-US" sz="3200" kern="0" dirty="0">
                <a:solidFill>
                  <a:srgbClr val="FF0000"/>
                </a:solidFill>
                <a:latin typeface="Arial" charset="0"/>
              </a:rPr>
            </a:br>
            <a:endParaRPr lang="ar-SA" sz="4400" kern="0" dirty="0">
              <a:solidFill>
                <a:srgbClr val="FF0000"/>
              </a:solidFill>
              <a:latin typeface="Arial" charset="0"/>
            </a:endParaRPr>
          </a:p>
        </p:txBody>
      </p:sp>
      <p:sp>
        <p:nvSpPr>
          <p:cNvPr id="4101" name="Content Placeholder 1"/>
          <p:cNvSpPr>
            <a:spLocks noGrp="1"/>
          </p:cNvSpPr>
          <p:nvPr>
            <p:ph idx="1"/>
          </p:nvPr>
        </p:nvSpPr>
        <p:spPr>
          <a:xfrm>
            <a:off x="1981200" y="1600200"/>
            <a:ext cx="8229600" cy="4648200"/>
          </a:xfrm>
        </p:spPr>
        <p:txBody>
          <a:bodyPr/>
          <a:lstStyle/>
          <a:p>
            <a:r>
              <a:rPr lang="en-US" altLang="en-US" dirty="0"/>
              <a:t>Definition of ECG </a:t>
            </a:r>
          </a:p>
          <a:p>
            <a:r>
              <a:rPr lang="en-US" altLang="en-US" dirty="0" smtClean="0"/>
              <a:t>Cardiac Conduction System</a:t>
            </a:r>
          </a:p>
          <a:p>
            <a:r>
              <a:rPr lang="en-US" altLang="en-US" dirty="0" smtClean="0"/>
              <a:t>Reasons for Performing ECG</a:t>
            </a:r>
          </a:p>
          <a:p>
            <a:r>
              <a:rPr lang="en-US" altLang="en-US" dirty="0"/>
              <a:t>Types of Leads ( 12, 15, 18 Leads)</a:t>
            </a:r>
          </a:p>
          <a:p>
            <a:r>
              <a:rPr lang="en-US" altLang="en-US" dirty="0" smtClean="0"/>
              <a:t>Types of ECG (Stress ECG, Continuous ECG</a:t>
            </a:r>
          </a:p>
          <a:p>
            <a:r>
              <a:rPr lang="en-US" altLang="en-US" dirty="0" smtClean="0"/>
              <a:t>Important Clinical Consideration</a:t>
            </a:r>
          </a:p>
          <a:p>
            <a:r>
              <a:rPr lang="en-US" altLang="en-US" dirty="0" smtClean="0"/>
              <a:t>Preparation</a:t>
            </a:r>
          </a:p>
          <a:p>
            <a:r>
              <a:rPr lang="en-US" altLang="en-US" dirty="0" smtClean="0"/>
              <a:t>Placement of electrodes</a:t>
            </a:r>
          </a:p>
          <a:p>
            <a:r>
              <a:rPr lang="en-US" altLang="en-US" dirty="0" smtClean="0"/>
              <a:t>References</a:t>
            </a:r>
          </a:p>
          <a:p>
            <a:endParaRPr lang="en-US" altLang="en-US" dirty="0" smtClean="0"/>
          </a:p>
        </p:txBody>
      </p:sp>
    </p:spTree>
    <p:extLst>
      <p:ext uri="{BB962C8B-B14F-4D97-AF65-F5344CB8AC3E}">
        <p14:creationId xmlns:p14="http://schemas.microsoft.com/office/powerpoint/2010/main" val="14231685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idx="4294967295"/>
          </p:nvPr>
        </p:nvSpPr>
        <p:spPr>
          <a:xfrm>
            <a:off x="1905000" y="0"/>
            <a:ext cx="8229600" cy="1600200"/>
          </a:xfrm>
        </p:spPr>
        <p:txBody>
          <a:bodyPr/>
          <a:lstStyle/>
          <a:p>
            <a:r>
              <a:rPr lang="en-US" altLang="en-US" sz="3600" b="1" i="1" u="sng" dirty="0">
                <a:solidFill>
                  <a:srgbClr val="FF0000"/>
                </a:solidFill>
                <a:latin typeface="Times New Roman" panose="02020603050405020304" pitchFamily="18" charset="0"/>
                <a:cs typeface="Times New Roman" panose="02020603050405020304" pitchFamily="18" charset="0"/>
              </a:rPr>
              <a:t> 2. Continuous  Electrocardiographic Monitoring </a:t>
            </a:r>
            <a:endParaRPr lang="en-US" altLang="en-US" sz="3600" i="1" u="sng" dirty="0">
              <a:solidFill>
                <a:srgbClr val="FF0000"/>
              </a:solidFill>
              <a:latin typeface="Times New Roman" panose="02020603050405020304" pitchFamily="18" charset="0"/>
              <a:cs typeface="Times New Roman" panose="02020603050405020304" pitchFamily="18" charset="0"/>
            </a:endParaRPr>
          </a:p>
        </p:txBody>
      </p:sp>
      <p:pic>
        <p:nvPicPr>
          <p:cNvPr id="83971" name="Picture 3"/>
          <p:cNvPicPr>
            <a:picLocks noChangeAspect="1" noChangeArrowheads="1"/>
          </p:cNvPicPr>
          <p:nvPr/>
        </p:nvPicPr>
        <p:blipFill>
          <a:blip r:embed="rId2" cstate="print"/>
          <a:srcRect/>
          <a:stretch>
            <a:fillRect/>
          </a:stretch>
        </p:blipFill>
        <p:spPr bwMode="auto">
          <a:xfrm>
            <a:off x="8077200" y="1460672"/>
            <a:ext cx="2590800" cy="4741057"/>
          </a:xfrm>
          <a:prstGeom prst="rect">
            <a:avLst/>
          </a:prstGeom>
          <a:ln>
            <a:noFill/>
          </a:ln>
          <a:effectLst>
            <a:softEdge rad="112500"/>
          </a:effectLst>
        </p:spPr>
      </p:pic>
      <p:sp>
        <p:nvSpPr>
          <p:cNvPr id="16388" name="Rectangle 1"/>
          <p:cNvSpPr>
            <a:spLocks noChangeArrowheads="1"/>
          </p:cNvSpPr>
          <p:nvPr/>
        </p:nvSpPr>
        <p:spPr bwMode="auto">
          <a:xfrm>
            <a:off x="530942" y="1915805"/>
            <a:ext cx="653599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r>
              <a:rPr lang="en-US" altLang="en-US" sz="2800" dirty="0"/>
              <a:t>Standard for patients who are at risk  for </a:t>
            </a:r>
            <a:r>
              <a:rPr lang="en-US" altLang="en-US" sz="2800" dirty="0" smtClean="0"/>
              <a:t>dysrhythmias</a:t>
            </a:r>
          </a:p>
          <a:p>
            <a:pPr marL="0" indent="0" eaLnBrk="1" hangingPunct="1">
              <a:spcBef>
                <a:spcPct val="0"/>
              </a:spcBef>
              <a:buNone/>
            </a:pPr>
            <a:endParaRPr lang="en-US" altLang="en-US" sz="2800" dirty="0"/>
          </a:p>
          <a:p>
            <a:pPr eaLnBrk="1" hangingPunct="1">
              <a:spcBef>
                <a:spcPct val="0"/>
              </a:spcBef>
            </a:pPr>
            <a:r>
              <a:rPr lang="en-US" altLang="en-US" sz="2800" dirty="0"/>
              <a:t>Patients should be informed that this monitoring will not detect symptoms such as dyspnea or chest pain, therefore, patients need to be advised to  report symptoms  to the nurse whenever they occur</a:t>
            </a:r>
          </a:p>
        </p:txBody>
      </p:sp>
    </p:spTree>
    <p:extLst>
      <p:ext uri="{BB962C8B-B14F-4D97-AF65-F5344CB8AC3E}">
        <p14:creationId xmlns:p14="http://schemas.microsoft.com/office/powerpoint/2010/main" val="28366375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1736726" y="200711"/>
            <a:ext cx="6753131" cy="646331"/>
          </a:xfrm>
        </p:spPr>
        <p:txBody>
          <a:bodyPr wrap="none">
            <a:spAutoFit/>
          </a:bodyPr>
          <a:lstStyle/>
          <a:p>
            <a:pPr eaLnBrk="1" hangingPunct="1"/>
            <a:r>
              <a:rPr lang="en-US" altLang="en-US" sz="4000" b="1">
                <a:solidFill>
                  <a:srgbClr val="FF3300"/>
                </a:solidFill>
              </a:rPr>
              <a:t>Important clinical considerations</a:t>
            </a:r>
          </a:p>
        </p:txBody>
      </p:sp>
      <p:sp>
        <p:nvSpPr>
          <p:cNvPr id="20483" name="Rectangle 3"/>
          <p:cNvSpPr>
            <a:spLocks noGrp="1" noChangeArrowheads="1"/>
          </p:cNvSpPr>
          <p:nvPr>
            <p:ph type="body" idx="4294967295"/>
          </p:nvPr>
        </p:nvSpPr>
        <p:spPr>
          <a:xfrm>
            <a:off x="545690" y="1341438"/>
            <a:ext cx="9944510" cy="5040312"/>
          </a:xfrm>
        </p:spPr>
        <p:txBody>
          <a:bodyPr>
            <a:normAutofit/>
          </a:bodyPr>
          <a:lstStyle/>
          <a:p>
            <a:pPr eaLnBrk="1" hangingPunct="1"/>
            <a:r>
              <a:rPr lang="en-US" altLang="en-US" dirty="0"/>
              <a:t>Correct lead-placement and good skin contact are essential.</a:t>
            </a:r>
          </a:p>
          <a:p>
            <a:pPr eaLnBrk="1" hangingPunct="1"/>
            <a:r>
              <a:rPr lang="en-US" altLang="en-US" dirty="0"/>
              <a:t>Avoid electrical interference (machine to be earthed).</a:t>
            </a:r>
          </a:p>
          <a:p>
            <a:pPr eaLnBrk="1" hangingPunct="1"/>
            <a:r>
              <a:rPr lang="en-US" altLang="en-US" dirty="0"/>
              <a:t>Compare serial tracings, if available.</a:t>
            </a:r>
          </a:p>
          <a:p>
            <a:pPr eaLnBrk="1" hangingPunct="1"/>
            <a:r>
              <a:rPr lang="en-US" altLang="en-US" dirty="0"/>
              <a:t>Relate any changes to age, gender, clinical history, etc.</a:t>
            </a:r>
          </a:p>
          <a:p>
            <a:pPr eaLnBrk="1" hangingPunct="1"/>
            <a:r>
              <a:rPr lang="en-US" altLang="en-US" dirty="0"/>
              <a:t>Consider co-morbidities and </a:t>
            </a:r>
            <a:r>
              <a:rPr lang="en-US" altLang="en-US" dirty="0" err="1"/>
              <a:t>intercurrent</a:t>
            </a:r>
            <a:r>
              <a:rPr lang="en-US" altLang="en-US" dirty="0"/>
              <a:t> illnesses that may have an effect on the ECG.</a:t>
            </a:r>
          </a:p>
          <a:p>
            <a:pPr eaLnBrk="1" hangingPunct="1"/>
            <a:r>
              <a:rPr lang="en-US" altLang="en-US" dirty="0"/>
              <a:t>Obtain a photocopy for future reference.</a:t>
            </a:r>
          </a:p>
          <a:p>
            <a:pPr eaLnBrk="1" hangingPunct="1"/>
            <a:r>
              <a:rPr lang="en-US" altLang="en-US" dirty="0"/>
              <a:t>Interpret the ECG systematically to avoid errors.</a:t>
            </a:r>
          </a:p>
        </p:txBody>
      </p:sp>
    </p:spTree>
    <p:extLst>
      <p:ext uri="{BB962C8B-B14F-4D97-AF65-F5344CB8AC3E}">
        <p14:creationId xmlns:p14="http://schemas.microsoft.com/office/powerpoint/2010/main" val="690389042"/>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8"/>
          <p:cNvSpPr>
            <a:spLocks noChangeArrowheads="1"/>
          </p:cNvSpPr>
          <p:nvPr/>
        </p:nvSpPr>
        <p:spPr bwMode="auto">
          <a:xfrm>
            <a:off x="973394" y="1456423"/>
            <a:ext cx="10456606" cy="5016758"/>
          </a:xfrm>
          <a:prstGeom prst="rect">
            <a:avLst/>
          </a:prstGeom>
          <a:noFill/>
          <a:ln w="9525">
            <a:noFill/>
            <a:miter lim="800000"/>
            <a:headEnd/>
            <a:tailEnd/>
          </a:ln>
        </p:spPr>
        <p:txBody>
          <a:bodyPr wrap="square">
            <a:spAutoFit/>
          </a:bodyPr>
          <a:lstStyle/>
          <a:p>
            <a:pPr marL="457200" indent="-457200">
              <a:buClr>
                <a:srgbClr val="CC0000"/>
              </a:buClr>
              <a:buFont typeface="+mj-lt"/>
              <a:buAutoNum type="arabicPeriod"/>
              <a:defRPr/>
            </a:pPr>
            <a:r>
              <a:rPr lang="en-US" sz="3200" dirty="0">
                <a:cs typeface="Times New Roman" pitchFamily="18" charset="0"/>
              </a:rPr>
              <a:t>  Ensure that </a:t>
            </a:r>
            <a:r>
              <a:rPr lang="en-US" sz="3200" dirty="0" smtClean="0">
                <a:cs typeface="Times New Roman" pitchFamily="18" charset="0"/>
              </a:rPr>
              <a:t>the client  did  not receive </a:t>
            </a:r>
            <a:r>
              <a:rPr lang="en-US" sz="3200" dirty="0">
                <a:cs typeface="Times New Roman" pitchFamily="18" charset="0"/>
              </a:rPr>
              <a:t>any </a:t>
            </a:r>
            <a:r>
              <a:rPr lang="en-US" sz="3200" dirty="0" smtClean="0">
                <a:cs typeface="Times New Roman" pitchFamily="18" charset="0"/>
              </a:rPr>
              <a:t>medication</a:t>
            </a:r>
          </a:p>
          <a:p>
            <a:pPr marL="457200" indent="-457200">
              <a:buClr>
                <a:srgbClr val="CC0000"/>
              </a:buClr>
              <a:buFont typeface="+mj-lt"/>
              <a:buAutoNum type="arabicPeriod"/>
              <a:defRPr/>
            </a:pPr>
            <a:endParaRPr lang="en-US" sz="3200" dirty="0" smtClean="0">
              <a:cs typeface="Times New Roman" pitchFamily="18" charset="0"/>
            </a:endParaRPr>
          </a:p>
          <a:p>
            <a:pPr marL="457200" indent="-457200">
              <a:buClr>
                <a:srgbClr val="CC0000"/>
              </a:buClr>
              <a:buFont typeface="+mj-lt"/>
              <a:buAutoNum type="arabicPeriod"/>
              <a:defRPr/>
            </a:pPr>
            <a:r>
              <a:rPr lang="en-US" sz="3200" dirty="0" smtClean="0">
                <a:cs typeface="Times New Roman" pitchFamily="18" charset="0"/>
              </a:rPr>
              <a:t>Ask </a:t>
            </a:r>
            <a:r>
              <a:rPr lang="en-US" sz="3200" dirty="0">
                <a:cs typeface="Times New Roman" pitchFamily="18" charset="0"/>
              </a:rPr>
              <a:t>your pt  to remove all jewelry and to wear a hospital </a:t>
            </a:r>
            <a:r>
              <a:rPr lang="en-US" sz="3200" dirty="0" smtClean="0">
                <a:cs typeface="Times New Roman" pitchFamily="18" charset="0"/>
              </a:rPr>
              <a:t>gown</a:t>
            </a:r>
          </a:p>
          <a:p>
            <a:pPr marL="457200" indent="-457200">
              <a:buClr>
                <a:srgbClr val="CC0000"/>
              </a:buClr>
              <a:buFont typeface="+mj-lt"/>
              <a:buAutoNum type="arabicPeriod"/>
              <a:defRPr/>
            </a:pPr>
            <a:endParaRPr lang="en-US" sz="3200" dirty="0" smtClean="0">
              <a:cs typeface="Times New Roman" pitchFamily="18" charset="0"/>
            </a:endParaRPr>
          </a:p>
          <a:p>
            <a:pPr marL="457200" indent="-457200">
              <a:buClr>
                <a:srgbClr val="CC0000"/>
              </a:buClr>
              <a:buFont typeface="+mj-lt"/>
              <a:buAutoNum type="arabicPeriod"/>
              <a:defRPr/>
            </a:pPr>
            <a:r>
              <a:rPr lang="en-US" sz="3200" dirty="0" smtClean="0">
                <a:cs typeface="Times New Roman" pitchFamily="18" charset="0"/>
              </a:rPr>
              <a:t>Usually </a:t>
            </a:r>
            <a:r>
              <a:rPr lang="en-US" sz="3200" dirty="0">
                <a:cs typeface="Times New Roman" pitchFamily="18" charset="0"/>
              </a:rPr>
              <a:t>ECG is taken while the patient is  resting so ask your pt to lie </a:t>
            </a:r>
            <a:r>
              <a:rPr lang="en-US" sz="3200" dirty="0" smtClean="0">
                <a:cs typeface="Times New Roman" pitchFamily="18" charset="0"/>
              </a:rPr>
              <a:t>down</a:t>
            </a:r>
          </a:p>
          <a:p>
            <a:pPr marL="457200" indent="-457200">
              <a:buClr>
                <a:srgbClr val="CC0000"/>
              </a:buClr>
              <a:buFont typeface="+mj-lt"/>
              <a:buAutoNum type="arabicPeriod"/>
              <a:defRPr/>
            </a:pPr>
            <a:endParaRPr lang="en-US" sz="3200" dirty="0">
              <a:cs typeface="Times New Roman" pitchFamily="18" charset="0"/>
            </a:endParaRPr>
          </a:p>
          <a:p>
            <a:pPr marL="457200" indent="-457200">
              <a:buClr>
                <a:srgbClr val="CC0000"/>
              </a:buClr>
              <a:buFont typeface="+mj-lt"/>
              <a:buAutoNum type="arabicPeriod"/>
              <a:defRPr/>
            </a:pPr>
            <a:r>
              <a:rPr lang="en-US" sz="3200" dirty="0" smtClean="0"/>
              <a:t>Areas </a:t>
            </a:r>
            <a:r>
              <a:rPr lang="en-US" sz="3200" dirty="0"/>
              <a:t>such as the chest where the adhesive electrodes will be placed may need to be shaved first, then skin is </a:t>
            </a:r>
            <a:r>
              <a:rPr lang="en-US" sz="3200" dirty="0" smtClean="0"/>
              <a:t>cleaned</a:t>
            </a:r>
            <a:endParaRPr lang="en-US" sz="3200" dirty="0">
              <a:cs typeface="Times New Roman" pitchFamily="18" charset="0"/>
            </a:endParaRPr>
          </a:p>
        </p:txBody>
      </p:sp>
      <p:sp>
        <p:nvSpPr>
          <p:cNvPr id="23555" name="Rectangle 2"/>
          <p:cNvSpPr>
            <a:spLocks noChangeArrowheads="1"/>
          </p:cNvSpPr>
          <p:nvPr/>
        </p:nvSpPr>
        <p:spPr bwMode="auto">
          <a:xfrm>
            <a:off x="4648201" y="609600"/>
            <a:ext cx="22145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b="1" i="1" u="sng">
                <a:solidFill>
                  <a:srgbClr val="FF0000"/>
                </a:solidFill>
                <a:latin typeface="Times New Roman" panose="02020603050405020304" pitchFamily="18" charset="0"/>
                <a:cs typeface="Times New Roman" panose="02020603050405020304" pitchFamily="18" charset="0"/>
              </a:rPr>
              <a:t>Preparation</a:t>
            </a:r>
          </a:p>
        </p:txBody>
      </p:sp>
    </p:spTree>
    <p:extLst>
      <p:ext uri="{BB962C8B-B14F-4D97-AF65-F5344CB8AC3E}">
        <p14:creationId xmlns:p14="http://schemas.microsoft.com/office/powerpoint/2010/main" val="12479855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8"/>
          <p:cNvSpPr>
            <a:spLocks noChangeArrowheads="1"/>
          </p:cNvSpPr>
          <p:nvPr/>
        </p:nvSpPr>
        <p:spPr bwMode="auto">
          <a:xfrm>
            <a:off x="796413" y="1264694"/>
            <a:ext cx="10122310" cy="4031873"/>
          </a:xfrm>
          <a:prstGeom prst="rect">
            <a:avLst/>
          </a:prstGeom>
          <a:noFill/>
          <a:ln w="9525">
            <a:noFill/>
            <a:miter lim="800000"/>
            <a:headEnd/>
            <a:tailEnd/>
          </a:ln>
        </p:spPr>
        <p:txBody>
          <a:bodyPr wrap="square">
            <a:spAutoFit/>
          </a:bodyPr>
          <a:lstStyle/>
          <a:p>
            <a:pPr marL="514350" indent="-514350">
              <a:buClr>
                <a:srgbClr val="CC0000"/>
              </a:buClr>
              <a:buAutoNum type="arabicPeriod" startAt="5"/>
              <a:defRPr/>
            </a:pPr>
            <a:r>
              <a:rPr lang="en-US" altLang="en-US" sz="3200" dirty="0" smtClean="0">
                <a:latin typeface="Times New Roman" panose="02020603050405020304" pitchFamily="18" charset="0"/>
                <a:cs typeface="Times New Roman" panose="02020603050405020304" pitchFamily="18" charset="0"/>
              </a:rPr>
              <a:t>Avoid </a:t>
            </a:r>
            <a:r>
              <a:rPr lang="en-US" altLang="en-US" sz="3200" dirty="0">
                <a:latin typeface="Times New Roman" panose="02020603050405020304" pitchFamily="18" charset="0"/>
                <a:cs typeface="Times New Roman" panose="02020603050405020304" pitchFamily="18" charset="0"/>
              </a:rPr>
              <a:t>oily or greasy skin creams and lotions the day of the test. They interfere with the electrode-skin contact </a:t>
            </a:r>
          </a:p>
          <a:p>
            <a:pPr marL="514350" indent="-514350">
              <a:buClr>
                <a:srgbClr val="CC0000"/>
              </a:buClr>
              <a:buAutoNum type="arabicPeriod" startAt="5"/>
              <a:defRPr/>
            </a:pPr>
            <a:endParaRPr lang="en-US" altLang="en-US" sz="3200" dirty="0" smtClean="0">
              <a:latin typeface="Times New Roman" panose="02020603050405020304" pitchFamily="18" charset="0"/>
              <a:cs typeface="Times New Roman" panose="02020603050405020304" pitchFamily="18" charset="0"/>
            </a:endParaRPr>
          </a:p>
          <a:p>
            <a:pPr marL="514350" indent="-514350">
              <a:buClr>
                <a:srgbClr val="CC0000"/>
              </a:buClr>
              <a:buAutoNum type="arabicPeriod" startAt="5"/>
              <a:defRPr/>
            </a:pPr>
            <a:r>
              <a:rPr lang="en-US" altLang="en-US" sz="3200" dirty="0" smtClean="0">
                <a:latin typeface="Times New Roman" panose="02020603050405020304" pitchFamily="18" charset="0"/>
                <a:cs typeface="Times New Roman" panose="02020603050405020304" pitchFamily="18" charset="0"/>
              </a:rPr>
              <a:t>Avoid </a:t>
            </a:r>
            <a:r>
              <a:rPr lang="en-US" altLang="en-US" sz="3200" dirty="0">
                <a:latin typeface="Times New Roman" panose="02020603050405020304" pitchFamily="18" charset="0"/>
                <a:cs typeface="Times New Roman" panose="02020603050405020304" pitchFamily="18" charset="0"/>
              </a:rPr>
              <a:t>full-length hosiery, as electrodes need to be placed directly on the legs. </a:t>
            </a:r>
          </a:p>
          <a:p>
            <a:pPr marL="514350" indent="-514350">
              <a:buClr>
                <a:srgbClr val="CC0000"/>
              </a:buClr>
              <a:buAutoNum type="arabicPeriod" startAt="5"/>
              <a:defRPr/>
            </a:pPr>
            <a:endParaRPr lang="en-US" altLang="en-US" sz="3200" dirty="0" smtClean="0">
              <a:latin typeface="Times New Roman" panose="02020603050405020304" pitchFamily="18" charset="0"/>
              <a:cs typeface="Times New Roman" panose="02020603050405020304" pitchFamily="18" charset="0"/>
            </a:endParaRPr>
          </a:p>
          <a:p>
            <a:pPr marL="514350" indent="-514350">
              <a:buClr>
                <a:srgbClr val="CC0000"/>
              </a:buClr>
              <a:buAutoNum type="arabicPeriod" startAt="5"/>
              <a:defRPr/>
            </a:pPr>
            <a:r>
              <a:rPr lang="en-US" altLang="en-US" sz="3200" dirty="0" smtClean="0">
                <a:latin typeface="Times New Roman" panose="02020603050405020304" pitchFamily="18" charset="0"/>
                <a:cs typeface="Times New Roman" panose="02020603050405020304" pitchFamily="18" charset="0"/>
              </a:rPr>
              <a:t>Wear </a:t>
            </a:r>
            <a:r>
              <a:rPr lang="en-US" altLang="en-US" sz="3200" dirty="0">
                <a:latin typeface="Times New Roman" panose="02020603050405020304" pitchFamily="18" charset="0"/>
                <a:cs typeface="Times New Roman" panose="02020603050405020304" pitchFamily="18" charset="0"/>
              </a:rPr>
              <a:t>a shirt that can be easily removed to place the leads on the chest. </a:t>
            </a:r>
          </a:p>
        </p:txBody>
      </p:sp>
      <p:sp>
        <p:nvSpPr>
          <p:cNvPr id="23555" name="Rectangle 2"/>
          <p:cNvSpPr>
            <a:spLocks noChangeArrowheads="1"/>
          </p:cNvSpPr>
          <p:nvPr/>
        </p:nvSpPr>
        <p:spPr bwMode="auto">
          <a:xfrm>
            <a:off x="4648201" y="609600"/>
            <a:ext cx="22145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b="1" i="1" u="sng">
                <a:solidFill>
                  <a:srgbClr val="FF0000"/>
                </a:solidFill>
                <a:latin typeface="Times New Roman" panose="02020603050405020304" pitchFamily="18" charset="0"/>
                <a:cs typeface="Times New Roman" panose="02020603050405020304" pitchFamily="18" charset="0"/>
              </a:rPr>
              <a:t>Preparation</a:t>
            </a:r>
          </a:p>
        </p:txBody>
      </p:sp>
    </p:spTree>
    <p:extLst>
      <p:ext uri="{BB962C8B-B14F-4D97-AF65-F5344CB8AC3E}">
        <p14:creationId xmlns:p14="http://schemas.microsoft.com/office/powerpoint/2010/main" val="13120214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781665" y="457200"/>
            <a:ext cx="9276735" cy="5334000"/>
          </a:xfrm>
        </p:spPr>
        <p:txBody>
          <a:bodyPr/>
          <a:lstStyle/>
          <a:p>
            <a:pPr>
              <a:buFontTx/>
              <a:buNone/>
            </a:pPr>
            <a:r>
              <a:rPr lang="en-US" altLang="en-US" sz="2400" b="1" u="sng" dirty="0">
                <a:solidFill>
                  <a:srgbClr val="00B050"/>
                </a:solidFill>
              </a:rPr>
              <a:t>Placement of electrodes</a:t>
            </a:r>
          </a:p>
          <a:p>
            <a:pPr>
              <a:buFontTx/>
              <a:buNone/>
            </a:pPr>
            <a:endParaRPr lang="en-US" altLang="en-US" sz="2400" b="1" i="1" u="sng" dirty="0">
              <a:solidFill>
                <a:srgbClr val="FF0000"/>
              </a:solidFill>
              <a:latin typeface="Times New Roman" panose="02020603050405020304" pitchFamily="18" charset="0"/>
              <a:cs typeface="Times New Roman" panose="02020603050405020304" pitchFamily="18" charset="0"/>
            </a:endParaRPr>
          </a:p>
          <a:p>
            <a:r>
              <a:rPr lang="en-US" altLang="en-US" sz="2400" dirty="0">
                <a:latin typeface="Times New Roman" panose="02020603050405020304" pitchFamily="18" charset="0"/>
                <a:cs typeface="Times New Roman" panose="02020603050405020304" pitchFamily="18" charset="0"/>
              </a:rPr>
              <a:t>Ten electrodes are used for a 12-lead ECG. </a:t>
            </a:r>
          </a:p>
          <a:p>
            <a:r>
              <a:rPr lang="en-US" altLang="en-US" sz="2400" dirty="0">
                <a:latin typeface="Times New Roman" panose="02020603050405020304" pitchFamily="18" charset="0"/>
                <a:cs typeface="Times New Roman" panose="02020603050405020304" pitchFamily="18" charset="0"/>
              </a:rPr>
              <a:t>The electrodes usually consist of a conducting gel, embedded in the middle of a self-adhesive pad onto which cables clip. Sometimes the gel also forms the adhesive. They are labeled and placed on the patient's body </a:t>
            </a:r>
          </a:p>
          <a:p>
            <a:r>
              <a:rPr lang="en-US" altLang="en-US" sz="2400" dirty="0">
                <a:latin typeface="Times New Roman" panose="02020603050405020304" pitchFamily="18" charset="0"/>
                <a:cs typeface="Times New Roman" panose="02020603050405020304" pitchFamily="18" charset="0"/>
              </a:rPr>
              <a:t>Proper placement of the limb electrodes, color-coded </a:t>
            </a:r>
          </a:p>
          <a:p>
            <a:r>
              <a:rPr lang="en-US" altLang="en-US" sz="2400" dirty="0">
                <a:latin typeface="Times New Roman" panose="02020603050405020304" pitchFamily="18" charset="0"/>
                <a:cs typeface="Times New Roman" panose="02020603050405020304" pitchFamily="18" charset="0"/>
              </a:rPr>
              <a:t>The limb electrodes can be far down on the limbs or close to the hips/shoulders, but they must be even (left vs right)</a:t>
            </a:r>
          </a:p>
          <a:p>
            <a:endParaRPr lang="en-US" altLang="en-US" sz="1600" dirty="0"/>
          </a:p>
        </p:txBody>
      </p:sp>
    </p:spTree>
    <p:extLst>
      <p:ext uri="{BB962C8B-B14F-4D97-AF65-F5344CB8AC3E}">
        <p14:creationId xmlns:p14="http://schemas.microsoft.com/office/powerpoint/2010/main" val="26798398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2590800" y="4495800"/>
          <a:ext cx="7315200" cy="2089150"/>
        </p:xfrm>
        <a:graphic>
          <a:graphicData uri="http://schemas.openxmlformats.org/drawingml/2006/table">
            <a:tbl>
              <a:tblPr firstRow="1" bandRow="1">
                <a:tableStyleId>{5C22544A-7EE6-4342-B048-85BDC9FD1C3A}</a:tableStyleId>
              </a:tblPr>
              <a:tblGrid>
                <a:gridCol w="1280160"/>
                <a:gridCol w="6035040"/>
              </a:tblGrid>
              <a:tr h="606041">
                <a:tc>
                  <a:txBody>
                    <a:bodyPr/>
                    <a:lstStyle/>
                    <a:p>
                      <a:pPr marL="0" marR="0" algn="just">
                        <a:lnSpc>
                          <a:spcPct val="107000"/>
                        </a:lnSpc>
                        <a:spcBef>
                          <a:spcPts val="0"/>
                        </a:spcBef>
                        <a:spcAft>
                          <a:spcPts val="0"/>
                        </a:spcAft>
                      </a:pPr>
                      <a:r>
                        <a:rPr lang="en-US" sz="1800" b="1" dirty="0">
                          <a:solidFill>
                            <a:srgbClr val="000000"/>
                          </a:solidFill>
                          <a:latin typeface="Times New Roman" pitchFamily="18" charset="0"/>
                          <a:ea typeface="Calibri"/>
                          <a:cs typeface="Times New Roman" pitchFamily="18" charset="0"/>
                        </a:rPr>
                        <a:t>Electrode label </a:t>
                      </a:r>
                      <a:endParaRPr lang="en-US" sz="1800" dirty="0">
                        <a:latin typeface="Times New Roman" pitchFamily="18" charset="0"/>
                        <a:ea typeface="Calibri"/>
                        <a:cs typeface="Times New Roman" pitchFamily="18" charset="0"/>
                      </a:endParaRPr>
                    </a:p>
                  </a:txBody>
                  <a:tcPr marL="9525" marR="9525" marT="9524" marB="9524" anchor="ctr"/>
                </a:tc>
                <a:tc>
                  <a:txBody>
                    <a:bodyPr/>
                    <a:lstStyle/>
                    <a:p>
                      <a:pPr marL="0" marR="0" algn="just">
                        <a:lnSpc>
                          <a:spcPct val="107000"/>
                        </a:lnSpc>
                        <a:spcBef>
                          <a:spcPts val="0"/>
                        </a:spcBef>
                        <a:spcAft>
                          <a:spcPts val="0"/>
                        </a:spcAft>
                      </a:pPr>
                      <a:r>
                        <a:rPr lang="en-US" sz="1800" b="1" dirty="0">
                          <a:solidFill>
                            <a:srgbClr val="000000"/>
                          </a:solidFill>
                          <a:latin typeface="Times New Roman" pitchFamily="18" charset="0"/>
                          <a:ea typeface="Calibri"/>
                          <a:cs typeface="Times New Roman" pitchFamily="18" charset="0"/>
                        </a:rPr>
                        <a:t>Electrode placement</a:t>
                      </a:r>
                      <a:endParaRPr lang="en-US" sz="1800" dirty="0">
                        <a:latin typeface="Times New Roman" pitchFamily="18" charset="0"/>
                        <a:ea typeface="Calibri"/>
                        <a:cs typeface="Times New Roman" pitchFamily="18" charset="0"/>
                      </a:endParaRPr>
                    </a:p>
                  </a:txBody>
                  <a:tcPr marL="9525" marR="9525" marT="9524" marB="9524" anchor="ctr"/>
                </a:tc>
              </a:tr>
              <a:tr h="370777">
                <a:tc>
                  <a:txBody>
                    <a:bodyPr/>
                    <a:lstStyle/>
                    <a:p>
                      <a:pPr marL="0" marR="0" algn="just">
                        <a:lnSpc>
                          <a:spcPct val="107000"/>
                        </a:lnSpc>
                        <a:spcBef>
                          <a:spcPts val="0"/>
                        </a:spcBef>
                        <a:spcAft>
                          <a:spcPts val="0"/>
                        </a:spcAft>
                      </a:pPr>
                      <a:r>
                        <a:rPr lang="en-US" sz="1800">
                          <a:solidFill>
                            <a:srgbClr val="000000"/>
                          </a:solidFill>
                          <a:latin typeface="Times New Roman" pitchFamily="18" charset="0"/>
                          <a:ea typeface="Calibri"/>
                          <a:cs typeface="Times New Roman" pitchFamily="18" charset="0"/>
                        </a:rPr>
                        <a:t>RA</a:t>
                      </a:r>
                      <a:endParaRPr lang="en-US" sz="1800">
                        <a:latin typeface="Times New Roman" pitchFamily="18" charset="0"/>
                        <a:ea typeface="Calibri"/>
                        <a:cs typeface="Times New Roman" pitchFamily="18" charset="0"/>
                      </a:endParaRPr>
                    </a:p>
                  </a:txBody>
                  <a:tcPr marL="9525" marR="9525" marT="9524" marB="9524" anchor="ctr"/>
                </a:tc>
                <a:tc>
                  <a:txBody>
                    <a:bodyPr/>
                    <a:lstStyle/>
                    <a:p>
                      <a:pPr marL="0" marR="0" algn="just">
                        <a:lnSpc>
                          <a:spcPct val="107000"/>
                        </a:lnSpc>
                        <a:spcBef>
                          <a:spcPts val="0"/>
                        </a:spcBef>
                        <a:spcAft>
                          <a:spcPts val="0"/>
                        </a:spcAft>
                      </a:pPr>
                      <a:r>
                        <a:rPr lang="en-US" sz="1800" dirty="0">
                          <a:solidFill>
                            <a:srgbClr val="000000"/>
                          </a:solidFill>
                          <a:latin typeface="Times New Roman" pitchFamily="18" charset="0"/>
                          <a:ea typeface="Calibri"/>
                          <a:cs typeface="Times New Roman" pitchFamily="18" charset="0"/>
                        </a:rPr>
                        <a:t>On the right arm, avoiding thick muscle.</a:t>
                      </a:r>
                      <a:endParaRPr lang="en-US" sz="1800" dirty="0">
                        <a:latin typeface="Times New Roman" pitchFamily="18" charset="0"/>
                        <a:ea typeface="Calibri"/>
                        <a:cs typeface="Times New Roman" pitchFamily="18" charset="0"/>
                      </a:endParaRPr>
                    </a:p>
                  </a:txBody>
                  <a:tcPr marL="9525" marR="9525" marT="9524" marB="9524" anchor="ctr"/>
                </a:tc>
              </a:tr>
              <a:tr h="370777">
                <a:tc>
                  <a:txBody>
                    <a:bodyPr/>
                    <a:lstStyle/>
                    <a:p>
                      <a:pPr marL="0" marR="0" algn="just">
                        <a:lnSpc>
                          <a:spcPct val="107000"/>
                        </a:lnSpc>
                        <a:spcBef>
                          <a:spcPts val="0"/>
                        </a:spcBef>
                        <a:spcAft>
                          <a:spcPts val="0"/>
                        </a:spcAft>
                      </a:pPr>
                      <a:r>
                        <a:rPr lang="en-US" sz="1800">
                          <a:solidFill>
                            <a:srgbClr val="000000"/>
                          </a:solidFill>
                          <a:latin typeface="Times New Roman" pitchFamily="18" charset="0"/>
                          <a:ea typeface="Calibri"/>
                          <a:cs typeface="Times New Roman" pitchFamily="18" charset="0"/>
                        </a:rPr>
                        <a:t>LA</a:t>
                      </a:r>
                      <a:endParaRPr lang="en-US" sz="1800">
                        <a:latin typeface="Times New Roman" pitchFamily="18" charset="0"/>
                        <a:ea typeface="Calibri"/>
                        <a:cs typeface="Times New Roman" pitchFamily="18" charset="0"/>
                      </a:endParaRPr>
                    </a:p>
                  </a:txBody>
                  <a:tcPr marL="9525" marR="9525" marT="9524" marB="9524" anchor="ctr"/>
                </a:tc>
                <a:tc>
                  <a:txBody>
                    <a:bodyPr/>
                    <a:lstStyle/>
                    <a:p>
                      <a:pPr marL="0" marR="0" algn="just">
                        <a:lnSpc>
                          <a:spcPct val="107000"/>
                        </a:lnSpc>
                        <a:spcBef>
                          <a:spcPts val="0"/>
                        </a:spcBef>
                        <a:spcAft>
                          <a:spcPts val="0"/>
                        </a:spcAft>
                      </a:pPr>
                      <a:r>
                        <a:rPr lang="en-US" sz="1800" dirty="0">
                          <a:solidFill>
                            <a:srgbClr val="000000"/>
                          </a:solidFill>
                          <a:latin typeface="Times New Roman" pitchFamily="18" charset="0"/>
                          <a:ea typeface="Calibri"/>
                          <a:cs typeface="Times New Roman" pitchFamily="18" charset="0"/>
                        </a:rPr>
                        <a:t>In the same location where RA was placed, but on the left arm.</a:t>
                      </a:r>
                      <a:endParaRPr lang="en-US" sz="1800" dirty="0">
                        <a:latin typeface="Times New Roman" pitchFamily="18" charset="0"/>
                        <a:ea typeface="Calibri"/>
                        <a:cs typeface="Times New Roman" pitchFamily="18" charset="0"/>
                      </a:endParaRPr>
                    </a:p>
                  </a:txBody>
                  <a:tcPr marL="9525" marR="9525" marT="9524" marB="9524" anchor="ctr"/>
                </a:tc>
              </a:tr>
              <a:tr h="370777">
                <a:tc>
                  <a:txBody>
                    <a:bodyPr/>
                    <a:lstStyle/>
                    <a:p>
                      <a:pPr marL="0" marR="0" algn="just">
                        <a:lnSpc>
                          <a:spcPct val="107000"/>
                        </a:lnSpc>
                        <a:spcBef>
                          <a:spcPts val="0"/>
                        </a:spcBef>
                        <a:spcAft>
                          <a:spcPts val="0"/>
                        </a:spcAft>
                      </a:pPr>
                      <a:r>
                        <a:rPr lang="en-US" sz="1800">
                          <a:solidFill>
                            <a:srgbClr val="000000"/>
                          </a:solidFill>
                          <a:latin typeface="Times New Roman" pitchFamily="18" charset="0"/>
                          <a:ea typeface="Calibri"/>
                          <a:cs typeface="Times New Roman" pitchFamily="18" charset="0"/>
                        </a:rPr>
                        <a:t>RL</a:t>
                      </a:r>
                      <a:endParaRPr lang="en-US" sz="1800">
                        <a:latin typeface="Times New Roman" pitchFamily="18" charset="0"/>
                        <a:ea typeface="Calibri"/>
                        <a:cs typeface="Times New Roman" pitchFamily="18" charset="0"/>
                      </a:endParaRPr>
                    </a:p>
                  </a:txBody>
                  <a:tcPr marL="9525" marR="9525" marT="9524" marB="9524" anchor="ctr"/>
                </a:tc>
                <a:tc>
                  <a:txBody>
                    <a:bodyPr/>
                    <a:lstStyle/>
                    <a:p>
                      <a:pPr marL="0" marR="0" algn="just">
                        <a:lnSpc>
                          <a:spcPct val="107000"/>
                        </a:lnSpc>
                        <a:spcBef>
                          <a:spcPts val="0"/>
                        </a:spcBef>
                        <a:spcAft>
                          <a:spcPts val="0"/>
                        </a:spcAft>
                      </a:pPr>
                      <a:r>
                        <a:rPr lang="en-US" sz="1800" dirty="0">
                          <a:solidFill>
                            <a:srgbClr val="000000"/>
                          </a:solidFill>
                          <a:latin typeface="Times New Roman" pitchFamily="18" charset="0"/>
                          <a:ea typeface="Calibri"/>
                          <a:cs typeface="Times New Roman" pitchFamily="18" charset="0"/>
                        </a:rPr>
                        <a:t>On the right leg, lateral calf muscle.</a:t>
                      </a:r>
                      <a:endParaRPr lang="en-US" sz="1800" dirty="0">
                        <a:latin typeface="Times New Roman" pitchFamily="18" charset="0"/>
                        <a:ea typeface="Calibri"/>
                        <a:cs typeface="Times New Roman" pitchFamily="18" charset="0"/>
                      </a:endParaRPr>
                    </a:p>
                  </a:txBody>
                  <a:tcPr marL="9525" marR="9525" marT="9524" marB="9524" anchor="ctr"/>
                </a:tc>
              </a:tr>
              <a:tr h="370777">
                <a:tc>
                  <a:txBody>
                    <a:bodyPr/>
                    <a:lstStyle/>
                    <a:p>
                      <a:pPr marL="0" marR="0" algn="just">
                        <a:lnSpc>
                          <a:spcPct val="107000"/>
                        </a:lnSpc>
                        <a:spcBef>
                          <a:spcPts val="0"/>
                        </a:spcBef>
                        <a:spcAft>
                          <a:spcPts val="0"/>
                        </a:spcAft>
                      </a:pPr>
                      <a:r>
                        <a:rPr lang="en-US" sz="1800">
                          <a:solidFill>
                            <a:srgbClr val="000000"/>
                          </a:solidFill>
                          <a:latin typeface="Times New Roman" pitchFamily="18" charset="0"/>
                          <a:ea typeface="Calibri"/>
                          <a:cs typeface="Times New Roman" pitchFamily="18" charset="0"/>
                        </a:rPr>
                        <a:t>LL</a:t>
                      </a:r>
                      <a:endParaRPr lang="en-US" sz="1800">
                        <a:latin typeface="Times New Roman" pitchFamily="18" charset="0"/>
                        <a:ea typeface="Calibri"/>
                        <a:cs typeface="Times New Roman" pitchFamily="18" charset="0"/>
                      </a:endParaRPr>
                    </a:p>
                  </a:txBody>
                  <a:tcPr marL="9525" marR="9525" marT="9524" marB="9524" anchor="ctr"/>
                </a:tc>
                <a:tc>
                  <a:txBody>
                    <a:bodyPr/>
                    <a:lstStyle/>
                    <a:p>
                      <a:pPr marL="0" marR="0" algn="just">
                        <a:lnSpc>
                          <a:spcPct val="107000"/>
                        </a:lnSpc>
                        <a:spcBef>
                          <a:spcPts val="0"/>
                        </a:spcBef>
                        <a:spcAft>
                          <a:spcPts val="0"/>
                        </a:spcAft>
                      </a:pPr>
                      <a:r>
                        <a:rPr lang="en-US" sz="1800" dirty="0">
                          <a:solidFill>
                            <a:srgbClr val="000000"/>
                          </a:solidFill>
                          <a:latin typeface="Times New Roman" pitchFamily="18" charset="0"/>
                          <a:ea typeface="Calibri"/>
                          <a:cs typeface="Times New Roman" pitchFamily="18" charset="0"/>
                        </a:rPr>
                        <a:t>In the same location where RL was placed, but on the left leg.</a:t>
                      </a:r>
                      <a:endParaRPr lang="en-US" sz="1800" dirty="0">
                        <a:latin typeface="Times New Roman" pitchFamily="18" charset="0"/>
                        <a:ea typeface="Calibri"/>
                        <a:cs typeface="Times New Roman" pitchFamily="18" charset="0"/>
                      </a:endParaRPr>
                    </a:p>
                  </a:txBody>
                  <a:tcPr marL="9525" marR="9525" marT="9524" marB="9524" anchor="ctr"/>
                </a:tc>
              </a:tr>
            </a:tbl>
          </a:graphicData>
        </a:graphic>
      </p:graphicFrame>
      <p:pic>
        <p:nvPicPr>
          <p:cNvPr id="2664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1" y="1"/>
            <a:ext cx="6365875" cy="430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939077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descr="http://www.ceufast.com/courses/239/14_Precordial_Lead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228600"/>
            <a:ext cx="914400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6083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2" descr="http://img.webmd.com/dtmcms/live/webmd/consumer_assets/site_images/media/medical/hw/h9991489_001.jpg"/>
          <p:cNvPicPr>
            <a:picLocks noChangeAspect="1" noChangeArrowheads="1"/>
          </p:cNvPicPr>
          <p:nvPr/>
        </p:nvPicPr>
        <p:blipFill>
          <a:blip r:embed="rId2" cstate="print"/>
          <a:srcRect/>
          <a:stretch>
            <a:fillRect/>
          </a:stretch>
        </p:blipFill>
        <p:spPr bwMode="auto">
          <a:xfrm>
            <a:off x="1828800" y="0"/>
            <a:ext cx="8458200" cy="4648200"/>
          </a:xfrm>
          <a:prstGeom prst="rect">
            <a:avLst/>
          </a:prstGeom>
          <a:ln>
            <a:noFill/>
          </a:ln>
          <a:effectLst>
            <a:softEdge rad="112500"/>
          </a:effectLst>
        </p:spPr>
      </p:pic>
      <p:sp>
        <p:nvSpPr>
          <p:cNvPr id="28675" name="Content Placeholder 3"/>
          <p:cNvSpPr>
            <a:spLocks noGrp="1"/>
          </p:cNvSpPr>
          <p:nvPr>
            <p:ph idx="1"/>
          </p:nvPr>
        </p:nvSpPr>
        <p:spPr>
          <a:xfrm>
            <a:off x="1905000" y="4419600"/>
            <a:ext cx="8229600" cy="1951703"/>
          </a:xfrm>
        </p:spPr>
        <p:txBody>
          <a:bodyPr>
            <a:normAutofit lnSpcReduction="10000"/>
          </a:bodyPr>
          <a:lstStyle/>
          <a:p>
            <a:pPr>
              <a:buClr>
                <a:srgbClr val="CC0000"/>
              </a:buClr>
              <a:defRPr/>
            </a:pPr>
            <a:r>
              <a:rPr lang="en-US" altLang="en-US" sz="2400" dirty="0">
                <a:latin typeface="Times New Roman" panose="02020603050405020304" pitchFamily="18" charset="0"/>
                <a:cs typeface="Times New Roman" panose="02020603050405020304" pitchFamily="18" charset="0"/>
              </a:rPr>
              <a:t>Instruct </a:t>
            </a:r>
            <a:r>
              <a:rPr lang="en-US" altLang="en-US" sz="2400" dirty="0" smtClean="0">
                <a:latin typeface="Times New Roman" panose="02020603050405020304" pitchFamily="18" charset="0"/>
                <a:cs typeface="Times New Roman" panose="02020603050405020304" pitchFamily="18" charset="0"/>
              </a:rPr>
              <a:t>patient to </a:t>
            </a:r>
            <a:r>
              <a:rPr lang="en-US" altLang="en-US" sz="2400" dirty="0">
                <a:latin typeface="Times New Roman" panose="02020603050405020304" pitchFamily="18" charset="0"/>
                <a:cs typeface="Times New Roman" panose="02020603050405020304" pitchFamily="18" charset="0"/>
              </a:rPr>
              <a:t>be calm and no </a:t>
            </a:r>
            <a:r>
              <a:rPr lang="en-US" altLang="en-US" sz="2400" dirty="0" smtClean="0">
                <a:latin typeface="Times New Roman" panose="02020603050405020304" pitchFamily="18" charset="0"/>
                <a:cs typeface="Times New Roman" panose="02020603050405020304" pitchFamily="18" charset="0"/>
              </a:rPr>
              <a:t>movement, Then </a:t>
            </a:r>
            <a:r>
              <a:rPr lang="en-US" altLang="en-US" sz="2400" dirty="0">
                <a:latin typeface="Times New Roman" panose="02020603050405020304" pitchFamily="18" charset="0"/>
                <a:cs typeface="Times New Roman" panose="02020603050405020304" pitchFamily="18" charset="0"/>
              </a:rPr>
              <a:t>print the result  </a:t>
            </a:r>
          </a:p>
          <a:p>
            <a:pPr>
              <a:buClr>
                <a:srgbClr val="CC0000"/>
              </a:buClr>
              <a:defRPr/>
            </a:pPr>
            <a:r>
              <a:rPr lang="en-US" altLang="en-US" sz="2400" dirty="0">
                <a:latin typeface="Times New Roman" panose="02020603050405020304" pitchFamily="18" charset="0"/>
                <a:cs typeface="Times New Roman" panose="02020603050405020304" pitchFamily="18" charset="0"/>
              </a:rPr>
              <a:t>The test is completely painless and takes less than a minute </a:t>
            </a:r>
          </a:p>
          <a:p>
            <a:pPr marL="0" indent="0">
              <a:buClr>
                <a:srgbClr val="CC0000"/>
              </a:buClr>
              <a:buNone/>
              <a:defRPr/>
            </a:pPr>
            <a:r>
              <a:rPr lang="en-US" altLang="en-US" sz="2400" dirty="0">
                <a:latin typeface="Times New Roman" panose="02020603050405020304" pitchFamily="18" charset="0"/>
                <a:cs typeface="Times New Roman" panose="02020603050405020304" pitchFamily="18" charset="0"/>
              </a:rPr>
              <a:t> </a:t>
            </a:r>
            <a:r>
              <a:rPr lang="en-US" altLang="en-US" sz="2400" dirty="0" smtClean="0">
                <a:latin typeface="Times New Roman" panose="02020603050405020304" pitchFamily="18" charset="0"/>
                <a:cs typeface="Times New Roman" panose="02020603050405020304" pitchFamily="18" charset="0"/>
              </a:rPr>
              <a:t>   to </a:t>
            </a:r>
            <a:r>
              <a:rPr lang="en-US" altLang="en-US" sz="2400" dirty="0">
                <a:latin typeface="Times New Roman" panose="02020603050405020304" pitchFamily="18" charset="0"/>
                <a:cs typeface="Times New Roman" panose="02020603050405020304" pitchFamily="18" charset="0"/>
              </a:rPr>
              <a:t>perform once the leads are in position.</a:t>
            </a:r>
            <a:endParaRPr lang="ar-SA" altLang="en-US" sz="2400" dirty="0">
              <a:latin typeface="Times New Roman" panose="02020603050405020304" pitchFamily="18" charset="0"/>
              <a:cs typeface="Times New Roman" panose="02020603050405020304" pitchFamily="18" charset="0"/>
            </a:endParaRPr>
          </a:p>
          <a:p>
            <a:pPr>
              <a:buClr>
                <a:srgbClr val="CC0000"/>
              </a:buClr>
              <a:defRPr/>
            </a:pPr>
            <a:r>
              <a:rPr lang="en-US" altLang="en-US" sz="2400" dirty="0" smtClean="0">
                <a:latin typeface="Times New Roman" panose="02020603050405020304" pitchFamily="18" charset="0"/>
                <a:cs typeface="Times New Roman" panose="02020603050405020304" pitchFamily="18" charset="0"/>
              </a:rPr>
              <a:t>After </a:t>
            </a:r>
            <a:r>
              <a:rPr lang="en-US" altLang="en-US" sz="2400" dirty="0">
                <a:latin typeface="Times New Roman" panose="02020603050405020304" pitchFamily="18" charset="0"/>
                <a:cs typeface="Times New Roman" panose="02020603050405020304" pitchFamily="18" charset="0"/>
              </a:rPr>
              <a:t>the test, the electrodes are removed &amp; clean the skin</a:t>
            </a:r>
          </a:p>
          <a:p>
            <a:pPr marL="457200" indent="-457200">
              <a:buNone/>
              <a:defRPr/>
            </a:pPr>
            <a:endParaRPr lang="en-US" altLang="en-US" dirty="0" smtClean="0"/>
          </a:p>
        </p:txBody>
      </p:sp>
    </p:spTree>
    <p:extLst>
      <p:ext uri="{BB962C8B-B14F-4D97-AF65-F5344CB8AC3E}">
        <p14:creationId xmlns:p14="http://schemas.microsoft.com/office/powerpoint/2010/main" val="904710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References</a:t>
            </a:r>
          </a:p>
        </p:txBody>
      </p:sp>
      <p:sp>
        <p:nvSpPr>
          <p:cNvPr id="29699" name="Content Placeholder 2"/>
          <p:cNvSpPr>
            <a:spLocks noGrp="1"/>
          </p:cNvSpPr>
          <p:nvPr>
            <p:ph sz="quarter" idx="4294967295"/>
          </p:nvPr>
        </p:nvSpPr>
        <p:spPr>
          <a:xfrm>
            <a:off x="2438400" y="1600201"/>
            <a:ext cx="7772400" cy="2568575"/>
          </a:xfrm>
        </p:spPr>
        <p:txBody>
          <a:bodyPr/>
          <a:lstStyle/>
          <a:p>
            <a:r>
              <a:rPr lang="en-US" altLang="en-US" b="1" smtClean="0"/>
              <a:t>Brunner &amp; Suddarth’s Medical Surgical Nursing. 10</a:t>
            </a:r>
            <a:r>
              <a:rPr lang="en-US" altLang="en-US" b="1" baseline="30000" smtClean="0"/>
              <a:t>th</a:t>
            </a:r>
            <a:r>
              <a:rPr lang="en-US" altLang="en-US" b="1" smtClean="0"/>
              <a:t> ed</a:t>
            </a:r>
          </a:p>
          <a:p>
            <a:r>
              <a:rPr lang="en-US" altLang="en-US" b="1" smtClean="0"/>
              <a:t> Kozier &amp; Erbs’ Fundamentals of Nursing . Eighth ed. 2008 </a:t>
            </a:r>
          </a:p>
        </p:txBody>
      </p:sp>
    </p:spTree>
    <p:extLst>
      <p:ext uri="{BB962C8B-B14F-4D97-AF65-F5344CB8AC3E}">
        <p14:creationId xmlns:p14="http://schemas.microsoft.com/office/powerpoint/2010/main" val="3521092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idx="4294967295"/>
          </p:nvPr>
        </p:nvSpPr>
        <p:spPr>
          <a:xfrm>
            <a:off x="1905000" y="457200"/>
            <a:ext cx="8229600" cy="1143000"/>
          </a:xfrm>
          <a:ln>
            <a:solidFill>
              <a:schemeClr val="tx1"/>
            </a:solidFill>
          </a:ln>
        </p:spPr>
        <p:txBody>
          <a:bodyPr/>
          <a:lstStyle/>
          <a:p>
            <a:r>
              <a:rPr lang="en-US" sz="3600" dirty="0">
                <a:solidFill>
                  <a:srgbClr val="FF0000"/>
                </a:solidFill>
              </a:rPr>
              <a:t>Electrocardiography (ECG or EKG*)</a:t>
            </a:r>
            <a:endParaRPr lang="en-US" altLang="en-US" sz="3600" i="1" u="sng" dirty="0">
              <a:solidFill>
                <a:srgbClr val="FF0000"/>
              </a:solidFill>
              <a:latin typeface="Times New Roman" panose="02020603050405020304" pitchFamily="18" charset="0"/>
              <a:cs typeface="Times New Roman" panose="02020603050405020304" pitchFamily="18" charset="0"/>
            </a:endParaRPr>
          </a:p>
        </p:txBody>
      </p:sp>
      <p:pic>
        <p:nvPicPr>
          <p:cNvPr id="83971" name="Picture 3"/>
          <p:cNvPicPr>
            <a:picLocks noChangeAspect="1" noChangeArrowheads="1"/>
          </p:cNvPicPr>
          <p:nvPr/>
        </p:nvPicPr>
        <p:blipFill>
          <a:blip r:embed="rId2" cstate="print"/>
          <a:srcRect/>
          <a:stretch>
            <a:fillRect/>
          </a:stretch>
        </p:blipFill>
        <p:spPr bwMode="auto">
          <a:xfrm>
            <a:off x="7010400" y="1460672"/>
            <a:ext cx="3657600" cy="4741057"/>
          </a:xfrm>
          <a:prstGeom prst="rect">
            <a:avLst/>
          </a:prstGeom>
          <a:ln>
            <a:noFill/>
          </a:ln>
          <a:effectLst>
            <a:softEdge rad="112500"/>
          </a:effectLst>
        </p:spPr>
      </p:pic>
      <p:sp>
        <p:nvSpPr>
          <p:cNvPr id="2" name="Rectangle 1"/>
          <p:cNvSpPr/>
          <p:nvPr/>
        </p:nvSpPr>
        <p:spPr>
          <a:xfrm>
            <a:off x="1752600" y="2603672"/>
            <a:ext cx="5257800" cy="2246769"/>
          </a:xfrm>
          <a:prstGeom prst="rect">
            <a:avLst/>
          </a:prstGeom>
        </p:spPr>
        <p:txBody>
          <a:bodyPr wrap="square">
            <a:spAutoFit/>
          </a:bodyPr>
          <a:lstStyle/>
          <a:p>
            <a:pPr marL="457200" indent="-457200">
              <a:buFont typeface="Arial" panose="020B0604020202020204" pitchFamily="34" charset="0"/>
              <a:buChar char="•"/>
            </a:pPr>
            <a:r>
              <a:rPr lang="en-US" sz="2800" dirty="0"/>
              <a:t>the process of recording the electrical activity of the heart over a period of time using electrodes placed on a patient's body. </a:t>
            </a:r>
          </a:p>
        </p:txBody>
      </p:sp>
    </p:spTree>
    <p:extLst>
      <p:ext uri="{BB962C8B-B14F-4D97-AF65-F5344CB8AC3E}">
        <p14:creationId xmlns:p14="http://schemas.microsoft.com/office/powerpoint/2010/main" val="16367982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idx="4294967295"/>
          </p:nvPr>
        </p:nvSpPr>
        <p:spPr>
          <a:xfrm>
            <a:off x="1905000" y="457201"/>
            <a:ext cx="8229600" cy="1003471"/>
          </a:xfrm>
          <a:ln>
            <a:solidFill>
              <a:schemeClr val="tx1"/>
            </a:solidFill>
          </a:ln>
        </p:spPr>
        <p:txBody>
          <a:bodyPr/>
          <a:lstStyle/>
          <a:p>
            <a:r>
              <a:rPr lang="en-US" sz="3600" dirty="0">
                <a:solidFill>
                  <a:srgbClr val="FF0000"/>
                </a:solidFill>
              </a:rPr>
              <a:t>Electrocardiography (ECG or EKG*) </a:t>
            </a:r>
            <a:endParaRPr lang="en-US" altLang="en-US" sz="3600" i="1" u="sng" dirty="0">
              <a:solidFill>
                <a:srgbClr val="FF0000"/>
              </a:solidFill>
              <a:latin typeface="Times New Roman" panose="02020603050405020304" pitchFamily="18" charset="0"/>
              <a:cs typeface="Times New Roman" panose="02020603050405020304" pitchFamily="18" charset="0"/>
            </a:endParaRPr>
          </a:p>
        </p:txBody>
      </p:sp>
      <p:pic>
        <p:nvPicPr>
          <p:cNvPr id="83971" name="Picture 3"/>
          <p:cNvPicPr>
            <a:picLocks noChangeAspect="1" noChangeArrowheads="1"/>
          </p:cNvPicPr>
          <p:nvPr/>
        </p:nvPicPr>
        <p:blipFill>
          <a:blip r:embed="rId2" cstate="print"/>
          <a:srcRect/>
          <a:stretch>
            <a:fillRect/>
          </a:stretch>
        </p:blipFill>
        <p:spPr bwMode="auto">
          <a:xfrm>
            <a:off x="7010400" y="1460672"/>
            <a:ext cx="3657600" cy="4741057"/>
          </a:xfrm>
          <a:prstGeom prst="rect">
            <a:avLst/>
          </a:prstGeom>
          <a:ln>
            <a:noFill/>
          </a:ln>
          <a:effectLst>
            <a:softEdge rad="112500"/>
          </a:effectLst>
        </p:spPr>
      </p:pic>
      <p:sp>
        <p:nvSpPr>
          <p:cNvPr id="2" name="Rectangle 1"/>
          <p:cNvSpPr/>
          <p:nvPr/>
        </p:nvSpPr>
        <p:spPr>
          <a:xfrm>
            <a:off x="1752600" y="1752601"/>
            <a:ext cx="5029200" cy="2246769"/>
          </a:xfrm>
          <a:prstGeom prst="rect">
            <a:avLst/>
          </a:prstGeom>
        </p:spPr>
        <p:txBody>
          <a:bodyPr wrap="square">
            <a:spAutoFit/>
          </a:bodyPr>
          <a:lstStyle/>
          <a:p>
            <a:pPr marL="457200" indent="-457200">
              <a:buFont typeface="Arial" panose="020B0604020202020204" pitchFamily="34" charset="0"/>
              <a:buChar char="•"/>
            </a:pPr>
            <a:r>
              <a:rPr lang="en-US" sz="2800" dirty="0"/>
              <a:t>These electrodes detect the tiny electrical changes on the skin that arise from the heart muscle depolarizing during each heartbeat.</a:t>
            </a:r>
          </a:p>
        </p:txBody>
      </p:sp>
    </p:spTree>
    <p:extLst>
      <p:ext uri="{BB962C8B-B14F-4D97-AF65-F5344CB8AC3E}">
        <p14:creationId xmlns:p14="http://schemas.microsoft.com/office/powerpoint/2010/main" val="3504443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981200" y="1"/>
            <a:ext cx="8229600" cy="1196975"/>
          </a:xfrm>
        </p:spPr>
        <p:txBody>
          <a:bodyPr/>
          <a:lstStyle/>
          <a:p>
            <a:pPr eaLnBrk="1" hangingPunct="1"/>
            <a:r>
              <a:rPr lang="en-US" altLang="en-US" sz="4000" b="1"/>
              <a:t>Cardiac Conduction System</a:t>
            </a:r>
            <a:endParaRPr lang="en-GB" altLang="en-US" sz="4000" b="1"/>
          </a:p>
        </p:txBody>
      </p:sp>
      <p:grpSp>
        <p:nvGrpSpPr>
          <p:cNvPr id="5123" name="Group 14"/>
          <p:cNvGrpSpPr>
            <a:grpSpLocks/>
          </p:cNvGrpSpPr>
          <p:nvPr/>
        </p:nvGrpSpPr>
        <p:grpSpPr bwMode="auto">
          <a:xfrm>
            <a:off x="2495550" y="981076"/>
            <a:ext cx="7272338" cy="5713413"/>
            <a:chOff x="612" y="618"/>
            <a:chExt cx="4581" cy="3599"/>
          </a:xfrm>
        </p:grpSpPr>
        <p:grpSp>
          <p:nvGrpSpPr>
            <p:cNvPr id="5124" name="Group 13"/>
            <p:cNvGrpSpPr>
              <a:grpSpLocks/>
            </p:cNvGrpSpPr>
            <p:nvPr/>
          </p:nvGrpSpPr>
          <p:grpSpPr bwMode="auto">
            <a:xfrm>
              <a:off x="612" y="618"/>
              <a:ext cx="4581" cy="3599"/>
              <a:chOff x="612" y="618"/>
              <a:chExt cx="4581" cy="3599"/>
            </a:xfrm>
          </p:grpSpPr>
          <p:pic>
            <p:nvPicPr>
              <p:cNvPr id="5127" name="Picture 4" descr="ecg_cc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 y="618"/>
                <a:ext cx="4581" cy="3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8" name="Text Box 5"/>
              <p:cNvSpPr txBox="1">
                <a:spLocks noChangeArrowheads="1"/>
              </p:cNvSpPr>
              <p:nvPr/>
            </p:nvSpPr>
            <p:spPr bwMode="auto">
              <a:xfrm>
                <a:off x="612" y="3929"/>
                <a:ext cx="458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US" altLang="en-US" sz="1200">
                    <a:solidFill>
                      <a:schemeClr val="tx2"/>
                    </a:solidFill>
                    <a:latin typeface="Tahoma" panose="020B0604030504040204" pitchFamily="34" charset="0"/>
                  </a:rPr>
                  <a:t>(</a:t>
                </a:r>
                <a:r>
                  <a:rPr lang="en-US" altLang="en-US" sz="1200" u="sng">
                    <a:solidFill>
                      <a:schemeClr val="tx2"/>
                    </a:solidFill>
                    <a:latin typeface="Tahoma" panose="020B0604030504040204" pitchFamily="34" charset="0"/>
                  </a:rPr>
                  <a:t>From</a:t>
                </a:r>
                <a:r>
                  <a:rPr lang="en-US" altLang="en-US" sz="1200">
                    <a:solidFill>
                      <a:schemeClr val="tx2"/>
                    </a:solidFill>
                    <a:latin typeface="Tahoma" panose="020B0604030504040204" pitchFamily="34" charset="0"/>
                  </a:rPr>
                  <a:t>: Yanowitz, FG. The Alan E Lindsay ECG Learning Centre in Cyberspace [homepage on the Internet]. c2012. Available from: </a:t>
                </a:r>
                <a:r>
                  <a:rPr lang="en-GB" altLang="en-US" sz="1200">
                    <a:solidFill>
                      <a:schemeClr val="tx2"/>
                    </a:solidFill>
                    <a:latin typeface="Tahoma" panose="020B0604030504040204" pitchFamily="34" charset="0"/>
                    <a:hlinkClick r:id="rId3"/>
                  </a:rPr>
                  <a:t>http://library.med.utah.edu/kw/ecg/index.html</a:t>
                </a:r>
                <a:r>
                  <a:rPr lang="en-GB" altLang="en-US" sz="1200">
                    <a:solidFill>
                      <a:schemeClr val="tx2"/>
                    </a:solidFill>
                    <a:latin typeface="Tahoma" panose="020B0604030504040204" pitchFamily="34" charset="0"/>
                  </a:rPr>
                  <a:t>.)</a:t>
                </a:r>
              </a:p>
            </p:txBody>
          </p:sp>
          <p:sp>
            <p:nvSpPr>
              <p:cNvPr id="5129" name="Text Box 7"/>
              <p:cNvSpPr txBox="1">
                <a:spLocks noChangeArrowheads="1"/>
              </p:cNvSpPr>
              <p:nvPr/>
            </p:nvSpPr>
            <p:spPr bwMode="auto">
              <a:xfrm>
                <a:off x="3923" y="3702"/>
                <a:ext cx="1225"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1000" i="1">
                    <a:solidFill>
                      <a:schemeClr val="tx2"/>
                    </a:solidFill>
                    <a:latin typeface="Tahoma" panose="020B0604030504040204" pitchFamily="34" charset="0"/>
                  </a:rPr>
                  <a:t>(</a:t>
                </a:r>
                <a:r>
                  <a:rPr lang="en-GB" altLang="en-US" sz="1000" i="1">
                    <a:solidFill>
                      <a:schemeClr val="tx2"/>
                    </a:solidFill>
                    <a:latin typeface="Tahoma" panose="020B0604030504040204" pitchFamily="34" charset="0"/>
                  </a:rPr>
                  <a:t>Marquette Electronics, 1996)</a:t>
                </a:r>
              </a:p>
            </p:txBody>
          </p:sp>
        </p:grpSp>
        <p:sp>
          <p:nvSpPr>
            <p:cNvPr id="27657" name="Text Box 9"/>
            <p:cNvSpPr txBox="1">
              <a:spLocks noChangeArrowheads="1"/>
            </p:cNvSpPr>
            <p:nvPr/>
          </p:nvSpPr>
          <p:spPr bwMode="auto">
            <a:xfrm>
              <a:off x="612" y="618"/>
              <a:ext cx="213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en-US" b="1">
                  <a:solidFill>
                    <a:schemeClr val="accent2"/>
                  </a:solidFill>
                  <a:effectLst>
                    <a:outerShdw blurRad="38100" dist="38100" dir="2700000" algn="tl">
                      <a:srgbClr val="000000"/>
                    </a:outerShdw>
                  </a:effectLst>
                  <a:cs typeface="Arial" charset="0"/>
                </a:rPr>
                <a:t>Anatomical orientation:</a:t>
              </a:r>
              <a:endParaRPr lang="en-GB" b="1">
                <a:solidFill>
                  <a:schemeClr val="accent2"/>
                </a:solidFill>
                <a:effectLst>
                  <a:outerShdw blurRad="38100" dist="38100" dir="2700000" algn="tl">
                    <a:srgbClr val="000000"/>
                  </a:outerShdw>
                </a:effectLst>
                <a:cs typeface="Arial" charset="0"/>
              </a:endParaRPr>
            </a:p>
          </p:txBody>
        </p:sp>
        <p:sp>
          <p:nvSpPr>
            <p:cNvPr id="5126" name="Text Box 10"/>
            <p:cNvSpPr txBox="1">
              <a:spLocks noChangeArrowheads="1"/>
            </p:cNvSpPr>
            <p:nvPr/>
          </p:nvSpPr>
          <p:spPr bwMode="auto">
            <a:xfrm>
              <a:off x="657" y="3657"/>
              <a:ext cx="104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US" altLang="en-US" sz="2000" b="1" i="1">
                  <a:latin typeface="Tahoma" panose="020B0604030504040204" pitchFamily="34" charset="0"/>
                </a:rPr>
                <a:t>Figure 1:</a:t>
              </a:r>
              <a:endParaRPr lang="en-GB" altLang="en-US" sz="2000" b="1" i="1">
                <a:latin typeface="Tahoma" panose="020B0604030504040204" pitchFamily="34" charset="0"/>
              </a:endParaRPr>
            </a:p>
          </p:txBody>
        </p:sp>
      </p:grpSp>
    </p:spTree>
    <p:extLst>
      <p:ext uri="{BB962C8B-B14F-4D97-AF65-F5344CB8AC3E}">
        <p14:creationId xmlns:p14="http://schemas.microsoft.com/office/powerpoint/2010/main" val="40421596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ln>
            <a:solidFill>
              <a:schemeClr val="tx1"/>
            </a:solidFill>
          </a:ln>
        </p:spPr>
        <p:txBody>
          <a:bodyPr/>
          <a:lstStyle/>
          <a:p>
            <a:r>
              <a:rPr lang="en-US" dirty="0" smtClean="0">
                <a:solidFill>
                  <a:srgbClr val="FF0000"/>
                </a:solidFill>
              </a:rPr>
              <a:t>Electrical Conduction System </a:t>
            </a:r>
            <a:endParaRPr lang="en-US" dirty="0">
              <a:solidFill>
                <a:srgbClr val="FF0000"/>
              </a:solidFill>
            </a:endParaRPr>
          </a:p>
        </p:txBody>
      </p:sp>
      <p:sp>
        <p:nvSpPr>
          <p:cNvPr id="5" name="Content Placeholder 4"/>
          <p:cNvSpPr>
            <a:spLocks noGrp="1"/>
          </p:cNvSpPr>
          <p:nvPr>
            <p:ph idx="1"/>
          </p:nvPr>
        </p:nvSpPr>
        <p:spPr>
          <a:xfrm>
            <a:off x="1288025" y="1690688"/>
            <a:ext cx="8229600" cy="4867999"/>
          </a:xfrm>
          <a:prstGeom prst="rect">
            <a:avLst/>
          </a:prstGeom>
        </p:spPr>
        <p:txBody>
          <a:bodyPr wrap="square">
            <a:spAutoFit/>
          </a:bodyPr>
          <a:lstStyle/>
          <a:p>
            <a:r>
              <a:rPr lang="en-US" dirty="0" smtClean="0"/>
              <a:t>Depolarization that starts with pacemaker cells in the sinoatrial node,              </a:t>
            </a:r>
          </a:p>
          <a:p>
            <a:pPr marL="0" indent="0">
              <a:buNone/>
            </a:pPr>
            <a:endParaRPr lang="en-US" dirty="0"/>
          </a:p>
          <a:p>
            <a:pPr marL="0" indent="0">
              <a:buNone/>
            </a:pPr>
            <a:r>
              <a:rPr lang="en-US" dirty="0" smtClean="0"/>
              <a:t>spreads out through the atrium,            atrioventricular       </a:t>
            </a:r>
          </a:p>
          <a:p>
            <a:pPr marL="0" indent="0">
              <a:buNone/>
            </a:pPr>
            <a:r>
              <a:rPr lang="en-US" dirty="0"/>
              <a:t> </a:t>
            </a:r>
            <a:r>
              <a:rPr lang="en-US" dirty="0" smtClean="0"/>
              <a:t>node                  </a:t>
            </a:r>
            <a:r>
              <a:rPr lang="en-US" dirty="0"/>
              <a:t>Bundle of His </a:t>
            </a:r>
          </a:p>
          <a:p>
            <a:pPr marL="0" indent="0">
              <a:buNone/>
            </a:pPr>
            <a:endParaRPr lang="en-US" dirty="0" smtClean="0"/>
          </a:p>
          <a:p>
            <a:pPr marL="0" indent="0">
              <a:buNone/>
            </a:pPr>
            <a:r>
              <a:rPr lang="en-US" dirty="0" smtClean="0"/>
              <a:t>                                           Right </a:t>
            </a:r>
            <a:r>
              <a:rPr lang="en-US" dirty="0"/>
              <a:t>and Left Bundle Branches</a:t>
            </a:r>
          </a:p>
          <a:p>
            <a:endParaRPr lang="en-US" dirty="0"/>
          </a:p>
          <a:p>
            <a:pPr marL="0" indent="0" algn="ctr">
              <a:buNone/>
            </a:pPr>
            <a:r>
              <a:rPr lang="en-US" dirty="0" smtClean="0"/>
              <a:t>                       Purkinje fibers spreading down and to the left throughout the ventricles.</a:t>
            </a:r>
          </a:p>
        </p:txBody>
      </p:sp>
      <p:sp>
        <p:nvSpPr>
          <p:cNvPr id="6" name="Right Arrow 5"/>
          <p:cNvSpPr/>
          <p:nvPr/>
        </p:nvSpPr>
        <p:spPr bwMode="auto">
          <a:xfrm rot="5400000">
            <a:off x="3093617" y="2694244"/>
            <a:ext cx="565149" cy="32200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0" fontAlgn="base" hangingPunct="0">
              <a:spcBef>
                <a:spcPct val="0"/>
              </a:spcBef>
              <a:spcAft>
                <a:spcPct val="0"/>
              </a:spcAft>
            </a:pPr>
            <a:endParaRPr lang="en-US">
              <a:latin typeface="Arial" charset="0"/>
            </a:endParaRPr>
          </a:p>
        </p:txBody>
      </p:sp>
      <p:sp>
        <p:nvSpPr>
          <p:cNvPr id="9" name="Right Arrow 8"/>
          <p:cNvSpPr/>
          <p:nvPr/>
        </p:nvSpPr>
        <p:spPr bwMode="auto">
          <a:xfrm>
            <a:off x="6123139" y="3137822"/>
            <a:ext cx="565149" cy="32200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0" fontAlgn="base" hangingPunct="0">
              <a:spcBef>
                <a:spcPct val="0"/>
              </a:spcBef>
              <a:spcAft>
                <a:spcPct val="0"/>
              </a:spcAft>
            </a:pPr>
            <a:endParaRPr lang="en-US">
              <a:latin typeface="Arial" charset="0"/>
            </a:endParaRPr>
          </a:p>
        </p:txBody>
      </p:sp>
      <p:sp>
        <p:nvSpPr>
          <p:cNvPr id="10" name="Right Arrow 9"/>
          <p:cNvSpPr/>
          <p:nvPr/>
        </p:nvSpPr>
        <p:spPr bwMode="auto">
          <a:xfrm rot="3224975">
            <a:off x="4977827" y="4193041"/>
            <a:ext cx="849995" cy="34744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0" fontAlgn="base" hangingPunct="0">
              <a:spcBef>
                <a:spcPct val="0"/>
              </a:spcBef>
              <a:spcAft>
                <a:spcPct val="0"/>
              </a:spcAft>
            </a:pPr>
            <a:endParaRPr lang="en-US">
              <a:latin typeface="Arial" charset="0"/>
            </a:endParaRPr>
          </a:p>
        </p:txBody>
      </p:sp>
      <p:sp>
        <p:nvSpPr>
          <p:cNvPr id="11" name="Right Arrow 10"/>
          <p:cNvSpPr/>
          <p:nvPr/>
        </p:nvSpPr>
        <p:spPr bwMode="auto">
          <a:xfrm>
            <a:off x="2475665" y="3673397"/>
            <a:ext cx="900527" cy="344739"/>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0" fontAlgn="base" hangingPunct="0">
              <a:spcBef>
                <a:spcPct val="0"/>
              </a:spcBef>
              <a:spcAft>
                <a:spcPct val="0"/>
              </a:spcAft>
            </a:pPr>
            <a:endParaRPr lang="en-US">
              <a:latin typeface="Arial" charset="0"/>
            </a:endParaRPr>
          </a:p>
        </p:txBody>
      </p:sp>
      <p:sp>
        <p:nvSpPr>
          <p:cNvPr id="12" name="Right Arrow 11"/>
          <p:cNvSpPr/>
          <p:nvPr/>
        </p:nvSpPr>
        <p:spPr bwMode="auto">
          <a:xfrm rot="5400000">
            <a:off x="6405713" y="5109647"/>
            <a:ext cx="565149" cy="32200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0" fontAlgn="base" hangingPunct="0">
              <a:spcBef>
                <a:spcPct val="0"/>
              </a:spcBef>
              <a:spcAft>
                <a:spcPct val="0"/>
              </a:spcAft>
            </a:pPr>
            <a:endParaRPr lang="en-US">
              <a:latin typeface="Arial" charset="0"/>
            </a:endParaRPr>
          </a:p>
        </p:txBody>
      </p:sp>
    </p:spTree>
    <p:extLst>
      <p:ext uri="{BB962C8B-B14F-4D97-AF65-F5344CB8AC3E}">
        <p14:creationId xmlns:p14="http://schemas.microsoft.com/office/powerpoint/2010/main" val="2742665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media-cache-ec0.pinimg.com/736x/80/a0/e9/80a0e9d686e4a4b42e2d158ca9f96b9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533401"/>
            <a:ext cx="7010400" cy="526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09497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981200" y="1"/>
            <a:ext cx="8229600" cy="836613"/>
          </a:xfrm>
        </p:spPr>
        <p:txBody>
          <a:bodyPr/>
          <a:lstStyle/>
          <a:p>
            <a:pPr eaLnBrk="1" hangingPunct="1"/>
            <a:r>
              <a:rPr lang="en-US" altLang="en-US" sz="4000" b="1"/>
              <a:t>ECG Graph Paper</a:t>
            </a:r>
            <a:endParaRPr lang="en-GB" altLang="en-US" sz="4000" b="1"/>
          </a:p>
        </p:txBody>
      </p:sp>
      <p:grpSp>
        <p:nvGrpSpPr>
          <p:cNvPr id="10243" name="Group 134"/>
          <p:cNvGrpSpPr>
            <a:grpSpLocks/>
          </p:cNvGrpSpPr>
          <p:nvPr/>
        </p:nvGrpSpPr>
        <p:grpSpPr bwMode="auto">
          <a:xfrm>
            <a:off x="1703389" y="1627188"/>
            <a:ext cx="6192837" cy="4464050"/>
            <a:chOff x="249" y="1298"/>
            <a:chExt cx="3901" cy="2812"/>
          </a:xfrm>
        </p:grpSpPr>
        <p:grpSp>
          <p:nvGrpSpPr>
            <p:cNvPr id="10268" name="Group 43"/>
            <p:cNvGrpSpPr>
              <a:grpSpLocks/>
            </p:cNvGrpSpPr>
            <p:nvPr/>
          </p:nvGrpSpPr>
          <p:grpSpPr bwMode="auto">
            <a:xfrm>
              <a:off x="567" y="2023"/>
              <a:ext cx="906" cy="908"/>
              <a:chOff x="1066" y="1706"/>
              <a:chExt cx="906" cy="908"/>
            </a:xfrm>
          </p:grpSpPr>
          <p:sp>
            <p:nvSpPr>
              <p:cNvPr id="10350" name="Rectangle 12"/>
              <p:cNvSpPr>
                <a:spLocks noChangeArrowheads="1"/>
              </p:cNvSpPr>
              <p:nvPr/>
            </p:nvSpPr>
            <p:spPr bwMode="auto">
              <a:xfrm>
                <a:off x="1066" y="2251"/>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51" name="Rectangle 18"/>
              <p:cNvSpPr>
                <a:spLocks noChangeArrowheads="1"/>
              </p:cNvSpPr>
              <p:nvPr/>
            </p:nvSpPr>
            <p:spPr bwMode="auto">
              <a:xfrm>
                <a:off x="1247" y="2251"/>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52" name="Rectangle 19"/>
              <p:cNvSpPr>
                <a:spLocks noChangeArrowheads="1"/>
              </p:cNvSpPr>
              <p:nvPr/>
            </p:nvSpPr>
            <p:spPr bwMode="auto">
              <a:xfrm>
                <a:off x="1429" y="2251"/>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53" name="Rectangle 20"/>
              <p:cNvSpPr>
                <a:spLocks noChangeArrowheads="1"/>
              </p:cNvSpPr>
              <p:nvPr/>
            </p:nvSpPr>
            <p:spPr bwMode="auto">
              <a:xfrm>
                <a:off x="1610" y="2251"/>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54" name="Rectangle 21"/>
              <p:cNvSpPr>
                <a:spLocks noChangeArrowheads="1"/>
              </p:cNvSpPr>
              <p:nvPr/>
            </p:nvSpPr>
            <p:spPr bwMode="auto">
              <a:xfrm>
                <a:off x="1791" y="2251"/>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55" name="Rectangle 22"/>
              <p:cNvSpPr>
                <a:spLocks noChangeArrowheads="1"/>
              </p:cNvSpPr>
              <p:nvPr/>
            </p:nvSpPr>
            <p:spPr bwMode="auto">
              <a:xfrm>
                <a:off x="1066" y="2069"/>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56" name="Rectangle 23"/>
              <p:cNvSpPr>
                <a:spLocks noChangeArrowheads="1"/>
              </p:cNvSpPr>
              <p:nvPr/>
            </p:nvSpPr>
            <p:spPr bwMode="auto">
              <a:xfrm>
                <a:off x="1247" y="2069"/>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57" name="Rectangle 24"/>
              <p:cNvSpPr>
                <a:spLocks noChangeArrowheads="1"/>
              </p:cNvSpPr>
              <p:nvPr/>
            </p:nvSpPr>
            <p:spPr bwMode="auto">
              <a:xfrm>
                <a:off x="1429" y="2069"/>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58" name="Rectangle 25"/>
              <p:cNvSpPr>
                <a:spLocks noChangeArrowheads="1"/>
              </p:cNvSpPr>
              <p:nvPr/>
            </p:nvSpPr>
            <p:spPr bwMode="auto">
              <a:xfrm>
                <a:off x="1610" y="2069"/>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59" name="Rectangle 26"/>
              <p:cNvSpPr>
                <a:spLocks noChangeArrowheads="1"/>
              </p:cNvSpPr>
              <p:nvPr/>
            </p:nvSpPr>
            <p:spPr bwMode="auto">
              <a:xfrm>
                <a:off x="1791" y="2069"/>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60" name="Rectangle 27"/>
              <p:cNvSpPr>
                <a:spLocks noChangeArrowheads="1"/>
              </p:cNvSpPr>
              <p:nvPr/>
            </p:nvSpPr>
            <p:spPr bwMode="auto">
              <a:xfrm>
                <a:off x="1066" y="1888"/>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61" name="Rectangle 28"/>
              <p:cNvSpPr>
                <a:spLocks noChangeArrowheads="1"/>
              </p:cNvSpPr>
              <p:nvPr/>
            </p:nvSpPr>
            <p:spPr bwMode="auto">
              <a:xfrm>
                <a:off x="1066" y="1706"/>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62" name="Rectangle 29"/>
              <p:cNvSpPr>
                <a:spLocks noChangeArrowheads="1"/>
              </p:cNvSpPr>
              <p:nvPr/>
            </p:nvSpPr>
            <p:spPr bwMode="auto">
              <a:xfrm>
                <a:off x="1066" y="2432"/>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63" name="Rectangle 31"/>
              <p:cNvSpPr>
                <a:spLocks noChangeArrowheads="1"/>
              </p:cNvSpPr>
              <p:nvPr/>
            </p:nvSpPr>
            <p:spPr bwMode="auto">
              <a:xfrm>
                <a:off x="1247" y="2432"/>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64" name="Rectangle 32"/>
              <p:cNvSpPr>
                <a:spLocks noChangeArrowheads="1"/>
              </p:cNvSpPr>
              <p:nvPr/>
            </p:nvSpPr>
            <p:spPr bwMode="auto">
              <a:xfrm>
                <a:off x="1791" y="2432"/>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65" name="Rectangle 33"/>
              <p:cNvSpPr>
                <a:spLocks noChangeArrowheads="1"/>
              </p:cNvSpPr>
              <p:nvPr/>
            </p:nvSpPr>
            <p:spPr bwMode="auto">
              <a:xfrm>
                <a:off x="1610" y="2432"/>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66" name="Rectangle 34"/>
              <p:cNvSpPr>
                <a:spLocks noChangeArrowheads="1"/>
              </p:cNvSpPr>
              <p:nvPr/>
            </p:nvSpPr>
            <p:spPr bwMode="auto">
              <a:xfrm>
                <a:off x="1429" y="2432"/>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67" name="Rectangle 35"/>
              <p:cNvSpPr>
                <a:spLocks noChangeArrowheads="1"/>
              </p:cNvSpPr>
              <p:nvPr/>
            </p:nvSpPr>
            <p:spPr bwMode="auto">
              <a:xfrm>
                <a:off x="1247" y="1706"/>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68" name="Rectangle 36"/>
              <p:cNvSpPr>
                <a:spLocks noChangeArrowheads="1"/>
              </p:cNvSpPr>
              <p:nvPr/>
            </p:nvSpPr>
            <p:spPr bwMode="auto">
              <a:xfrm>
                <a:off x="1247" y="1888"/>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69" name="Rectangle 37"/>
              <p:cNvSpPr>
                <a:spLocks noChangeArrowheads="1"/>
              </p:cNvSpPr>
              <p:nvPr/>
            </p:nvSpPr>
            <p:spPr bwMode="auto">
              <a:xfrm>
                <a:off x="1429" y="1706"/>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70" name="Rectangle 38"/>
              <p:cNvSpPr>
                <a:spLocks noChangeArrowheads="1"/>
              </p:cNvSpPr>
              <p:nvPr/>
            </p:nvSpPr>
            <p:spPr bwMode="auto">
              <a:xfrm>
                <a:off x="1429" y="1888"/>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71" name="Rectangle 39"/>
              <p:cNvSpPr>
                <a:spLocks noChangeArrowheads="1"/>
              </p:cNvSpPr>
              <p:nvPr/>
            </p:nvSpPr>
            <p:spPr bwMode="auto">
              <a:xfrm>
                <a:off x="1610" y="1706"/>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72" name="Rectangle 40"/>
              <p:cNvSpPr>
                <a:spLocks noChangeArrowheads="1"/>
              </p:cNvSpPr>
              <p:nvPr/>
            </p:nvSpPr>
            <p:spPr bwMode="auto">
              <a:xfrm>
                <a:off x="1610" y="1888"/>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73" name="Rectangle 41"/>
              <p:cNvSpPr>
                <a:spLocks noChangeArrowheads="1"/>
              </p:cNvSpPr>
              <p:nvPr/>
            </p:nvSpPr>
            <p:spPr bwMode="auto">
              <a:xfrm>
                <a:off x="1791" y="1706"/>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74" name="Rectangle 42"/>
              <p:cNvSpPr>
                <a:spLocks noChangeArrowheads="1"/>
              </p:cNvSpPr>
              <p:nvPr/>
            </p:nvSpPr>
            <p:spPr bwMode="auto">
              <a:xfrm>
                <a:off x="1791" y="1888"/>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grpSp>
        <p:grpSp>
          <p:nvGrpSpPr>
            <p:cNvPr id="10269" name="Group 44"/>
            <p:cNvGrpSpPr>
              <a:grpSpLocks/>
            </p:cNvGrpSpPr>
            <p:nvPr/>
          </p:nvGrpSpPr>
          <p:grpSpPr bwMode="auto">
            <a:xfrm>
              <a:off x="1474" y="2023"/>
              <a:ext cx="906" cy="908"/>
              <a:chOff x="1066" y="1706"/>
              <a:chExt cx="906" cy="908"/>
            </a:xfrm>
          </p:grpSpPr>
          <p:sp>
            <p:nvSpPr>
              <p:cNvPr id="10325" name="Rectangle 45"/>
              <p:cNvSpPr>
                <a:spLocks noChangeArrowheads="1"/>
              </p:cNvSpPr>
              <p:nvPr/>
            </p:nvSpPr>
            <p:spPr bwMode="auto">
              <a:xfrm>
                <a:off x="1066" y="2251"/>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26" name="Rectangle 46"/>
              <p:cNvSpPr>
                <a:spLocks noChangeArrowheads="1"/>
              </p:cNvSpPr>
              <p:nvPr/>
            </p:nvSpPr>
            <p:spPr bwMode="auto">
              <a:xfrm>
                <a:off x="1247" y="2251"/>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27" name="Rectangle 47"/>
              <p:cNvSpPr>
                <a:spLocks noChangeArrowheads="1"/>
              </p:cNvSpPr>
              <p:nvPr/>
            </p:nvSpPr>
            <p:spPr bwMode="auto">
              <a:xfrm>
                <a:off x="1429" y="2251"/>
                <a:ext cx="181" cy="182"/>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28" name="Rectangle 48"/>
              <p:cNvSpPr>
                <a:spLocks noChangeArrowheads="1"/>
              </p:cNvSpPr>
              <p:nvPr/>
            </p:nvSpPr>
            <p:spPr bwMode="auto">
              <a:xfrm>
                <a:off x="1610" y="2251"/>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29" name="Rectangle 49"/>
              <p:cNvSpPr>
                <a:spLocks noChangeArrowheads="1"/>
              </p:cNvSpPr>
              <p:nvPr/>
            </p:nvSpPr>
            <p:spPr bwMode="auto">
              <a:xfrm>
                <a:off x="1791" y="2251"/>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30" name="Rectangle 50"/>
              <p:cNvSpPr>
                <a:spLocks noChangeArrowheads="1"/>
              </p:cNvSpPr>
              <p:nvPr/>
            </p:nvSpPr>
            <p:spPr bwMode="auto">
              <a:xfrm>
                <a:off x="1066" y="2069"/>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31" name="Rectangle 51"/>
              <p:cNvSpPr>
                <a:spLocks noChangeArrowheads="1"/>
              </p:cNvSpPr>
              <p:nvPr/>
            </p:nvSpPr>
            <p:spPr bwMode="auto">
              <a:xfrm>
                <a:off x="1247" y="2069"/>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32" name="Rectangle 52"/>
              <p:cNvSpPr>
                <a:spLocks noChangeArrowheads="1"/>
              </p:cNvSpPr>
              <p:nvPr/>
            </p:nvSpPr>
            <p:spPr bwMode="auto">
              <a:xfrm>
                <a:off x="1429" y="2069"/>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33" name="Rectangle 53"/>
              <p:cNvSpPr>
                <a:spLocks noChangeArrowheads="1"/>
              </p:cNvSpPr>
              <p:nvPr/>
            </p:nvSpPr>
            <p:spPr bwMode="auto">
              <a:xfrm>
                <a:off x="1610" y="2069"/>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34" name="Rectangle 54"/>
              <p:cNvSpPr>
                <a:spLocks noChangeArrowheads="1"/>
              </p:cNvSpPr>
              <p:nvPr/>
            </p:nvSpPr>
            <p:spPr bwMode="auto">
              <a:xfrm>
                <a:off x="1791" y="2069"/>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35" name="Rectangle 55"/>
              <p:cNvSpPr>
                <a:spLocks noChangeArrowheads="1"/>
              </p:cNvSpPr>
              <p:nvPr/>
            </p:nvSpPr>
            <p:spPr bwMode="auto">
              <a:xfrm>
                <a:off x="1066" y="1888"/>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36" name="Rectangle 56"/>
              <p:cNvSpPr>
                <a:spLocks noChangeArrowheads="1"/>
              </p:cNvSpPr>
              <p:nvPr/>
            </p:nvSpPr>
            <p:spPr bwMode="auto">
              <a:xfrm>
                <a:off x="1066" y="1706"/>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37" name="Rectangle 57"/>
              <p:cNvSpPr>
                <a:spLocks noChangeArrowheads="1"/>
              </p:cNvSpPr>
              <p:nvPr/>
            </p:nvSpPr>
            <p:spPr bwMode="auto">
              <a:xfrm>
                <a:off x="1066" y="2432"/>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latin typeface="Tahoma" panose="020B0604030504040204" pitchFamily="34" charset="0"/>
                </a:endParaRPr>
              </a:p>
            </p:txBody>
          </p:sp>
          <p:sp>
            <p:nvSpPr>
              <p:cNvPr id="10338" name="Rectangle 58"/>
              <p:cNvSpPr>
                <a:spLocks noChangeArrowheads="1"/>
              </p:cNvSpPr>
              <p:nvPr/>
            </p:nvSpPr>
            <p:spPr bwMode="auto">
              <a:xfrm>
                <a:off x="1247" y="2432"/>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39" name="Rectangle 59"/>
              <p:cNvSpPr>
                <a:spLocks noChangeArrowheads="1"/>
              </p:cNvSpPr>
              <p:nvPr/>
            </p:nvSpPr>
            <p:spPr bwMode="auto">
              <a:xfrm>
                <a:off x="1791" y="2432"/>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40" name="Rectangle 60"/>
              <p:cNvSpPr>
                <a:spLocks noChangeArrowheads="1"/>
              </p:cNvSpPr>
              <p:nvPr/>
            </p:nvSpPr>
            <p:spPr bwMode="auto">
              <a:xfrm>
                <a:off x="1610" y="2432"/>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41" name="Rectangle 61"/>
              <p:cNvSpPr>
                <a:spLocks noChangeArrowheads="1"/>
              </p:cNvSpPr>
              <p:nvPr/>
            </p:nvSpPr>
            <p:spPr bwMode="auto">
              <a:xfrm>
                <a:off x="1429" y="2432"/>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42" name="Rectangle 62"/>
              <p:cNvSpPr>
                <a:spLocks noChangeArrowheads="1"/>
              </p:cNvSpPr>
              <p:nvPr/>
            </p:nvSpPr>
            <p:spPr bwMode="auto">
              <a:xfrm>
                <a:off x="1247" y="1706"/>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43" name="Rectangle 63"/>
              <p:cNvSpPr>
                <a:spLocks noChangeArrowheads="1"/>
              </p:cNvSpPr>
              <p:nvPr/>
            </p:nvSpPr>
            <p:spPr bwMode="auto">
              <a:xfrm>
                <a:off x="1247" y="1888"/>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44" name="Rectangle 64"/>
              <p:cNvSpPr>
                <a:spLocks noChangeArrowheads="1"/>
              </p:cNvSpPr>
              <p:nvPr/>
            </p:nvSpPr>
            <p:spPr bwMode="auto">
              <a:xfrm>
                <a:off x="1429" y="1706"/>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45" name="Rectangle 65"/>
              <p:cNvSpPr>
                <a:spLocks noChangeArrowheads="1"/>
              </p:cNvSpPr>
              <p:nvPr/>
            </p:nvSpPr>
            <p:spPr bwMode="auto">
              <a:xfrm>
                <a:off x="1429" y="1888"/>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46" name="Rectangle 66"/>
              <p:cNvSpPr>
                <a:spLocks noChangeArrowheads="1"/>
              </p:cNvSpPr>
              <p:nvPr/>
            </p:nvSpPr>
            <p:spPr bwMode="auto">
              <a:xfrm>
                <a:off x="1610" y="1706"/>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47" name="Rectangle 67"/>
              <p:cNvSpPr>
                <a:spLocks noChangeArrowheads="1"/>
              </p:cNvSpPr>
              <p:nvPr/>
            </p:nvSpPr>
            <p:spPr bwMode="auto">
              <a:xfrm>
                <a:off x="1610" y="1888"/>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48" name="Rectangle 68"/>
              <p:cNvSpPr>
                <a:spLocks noChangeArrowheads="1"/>
              </p:cNvSpPr>
              <p:nvPr/>
            </p:nvSpPr>
            <p:spPr bwMode="auto">
              <a:xfrm>
                <a:off x="1791" y="1706"/>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49" name="Rectangle 69"/>
              <p:cNvSpPr>
                <a:spLocks noChangeArrowheads="1"/>
              </p:cNvSpPr>
              <p:nvPr/>
            </p:nvSpPr>
            <p:spPr bwMode="auto">
              <a:xfrm>
                <a:off x="1791" y="1888"/>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grpSp>
        <p:grpSp>
          <p:nvGrpSpPr>
            <p:cNvPr id="10270" name="Group 70"/>
            <p:cNvGrpSpPr>
              <a:grpSpLocks/>
            </p:cNvGrpSpPr>
            <p:nvPr/>
          </p:nvGrpSpPr>
          <p:grpSpPr bwMode="auto">
            <a:xfrm>
              <a:off x="567" y="2931"/>
              <a:ext cx="906" cy="908"/>
              <a:chOff x="1066" y="1706"/>
              <a:chExt cx="906" cy="908"/>
            </a:xfrm>
          </p:grpSpPr>
          <p:sp>
            <p:nvSpPr>
              <p:cNvPr id="10300" name="Rectangle 71"/>
              <p:cNvSpPr>
                <a:spLocks noChangeArrowheads="1"/>
              </p:cNvSpPr>
              <p:nvPr/>
            </p:nvSpPr>
            <p:spPr bwMode="auto">
              <a:xfrm>
                <a:off x="1066" y="2251"/>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01" name="Rectangle 72"/>
              <p:cNvSpPr>
                <a:spLocks noChangeArrowheads="1"/>
              </p:cNvSpPr>
              <p:nvPr/>
            </p:nvSpPr>
            <p:spPr bwMode="auto">
              <a:xfrm>
                <a:off x="1247" y="2251"/>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02" name="Rectangle 73"/>
              <p:cNvSpPr>
                <a:spLocks noChangeArrowheads="1"/>
              </p:cNvSpPr>
              <p:nvPr/>
            </p:nvSpPr>
            <p:spPr bwMode="auto">
              <a:xfrm>
                <a:off x="1429" y="2251"/>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03" name="Rectangle 74"/>
              <p:cNvSpPr>
                <a:spLocks noChangeArrowheads="1"/>
              </p:cNvSpPr>
              <p:nvPr/>
            </p:nvSpPr>
            <p:spPr bwMode="auto">
              <a:xfrm>
                <a:off x="1610" y="2251"/>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04" name="Rectangle 75"/>
              <p:cNvSpPr>
                <a:spLocks noChangeArrowheads="1"/>
              </p:cNvSpPr>
              <p:nvPr/>
            </p:nvSpPr>
            <p:spPr bwMode="auto">
              <a:xfrm>
                <a:off x="1791" y="2251"/>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05" name="Rectangle 76"/>
              <p:cNvSpPr>
                <a:spLocks noChangeArrowheads="1"/>
              </p:cNvSpPr>
              <p:nvPr/>
            </p:nvSpPr>
            <p:spPr bwMode="auto">
              <a:xfrm>
                <a:off x="1066" y="2069"/>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06" name="Rectangle 77"/>
              <p:cNvSpPr>
                <a:spLocks noChangeArrowheads="1"/>
              </p:cNvSpPr>
              <p:nvPr/>
            </p:nvSpPr>
            <p:spPr bwMode="auto">
              <a:xfrm>
                <a:off x="1247" y="2069"/>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07" name="Rectangle 78"/>
              <p:cNvSpPr>
                <a:spLocks noChangeArrowheads="1"/>
              </p:cNvSpPr>
              <p:nvPr/>
            </p:nvSpPr>
            <p:spPr bwMode="auto">
              <a:xfrm>
                <a:off x="1429" y="2069"/>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08" name="Rectangle 79"/>
              <p:cNvSpPr>
                <a:spLocks noChangeArrowheads="1"/>
              </p:cNvSpPr>
              <p:nvPr/>
            </p:nvSpPr>
            <p:spPr bwMode="auto">
              <a:xfrm>
                <a:off x="1610" y="2069"/>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09" name="Rectangle 80"/>
              <p:cNvSpPr>
                <a:spLocks noChangeArrowheads="1"/>
              </p:cNvSpPr>
              <p:nvPr/>
            </p:nvSpPr>
            <p:spPr bwMode="auto">
              <a:xfrm>
                <a:off x="1791" y="2069"/>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10" name="Rectangle 81"/>
              <p:cNvSpPr>
                <a:spLocks noChangeArrowheads="1"/>
              </p:cNvSpPr>
              <p:nvPr/>
            </p:nvSpPr>
            <p:spPr bwMode="auto">
              <a:xfrm>
                <a:off x="1066" y="1888"/>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11" name="Rectangle 82"/>
              <p:cNvSpPr>
                <a:spLocks noChangeArrowheads="1"/>
              </p:cNvSpPr>
              <p:nvPr/>
            </p:nvSpPr>
            <p:spPr bwMode="auto">
              <a:xfrm>
                <a:off x="1066" y="1706"/>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12" name="Rectangle 83"/>
              <p:cNvSpPr>
                <a:spLocks noChangeArrowheads="1"/>
              </p:cNvSpPr>
              <p:nvPr/>
            </p:nvSpPr>
            <p:spPr bwMode="auto">
              <a:xfrm>
                <a:off x="1066" y="2432"/>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13" name="Rectangle 84"/>
              <p:cNvSpPr>
                <a:spLocks noChangeArrowheads="1"/>
              </p:cNvSpPr>
              <p:nvPr/>
            </p:nvSpPr>
            <p:spPr bwMode="auto">
              <a:xfrm>
                <a:off x="1247" y="2432"/>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14" name="Rectangle 85"/>
              <p:cNvSpPr>
                <a:spLocks noChangeArrowheads="1"/>
              </p:cNvSpPr>
              <p:nvPr/>
            </p:nvSpPr>
            <p:spPr bwMode="auto">
              <a:xfrm>
                <a:off x="1791" y="2432"/>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15" name="Rectangle 86"/>
              <p:cNvSpPr>
                <a:spLocks noChangeArrowheads="1"/>
              </p:cNvSpPr>
              <p:nvPr/>
            </p:nvSpPr>
            <p:spPr bwMode="auto">
              <a:xfrm>
                <a:off x="1610" y="2432"/>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16" name="Rectangle 87"/>
              <p:cNvSpPr>
                <a:spLocks noChangeArrowheads="1"/>
              </p:cNvSpPr>
              <p:nvPr/>
            </p:nvSpPr>
            <p:spPr bwMode="auto">
              <a:xfrm>
                <a:off x="1429" y="2432"/>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17" name="Rectangle 88"/>
              <p:cNvSpPr>
                <a:spLocks noChangeArrowheads="1"/>
              </p:cNvSpPr>
              <p:nvPr/>
            </p:nvSpPr>
            <p:spPr bwMode="auto">
              <a:xfrm>
                <a:off x="1247" y="1706"/>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18" name="Rectangle 89"/>
              <p:cNvSpPr>
                <a:spLocks noChangeArrowheads="1"/>
              </p:cNvSpPr>
              <p:nvPr/>
            </p:nvSpPr>
            <p:spPr bwMode="auto">
              <a:xfrm>
                <a:off x="1247" y="1888"/>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19" name="Rectangle 90"/>
              <p:cNvSpPr>
                <a:spLocks noChangeArrowheads="1"/>
              </p:cNvSpPr>
              <p:nvPr/>
            </p:nvSpPr>
            <p:spPr bwMode="auto">
              <a:xfrm>
                <a:off x="1429" y="1706"/>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20" name="Rectangle 91"/>
              <p:cNvSpPr>
                <a:spLocks noChangeArrowheads="1"/>
              </p:cNvSpPr>
              <p:nvPr/>
            </p:nvSpPr>
            <p:spPr bwMode="auto">
              <a:xfrm>
                <a:off x="1429" y="1888"/>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21" name="Rectangle 92"/>
              <p:cNvSpPr>
                <a:spLocks noChangeArrowheads="1"/>
              </p:cNvSpPr>
              <p:nvPr/>
            </p:nvSpPr>
            <p:spPr bwMode="auto">
              <a:xfrm>
                <a:off x="1610" y="1706"/>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22" name="Rectangle 93"/>
              <p:cNvSpPr>
                <a:spLocks noChangeArrowheads="1"/>
              </p:cNvSpPr>
              <p:nvPr/>
            </p:nvSpPr>
            <p:spPr bwMode="auto">
              <a:xfrm>
                <a:off x="1610" y="1888"/>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23" name="Rectangle 94"/>
              <p:cNvSpPr>
                <a:spLocks noChangeArrowheads="1"/>
              </p:cNvSpPr>
              <p:nvPr/>
            </p:nvSpPr>
            <p:spPr bwMode="auto">
              <a:xfrm>
                <a:off x="1791" y="1706"/>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324" name="Rectangle 95"/>
              <p:cNvSpPr>
                <a:spLocks noChangeArrowheads="1"/>
              </p:cNvSpPr>
              <p:nvPr/>
            </p:nvSpPr>
            <p:spPr bwMode="auto">
              <a:xfrm>
                <a:off x="1791" y="1888"/>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grpSp>
        <p:grpSp>
          <p:nvGrpSpPr>
            <p:cNvPr id="10271" name="Group 96"/>
            <p:cNvGrpSpPr>
              <a:grpSpLocks/>
            </p:cNvGrpSpPr>
            <p:nvPr/>
          </p:nvGrpSpPr>
          <p:grpSpPr bwMode="auto">
            <a:xfrm>
              <a:off x="1474" y="2931"/>
              <a:ext cx="906" cy="908"/>
              <a:chOff x="1066" y="1706"/>
              <a:chExt cx="906" cy="908"/>
            </a:xfrm>
          </p:grpSpPr>
          <p:sp>
            <p:nvSpPr>
              <p:cNvPr id="10275" name="Rectangle 97"/>
              <p:cNvSpPr>
                <a:spLocks noChangeArrowheads="1"/>
              </p:cNvSpPr>
              <p:nvPr/>
            </p:nvSpPr>
            <p:spPr bwMode="auto">
              <a:xfrm>
                <a:off x="1066" y="2251"/>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76" name="Rectangle 98"/>
              <p:cNvSpPr>
                <a:spLocks noChangeArrowheads="1"/>
              </p:cNvSpPr>
              <p:nvPr/>
            </p:nvSpPr>
            <p:spPr bwMode="auto">
              <a:xfrm>
                <a:off x="1247" y="2251"/>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77" name="Rectangle 99"/>
              <p:cNvSpPr>
                <a:spLocks noChangeArrowheads="1"/>
              </p:cNvSpPr>
              <p:nvPr/>
            </p:nvSpPr>
            <p:spPr bwMode="auto">
              <a:xfrm>
                <a:off x="1429" y="2251"/>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78" name="Rectangle 100"/>
              <p:cNvSpPr>
                <a:spLocks noChangeArrowheads="1"/>
              </p:cNvSpPr>
              <p:nvPr/>
            </p:nvSpPr>
            <p:spPr bwMode="auto">
              <a:xfrm>
                <a:off x="1610" y="2251"/>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79" name="Rectangle 101"/>
              <p:cNvSpPr>
                <a:spLocks noChangeArrowheads="1"/>
              </p:cNvSpPr>
              <p:nvPr/>
            </p:nvSpPr>
            <p:spPr bwMode="auto">
              <a:xfrm>
                <a:off x="1791" y="2251"/>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80" name="Rectangle 102"/>
              <p:cNvSpPr>
                <a:spLocks noChangeArrowheads="1"/>
              </p:cNvSpPr>
              <p:nvPr/>
            </p:nvSpPr>
            <p:spPr bwMode="auto">
              <a:xfrm>
                <a:off x="1066" y="2069"/>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81" name="Rectangle 103"/>
              <p:cNvSpPr>
                <a:spLocks noChangeArrowheads="1"/>
              </p:cNvSpPr>
              <p:nvPr/>
            </p:nvSpPr>
            <p:spPr bwMode="auto">
              <a:xfrm>
                <a:off x="1247" y="2069"/>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82" name="Rectangle 104"/>
              <p:cNvSpPr>
                <a:spLocks noChangeArrowheads="1"/>
              </p:cNvSpPr>
              <p:nvPr/>
            </p:nvSpPr>
            <p:spPr bwMode="auto">
              <a:xfrm>
                <a:off x="1429" y="2069"/>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83" name="Rectangle 105"/>
              <p:cNvSpPr>
                <a:spLocks noChangeArrowheads="1"/>
              </p:cNvSpPr>
              <p:nvPr/>
            </p:nvSpPr>
            <p:spPr bwMode="auto">
              <a:xfrm>
                <a:off x="1610" y="2069"/>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84" name="Rectangle 106"/>
              <p:cNvSpPr>
                <a:spLocks noChangeArrowheads="1"/>
              </p:cNvSpPr>
              <p:nvPr/>
            </p:nvSpPr>
            <p:spPr bwMode="auto">
              <a:xfrm>
                <a:off x="1791" y="2069"/>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85" name="Rectangle 107"/>
              <p:cNvSpPr>
                <a:spLocks noChangeArrowheads="1"/>
              </p:cNvSpPr>
              <p:nvPr/>
            </p:nvSpPr>
            <p:spPr bwMode="auto">
              <a:xfrm>
                <a:off x="1066" y="1888"/>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86" name="Rectangle 108"/>
              <p:cNvSpPr>
                <a:spLocks noChangeArrowheads="1"/>
              </p:cNvSpPr>
              <p:nvPr/>
            </p:nvSpPr>
            <p:spPr bwMode="auto">
              <a:xfrm>
                <a:off x="1066" y="1706"/>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87" name="Rectangle 109"/>
              <p:cNvSpPr>
                <a:spLocks noChangeArrowheads="1"/>
              </p:cNvSpPr>
              <p:nvPr/>
            </p:nvSpPr>
            <p:spPr bwMode="auto">
              <a:xfrm>
                <a:off x="1066" y="2432"/>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88" name="Rectangle 110"/>
              <p:cNvSpPr>
                <a:spLocks noChangeArrowheads="1"/>
              </p:cNvSpPr>
              <p:nvPr/>
            </p:nvSpPr>
            <p:spPr bwMode="auto">
              <a:xfrm>
                <a:off x="1247" y="2432"/>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89" name="Rectangle 111"/>
              <p:cNvSpPr>
                <a:spLocks noChangeArrowheads="1"/>
              </p:cNvSpPr>
              <p:nvPr/>
            </p:nvSpPr>
            <p:spPr bwMode="auto">
              <a:xfrm>
                <a:off x="1791" y="2432"/>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90" name="Rectangle 112"/>
              <p:cNvSpPr>
                <a:spLocks noChangeArrowheads="1"/>
              </p:cNvSpPr>
              <p:nvPr/>
            </p:nvSpPr>
            <p:spPr bwMode="auto">
              <a:xfrm>
                <a:off x="1610" y="2432"/>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91" name="Rectangle 113"/>
              <p:cNvSpPr>
                <a:spLocks noChangeArrowheads="1"/>
              </p:cNvSpPr>
              <p:nvPr/>
            </p:nvSpPr>
            <p:spPr bwMode="auto">
              <a:xfrm>
                <a:off x="1429" y="2432"/>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92" name="Rectangle 114"/>
              <p:cNvSpPr>
                <a:spLocks noChangeArrowheads="1"/>
              </p:cNvSpPr>
              <p:nvPr/>
            </p:nvSpPr>
            <p:spPr bwMode="auto">
              <a:xfrm>
                <a:off x="1247" y="1706"/>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93" name="Rectangle 115"/>
              <p:cNvSpPr>
                <a:spLocks noChangeArrowheads="1"/>
              </p:cNvSpPr>
              <p:nvPr/>
            </p:nvSpPr>
            <p:spPr bwMode="auto">
              <a:xfrm>
                <a:off x="1247" y="1888"/>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94" name="Rectangle 116"/>
              <p:cNvSpPr>
                <a:spLocks noChangeArrowheads="1"/>
              </p:cNvSpPr>
              <p:nvPr/>
            </p:nvSpPr>
            <p:spPr bwMode="auto">
              <a:xfrm>
                <a:off x="1429" y="1706"/>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95" name="Rectangle 117"/>
              <p:cNvSpPr>
                <a:spLocks noChangeArrowheads="1"/>
              </p:cNvSpPr>
              <p:nvPr/>
            </p:nvSpPr>
            <p:spPr bwMode="auto">
              <a:xfrm>
                <a:off x="1429" y="1888"/>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96" name="Rectangle 118"/>
              <p:cNvSpPr>
                <a:spLocks noChangeArrowheads="1"/>
              </p:cNvSpPr>
              <p:nvPr/>
            </p:nvSpPr>
            <p:spPr bwMode="auto">
              <a:xfrm>
                <a:off x="1610" y="1706"/>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97" name="Rectangle 119"/>
              <p:cNvSpPr>
                <a:spLocks noChangeArrowheads="1"/>
              </p:cNvSpPr>
              <p:nvPr/>
            </p:nvSpPr>
            <p:spPr bwMode="auto">
              <a:xfrm>
                <a:off x="1610" y="1888"/>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98" name="Rectangle 120"/>
              <p:cNvSpPr>
                <a:spLocks noChangeArrowheads="1"/>
              </p:cNvSpPr>
              <p:nvPr/>
            </p:nvSpPr>
            <p:spPr bwMode="auto">
              <a:xfrm>
                <a:off x="1791" y="1706"/>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99" name="Rectangle 121"/>
              <p:cNvSpPr>
                <a:spLocks noChangeArrowheads="1"/>
              </p:cNvSpPr>
              <p:nvPr/>
            </p:nvSpPr>
            <p:spPr bwMode="auto">
              <a:xfrm>
                <a:off x="1791" y="1888"/>
                <a:ext cx="181" cy="1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grpSp>
        <p:sp>
          <p:nvSpPr>
            <p:cNvPr id="10272" name="Line 122"/>
            <p:cNvSpPr>
              <a:spLocks noChangeShapeType="1"/>
            </p:cNvSpPr>
            <p:nvPr/>
          </p:nvSpPr>
          <p:spPr bwMode="auto">
            <a:xfrm>
              <a:off x="249" y="2931"/>
              <a:ext cx="3901"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3" name="Line 123"/>
            <p:cNvSpPr>
              <a:spLocks noChangeShapeType="1"/>
            </p:cNvSpPr>
            <p:nvPr/>
          </p:nvSpPr>
          <p:spPr bwMode="auto">
            <a:xfrm>
              <a:off x="1474" y="1298"/>
              <a:ext cx="0" cy="281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4" name="Rectangle 125"/>
            <p:cNvSpPr>
              <a:spLocks noChangeArrowheads="1"/>
            </p:cNvSpPr>
            <p:nvPr/>
          </p:nvSpPr>
          <p:spPr bwMode="auto">
            <a:xfrm>
              <a:off x="567" y="2023"/>
              <a:ext cx="1814" cy="1815"/>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grpSp>
      <p:sp>
        <p:nvSpPr>
          <p:cNvPr id="10244" name="Text Box 135"/>
          <p:cNvSpPr txBox="1">
            <a:spLocks noChangeArrowheads="1"/>
          </p:cNvSpPr>
          <p:nvPr/>
        </p:nvSpPr>
        <p:spPr bwMode="auto">
          <a:xfrm>
            <a:off x="3648076" y="1482725"/>
            <a:ext cx="504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2400" i="1">
                <a:latin typeface="Times New Roman" panose="02020603050405020304" pitchFamily="18" charset="0"/>
              </a:rPr>
              <a:t>y</a:t>
            </a:r>
            <a:endParaRPr lang="en-GB" altLang="en-US" sz="2400" i="1">
              <a:latin typeface="Times New Roman" panose="02020603050405020304" pitchFamily="18" charset="0"/>
            </a:endParaRPr>
          </a:p>
        </p:txBody>
      </p:sp>
      <p:sp>
        <p:nvSpPr>
          <p:cNvPr id="10245" name="Text Box 136"/>
          <p:cNvSpPr txBox="1">
            <a:spLocks noChangeArrowheads="1"/>
          </p:cNvSpPr>
          <p:nvPr/>
        </p:nvSpPr>
        <p:spPr bwMode="auto">
          <a:xfrm>
            <a:off x="7392989" y="3716338"/>
            <a:ext cx="574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en-US" altLang="en-US" sz="2400" i="1">
                <a:latin typeface="Times New Roman" panose="02020603050405020304" pitchFamily="18" charset="0"/>
              </a:rPr>
              <a:t>  x</a:t>
            </a:r>
            <a:endParaRPr lang="en-GB" altLang="en-US" sz="2400" i="1">
              <a:latin typeface="Times New Roman" panose="02020603050405020304" pitchFamily="18" charset="0"/>
            </a:endParaRPr>
          </a:p>
        </p:txBody>
      </p:sp>
      <p:sp>
        <p:nvSpPr>
          <p:cNvPr id="10246" name="Text Box 137"/>
          <p:cNvSpPr txBox="1">
            <a:spLocks noChangeArrowheads="1"/>
          </p:cNvSpPr>
          <p:nvPr/>
        </p:nvSpPr>
        <p:spPr bwMode="auto">
          <a:xfrm>
            <a:off x="2566988" y="908051"/>
            <a:ext cx="2089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2000" i="1">
                <a:latin typeface="Times New Roman" panose="02020603050405020304" pitchFamily="18" charset="0"/>
              </a:rPr>
              <a:t>Voltage (millivolts; mV)</a:t>
            </a:r>
            <a:endParaRPr lang="en-GB" altLang="en-US" sz="2000" i="1">
              <a:latin typeface="Times New Roman" panose="02020603050405020304" pitchFamily="18" charset="0"/>
            </a:endParaRPr>
          </a:p>
        </p:txBody>
      </p:sp>
      <p:sp>
        <p:nvSpPr>
          <p:cNvPr id="10247" name="Text Box 138"/>
          <p:cNvSpPr txBox="1">
            <a:spLocks noChangeArrowheads="1"/>
          </p:cNvSpPr>
          <p:nvPr/>
        </p:nvSpPr>
        <p:spPr bwMode="auto">
          <a:xfrm>
            <a:off x="7896225" y="4003676"/>
            <a:ext cx="21605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US" altLang="en-US" sz="2000">
                <a:latin typeface="Times New Roman" panose="02020603050405020304" pitchFamily="18" charset="0"/>
              </a:rPr>
              <a:t> </a:t>
            </a:r>
            <a:r>
              <a:rPr lang="en-US" altLang="en-US" sz="2000" i="1">
                <a:latin typeface="Times New Roman" panose="02020603050405020304" pitchFamily="18" charset="0"/>
              </a:rPr>
              <a:t>Time (seconds; s)</a:t>
            </a:r>
            <a:endParaRPr lang="en-GB" altLang="en-US" sz="2000" i="1">
              <a:latin typeface="Times New Roman" panose="02020603050405020304" pitchFamily="18" charset="0"/>
            </a:endParaRPr>
          </a:p>
        </p:txBody>
      </p:sp>
      <p:sp>
        <p:nvSpPr>
          <p:cNvPr id="10248" name="Text Box 139"/>
          <p:cNvSpPr txBox="1">
            <a:spLocks noChangeArrowheads="1"/>
          </p:cNvSpPr>
          <p:nvPr/>
        </p:nvSpPr>
        <p:spPr bwMode="auto">
          <a:xfrm>
            <a:off x="3648076" y="5803900"/>
            <a:ext cx="504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2400" i="1">
                <a:latin typeface="Times New Roman" panose="02020603050405020304" pitchFamily="18" charset="0"/>
              </a:rPr>
              <a:t>y’</a:t>
            </a:r>
            <a:endParaRPr lang="en-GB" altLang="en-US" sz="2400" i="1">
              <a:latin typeface="Times New Roman" panose="02020603050405020304" pitchFamily="18" charset="0"/>
            </a:endParaRPr>
          </a:p>
        </p:txBody>
      </p:sp>
      <p:sp>
        <p:nvSpPr>
          <p:cNvPr id="10249" name="Text Box 140"/>
          <p:cNvSpPr txBox="1">
            <a:spLocks noChangeArrowheads="1"/>
          </p:cNvSpPr>
          <p:nvPr/>
        </p:nvSpPr>
        <p:spPr bwMode="auto">
          <a:xfrm>
            <a:off x="1631951" y="3716338"/>
            <a:ext cx="504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US" altLang="en-US" sz="2400" i="1">
                <a:latin typeface="Times New Roman" panose="02020603050405020304" pitchFamily="18" charset="0"/>
              </a:rPr>
              <a:t>x’</a:t>
            </a:r>
            <a:endParaRPr lang="en-GB" altLang="en-US" sz="2400" i="1">
              <a:latin typeface="Times New Roman" panose="02020603050405020304" pitchFamily="18" charset="0"/>
            </a:endParaRPr>
          </a:p>
        </p:txBody>
      </p:sp>
      <p:grpSp>
        <p:nvGrpSpPr>
          <p:cNvPr id="16544" name="Group 160"/>
          <p:cNvGrpSpPr>
            <a:grpSpLocks/>
          </p:cNvGrpSpPr>
          <p:nvPr/>
        </p:nvGrpSpPr>
        <p:grpSpPr bwMode="auto">
          <a:xfrm>
            <a:off x="4224338" y="1123950"/>
            <a:ext cx="5543550" cy="2808288"/>
            <a:chOff x="1701" y="708"/>
            <a:chExt cx="3492" cy="1769"/>
          </a:xfrm>
        </p:grpSpPr>
        <p:grpSp>
          <p:nvGrpSpPr>
            <p:cNvPr id="10255" name="Group 157"/>
            <p:cNvGrpSpPr>
              <a:grpSpLocks/>
            </p:cNvGrpSpPr>
            <p:nvPr/>
          </p:nvGrpSpPr>
          <p:grpSpPr bwMode="auto">
            <a:xfrm>
              <a:off x="1701" y="708"/>
              <a:ext cx="2585" cy="1769"/>
              <a:chOff x="1701" y="708"/>
              <a:chExt cx="2585" cy="1769"/>
            </a:xfrm>
          </p:grpSpPr>
          <p:sp>
            <p:nvSpPr>
              <p:cNvPr id="10257" name="Rectangle 129"/>
              <p:cNvSpPr>
                <a:spLocks noChangeArrowheads="1"/>
              </p:cNvSpPr>
              <p:nvPr/>
            </p:nvSpPr>
            <p:spPr bwMode="auto">
              <a:xfrm>
                <a:off x="3062" y="1071"/>
                <a:ext cx="998" cy="996"/>
              </a:xfrm>
              <a:prstGeom prst="rect">
                <a:avLst/>
              </a:prstGeom>
              <a:solidFill>
                <a:schemeClr val="folHlink"/>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0258" name="Line 132"/>
              <p:cNvSpPr>
                <a:spLocks noChangeShapeType="1"/>
              </p:cNvSpPr>
              <p:nvPr/>
            </p:nvSpPr>
            <p:spPr bwMode="auto">
              <a:xfrm flipV="1">
                <a:off x="1701" y="1071"/>
                <a:ext cx="1361" cy="1224"/>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59" name="Line 133"/>
              <p:cNvSpPr>
                <a:spLocks noChangeShapeType="1"/>
              </p:cNvSpPr>
              <p:nvPr/>
            </p:nvSpPr>
            <p:spPr bwMode="auto">
              <a:xfrm flipV="1">
                <a:off x="1882" y="2068"/>
                <a:ext cx="2177" cy="409"/>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0" name="Text Box 141"/>
              <p:cNvSpPr txBox="1">
                <a:spLocks noChangeArrowheads="1"/>
              </p:cNvSpPr>
              <p:nvPr/>
            </p:nvSpPr>
            <p:spPr bwMode="auto">
              <a:xfrm>
                <a:off x="3062" y="1433"/>
                <a:ext cx="99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1600" b="1">
                    <a:solidFill>
                      <a:srgbClr val="080808"/>
                    </a:solidFill>
                    <a:latin typeface="Tahoma" panose="020B0604030504040204" pitchFamily="34" charset="0"/>
                    <a:cs typeface="Tahoma" panose="020B0604030504040204" pitchFamily="34" charset="0"/>
                  </a:rPr>
                  <a:t>(1 </a:t>
                </a:r>
                <a:r>
                  <a:rPr lang="en-US" altLang="en-US" sz="1600" b="1">
                    <a:solidFill>
                      <a:srgbClr val="080808"/>
                    </a:solidFill>
                    <a:latin typeface="Tahoma" panose="020B0604030504040204" pitchFamily="34" charset="0"/>
                    <a:cs typeface="Tahoma" panose="020B0604030504040204" pitchFamily="34" charset="0"/>
                    <a:sym typeface="Symbol" panose="05050102010706020507" pitchFamily="18" charset="2"/>
                  </a:rPr>
                  <a:t></a:t>
                </a:r>
                <a:r>
                  <a:rPr lang="en-US" altLang="en-US" sz="1600" b="1">
                    <a:solidFill>
                      <a:srgbClr val="080808"/>
                    </a:solidFill>
                    <a:latin typeface="Tahoma" panose="020B0604030504040204" pitchFamily="34" charset="0"/>
                    <a:cs typeface="Tahoma" panose="020B0604030504040204" pitchFamily="34" charset="0"/>
                  </a:rPr>
                  <a:t> 1) mm</a:t>
                </a:r>
                <a:r>
                  <a:rPr lang="en-US" altLang="en-US" sz="1600" b="1" baseline="30000">
                    <a:solidFill>
                      <a:srgbClr val="080808"/>
                    </a:solidFill>
                    <a:latin typeface="Tahoma" panose="020B0604030504040204" pitchFamily="34" charset="0"/>
                    <a:cs typeface="Tahoma" panose="020B0604030504040204" pitchFamily="34" charset="0"/>
                  </a:rPr>
                  <a:t>2</a:t>
                </a:r>
                <a:endParaRPr lang="en-GB" altLang="en-US" sz="1600" b="1" baseline="30000">
                  <a:solidFill>
                    <a:srgbClr val="080808"/>
                  </a:solidFill>
                  <a:latin typeface="Tahoma" panose="020B0604030504040204" pitchFamily="34" charset="0"/>
                  <a:cs typeface="Tahoma" panose="020B0604030504040204" pitchFamily="34" charset="0"/>
                </a:endParaRPr>
              </a:p>
            </p:txBody>
          </p:sp>
          <p:sp>
            <p:nvSpPr>
              <p:cNvPr id="10261" name="Line 142"/>
              <p:cNvSpPr>
                <a:spLocks noChangeShapeType="1"/>
              </p:cNvSpPr>
              <p:nvPr/>
            </p:nvSpPr>
            <p:spPr bwMode="auto">
              <a:xfrm>
                <a:off x="3062" y="934"/>
                <a:ext cx="997"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2" name="Line 143"/>
              <p:cNvSpPr>
                <a:spLocks noChangeShapeType="1"/>
              </p:cNvSpPr>
              <p:nvPr/>
            </p:nvSpPr>
            <p:spPr bwMode="auto">
              <a:xfrm>
                <a:off x="4196" y="1071"/>
                <a:ext cx="0" cy="997"/>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3" name="Line 144"/>
              <p:cNvSpPr>
                <a:spLocks noChangeShapeType="1"/>
              </p:cNvSpPr>
              <p:nvPr/>
            </p:nvSpPr>
            <p:spPr bwMode="auto">
              <a:xfrm>
                <a:off x="3062" y="844"/>
                <a:ext cx="0" cy="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4" name="Line 145"/>
              <p:cNvSpPr>
                <a:spLocks noChangeShapeType="1"/>
              </p:cNvSpPr>
              <p:nvPr/>
            </p:nvSpPr>
            <p:spPr bwMode="auto">
              <a:xfrm>
                <a:off x="4059" y="844"/>
                <a:ext cx="0" cy="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5" name="Line 146"/>
              <p:cNvSpPr>
                <a:spLocks noChangeShapeType="1"/>
              </p:cNvSpPr>
              <p:nvPr/>
            </p:nvSpPr>
            <p:spPr bwMode="auto">
              <a:xfrm rot="5400000">
                <a:off x="4173" y="957"/>
                <a:ext cx="0" cy="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6" name="Line 147"/>
              <p:cNvSpPr>
                <a:spLocks noChangeShapeType="1"/>
              </p:cNvSpPr>
              <p:nvPr/>
            </p:nvSpPr>
            <p:spPr bwMode="auto">
              <a:xfrm rot="5400000">
                <a:off x="4173" y="1954"/>
                <a:ext cx="0" cy="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7" name="Text Box 148"/>
              <p:cNvSpPr txBox="1">
                <a:spLocks noChangeArrowheads="1"/>
              </p:cNvSpPr>
              <p:nvPr/>
            </p:nvSpPr>
            <p:spPr bwMode="auto">
              <a:xfrm>
                <a:off x="3062" y="708"/>
                <a:ext cx="99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1600" b="1">
                    <a:solidFill>
                      <a:srgbClr val="080808"/>
                    </a:solidFill>
                    <a:latin typeface="Tahoma" panose="020B0604030504040204" pitchFamily="34" charset="0"/>
                    <a:cs typeface="Tahoma" panose="020B0604030504040204" pitchFamily="34" charset="0"/>
                  </a:rPr>
                  <a:t>0.04 seconds</a:t>
                </a:r>
                <a:endParaRPr lang="en-GB" altLang="en-US" sz="1600" b="1" baseline="30000">
                  <a:solidFill>
                    <a:srgbClr val="080808"/>
                  </a:solidFill>
                  <a:latin typeface="Tahoma" panose="020B0604030504040204" pitchFamily="34" charset="0"/>
                  <a:cs typeface="Tahoma" panose="020B0604030504040204" pitchFamily="34" charset="0"/>
                </a:endParaRPr>
              </a:p>
            </p:txBody>
          </p:sp>
        </p:grpSp>
        <p:sp>
          <p:nvSpPr>
            <p:cNvPr id="10256" name="Text Box 149"/>
            <p:cNvSpPr txBox="1">
              <a:spLocks noChangeArrowheads="1"/>
            </p:cNvSpPr>
            <p:nvPr/>
          </p:nvSpPr>
          <p:spPr bwMode="auto">
            <a:xfrm>
              <a:off x="4196" y="1433"/>
              <a:ext cx="99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US" altLang="en-US" sz="1600" b="1">
                  <a:solidFill>
                    <a:srgbClr val="080808"/>
                  </a:solidFill>
                  <a:latin typeface="Tahoma" panose="020B0604030504040204" pitchFamily="34" charset="0"/>
                  <a:cs typeface="Tahoma" panose="020B0604030504040204" pitchFamily="34" charset="0"/>
                </a:rPr>
                <a:t>0.1 mV</a:t>
              </a:r>
              <a:endParaRPr lang="en-GB" altLang="en-US" sz="1600" b="1" baseline="30000">
                <a:solidFill>
                  <a:srgbClr val="080808"/>
                </a:solidFill>
                <a:latin typeface="Tahoma" panose="020B0604030504040204" pitchFamily="34" charset="0"/>
                <a:cs typeface="Tahoma" panose="020B0604030504040204" pitchFamily="34" charset="0"/>
              </a:endParaRPr>
            </a:p>
          </p:txBody>
        </p:sp>
      </p:grpSp>
      <p:sp>
        <p:nvSpPr>
          <p:cNvPr id="16534" name="Text Box 150"/>
          <p:cNvSpPr txBox="1">
            <a:spLocks noChangeArrowheads="1"/>
          </p:cNvSpPr>
          <p:nvPr/>
        </p:nvSpPr>
        <p:spPr bwMode="auto">
          <a:xfrm>
            <a:off x="6167439" y="4581525"/>
            <a:ext cx="432117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en-US" sz="2000" b="1" u="sng" dirty="0">
                <a:solidFill>
                  <a:schemeClr val="folHlink"/>
                </a:solidFill>
                <a:effectLst>
                  <a:outerShdw blurRad="38100" dist="38100" dir="2700000" algn="tl">
                    <a:srgbClr val="000000"/>
                  </a:outerShdw>
                </a:effectLst>
                <a:cs typeface="Arial" charset="0"/>
              </a:rPr>
              <a:t>Question</a:t>
            </a:r>
            <a:r>
              <a:rPr lang="en-US" sz="2000" b="1" dirty="0">
                <a:solidFill>
                  <a:schemeClr val="folHlink"/>
                </a:solidFill>
                <a:effectLst>
                  <a:outerShdw blurRad="38100" dist="38100" dir="2700000" algn="tl">
                    <a:srgbClr val="000000"/>
                  </a:outerShdw>
                </a:effectLst>
                <a:cs typeface="Arial" charset="0"/>
              </a:rPr>
              <a:t>: What would the bigger square, i.e. the (5 </a:t>
            </a:r>
            <a:r>
              <a:rPr lang="en-US" sz="2000" b="1" dirty="0">
                <a:solidFill>
                  <a:schemeClr val="folHlink"/>
                </a:solidFill>
                <a:effectLst>
                  <a:outerShdw blurRad="38100" dist="38100" dir="2700000" algn="tl">
                    <a:srgbClr val="000000"/>
                  </a:outerShdw>
                </a:effectLst>
                <a:cs typeface="Arial" charset="0"/>
                <a:sym typeface="Symbol" pitchFamily="18" charset="2"/>
              </a:rPr>
              <a:t></a:t>
            </a:r>
            <a:r>
              <a:rPr lang="en-US" sz="2000" b="1" dirty="0">
                <a:solidFill>
                  <a:schemeClr val="folHlink"/>
                </a:solidFill>
                <a:effectLst>
                  <a:outerShdw blurRad="38100" dist="38100" dir="2700000" algn="tl">
                    <a:srgbClr val="000000"/>
                  </a:outerShdw>
                </a:effectLst>
                <a:cs typeface="Arial" charset="0"/>
              </a:rPr>
              <a:t> 5) mm</a:t>
            </a:r>
            <a:r>
              <a:rPr lang="en-US" sz="2000" b="1" baseline="30000" dirty="0">
                <a:solidFill>
                  <a:schemeClr val="folHlink"/>
                </a:solidFill>
                <a:effectLst>
                  <a:outerShdw blurRad="38100" dist="38100" dir="2700000" algn="tl">
                    <a:srgbClr val="000000"/>
                  </a:outerShdw>
                </a:effectLst>
                <a:ea typeface="Arial Unicode MS" pitchFamily="34" charset="-128"/>
                <a:cs typeface="Arial Unicode MS" pitchFamily="34" charset="-128"/>
              </a:rPr>
              <a:t>2</a:t>
            </a:r>
            <a:r>
              <a:rPr lang="en-US" sz="2000" b="1" dirty="0">
                <a:solidFill>
                  <a:schemeClr val="folHlink"/>
                </a:solidFill>
                <a:effectLst>
                  <a:outerShdw blurRad="38100" dist="38100" dir="2700000" algn="tl">
                    <a:srgbClr val="000000"/>
                  </a:outerShdw>
                </a:effectLst>
                <a:cs typeface="Arial" charset="0"/>
              </a:rPr>
              <a:t>, represent?</a:t>
            </a:r>
            <a:endParaRPr lang="en-GB" sz="2000" b="1" dirty="0">
              <a:solidFill>
                <a:schemeClr val="folHlink"/>
              </a:solidFill>
              <a:effectLst>
                <a:outerShdw blurRad="38100" dist="38100" dir="2700000" algn="tl">
                  <a:srgbClr val="000000"/>
                </a:outerShdw>
              </a:effectLst>
              <a:cs typeface="Arial" charset="0"/>
            </a:endParaRPr>
          </a:p>
        </p:txBody>
      </p:sp>
      <p:sp>
        <p:nvSpPr>
          <p:cNvPr id="16536" name="Text Box 152"/>
          <p:cNvSpPr txBox="1">
            <a:spLocks noChangeArrowheads="1"/>
          </p:cNvSpPr>
          <p:nvPr/>
        </p:nvSpPr>
        <p:spPr bwMode="auto">
          <a:xfrm>
            <a:off x="6167439" y="5734050"/>
            <a:ext cx="432117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en-US" sz="2000" b="1" u="sng" dirty="0">
                <a:effectLst>
                  <a:outerShdw blurRad="38100" dist="38100" dir="2700000" algn="tl">
                    <a:srgbClr val="000000"/>
                  </a:outerShdw>
                </a:effectLst>
                <a:cs typeface="Arial" charset="0"/>
              </a:rPr>
              <a:t>Answer</a:t>
            </a:r>
            <a:r>
              <a:rPr lang="en-US" sz="2000" b="1" dirty="0">
                <a:effectLst>
                  <a:outerShdw blurRad="38100" dist="38100" dir="2700000" algn="tl">
                    <a:srgbClr val="000000"/>
                  </a:outerShdw>
                </a:effectLst>
                <a:cs typeface="Arial" charset="0"/>
              </a:rPr>
              <a:t>: 0.2 seconds.</a:t>
            </a:r>
            <a:endParaRPr lang="en-GB" sz="2000" b="1" dirty="0">
              <a:effectLst>
                <a:outerShdw blurRad="38100" dist="38100" dir="2700000" algn="tl">
                  <a:srgbClr val="000000"/>
                </a:outerShdw>
              </a:effectLst>
              <a:cs typeface="Arial" charset="0"/>
            </a:endParaRPr>
          </a:p>
        </p:txBody>
      </p:sp>
      <p:sp>
        <p:nvSpPr>
          <p:cNvPr id="16539" name="AutoShape 155"/>
          <p:cNvSpPr>
            <a:spLocks/>
          </p:cNvSpPr>
          <p:nvPr/>
        </p:nvSpPr>
        <p:spPr bwMode="auto">
          <a:xfrm>
            <a:off x="5591176" y="4221163"/>
            <a:ext cx="288925" cy="1439862"/>
          </a:xfrm>
          <a:prstGeom prst="rightBrace">
            <a:avLst>
              <a:gd name="adj1" fmla="val 41529"/>
              <a:gd name="adj2" fmla="val 47958"/>
            </a:avLst>
          </a:prstGeom>
          <a:noFill/>
          <a:ln w="2857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
        <p:nvSpPr>
          <p:cNvPr id="16540" name="Rectangle 156"/>
          <p:cNvSpPr>
            <a:spLocks noChangeArrowheads="1"/>
          </p:cNvSpPr>
          <p:nvPr/>
        </p:nvSpPr>
        <p:spPr bwMode="auto">
          <a:xfrm>
            <a:off x="3648076" y="4221163"/>
            <a:ext cx="1439863" cy="1439862"/>
          </a:xfrm>
          <a:prstGeom prst="rect">
            <a:avLst/>
          </a:prstGeom>
          <a:noFill/>
          <a:ln w="38100">
            <a:solidFill>
              <a:schemeClr val="fo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ZA" altLang="en-US" sz="1800">
              <a:latin typeface="Tahoma" panose="020B0604030504040204" pitchFamily="34" charset="0"/>
            </a:endParaRPr>
          </a:p>
        </p:txBody>
      </p:sp>
    </p:spTree>
    <p:extLst>
      <p:ext uri="{BB962C8B-B14F-4D97-AF65-F5344CB8AC3E}">
        <p14:creationId xmlns:p14="http://schemas.microsoft.com/office/powerpoint/2010/main" val="8197714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3" fill="hold" nodeType="clickEffect">
                                  <p:stCondLst>
                                    <p:cond delay="0"/>
                                  </p:stCondLst>
                                  <p:childTnLst>
                                    <p:set>
                                      <p:cBhvr>
                                        <p:cTn id="6" dur="1" fill="hold">
                                          <p:stCondLst>
                                            <p:cond delay="0"/>
                                          </p:stCondLst>
                                        </p:cTn>
                                        <p:tgtEl>
                                          <p:spTgt spid="16544"/>
                                        </p:tgtEl>
                                        <p:attrNameLst>
                                          <p:attrName>style.visibility</p:attrName>
                                        </p:attrNameLst>
                                      </p:cBhvr>
                                      <p:to>
                                        <p:strVal val="visible"/>
                                      </p:to>
                                    </p:set>
                                    <p:animEffect transition="in" filter="strips(upRight)">
                                      <p:cBhvr>
                                        <p:cTn id="7" dur="2000"/>
                                        <p:tgtEl>
                                          <p:spTgt spid="1654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6540"/>
                                        </p:tgtEl>
                                        <p:attrNameLst>
                                          <p:attrName>style.visibility</p:attrName>
                                        </p:attrNameLst>
                                      </p:cBhvr>
                                      <p:to>
                                        <p:strVal val="visible"/>
                                      </p:to>
                                    </p:set>
                                    <p:animEffect transition="in" filter="checkerboard(across)">
                                      <p:cBhvr>
                                        <p:cTn id="12" dur="500"/>
                                        <p:tgtEl>
                                          <p:spTgt spid="16540"/>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6539"/>
                                        </p:tgtEl>
                                        <p:attrNameLst>
                                          <p:attrName>style.visibility</p:attrName>
                                        </p:attrNameLst>
                                      </p:cBhvr>
                                      <p:to>
                                        <p:strVal val="visible"/>
                                      </p:to>
                                    </p:set>
                                    <p:animEffect transition="in" filter="checkerboard(across)">
                                      <p:cBhvr>
                                        <p:cTn id="15" dur="500"/>
                                        <p:tgtEl>
                                          <p:spTgt spid="16539"/>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6534"/>
                                        </p:tgtEl>
                                        <p:attrNameLst>
                                          <p:attrName>style.visibility</p:attrName>
                                        </p:attrNameLst>
                                      </p:cBhvr>
                                      <p:to>
                                        <p:strVal val="visible"/>
                                      </p:to>
                                    </p:set>
                                    <p:animEffect transition="in" filter="checkerboard(across)">
                                      <p:cBhvr>
                                        <p:cTn id="18" dur="500"/>
                                        <p:tgtEl>
                                          <p:spTgt spid="16534"/>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6536"/>
                                        </p:tgtEl>
                                        <p:attrNameLst>
                                          <p:attrName>style.visibility</p:attrName>
                                        </p:attrNameLst>
                                      </p:cBhvr>
                                      <p:to>
                                        <p:strVal val="visible"/>
                                      </p:to>
                                    </p:set>
                                    <p:animEffect transition="in" filter="dissolve">
                                      <p:cBhvr>
                                        <p:cTn id="23" dur="500"/>
                                        <p:tgtEl>
                                          <p:spTgt spid="165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34" grpId="0"/>
      <p:bldP spid="16536" grpId="0"/>
      <p:bldP spid="16539" grpId="0" animBg="1"/>
      <p:bldP spid="1654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838200" y="1600201"/>
            <a:ext cx="9372600" cy="3392724"/>
          </a:xfrm>
          <a:prstGeom prst="rect">
            <a:avLst/>
          </a:prstGeom>
        </p:spPr>
        <p:txBody>
          <a:bodyPr wrap="square">
            <a:spAutoFit/>
          </a:bodyPr>
          <a:lstStyle/>
          <a:p>
            <a:r>
              <a:rPr lang="en-US" sz="2400" dirty="0"/>
              <a:t>In a conventional 12 lead ECG, ten electrodes are placed on the patient's limbs and on the surface of the chest recorded over a period of time (usually 10 seconds</a:t>
            </a:r>
            <a:r>
              <a:rPr lang="en-US" sz="2400" dirty="0" smtClean="0"/>
              <a:t>).</a:t>
            </a:r>
          </a:p>
          <a:p>
            <a:pPr marL="0" indent="0">
              <a:buNone/>
            </a:pPr>
            <a:endParaRPr lang="en-US" sz="2400" dirty="0"/>
          </a:p>
          <a:p>
            <a:r>
              <a:rPr lang="en-US" sz="2400" dirty="0"/>
              <a:t>A typical ECG tracing is a repeating cycle of three electrical entities: </a:t>
            </a:r>
          </a:p>
          <a:p>
            <a:pPr marL="1033463" indent="-406400">
              <a:buAutoNum type="alphaLcPeriod"/>
            </a:pPr>
            <a:r>
              <a:rPr lang="en-US" sz="2400" dirty="0"/>
              <a:t>a P wave (atrial depolarization)</a:t>
            </a:r>
          </a:p>
          <a:p>
            <a:pPr marL="1033463" indent="-406400">
              <a:buAutoNum type="alphaLcPeriod"/>
            </a:pPr>
            <a:r>
              <a:rPr lang="en-US" sz="2400" dirty="0"/>
              <a:t>a QRS complex (ventricular depolarization) </a:t>
            </a:r>
          </a:p>
          <a:p>
            <a:pPr marL="1033463" indent="-406400">
              <a:buAutoNum type="alphaLcPeriod"/>
            </a:pPr>
            <a:r>
              <a:rPr lang="en-US" sz="2400" dirty="0"/>
              <a:t>a T wave (ventricular repolarization). </a:t>
            </a:r>
          </a:p>
        </p:txBody>
      </p:sp>
      <p:sp>
        <p:nvSpPr>
          <p:cNvPr id="6" name="Title 1"/>
          <p:cNvSpPr>
            <a:spLocks noGrp="1"/>
          </p:cNvSpPr>
          <p:nvPr>
            <p:ph type="title"/>
          </p:nvPr>
        </p:nvSpPr>
        <p:spPr>
          <a:xfrm>
            <a:off x="838200" y="365126"/>
            <a:ext cx="10515600" cy="873740"/>
          </a:xfrm>
          <a:ln>
            <a:solidFill>
              <a:schemeClr val="tx1"/>
            </a:solidFill>
          </a:ln>
        </p:spPr>
        <p:txBody>
          <a:bodyPr/>
          <a:lstStyle/>
          <a:p>
            <a:r>
              <a:rPr lang="en-US" sz="3600" dirty="0">
                <a:solidFill>
                  <a:srgbClr val="FF0000"/>
                </a:solidFill>
              </a:rPr>
              <a:t>Electrocardiography (ECG or EKG*) </a:t>
            </a:r>
            <a:endParaRPr lang="en-US" altLang="en-US" sz="3600" i="1" u="sng" dirty="0">
              <a:solidFill>
                <a:srgbClr val="FF0000"/>
              </a:solidFill>
              <a:latin typeface="Times New Roman" panose="02020603050405020304" pitchFamily="18" charset="0"/>
              <a:cs typeface="Times New Roman" panose="02020603050405020304" pitchFamily="18" charset="0"/>
            </a:endParaRPr>
          </a:p>
        </p:txBody>
      </p:sp>
      <p:pic>
        <p:nvPicPr>
          <p:cNvPr id="4" name="Picture 2" descr="http://www.cyberphysics.co.uk/graphics/diagrams/medical/PQRS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0671" y="3762663"/>
            <a:ext cx="3896032" cy="246052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9168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TotalTime>
  <Words>1056</Words>
  <Application>Microsoft Office PowerPoint</Application>
  <PresentationFormat>مخصص</PresentationFormat>
  <Paragraphs>170</Paragraphs>
  <Slides>28</Slides>
  <Notes>3</Notes>
  <HiddenSlides>0</HiddenSlides>
  <MMClips>0</MMClips>
  <ScaleCrop>false</ScaleCrop>
  <HeadingPairs>
    <vt:vector size="4" baseType="variant">
      <vt:variant>
        <vt:lpstr>نسق</vt:lpstr>
      </vt:variant>
      <vt:variant>
        <vt:i4>1</vt:i4>
      </vt:variant>
      <vt:variant>
        <vt:lpstr>عناوين الشرائح</vt:lpstr>
      </vt:variant>
      <vt:variant>
        <vt:i4>28</vt:i4>
      </vt:variant>
    </vt:vector>
  </HeadingPairs>
  <TitlesOfParts>
    <vt:vector size="29" baseType="lpstr">
      <vt:lpstr>Office Theme</vt:lpstr>
      <vt:lpstr>عرض تقديمي في PowerPoint</vt:lpstr>
      <vt:lpstr>  </vt:lpstr>
      <vt:lpstr>Electrocardiography (ECG or EKG*)</vt:lpstr>
      <vt:lpstr>Electrocardiography (ECG or EKG*) </vt:lpstr>
      <vt:lpstr>Cardiac Conduction System</vt:lpstr>
      <vt:lpstr>Electrical Conduction System </vt:lpstr>
      <vt:lpstr>عرض تقديمي في PowerPoint</vt:lpstr>
      <vt:lpstr>ECG Graph Paper</vt:lpstr>
      <vt:lpstr>Electrocardiography (ECG or EKG*) </vt:lpstr>
      <vt:lpstr>عرض تقديمي في PowerPoint</vt:lpstr>
      <vt:lpstr>عرض تقديمي في PowerPoint</vt:lpstr>
      <vt:lpstr>عرض تقديمي في PowerPoint</vt:lpstr>
      <vt:lpstr>ECG measures the following:</vt:lpstr>
      <vt:lpstr>Reasons for performing electrocardiography include:</vt:lpstr>
      <vt:lpstr>Reasons for performing electrocardiography include:</vt:lpstr>
      <vt:lpstr>Types of ECG </vt:lpstr>
      <vt:lpstr>  Stress Electrocardiography </vt:lpstr>
      <vt:lpstr>When to Terminate  Stress Test  </vt:lpstr>
      <vt:lpstr>  Nursing Responsibility for  Stress Electrocardiography</vt:lpstr>
      <vt:lpstr> 2. Continuous  Electrocardiographic Monitoring </vt:lpstr>
      <vt:lpstr>Important clinical considerations</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IRENE ROCO</dc:creator>
  <cp:lastModifiedBy>Amal Barasheed</cp:lastModifiedBy>
  <cp:revision>8</cp:revision>
  <dcterms:created xsi:type="dcterms:W3CDTF">2015-10-09T20:17:55Z</dcterms:created>
  <dcterms:modified xsi:type="dcterms:W3CDTF">2016-02-10T08:26:27Z</dcterms:modified>
</cp:coreProperties>
</file>