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8" r:id="rId5"/>
    <p:sldId id="279" r:id="rId6"/>
    <p:sldId id="28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fld id="{CB1CEE72-1D20-49A7-8928-38FCD196EC9B}" type="datetimeFigureOut">
              <a:rPr lang="en-US"/>
              <a:pPr>
                <a:defRPr/>
              </a:pPr>
              <a:t>10/21/2013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EF47D4-DAAF-49E8-97E2-42FD18BA14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DD8BA2-0CDF-4078-8DD9-3E467F5090B9}" type="datetimeFigureOut">
              <a:rPr lang="en-US"/>
              <a:pPr>
                <a:defRPr/>
              </a:pPr>
              <a:t>10/21/2013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1D8B4-F924-4265-8425-C3137F2795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71FC1C5C-79BA-49BF-8B73-A5C6A922EED1}" type="datetimeFigureOut">
              <a:rPr lang="en-US"/>
              <a:pPr>
                <a:defRPr/>
              </a:pPr>
              <a:t>10/21/2013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fld id="{3088AF70-8740-4D24-B898-3E9B1B31AFC4}" type="datetimeFigureOut">
              <a:rPr lang="en-US"/>
              <a:pPr>
                <a:defRPr/>
              </a:pPr>
              <a:t>10/21/2013</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fld id="{4C8D0178-1AFD-4EC7-A83A-DBBF9526F661}" type="datetimeFigureOut">
              <a:rPr lang="en-US"/>
              <a:pPr>
                <a:defRPr/>
              </a:pPr>
              <a:t>10/21/2013</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B825A3D1-3C42-43E0-9130-0C40543B0B0A}" type="datetimeFigureOut">
              <a:rPr lang="en-US"/>
              <a:pPr>
                <a:defRPr/>
              </a:pPr>
              <a:t>10/21/2013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60E65-15F7-45FA-A9DA-1C8D455696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61A37497-9812-4373-8CFE-2B9FE769440A}" type="datetimeFigureOut">
              <a:rPr lang="en-US"/>
              <a:pPr>
                <a:defRPr/>
              </a:pPr>
              <a:t>10/21/2013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CEFC6-BA6F-44DD-89B9-D52F33E58C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B93E15D4-9DB7-484D-B5BB-64DCCE07B934}" type="datetimeFigureOut">
              <a:rPr lang="en-US"/>
              <a:pPr>
                <a:defRPr/>
              </a:pPr>
              <a:t>10/21/2013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D14C57-FDAF-4668-B861-E870EC415D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EC9DC11D-3F95-47E1-85B4-C22C99A4638C}" type="datetimeFigureOut">
              <a:rPr lang="en-US"/>
              <a:pPr>
                <a:defRPr/>
              </a:pPr>
              <a:t>10/21/2013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16BF11-5983-4DF9-A90D-95090EEECB51}" type="datetimeFigureOut">
              <a:rPr lang="en-US"/>
              <a:pPr>
                <a:defRPr/>
              </a:pPr>
              <a:t>10/21/2013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A9A01-7DE1-41C6-8A18-6FD0E2B43D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A90CF0E2-49F4-49F3-9D74-99216DFA7372}" type="datetimeFigureOut">
              <a:rPr lang="en-US"/>
              <a:pPr>
                <a:defRPr/>
              </a:pPr>
              <a:t>10/21/2013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07CC34-80E4-464B-878A-E346B75D56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Date Placeholder 6"/>
          <p:cNvSpPr>
            <a:spLocks noGrp="1"/>
          </p:cNvSpPr>
          <p:nvPr>
            <p:ph type="dt" sz="half" idx="10"/>
          </p:nvPr>
        </p:nvSpPr>
        <p:spPr/>
        <p:txBody>
          <a:bodyPr/>
          <a:lstStyle>
            <a:lvl1pPr>
              <a:defRPr/>
            </a:lvl1pPr>
          </a:lstStyle>
          <a:p>
            <a:pPr>
              <a:defRPr/>
            </a:pPr>
            <a:fld id="{3AF60B4F-A8CD-4DF6-90AD-822FF8CD8E09}" type="datetimeFigureOut">
              <a:rPr lang="en-US"/>
              <a:pPr>
                <a:defRPr/>
              </a:pPr>
              <a:t>10/21/2013</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B8F8D04D-7D75-40CD-A370-10B7103C69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F0B44AE-6C7B-46E3-87CA-4B7AC4FB4576}" type="datetimeFigureOut">
              <a:rPr lang="en-US"/>
              <a:pPr>
                <a:defRPr/>
              </a:pPr>
              <a:t>10/21/2013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435FC8-B121-48C8-B50A-7FE2875F3A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89C799-7238-4A2D-917C-075323A4C9B9}" type="datetimeFigureOut">
              <a:rPr lang="en-US"/>
              <a:pPr>
                <a:defRPr/>
              </a:pPr>
              <a:t>10/21/2013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F257D9-CF6B-40FC-9E47-2396180A95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67A860-4598-4374-ACC6-FD187EBD6053}" type="datetimeFigureOut">
              <a:rPr lang="en-US"/>
              <a:pPr>
                <a:defRPr/>
              </a:pPr>
              <a:t>10/21/2013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4F072-FB1F-4988-A1B2-7712AA97F2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65000"/>
                    <a:lumOff val="35000"/>
                  </a:schemeClr>
                </a:solidFill>
                <a:latin typeface="+mn-lt"/>
                <a:cs typeface="+mn-cs"/>
              </a:defRPr>
            </a:lvl1pPr>
          </a:lstStyle>
          <a:p>
            <a:pPr>
              <a:defRPr/>
            </a:pPr>
            <a:fld id="{ECBD8BE8-8CF5-485F-AB18-8BCC61282E05}" type="datetimeFigureOut">
              <a:rPr lang="en-US"/>
              <a:pPr>
                <a:defRPr/>
              </a:pPr>
              <a:t>10/21/2013</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fontAlgn="auto">
              <a:spcBef>
                <a:spcPts val="0"/>
              </a:spcBef>
              <a:spcAft>
                <a:spcPts val="0"/>
              </a:spcAft>
              <a:defRPr sz="800" smtClean="0">
                <a:solidFill>
                  <a:schemeClr val="tx1">
                    <a:lumMod val="65000"/>
                    <a:lumOff val="35000"/>
                  </a:schemeClr>
                </a:solidFill>
                <a:latin typeface="+mn-lt"/>
                <a:cs typeface="+mn-cs"/>
              </a:defRPr>
            </a:lvl1pPr>
          </a:lstStyle>
          <a:p>
            <a:pPr>
              <a:defRPr/>
            </a:pPr>
            <a:fld id="{F51B46EC-E799-4C55-8AC2-34B6CF3722EE}" type="slidenum">
              <a:rPr lang="en-US"/>
              <a:pPr>
                <a:defRPr/>
              </a:pPr>
              <a:t>‹#›</a:t>
            </a:fld>
            <a:endParaRPr 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3" r:id="rId4"/>
    <p:sldLayoutId id="2147483672" r:id="rId5"/>
    <p:sldLayoutId id="2147483677" r:id="rId6"/>
    <p:sldLayoutId id="2147483671" r:id="rId7"/>
    <p:sldLayoutId id="2147483670" r:id="rId8"/>
    <p:sldLayoutId id="2147483669" r:id="rId9"/>
    <p:sldLayoutId id="2147483668" r:id="rId10"/>
    <p:sldLayoutId id="2147483678" r:id="rId11"/>
    <p:sldLayoutId id="2147483679" r:id="rId12"/>
    <p:sldLayoutId id="2147483680" r:id="rId13"/>
    <p:sldLayoutId id="2147483667" r:id="rId14"/>
    <p:sldLayoutId id="2147483666" r:id="rId15"/>
  </p:sldLayoutIdLst>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Century Gothic" pitchFamily="34" charset="0"/>
        </a:defRPr>
      </a:lvl2pPr>
      <a:lvl3pPr algn="l" rtl="0" fontAlgn="base">
        <a:spcBef>
          <a:spcPct val="0"/>
        </a:spcBef>
        <a:spcAft>
          <a:spcPct val="0"/>
        </a:spcAft>
        <a:defRPr sz="3600">
          <a:solidFill>
            <a:schemeClr val="bg1"/>
          </a:solidFill>
          <a:latin typeface="Century Gothic" pitchFamily="34" charset="0"/>
        </a:defRPr>
      </a:lvl3pPr>
      <a:lvl4pPr algn="l" rtl="0" fontAlgn="base">
        <a:spcBef>
          <a:spcPct val="0"/>
        </a:spcBef>
        <a:spcAft>
          <a:spcPct val="0"/>
        </a:spcAft>
        <a:defRPr sz="3600">
          <a:solidFill>
            <a:schemeClr val="bg1"/>
          </a:solidFill>
          <a:latin typeface="Century Gothic" pitchFamily="34" charset="0"/>
        </a:defRPr>
      </a:lvl4pPr>
      <a:lvl5pPr algn="l" rtl="0" fontAlgn="base">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fontAlgn="base">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2pPr>
      <a:lvl3pPr marL="10350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3pPr>
      <a:lvl4pPr marL="13716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4pPr>
      <a:lvl5pPr marL="17208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2157413"/>
            <a:ext cx="8915400" cy="877887"/>
          </a:xfrm>
        </p:spPr>
        <p:txBody>
          <a:bodyPr/>
          <a:lstStyle/>
          <a:p>
            <a:r>
              <a:rPr lang="en-US" smtClean="0"/>
              <a:t>Extra ER</a:t>
            </a:r>
          </a:p>
        </p:txBody>
      </p:sp>
      <p:sp>
        <p:nvSpPr>
          <p:cNvPr id="3" name="Subtitle 2"/>
          <p:cNvSpPr>
            <a:spLocks noGrp="1"/>
          </p:cNvSpPr>
          <p:nvPr>
            <p:ph type="subTitle" idx="1"/>
          </p:nvPr>
        </p:nvSpPr>
        <p:spPr>
          <a:xfrm>
            <a:off x="914400" y="3035300"/>
            <a:ext cx="8001000" cy="3822700"/>
          </a:xfrm>
          <a:ln w="9525"/>
        </p:spPr>
        <p:txBody>
          <a:bodyPr/>
          <a:lstStyle/>
          <a:p>
            <a:endParaRPr lang="en-US" smtClean="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z="2800" smtClean="0"/>
              <a:t>Q1: Draw an ER diagram</a:t>
            </a:r>
            <a:endParaRPr lang="en-GB" sz="2800" smtClean="0"/>
          </a:p>
        </p:txBody>
      </p:sp>
      <p:sp>
        <p:nvSpPr>
          <p:cNvPr id="18434" name="Content Placeholder 4"/>
          <p:cNvSpPr>
            <a:spLocks noGrp="1"/>
          </p:cNvSpPr>
          <p:nvPr>
            <p:ph idx="1"/>
          </p:nvPr>
        </p:nvSpPr>
        <p:spPr>
          <a:xfrm>
            <a:off x="681038" y="2409825"/>
            <a:ext cx="7945437" cy="3670300"/>
          </a:xfrm>
        </p:spPr>
        <p:txBody>
          <a:bodyPr/>
          <a:lstStyle/>
          <a:p>
            <a:pPr algn="justLow">
              <a:buFont typeface="Wingdings 2" pitchFamily="18" charset="2"/>
              <a:buNone/>
            </a:pPr>
            <a:r>
              <a:rPr lang="en-US" sz="1800" smtClean="0"/>
              <a:t>A construction company wishes to establish a database system to record information about employees. The employee data to be recorded in the database are consists of employee SINs (which are unique), first names, last names and home phone numbers. The company has three types of special employees; as well as many regular employees who do not fit into one of these categories, which are: </a:t>
            </a:r>
          </a:p>
          <a:p>
            <a:pPr algn="justLow"/>
            <a:r>
              <a:rPr lang="en-US" sz="1800" b="1" smtClean="0"/>
              <a:t>For insured employees</a:t>
            </a:r>
            <a:r>
              <a:rPr lang="en-US" sz="1800" smtClean="0"/>
              <a:t>; the insurance policy number, the insured amount, and the annual premium are to be recorded.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idx="4294967295"/>
          </p:nvPr>
        </p:nvSpPr>
        <p:spPr/>
        <p:txBody>
          <a:bodyPr/>
          <a:lstStyle/>
          <a:p>
            <a:endParaRPr lang="en-GB" sz="2800" smtClean="0"/>
          </a:p>
        </p:txBody>
      </p:sp>
      <p:sp>
        <p:nvSpPr>
          <p:cNvPr id="36867" name="Content Placeholder 4"/>
          <p:cNvSpPr>
            <a:spLocks noGrp="1"/>
          </p:cNvSpPr>
          <p:nvPr>
            <p:ph idx="4294967295"/>
          </p:nvPr>
        </p:nvSpPr>
        <p:spPr>
          <a:xfrm>
            <a:off x="681038" y="2409825"/>
            <a:ext cx="7945437" cy="3670300"/>
          </a:xfrm>
        </p:spPr>
        <p:txBody>
          <a:bodyPr/>
          <a:lstStyle/>
          <a:p>
            <a:r>
              <a:rPr lang="en-US" sz="1800" b="1" smtClean="0"/>
              <a:t>For qualified</a:t>
            </a:r>
            <a:r>
              <a:rPr lang="en-US" sz="1800" smtClean="0"/>
              <a:t>; the professional qualification and the annual institute fees are to be recorded. </a:t>
            </a:r>
            <a:endParaRPr lang="en-US" sz="1800" b="1" smtClean="0"/>
          </a:p>
          <a:p>
            <a:r>
              <a:rPr lang="en-US" sz="1800" b="1" smtClean="0"/>
              <a:t>For managers</a:t>
            </a:r>
            <a:r>
              <a:rPr lang="en-US" sz="1800" smtClean="0"/>
              <a:t>; the number of profit shares, and the parking stall number are to be recorded. </a:t>
            </a:r>
          </a:p>
          <a:p>
            <a:pPr>
              <a:buFont typeface="Wingdings 2" pitchFamily="18" charset="2"/>
              <a:buNone/>
            </a:pPr>
            <a:endParaRPr lang="en-US" sz="1800" smtClean="0"/>
          </a:p>
          <a:p>
            <a:pPr>
              <a:buFont typeface="Wingdings 2" pitchFamily="18" charset="2"/>
              <a:buNone/>
            </a:pPr>
            <a:r>
              <a:rPr lang="en-US" sz="1800" smtClean="0"/>
              <a:t>In addition, they need to record data about departments; each (unique) department name, budget, and location should be recorded. Employees must work for one, and only one department, departments must have at least one employee, and may (of course) have more than one.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idx="4294967295"/>
          </p:nvPr>
        </p:nvSpPr>
        <p:spPr/>
        <p:txBody>
          <a:bodyPr/>
          <a:lstStyle/>
          <a:p>
            <a:endParaRPr lang="en-GB" sz="2800" smtClean="0"/>
          </a:p>
        </p:txBody>
      </p:sp>
      <p:sp>
        <p:nvSpPr>
          <p:cNvPr id="37891" name="Content Placeholder 4"/>
          <p:cNvSpPr>
            <a:spLocks noGrp="1"/>
          </p:cNvSpPr>
          <p:nvPr>
            <p:ph idx="4294967295"/>
          </p:nvPr>
        </p:nvSpPr>
        <p:spPr>
          <a:xfrm>
            <a:off x="681038" y="2409825"/>
            <a:ext cx="7945437" cy="3670300"/>
          </a:xfrm>
        </p:spPr>
        <p:txBody>
          <a:bodyPr/>
          <a:lstStyle/>
          <a:p>
            <a:pPr algn="justLow">
              <a:buFont typeface="Wingdings 2" pitchFamily="18" charset="2"/>
              <a:buNone/>
            </a:pPr>
            <a:r>
              <a:rPr lang="en-US" sz="1800" smtClean="0"/>
              <a:t>Each manager normally manages one department, but on occasion a manager may be responsible for more than one department, but never less than one. A department can have only one manager, but occasionally will not have a manager. </a:t>
            </a:r>
          </a:p>
          <a:p>
            <a:pPr algn="justLow">
              <a:buFont typeface="Wingdings 2" pitchFamily="18" charset="2"/>
              <a:buNone/>
            </a:pPr>
            <a:endParaRPr lang="en-US" sz="1800" smtClean="0"/>
          </a:p>
          <a:p>
            <a:pPr algn="justLow">
              <a:buFont typeface="Wingdings 2" pitchFamily="18" charset="2"/>
              <a:buNone/>
            </a:pPr>
            <a:r>
              <a:rPr lang="en-US" sz="1800" smtClean="0"/>
              <a:t>It is necessary to record the dependents of insured employees; the first name, age and relationship (e.g. child, spouse, etc.) of each dependent must be recorded. It is assumed that no two dependents of the same employee will have the same name. An insured employee must have at least one dependent, the dependents must have one and only one insured employee.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7" name="Picture 5" descr="DFD_-_Level_0"/>
          <p:cNvPicPr>
            <a:picLocks noChangeAspect="1" noChangeArrowheads="1"/>
          </p:cNvPicPr>
          <p:nvPr/>
        </p:nvPicPr>
        <p:blipFill>
          <a:blip r:embed="rId2" cstate="print"/>
          <a:srcRect/>
          <a:stretch>
            <a:fillRect/>
          </a:stretch>
        </p:blipFill>
        <p:spPr bwMode="auto">
          <a:xfrm>
            <a:off x="815975" y="858838"/>
            <a:ext cx="7629525" cy="510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srcRect/>
          <a:stretch>
            <a:fillRect/>
          </a:stretch>
        </p:blipFill>
        <p:spPr bwMode="auto">
          <a:xfrm>
            <a:off x="711200" y="1371600"/>
            <a:ext cx="7518400" cy="4953000"/>
          </a:xfrm>
          <a:prstGeom prst="rect">
            <a:avLst/>
          </a:prstGeom>
          <a:noFill/>
          <a:ln w="12700">
            <a:noFill/>
            <a:miter lim="800000"/>
            <a:headEnd/>
            <a:tailEnd/>
          </a:ln>
          <a:effectLst/>
        </p:spPr>
      </p:pic>
      <p:sp>
        <p:nvSpPr>
          <p:cNvPr id="3" name="Title 2"/>
          <p:cNvSpPr>
            <a:spLocks noGrp="1"/>
          </p:cNvSpPr>
          <p:nvPr>
            <p:ph type="title"/>
          </p:nvPr>
        </p:nvSpPr>
        <p:spPr>
          <a:xfrm>
            <a:off x="0" y="457200"/>
            <a:ext cx="8913813" cy="914400"/>
          </a:xfrm>
        </p:spPr>
        <p:txBody>
          <a:bodyPr/>
          <a:lstStyle/>
          <a:p>
            <a:r>
              <a:rPr lang="en-US" dirty="0" smtClean="0"/>
              <a:t>S/G notation (</a:t>
            </a:r>
            <a:r>
              <a:rPr lang="en-US" dirty="0" err="1" smtClean="0"/>
              <a:t>chen</a:t>
            </a:r>
            <a:r>
              <a:rPr lang="en-US" dirty="0" smtClean="0"/>
              <a:t> notation)</a:t>
            </a:r>
            <a:endParaRPr lang="en-US" dirty="0"/>
          </a:p>
        </p:txBody>
      </p:sp>
    </p:spTree>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264</TotalTime>
  <Words>314</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Perception</vt:lpstr>
      <vt:lpstr>Extra ER</vt:lpstr>
      <vt:lpstr>Q1: Draw an ER diagram</vt:lpstr>
      <vt:lpstr>Slide 3</vt:lpstr>
      <vt:lpstr>Slide 4</vt:lpstr>
      <vt:lpstr>Slide 5</vt:lpstr>
      <vt:lpstr>S/G notation (chen notation)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Al-Harbi</dc:creator>
  <cp:lastModifiedBy>user</cp:lastModifiedBy>
  <cp:revision>30</cp:revision>
  <dcterms:created xsi:type="dcterms:W3CDTF">2012-09-13T10:27:57Z</dcterms:created>
  <dcterms:modified xsi:type="dcterms:W3CDTF">2013-10-21T15:11:05Z</dcterms:modified>
</cp:coreProperties>
</file>