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4" r:id="rId3"/>
    <p:sldId id="259" r:id="rId4"/>
    <p:sldId id="258" r:id="rId5"/>
    <p:sldId id="263" r:id="rId6"/>
    <p:sldId id="257" r:id="rId7"/>
    <p:sldId id="261" r:id="rId8"/>
    <p:sldId id="262" r:id="rId9"/>
    <p:sldId id="26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69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>
        <p:scale>
          <a:sx n="60" d="100"/>
          <a:sy n="60" d="100"/>
        </p:scale>
        <p:origin x="-78" y="-3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6198795" y="-21511"/>
            <a:ext cx="46736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11154" y="2708476"/>
            <a:ext cx="4417807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11154" y="4421081"/>
            <a:ext cx="4413071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8325" y="1516829"/>
            <a:ext cx="28448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6368B75E-0212-4DCE-8771-39392E9B0463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71360" y="5719967"/>
            <a:ext cx="3775456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98795" y="5719967"/>
            <a:ext cx="858221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4A9D9F8-1513-4252-BB98-9ECBFBDA4148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8B75E-0212-4DCE-8771-39392E9B0463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9D9F8-1513-4252-BB98-9ECBFBDA41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1030147"/>
            <a:ext cx="1979271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04395" y="1030147"/>
            <a:ext cx="7231605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8B75E-0212-4DCE-8771-39392E9B0463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9D9F8-1513-4252-BB98-9ECBFBDA41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8B75E-0212-4DCE-8771-39392E9B0463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9D9F8-1513-4252-BB98-9ECBFBDA41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194" y="2900830"/>
            <a:ext cx="8849957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8194" y="4267201"/>
            <a:ext cx="8849956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8B75E-0212-4DCE-8771-39392E9B0463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9D9F8-1513-4252-BB98-9ECBFBDA41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8B75E-0212-4DCE-8771-39392E9B0463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9D9F8-1513-4252-BB98-9ECBFBDA414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89888" y="2313432"/>
            <a:ext cx="4559808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313431"/>
            <a:ext cx="4559808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2815" y="2316009"/>
            <a:ext cx="407619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8961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82450" y="2316010"/>
            <a:ext cx="4074289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536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8B75E-0212-4DCE-8771-39392E9B0463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9D9F8-1513-4252-BB98-9ECBFBDA41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8B75E-0212-4DCE-8771-39392E9B0463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9D9F8-1513-4252-BB98-9ECBFBDA41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8B75E-0212-4DCE-8771-39392E9B0463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9D9F8-1513-4252-BB98-9ECBFBDA41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8B75E-0212-4DCE-8771-39392E9B0463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9D9F8-1513-4252-BB98-9ECBFBDA4148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7859" y="856527"/>
            <a:ext cx="4120587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8597" y="5724836"/>
            <a:ext cx="4658219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9777" y="2657435"/>
            <a:ext cx="4406096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5456" y="4136994"/>
            <a:ext cx="4398379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2565" y="2660904"/>
            <a:ext cx="4401312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0278" y="693795"/>
            <a:ext cx="4479497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2841" y="4133089"/>
            <a:ext cx="4400764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8B75E-0212-4DCE-8771-39392E9B0463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8597" y="5724836"/>
            <a:ext cx="4658219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9D9F8-1513-4252-BB98-9ECBFBDA41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406400" y="0"/>
            <a:ext cx="13243109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488"/>
            <a:ext cx="109728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6081656" y="-21511"/>
            <a:ext cx="4905488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1323" y="2323652"/>
            <a:ext cx="9036423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517" y="22449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6368B75E-0212-4DCE-8771-39392E9B0463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8597" y="5852161"/>
            <a:ext cx="46695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8795" y="224492"/>
            <a:ext cx="17762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44A9D9F8-1513-4252-BB98-9ECBFBDA414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Effect of bile salt on pancreatic lipase activity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 smtClean="0"/>
              <a:t>Done by :Sahar </a:t>
            </a:r>
            <a:r>
              <a:rPr lang="en-US" dirty="0" err="1" smtClean="0"/>
              <a:t>AlSaubaie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81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28101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chemistry.ewu.edu/jcorkill/biochem/lipase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275" y="1358900"/>
            <a:ext cx="10246591" cy="450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9852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pload.wikimedia.org/wikipedia/commons/thumb/f/f7/Lipid_and_bile_salts.svg/2000px-Lipid_and_bile_salts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708" y="1109662"/>
            <a:ext cx="9470992" cy="5212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997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4304" y="2131794"/>
            <a:ext cx="9078310" cy="3571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66256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902" y="977900"/>
            <a:ext cx="11526332" cy="556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9588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3988" y="719138"/>
            <a:ext cx="9339262" cy="541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75297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87365" y="828538"/>
            <a:ext cx="8119241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rtl="1"/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Shake by rotation each of flasks at 15min intervals</a:t>
            </a:r>
          </a:p>
          <a:p>
            <a:pPr lvl="0" rtl="1"/>
            <a:endParaRPr lang="en-US" sz="3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rtl="1"/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Then </a:t>
            </a:r>
            <a:r>
              <a:rPr lang="en-US" sz="32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add 8 drops of phenolphthalein </a:t>
            </a: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indicator to both flasks and titrate against </a:t>
            </a:r>
            <a:r>
              <a:rPr lang="en-US" sz="3200" dirty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0.05 N sodium hydroxide</a:t>
            </a: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to a distinctly permanent </a:t>
            </a:r>
            <a:r>
              <a:rPr lang="en-US" sz="3200" dirty="0">
                <a:solidFill>
                  <a:srgbClr val="009DD9">
                    <a:lumMod val="60000"/>
                    <a:lumOff val="40000"/>
                  </a:srgbClr>
                </a:solidFill>
                <a:latin typeface="Times New Roman" pitchFamily="18" charset="0"/>
                <a:cs typeface="Times New Roman" pitchFamily="18" charset="0"/>
              </a:rPr>
              <a:t>pink</a:t>
            </a: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(30 sec at least)end point.</a:t>
            </a:r>
          </a:p>
          <a:p>
            <a:pPr lvl="0" rtl="1"/>
            <a:endParaRPr lang="en-US" sz="3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rtl="1"/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Record the titration volumes and calculate the meg. y free fatty acids produced with and without the presence of bile salts.</a:t>
            </a:r>
            <a:endParaRPr lang="en-US" sz="3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52741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622" y="536002"/>
            <a:ext cx="8849957" cy="1362075"/>
          </a:xfrm>
        </p:spPr>
        <p:txBody>
          <a:bodyPr/>
          <a:lstStyle/>
          <a:p>
            <a:r>
              <a:rPr lang="en-US" dirty="0" smtClean="0"/>
              <a:t>Calculations: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2883" y="2191407"/>
            <a:ext cx="8849956" cy="3328193"/>
          </a:xfrm>
        </p:spPr>
        <p:txBody>
          <a:bodyPr>
            <a:noAutofit/>
          </a:bodyPr>
          <a:lstStyle/>
          <a:p>
            <a:pPr lvl="0" algn="l">
              <a:spcBef>
                <a:spcPts val="0"/>
              </a:spcBef>
              <a:buClrTx/>
              <a:buSzTx/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C1 X V1 = C2 X V2</a:t>
            </a:r>
          </a:p>
          <a:p>
            <a:pPr lvl="0" algn="l">
              <a:spcBef>
                <a:spcPts val="0"/>
              </a:spcBef>
              <a:buClrTx/>
              <a:buSzTx/>
            </a:pPr>
            <a:endParaRPr lang="en-US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>
              <a:spcBef>
                <a:spcPts val="0"/>
              </a:spcBef>
              <a:buClrTx/>
              <a:buSzTx/>
            </a:pPr>
            <a:r>
              <a:rPr lang="en-US" sz="2800" dirty="0">
                <a:solidFill>
                  <a:srgbClr val="E369D4"/>
                </a:solidFill>
                <a:latin typeface="Times New Roman" pitchFamily="18" charset="0"/>
                <a:cs typeface="Times New Roman" pitchFamily="18" charset="0"/>
              </a:rPr>
              <a:t>Blank B:</a:t>
            </a:r>
          </a:p>
          <a:p>
            <a:pPr lvl="0" algn="l">
              <a:spcBef>
                <a:spcPts val="0"/>
              </a:spcBef>
              <a:buClrTx/>
              <a:buSzTx/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0.01 X V1(</a:t>
            </a:r>
            <a:r>
              <a:rPr lang="en-US" sz="28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NaOH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 = C2 X 0.5</a:t>
            </a:r>
          </a:p>
          <a:p>
            <a:pPr lvl="0" algn="l">
              <a:spcBef>
                <a:spcPts val="0"/>
              </a:spcBef>
              <a:buClrTx/>
              <a:buSzTx/>
            </a:pPr>
            <a:endParaRPr lang="en-US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>
              <a:spcBef>
                <a:spcPts val="0"/>
              </a:spcBef>
              <a:buClrTx/>
              <a:buSzTx/>
            </a:pPr>
            <a:r>
              <a:rPr lang="en-US" sz="2800" dirty="0">
                <a:solidFill>
                  <a:srgbClr val="E369D4"/>
                </a:solidFill>
                <a:latin typeface="Times New Roman" pitchFamily="18" charset="0"/>
                <a:cs typeface="Times New Roman" pitchFamily="18" charset="0"/>
              </a:rPr>
              <a:t>Sample A:</a:t>
            </a:r>
          </a:p>
          <a:p>
            <a:pPr lvl="0" algn="l">
              <a:spcBef>
                <a:spcPts val="0"/>
              </a:spcBef>
              <a:buClrTx/>
              <a:buSzTx/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0.01 X V1 = C2 X 0.5</a:t>
            </a:r>
          </a:p>
          <a:p>
            <a:pPr lvl="0" algn="l">
              <a:spcBef>
                <a:spcPts val="0"/>
              </a:spcBef>
              <a:buClrTx/>
              <a:buSzTx/>
            </a:pPr>
            <a:endParaRPr lang="en-US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>
              <a:spcBef>
                <a:spcPts val="0"/>
              </a:spcBef>
              <a:buClrTx/>
              <a:buSzTx/>
            </a:pPr>
            <a:r>
              <a:rPr lang="en-US" sz="2800" dirty="0" smtClean="0">
                <a:solidFill>
                  <a:srgbClr val="E369D4"/>
                </a:solidFill>
                <a:latin typeface="Times New Roman" pitchFamily="18" charset="0"/>
                <a:cs typeface="Times New Roman" pitchFamily="18" charset="0"/>
              </a:rPr>
              <a:t>C2 (blank</a:t>
            </a:r>
            <a:r>
              <a:rPr lang="en-US" sz="2800" dirty="0">
                <a:solidFill>
                  <a:srgbClr val="E369D4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800" dirty="0" smtClean="0">
                <a:solidFill>
                  <a:srgbClr val="E369D4"/>
                </a:solidFill>
                <a:latin typeface="Times New Roman" pitchFamily="18" charset="0"/>
                <a:cs typeface="Times New Roman" pitchFamily="18" charset="0"/>
              </a:rPr>
              <a:t>– C2 (</a:t>
            </a:r>
            <a:r>
              <a:rPr lang="en-US" sz="2800" dirty="0">
                <a:solidFill>
                  <a:srgbClr val="E369D4"/>
                </a:solidFill>
                <a:latin typeface="Times New Roman" pitchFamily="18" charset="0"/>
                <a:cs typeface="Times New Roman" pitchFamily="18" charset="0"/>
              </a:rPr>
              <a:t>sample)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=Net free fatty acid in </a:t>
            </a:r>
          </a:p>
          <a:p>
            <a:pPr lvl="0" algn="l">
              <a:spcBef>
                <a:spcPts val="0"/>
              </a:spcBef>
              <a:buClrTx/>
              <a:buSzTx/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0.5ml of fat 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122449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126</TotalTime>
  <Words>127</Words>
  <Application>Microsoft Office PowerPoint</Application>
  <PresentationFormat>Custom</PresentationFormat>
  <Paragraphs>19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Austin</vt:lpstr>
      <vt:lpstr>Effect of bile salt on pancreatic lipase activity </vt:lpstr>
      <vt:lpstr>Principle: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Calculations: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Sahar Alsubaie</dc:creator>
  <cp:lastModifiedBy>ksu-1-57</cp:lastModifiedBy>
  <cp:revision>5</cp:revision>
  <dcterms:created xsi:type="dcterms:W3CDTF">2015-03-19T04:33:32Z</dcterms:created>
  <dcterms:modified xsi:type="dcterms:W3CDTF">2015-03-19T08:30:03Z</dcterms:modified>
</cp:coreProperties>
</file>