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0.xml" ContentType="application/vnd.openxmlformats-officedocument.presentationml.slide+xml"/>
  <Override PartName="/ppt/slides/slide1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charts/chart1.xml" ContentType="application/vnd.openxmlformats-officedocument.drawingml.chart+xml"/>
  <Override PartName="/ppt/charts/chart2.xml" ContentType="application/vnd.openxmlformats-officedocument.drawingml.chart+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1" r:id="rId1"/>
  </p:sldMasterIdLst>
  <p:notesMasterIdLst>
    <p:notesMasterId r:id="rId22"/>
  </p:notesMasterIdLst>
  <p:sldIdLst>
    <p:sldId id="256" r:id="rId2"/>
    <p:sldId id="290" r:id="rId3"/>
    <p:sldId id="258" r:id="rId4"/>
    <p:sldId id="285" r:id="rId5"/>
    <p:sldId id="264" r:id="rId6"/>
    <p:sldId id="293" r:id="rId7"/>
    <p:sldId id="294" r:id="rId8"/>
    <p:sldId id="274" r:id="rId9"/>
    <p:sldId id="276" r:id="rId10"/>
    <p:sldId id="275" r:id="rId11"/>
    <p:sldId id="263" r:id="rId12"/>
    <p:sldId id="280" r:id="rId13"/>
    <p:sldId id="261" r:id="rId14"/>
    <p:sldId id="292" r:id="rId15"/>
    <p:sldId id="282" r:id="rId16"/>
    <p:sldId id="281" r:id="rId17"/>
    <p:sldId id="287" r:id="rId18"/>
    <p:sldId id="269" r:id="rId19"/>
    <p:sldId id="271" r:id="rId20"/>
    <p:sldId id="28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58" autoAdjust="0"/>
    <p:restoredTop sz="94660"/>
  </p:normalViewPr>
  <p:slideViewPr>
    <p:cSldViewPr snapToGrid="0">
      <p:cViewPr>
        <p:scale>
          <a:sx n="76" d="100"/>
          <a:sy n="76" d="100"/>
        </p:scale>
        <p:origin x="-438"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customXml" Target="../customXml/item1.xml"/></Relationships>
</file>

<file path=ppt/charts/_rels/chart1.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smtClean="0"/>
              <a:t>King Saud University Medical City</a:t>
            </a:r>
            <a:endParaRPr lang="en-US" dirty="0"/>
          </a:p>
        </c:rich>
      </c:tx>
      <c:spPr>
        <a:noFill/>
        <a:ln>
          <a:noFill/>
        </a:ln>
        <a:effectLst/>
      </c:spPr>
    </c:title>
    <c:plotArea>
      <c:layout/>
      <c:barChart>
        <c:barDir val="col"/>
        <c:grouping val="clustered"/>
        <c:ser>
          <c:idx val="0"/>
          <c:order val="0"/>
          <c:tx>
            <c:strRef>
              <c:f>Sheet1!$B$1</c:f>
              <c:strCache>
                <c:ptCount val="1"/>
                <c:pt idx="0">
                  <c:v>Cycle I</c:v>
                </c:pt>
              </c:strCache>
            </c:strRef>
          </c:tx>
          <c:spPr>
            <a:solidFill>
              <a:schemeClr val="accent2">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Val val="1"/>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Time of discharge </c:v>
                </c:pt>
                <c:pt idx="1">
                  <c:v>medication - time, dosage and frequency </c:v>
                </c:pt>
                <c:pt idx="2">
                  <c:v>clarity of discharge intructions</c:v>
                </c:pt>
                <c:pt idx="3">
                  <c:v>Follow-up care</c:v>
                </c:pt>
              </c:strCache>
            </c:strRef>
          </c:cat>
          <c:val>
            <c:numRef>
              <c:f>Sheet1!$B$2:$B$5</c:f>
              <c:numCache>
                <c:formatCode>0.00%</c:formatCode>
                <c:ptCount val="4"/>
                <c:pt idx="0">
                  <c:v>0.98</c:v>
                </c:pt>
                <c:pt idx="1">
                  <c:v>0.94000000000000006</c:v>
                </c:pt>
                <c:pt idx="2">
                  <c:v>0.9</c:v>
                </c:pt>
                <c:pt idx="3" formatCode="0%">
                  <c:v>0.88000000000000012</c:v>
                </c:pt>
              </c:numCache>
            </c:numRef>
          </c:val>
        </c:ser>
        <c:ser>
          <c:idx val="1"/>
          <c:order val="1"/>
          <c:tx>
            <c:strRef>
              <c:f>Sheet1!$C$1</c:f>
              <c:strCache>
                <c:ptCount val="1"/>
                <c:pt idx="0">
                  <c:v>Cycle II</c:v>
                </c:pt>
              </c:strCache>
            </c:strRef>
          </c:tx>
          <c:spPr>
            <a:solidFill>
              <a:schemeClr val="accent4">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Val val="1"/>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Time of discharge </c:v>
                </c:pt>
                <c:pt idx="1">
                  <c:v>medication - time, dosage and frequency </c:v>
                </c:pt>
                <c:pt idx="2">
                  <c:v>clarity of discharge intructions</c:v>
                </c:pt>
                <c:pt idx="3">
                  <c:v>Follow-up care</c:v>
                </c:pt>
              </c:strCache>
            </c:strRef>
          </c:cat>
          <c:val>
            <c:numRef>
              <c:f>Sheet1!$C$2:$C$5</c:f>
              <c:numCache>
                <c:formatCode>0.00%</c:formatCode>
                <c:ptCount val="4"/>
                <c:pt idx="0" formatCode="0%">
                  <c:v>0.97</c:v>
                </c:pt>
                <c:pt idx="1">
                  <c:v>0.96000000000000008</c:v>
                </c:pt>
                <c:pt idx="2" formatCode="0%">
                  <c:v>0.92</c:v>
                </c:pt>
                <c:pt idx="3" formatCode="0%">
                  <c:v>0.89000000000000012</c:v>
                </c:pt>
              </c:numCache>
            </c:numRef>
          </c:val>
        </c:ser>
        <c:dLbls>
          <c:showVal val="1"/>
        </c:dLbls>
        <c:gapWidth val="65"/>
        <c:axId val="81970304"/>
        <c:axId val="81971840"/>
      </c:barChart>
      <c:catAx>
        <c:axId val="81970304"/>
        <c:scaling>
          <c:orientation val="minMax"/>
        </c:scaling>
        <c:axPos val="b"/>
        <c:numFmt formatCode="General" sourceLinked="1"/>
        <c:majorTickMark val="none"/>
        <c:tickLblPos val="nextTo"/>
        <c:spPr>
          <a:noFill/>
          <a:ln w="19050" cap="flat" cmpd="sng" algn="ctr">
            <a:no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81971840"/>
        <c:crosses val="autoZero"/>
        <c:auto val="1"/>
        <c:lblAlgn val="ctr"/>
        <c:lblOffset val="100"/>
      </c:catAx>
      <c:valAx>
        <c:axId val="81971840"/>
        <c:scaling>
          <c:orientation val="minMax"/>
        </c:scaling>
        <c:delete val="1"/>
        <c:axPos val="l"/>
        <c:numFmt formatCode="0.00%" sourceLinked="1"/>
        <c:majorTickMark val="none"/>
        <c:tickLblPos val="none"/>
        <c:crossAx val="81970304"/>
        <c:crosses val="autoZero"/>
        <c:crossBetween val="between"/>
      </c:valAx>
      <c:spPr>
        <a:noFill/>
        <a:ln>
          <a:noFill/>
        </a:ln>
        <a:effectLst/>
      </c:spPr>
    </c:plotArea>
    <c:legend>
      <c:legendPos val="t"/>
      <c:layout>
        <c:manualLayout>
          <c:xMode val="edge"/>
          <c:yMode val="edge"/>
          <c:x val="0.38728170619900087"/>
          <c:y val="0.11114084760005277"/>
          <c:w val="0.22543658760199847"/>
          <c:h val="5.4339437700185532E-2"/>
        </c:manualLayout>
      </c:layout>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chart>
  <c:spPr>
    <a:noFill/>
    <a:ln w="9525" cap="flat" cmpd="sng" algn="ctr">
      <a:noFill/>
      <a:round/>
    </a:ln>
    <a:effectLst/>
  </c:spPr>
  <c:txPr>
    <a:bodyPr/>
    <a:lstStyle/>
    <a:p>
      <a:pPr>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smtClean="0"/>
              <a:t>King Saud University</a:t>
            </a:r>
            <a:r>
              <a:rPr lang="en-US" baseline="0" dirty="0" smtClean="0"/>
              <a:t> Medical City</a:t>
            </a:r>
            <a:endParaRPr lang="en-US" dirty="0"/>
          </a:p>
        </c:rich>
      </c:tx>
      <c:spPr>
        <a:noFill/>
        <a:ln>
          <a:noFill/>
        </a:ln>
        <a:effectLst/>
      </c:spPr>
    </c:title>
    <c:plotArea>
      <c:layout/>
      <c:barChart>
        <c:barDir val="col"/>
        <c:grouping val="clustered"/>
        <c:ser>
          <c:idx val="0"/>
          <c:order val="0"/>
          <c:tx>
            <c:strRef>
              <c:f>Sheet1!$B$1</c:f>
              <c:strCache>
                <c:ptCount val="1"/>
                <c:pt idx="0">
                  <c:v>Cycle I</c:v>
                </c:pt>
              </c:strCache>
            </c:strRef>
          </c:tx>
          <c:spPr>
            <a:solidFill>
              <a:schemeClr val="accent2">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Val val="1"/>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received discharge summary</c:v>
                </c:pt>
                <c:pt idx="1">
                  <c:v>device/equipment use to you &amp; family </c:v>
                </c:pt>
                <c:pt idx="2">
                  <c:v>contacting physician or Emergency</c:v>
                </c:pt>
                <c:pt idx="3">
                  <c:v>self-care </c:v>
                </c:pt>
              </c:strCache>
            </c:strRef>
          </c:cat>
          <c:val>
            <c:numRef>
              <c:f>Sheet1!$B$2:$B$5</c:f>
              <c:numCache>
                <c:formatCode>0%</c:formatCode>
                <c:ptCount val="4"/>
                <c:pt idx="0">
                  <c:v>0.6885</c:v>
                </c:pt>
                <c:pt idx="1">
                  <c:v>0.76900000000000013</c:v>
                </c:pt>
                <c:pt idx="2">
                  <c:v>0.70150000000000001</c:v>
                </c:pt>
                <c:pt idx="3">
                  <c:v>0.77150000000000019</c:v>
                </c:pt>
              </c:numCache>
            </c:numRef>
          </c:val>
        </c:ser>
        <c:ser>
          <c:idx val="1"/>
          <c:order val="1"/>
          <c:tx>
            <c:strRef>
              <c:f>Sheet1!$C$1</c:f>
              <c:strCache>
                <c:ptCount val="1"/>
                <c:pt idx="0">
                  <c:v>Cycle II</c:v>
                </c:pt>
              </c:strCache>
            </c:strRef>
          </c:tx>
          <c:spPr>
            <a:solidFill>
              <a:schemeClr val="accent4">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Val val="1"/>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received discharge summary</c:v>
                </c:pt>
                <c:pt idx="1">
                  <c:v>device/equipment use to you &amp; family </c:v>
                </c:pt>
                <c:pt idx="2">
                  <c:v>contacting physician or Emergency</c:v>
                </c:pt>
                <c:pt idx="3">
                  <c:v>self-care </c:v>
                </c:pt>
              </c:strCache>
            </c:strRef>
          </c:cat>
          <c:val>
            <c:numRef>
              <c:f>Sheet1!$C$2:$C$5</c:f>
              <c:numCache>
                <c:formatCode>0%</c:formatCode>
                <c:ptCount val="4"/>
                <c:pt idx="0">
                  <c:v>0.61949999999999994</c:v>
                </c:pt>
                <c:pt idx="1">
                  <c:v>0.65750000000000008</c:v>
                </c:pt>
                <c:pt idx="2" formatCode="0.00%">
                  <c:v>0.76150000000000018</c:v>
                </c:pt>
                <c:pt idx="3">
                  <c:v>0.82450000000000001</c:v>
                </c:pt>
              </c:numCache>
            </c:numRef>
          </c:val>
        </c:ser>
        <c:dLbls>
          <c:showVal val="1"/>
        </c:dLbls>
        <c:gapWidth val="65"/>
        <c:axId val="82793216"/>
        <c:axId val="82794752"/>
      </c:barChart>
      <c:catAx>
        <c:axId val="82793216"/>
        <c:scaling>
          <c:orientation val="minMax"/>
        </c:scaling>
        <c:axPos val="b"/>
        <c:numFmt formatCode="General" sourceLinked="1"/>
        <c:majorTickMark val="none"/>
        <c:tickLblPos val="nextTo"/>
        <c:spPr>
          <a:noFill/>
          <a:ln w="19050" cap="flat" cmpd="sng" algn="ctr">
            <a:noFill/>
            <a:round/>
          </a:ln>
          <a:effectLst/>
        </c:spPr>
        <c:txPr>
          <a:bodyPr rot="-60000000" spcFirstLastPara="1" vertOverflow="ellipsis" vert="horz" wrap="square" anchor="ctr" anchorCtr="1"/>
          <a:lstStyle/>
          <a:p>
            <a:pPr>
              <a:defRPr sz="1100" b="0" i="0" u="none" strike="noStrike" kern="1200" cap="all" baseline="0">
                <a:solidFill>
                  <a:schemeClr val="dk1">
                    <a:lumMod val="75000"/>
                    <a:lumOff val="25000"/>
                  </a:schemeClr>
                </a:solidFill>
                <a:latin typeface="+mn-lt"/>
                <a:ea typeface="+mn-ea"/>
                <a:cs typeface="+mn-cs"/>
              </a:defRPr>
            </a:pPr>
            <a:endParaRPr lang="en-US"/>
          </a:p>
        </c:txPr>
        <c:crossAx val="82794752"/>
        <c:crosses val="autoZero"/>
        <c:auto val="1"/>
        <c:lblAlgn val="ctr"/>
        <c:lblOffset val="100"/>
      </c:catAx>
      <c:valAx>
        <c:axId val="82794752"/>
        <c:scaling>
          <c:orientation val="minMax"/>
        </c:scaling>
        <c:delete val="1"/>
        <c:axPos val="l"/>
        <c:numFmt formatCode="0%" sourceLinked="1"/>
        <c:majorTickMark val="none"/>
        <c:tickLblPos val="none"/>
        <c:crossAx val="82793216"/>
        <c:crosses val="autoZero"/>
        <c:crossBetween val="between"/>
      </c:valAx>
      <c:spPr>
        <a:noFill/>
        <a:ln>
          <a:noFill/>
        </a:ln>
        <a:effectLst/>
      </c:spPr>
    </c:plotArea>
    <c:legend>
      <c:legendPos val="t"/>
      <c:layout>
        <c:manualLayout>
          <c:xMode val="edge"/>
          <c:yMode val="edge"/>
          <c:x val="0.39232041432484466"/>
          <c:y val="0.13821473985453445"/>
          <c:w val="0.1621909484194424"/>
          <c:h val="6.0577826397182975E-2"/>
        </c:manualLayout>
      </c:layout>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chart>
  <c:spPr>
    <a:noFill/>
    <a:ln w="9525" cap="flat" cmpd="sng" algn="ctr">
      <a:noFill/>
      <a:round/>
    </a:ln>
    <a:effectLst/>
  </c:spPr>
  <c:txPr>
    <a:bodyPr/>
    <a:lstStyle/>
    <a:p>
      <a:pPr>
        <a:defRPr/>
      </a:pPr>
      <a:endParaRPr lang="en-US"/>
    </a:p>
  </c:txPr>
  <c:externalData r:id="rId1"/>
</c:chartSpac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26E105-A515-4D74-B9DA-E42C0F05C6CB}" type="datetimeFigureOut">
              <a:rPr lang="en-US" smtClean="0"/>
              <a:pPr/>
              <a:t>12/28/2015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4F61E1-ADC3-429E-A640-ADC3FAB728FB}" type="slidenum">
              <a:rPr lang="en-US" smtClean="0"/>
              <a:pPr/>
              <a:t>‹#›</a:t>
            </a:fld>
            <a:endParaRPr lang="en-US"/>
          </a:p>
        </p:txBody>
      </p:sp>
    </p:spTree>
    <p:extLst>
      <p:ext uri="{BB962C8B-B14F-4D97-AF65-F5344CB8AC3E}">
        <p14:creationId xmlns:p14="http://schemas.microsoft.com/office/powerpoint/2010/main" xmlns="" val="850577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Impact of interventions on satisfaction and readmission </a:t>
            </a:r>
            <a:endParaRPr lang="en-US" dirty="0"/>
          </a:p>
        </p:txBody>
      </p:sp>
      <p:sp>
        <p:nvSpPr>
          <p:cNvPr id="4" name="Slide Number Placeholder 3"/>
          <p:cNvSpPr>
            <a:spLocks noGrp="1"/>
          </p:cNvSpPr>
          <p:nvPr>
            <p:ph type="sldNum" sz="quarter" idx="10"/>
          </p:nvPr>
        </p:nvSpPr>
        <p:spPr/>
        <p:txBody>
          <a:bodyPr/>
          <a:lstStyle/>
          <a:p>
            <a:fld id="{FB4F61E1-ADC3-429E-A640-ADC3FAB728FB}" type="slidenum">
              <a:rPr lang="en-US" smtClean="0"/>
              <a:pPr/>
              <a:t>9</a:t>
            </a:fld>
            <a:endParaRPr lang="en-US"/>
          </a:p>
        </p:txBody>
      </p:sp>
    </p:spTree>
    <p:extLst>
      <p:ext uri="{BB962C8B-B14F-4D97-AF65-F5344CB8AC3E}">
        <p14:creationId xmlns:p14="http://schemas.microsoft.com/office/powerpoint/2010/main" xmlns="" val="3721009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Questionnaire</a:t>
            </a:r>
            <a:r>
              <a:rPr lang="en-US" baseline="0" dirty="0" smtClean="0"/>
              <a:t> was based on the hospitals’ discharge policy. </a:t>
            </a:r>
            <a:endParaRPr lang="en-US" dirty="0"/>
          </a:p>
        </p:txBody>
      </p:sp>
      <p:sp>
        <p:nvSpPr>
          <p:cNvPr id="4" name="Slide Number Placeholder 3"/>
          <p:cNvSpPr>
            <a:spLocks noGrp="1"/>
          </p:cNvSpPr>
          <p:nvPr>
            <p:ph type="sldNum" sz="quarter" idx="10"/>
          </p:nvPr>
        </p:nvSpPr>
        <p:spPr/>
        <p:txBody>
          <a:bodyPr/>
          <a:lstStyle/>
          <a:p>
            <a:fld id="{FB4F61E1-ADC3-429E-A640-ADC3FAB728FB}" type="slidenum">
              <a:rPr lang="en-US" smtClean="0"/>
              <a:pPr/>
              <a:t>12</a:t>
            </a:fld>
            <a:endParaRPr lang="en-US"/>
          </a:p>
        </p:txBody>
      </p:sp>
    </p:spTree>
    <p:extLst>
      <p:ext uri="{BB962C8B-B14F-4D97-AF65-F5344CB8AC3E}">
        <p14:creationId xmlns:p14="http://schemas.microsoft.com/office/powerpoint/2010/main" xmlns="" val="263034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Questionnaire was based on</a:t>
            </a:r>
            <a:r>
              <a:rPr lang="en-US" baseline="0" dirty="0" smtClean="0"/>
              <a:t> the hospital discharge policy &amp; ACI guidelines on hospital discharge. </a:t>
            </a:r>
            <a:endParaRPr lang="en-US" dirty="0"/>
          </a:p>
        </p:txBody>
      </p:sp>
      <p:sp>
        <p:nvSpPr>
          <p:cNvPr id="4" name="Slide Number Placeholder 3"/>
          <p:cNvSpPr>
            <a:spLocks noGrp="1"/>
          </p:cNvSpPr>
          <p:nvPr>
            <p:ph type="sldNum" sz="quarter" idx="10"/>
          </p:nvPr>
        </p:nvSpPr>
        <p:spPr/>
        <p:txBody>
          <a:bodyPr/>
          <a:lstStyle/>
          <a:p>
            <a:fld id="{FB4F61E1-ADC3-429E-A640-ADC3FAB728FB}" type="slidenum">
              <a:rPr lang="en-US" smtClean="0"/>
              <a:pPr/>
              <a:t>13</a:t>
            </a:fld>
            <a:endParaRPr lang="en-US"/>
          </a:p>
        </p:txBody>
      </p:sp>
    </p:spTree>
    <p:extLst>
      <p:ext uri="{BB962C8B-B14F-4D97-AF65-F5344CB8AC3E}">
        <p14:creationId xmlns:p14="http://schemas.microsoft.com/office/powerpoint/2010/main" xmlns="" val="1749530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Questionnaire was based on</a:t>
            </a:r>
            <a:r>
              <a:rPr lang="en-US" baseline="0" dirty="0" smtClean="0"/>
              <a:t> the hospital discharge policy &amp; ACI guidelines on hospital discharge. </a:t>
            </a:r>
            <a:endParaRPr lang="en-US" dirty="0"/>
          </a:p>
        </p:txBody>
      </p:sp>
      <p:sp>
        <p:nvSpPr>
          <p:cNvPr id="4" name="Slide Number Placeholder 3"/>
          <p:cNvSpPr>
            <a:spLocks noGrp="1"/>
          </p:cNvSpPr>
          <p:nvPr>
            <p:ph type="sldNum" sz="quarter" idx="10"/>
          </p:nvPr>
        </p:nvSpPr>
        <p:spPr/>
        <p:txBody>
          <a:bodyPr/>
          <a:lstStyle/>
          <a:p>
            <a:fld id="{FB4F61E1-ADC3-429E-A640-ADC3FAB728FB}" type="slidenum">
              <a:rPr lang="en-US" smtClean="0"/>
              <a:pPr/>
              <a:t>14</a:t>
            </a:fld>
            <a:endParaRPr lang="en-US"/>
          </a:p>
        </p:txBody>
      </p:sp>
    </p:spTree>
    <p:extLst>
      <p:ext uri="{BB962C8B-B14F-4D97-AF65-F5344CB8AC3E}">
        <p14:creationId xmlns:p14="http://schemas.microsoft.com/office/powerpoint/2010/main" xmlns="" val="17495308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cxnSp>
        <p:nvCxnSpPr>
          <p:cNvPr id="18" name="رابط مستقيم 10"/>
          <p:cNvCxnSpPr/>
          <p:nvPr userDrawn="1"/>
        </p:nvCxnSpPr>
        <p:spPr>
          <a:xfrm flipH="1">
            <a:off x="175260" y="6156820"/>
            <a:ext cx="10361787"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28" name="صورة 1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0590918" y="6114538"/>
            <a:ext cx="1452888" cy="582960"/>
          </a:xfrm>
          <a:prstGeom prst="rect">
            <a:avLst/>
          </a:prstGeom>
        </p:spPr>
      </p:pic>
      <p:cxnSp>
        <p:nvCxnSpPr>
          <p:cNvPr id="29" name="رابط مستقيم 13"/>
          <p:cNvCxnSpPr/>
          <p:nvPr userDrawn="1"/>
        </p:nvCxnSpPr>
        <p:spPr>
          <a:xfrm flipH="1">
            <a:off x="175260" y="6628917"/>
            <a:ext cx="10361787"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30" name="مربع نص 14"/>
          <p:cNvSpPr txBox="1"/>
          <p:nvPr userDrawn="1"/>
        </p:nvSpPr>
        <p:spPr>
          <a:xfrm>
            <a:off x="126160" y="6228583"/>
            <a:ext cx="2202370" cy="307777"/>
          </a:xfrm>
          <a:prstGeom prst="rect">
            <a:avLst/>
          </a:prstGeom>
          <a:noFill/>
        </p:spPr>
        <p:txBody>
          <a:bodyPr wrap="square" rtlCol="1">
            <a:spAutoFit/>
          </a:bodyPr>
          <a:lstStyle/>
          <a:p>
            <a:pPr algn="l"/>
            <a:r>
              <a:rPr lang="en-US" sz="1400" b="1" dirty="0" smtClean="0">
                <a:solidFill>
                  <a:schemeClr val="accent1">
                    <a:lumMod val="50000"/>
                  </a:schemeClr>
                </a:solidFill>
                <a:cs typeface="+mj-cs"/>
              </a:rPr>
              <a:t>University</a:t>
            </a:r>
            <a:r>
              <a:rPr lang="en-US" sz="1400" b="1" baseline="0" dirty="0" smtClean="0">
                <a:solidFill>
                  <a:schemeClr val="accent1">
                    <a:lumMod val="50000"/>
                  </a:schemeClr>
                </a:solidFill>
                <a:cs typeface="+mj-cs"/>
              </a:rPr>
              <a:t> Medical City</a:t>
            </a:r>
            <a:endParaRPr lang="ar-SA" sz="1400" b="1" dirty="0">
              <a:solidFill>
                <a:schemeClr val="accent1">
                  <a:lumMod val="50000"/>
                </a:schemeClr>
              </a:solidFill>
              <a:cs typeface="+mj-cs"/>
            </a:endParaRPr>
          </a:p>
        </p:txBody>
      </p:sp>
    </p:spTree>
    <p:extLst>
      <p:ext uri="{BB962C8B-B14F-4D97-AF65-F5344CB8AC3E}">
        <p14:creationId xmlns:p14="http://schemas.microsoft.com/office/powerpoint/2010/main" xmlns="" val="2573875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3921585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36642091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777749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869421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262473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514686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1852976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24849986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514732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299707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72469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1109422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896587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4EBD32-AB07-4FE4-B66B-BCB3988A2040}" type="datetimeFigureOut">
              <a:rPr lang="en-US" smtClean="0"/>
              <a:pPr/>
              <a:t>12/28/2015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C73A06-13CC-4D37-B147-11804A87D52A}" type="slidenum">
              <a:rPr lang="en-US" smtClean="0"/>
              <a:pPr/>
              <a:t>‹#›</a:t>
            </a:fld>
            <a:endParaRPr lang="en-US"/>
          </a:p>
        </p:txBody>
      </p:sp>
    </p:spTree>
    <p:extLst>
      <p:ext uri="{BB962C8B-B14F-4D97-AF65-F5344CB8AC3E}">
        <p14:creationId xmlns:p14="http://schemas.microsoft.com/office/powerpoint/2010/main" xmlns="" val="3598865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C73A06-13CC-4D37-B147-11804A87D52A}" type="slidenum">
              <a:rPr lang="en-US" smtClean="0"/>
              <a:pPr/>
              <a:t>‹#›</a:t>
            </a:fld>
            <a:endParaRPr lang="en-US"/>
          </a:p>
        </p:txBody>
      </p:sp>
      <p:sp>
        <p:nvSpPr>
          <p:cNvPr id="5" name="Date Placeholder 4"/>
          <p:cNvSpPr>
            <a:spLocks noGrp="1"/>
          </p:cNvSpPr>
          <p:nvPr>
            <p:ph type="dt" sz="half" idx="10"/>
          </p:nvPr>
        </p:nvSpPr>
        <p:spPr/>
        <p:txBody>
          <a:bodyPr/>
          <a:lstStyle/>
          <a:p>
            <a:fld id="{384EBD32-AB07-4FE4-B66B-BCB3988A2040}" type="datetimeFigureOut">
              <a:rPr lang="en-US" smtClean="0"/>
              <a:pPr/>
              <a:t>12/28/2015</a:t>
            </a:fld>
            <a:endParaRPr lang="en-US"/>
          </a:p>
        </p:txBody>
      </p:sp>
    </p:spTree>
    <p:extLst>
      <p:ext uri="{BB962C8B-B14F-4D97-AF65-F5344CB8AC3E}">
        <p14:creationId xmlns:p14="http://schemas.microsoft.com/office/powerpoint/2010/main" xmlns="" val="1734042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84EBD32-AB07-4FE4-B66B-BCB3988A2040}" type="datetimeFigureOut">
              <a:rPr lang="en-US" smtClean="0"/>
              <a:pPr/>
              <a:t>12/28/2015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BC73A06-13CC-4D37-B147-11804A87D52A}" type="slidenum">
              <a:rPr lang="en-US" smtClean="0"/>
              <a:pPr/>
              <a:t>‹#›</a:t>
            </a:fld>
            <a:endParaRPr lang="en-US"/>
          </a:p>
        </p:txBody>
      </p:sp>
      <p:sp>
        <p:nvSpPr>
          <p:cNvPr id="14" name="عنصر نائب لرقم الشريحة 5"/>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50E12DE-9F59-48C7-9676-71DDCA8885A8}" type="slidenum">
              <a:rPr lang="en-US" smtClean="0"/>
              <a:pPr/>
              <a:t>‹#›</a:t>
            </a:fld>
            <a:endParaRPr lang="en-US"/>
          </a:p>
        </p:txBody>
      </p:sp>
      <p:cxnSp>
        <p:nvCxnSpPr>
          <p:cNvPr id="15" name="رابط مستقيم 10"/>
          <p:cNvCxnSpPr/>
          <p:nvPr userDrawn="1"/>
        </p:nvCxnSpPr>
        <p:spPr>
          <a:xfrm flipH="1">
            <a:off x="175260" y="6156820"/>
            <a:ext cx="10361787"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6" name="صورة 12"/>
          <p:cNvPicPr>
            <a:picLocks noChangeAspect="1"/>
          </p:cNvPicPr>
          <p:nvPr userDrawn="1"/>
        </p:nvPicPr>
        <p:blipFill>
          <a:blip r:embed="rId18" cstate="print">
            <a:extLst>
              <a:ext uri="{28A0092B-C50C-407E-A947-70E740481C1C}">
                <a14:useLocalDpi xmlns:a14="http://schemas.microsoft.com/office/drawing/2010/main" xmlns="" val="0"/>
              </a:ext>
            </a:extLst>
          </a:blip>
          <a:stretch>
            <a:fillRect/>
          </a:stretch>
        </p:blipFill>
        <p:spPr>
          <a:xfrm>
            <a:off x="10590918" y="6114538"/>
            <a:ext cx="1452888" cy="582960"/>
          </a:xfrm>
          <a:prstGeom prst="rect">
            <a:avLst/>
          </a:prstGeom>
        </p:spPr>
      </p:pic>
      <p:cxnSp>
        <p:nvCxnSpPr>
          <p:cNvPr id="17" name="رابط مستقيم 13"/>
          <p:cNvCxnSpPr/>
          <p:nvPr userDrawn="1"/>
        </p:nvCxnSpPr>
        <p:spPr>
          <a:xfrm flipH="1">
            <a:off x="175260" y="6628917"/>
            <a:ext cx="10361787"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8" name="مربع نص 14"/>
          <p:cNvSpPr txBox="1"/>
          <p:nvPr userDrawn="1"/>
        </p:nvSpPr>
        <p:spPr>
          <a:xfrm>
            <a:off x="126160" y="6228583"/>
            <a:ext cx="2202370" cy="307777"/>
          </a:xfrm>
          <a:prstGeom prst="rect">
            <a:avLst/>
          </a:prstGeom>
          <a:noFill/>
        </p:spPr>
        <p:txBody>
          <a:bodyPr wrap="square" rtlCol="1">
            <a:spAutoFit/>
          </a:bodyPr>
          <a:lstStyle/>
          <a:p>
            <a:pPr algn="l"/>
            <a:r>
              <a:rPr lang="en-US" sz="1400" b="1" dirty="0" smtClean="0">
                <a:solidFill>
                  <a:schemeClr val="accent1">
                    <a:lumMod val="50000"/>
                  </a:schemeClr>
                </a:solidFill>
                <a:cs typeface="+mj-cs"/>
              </a:rPr>
              <a:t>University</a:t>
            </a:r>
            <a:r>
              <a:rPr lang="en-US" sz="1400" b="1" baseline="0" dirty="0" smtClean="0">
                <a:solidFill>
                  <a:schemeClr val="accent1">
                    <a:lumMod val="50000"/>
                  </a:schemeClr>
                </a:solidFill>
                <a:cs typeface="+mj-cs"/>
              </a:rPr>
              <a:t> Medical City</a:t>
            </a:r>
            <a:endParaRPr lang="ar-SA" sz="1400" b="1" dirty="0">
              <a:solidFill>
                <a:schemeClr val="accent1">
                  <a:lumMod val="50000"/>
                </a:schemeClr>
              </a:solidFill>
              <a:cs typeface="+mj-cs"/>
            </a:endParaRPr>
          </a:p>
        </p:txBody>
      </p:sp>
    </p:spTree>
    <p:extLst>
      <p:ext uri="{BB962C8B-B14F-4D97-AF65-F5344CB8AC3E}">
        <p14:creationId xmlns:p14="http://schemas.microsoft.com/office/powerpoint/2010/main" xmlns="" val="654368050"/>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 id="2147483953" r:id="rId12"/>
    <p:sldLayoutId id="2147483954" r:id="rId13"/>
    <p:sldLayoutId id="2147483955" r:id="rId14"/>
    <p:sldLayoutId id="2147483956" r:id="rId15"/>
    <p:sldLayoutId id="2147483957" r:id="rId16"/>
  </p:sldLayoutIdLst>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18522" y="1518148"/>
            <a:ext cx="8071556" cy="2466998"/>
          </a:xfrm>
        </p:spPr>
        <p:txBody>
          <a:bodyPr>
            <a:noAutofit/>
          </a:bodyPr>
          <a:lstStyle/>
          <a:p>
            <a:pPr algn="ctr"/>
            <a:r>
              <a:rPr lang="en-US" sz="4400" b="1" dirty="0" smtClean="0">
                <a:effectLst>
                  <a:outerShdw blurRad="38100" dist="38100" dir="2700000" algn="tl">
                    <a:srgbClr val="000000">
                      <a:alpha val="43137"/>
                    </a:srgbClr>
                  </a:outerShdw>
                </a:effectLst>
              </a:rPr>
              <a:t>EFFECTIVE HOSPITAL DISCHARGE</a:t>
            </a:r>
            <a:endParaRPr lang="en-US" sz="4400" b="1" dirty="0">
              <a:effectLst>
                <a:outerShdw blurRad="38100" dist="38100" dir="2700000" algn="tl">
                  <a:srgbClr val="000000">
                    <a:alpha val="43137"/>
                  </a:srgbClr>
                </a:outerShdw>
              </a:effectLst>
            </a:endParaRPr>
          </a:p>
        </p:txBody>
      </p:sp>
      <p:sp>
        <p:nvSpPr>
          <p:cNvPr id="5" name="TextBox 4"/>
          <p:cNvSpPr txBox="1"/>
          <p:nvPr/>
        </p:nvSpPr>
        <p:spPr>
          <a:xfrm>
            <a:off x="3984584" y="4437438"/>
            <a:ext cx="4183325" cy="646331"/>
          </a:xfrm>
          <a:prstGeom prst="rect">
            <a:avLst/>
          </a:prstGeom>
          <a:noFill/>
        </p:spPr>
        <p:txBody>
          <a:bodyPr wrap="none" rtlCol="0">
            <a:spAutoFit/>
          </a:bodyPr>
          <a:lstStyle/>
          <a:p>
            <a:r>
              <a:rPr lang="en-US" dirty="0" smtClean="0"/>
              <a:t>     </a:t>
            </a:r>
            <a:r>
              <a:rPr lang="en-US" dirty="0" err="1" smtClean="0"/>
              <a:t>Abdulrahman</a:t>
            </a:r>
            <a:r>
              <a:rPr lang="en-US" dirty="0" smtClean="0"/>
              <a:t> Al-Muammar, MD</a:t>
            </a:r>
          </a:p>
          <a:p>
            <a:r>
              <a:rPr lang="en-US" dirty="0" smtClean="0"/>
              <a:t>CEO, King Saud University Medical City</a:t>
            </a:r>
            <a:endParaRPr lang="en-US" dirty="0"/>
          </a:p>
        </p:txBody>
      </p:sp>
      <p:sp>
        <p:nvSpPr>
          <p:cNvPr id="6" name="TextBox 5"/>
          <p:cNvSpPr txBox="1"/>
          <p:nvPr/>
        </p:nvSpPr>
        <p:spPr>
          <a:xfrm>
            <a:off x="3320331" y="5399584"/>
            <a:ext cx="5511830" cy="646331"/>
          </a:xfrm>
          <a:prstGeom prst="rect">
            <a:avLst/>
          </a:prstGeom>
          <a:noFill/>
        </p:spPr>
        <p:txBody>
          <a:bodyPr wrap="none" rtlCol="0">
            <a:spAutoFit/>
          </a:bodyPr>
          <a:lstStyle/>
          <a:p>
            <a:r>
              <a:rPr lang="en-US" dirty="0" smtClean="0">
                <a:solidFill>
                  <a:srgbClr val="C00000"/>
                </a:solidFill>
              </a:rPr>
              <a:t>International Patient Experience Conference - 2015</a:t>
            </a:r>
          </a:p>
          <a:p>
            <a:pPr algn="ctr"/>
            <a:r>
              <a:rPr lang="en-US" sz="1400" i="1" dirty="0" smtClean="0">
                <a:solidFill>
                  <a:srgbClr val="C00000"/>
                </a:solidFill>
              </a:rPr>
              <a:t>Princess </a:t>
            </a:r>
            <a:r>
              <a:rPr lang="en-US" sz="1400" i="1" dirty="0" err="1" smtClean="0">
                <a:solidFill>
                  <a:srgbClr val="C00000"/>
                </a:solidFill>
              </a:rPr>
              <a:t>Nourah</a:t>
            </a:r>
            <a:r>
              <a:rPr lang="en-US" sz="1400" i="1" dirty="0" smtClean="0">
                <a:solidFill>
                  <a:srgbClr val="C00000"/>
                </a:solidFill>
              </a:rPr>
              <a:t> </a:t>
            </a:r>
            <a:r>
              <a:rPr lang="en-US" sz="1400" i="1" dirty="0" err="1" smtClean="0">
                <a:solidFill>
                  <a:srgbClr val="C00000"/>
                </a:solidFill>
              </a:rPr>
              <a:t>bint</a:t>
            </a:r>
            <a:r>
              <a:rPr lang="en-US" sz="1400" i="1" dirty="0" smtClean="0">
                <a:solidFill>
                  <a:srgbClr val="C00000"/>
                </a:solidFill>
              </a:rPr>
              <a:t> </a:t>
            </a:r>
            <a:r>
              <a:rPr lang="en-US" sz="1400" i="1" dirty="0" err="1" smtClean="0">
                <a:solidFill>
                  <a:srgbClr val="C00000"/>
                </a:solidFill>
              </a:rPr>
              <a:t>Abdulrahman</a:t>
            </a:r>
            <a:r>
              <a:rPr lang="en-US" sz="1400" i="1" dirty="0" smtClean="0">
                <a:solidFill>
                  <a:srgbClr val="C00000"/>
                </a:solidFill>
              </a:rPr>
              <a:t> University </a:t>
            </a:r>
            <a:r>
              <a:rPr lang="en-US" dirty="0" smtClean="0">
                <a:solidFill>
                  <a:srgbClr val="C00000"/>
                </a:solidFill>
              </a:rPr>
              <a:t> </a:t>
            </a:r>
            <a:endParaRPr lang="en-US" dirty="0">
              <a:solidFill>
                <a:srgbClr val="C00000"/>
              </a:solidFill>
            </a:endParaRPr>
          </a:p>
        </p:txBody>
      </p:sp>
    </p:spTree>
    <p:extLst>
      <p:ext uri="{BB962C8B-B14F-4D97-AF65-F5344CB8AC3E}">
        <p14:creationId xmlns:p14="http://schemas.microsoft.com/office/powerpoint/2010/main" xmlns="" val="2424714572"/>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495" y="166663"/>
            <a:ext cx="11228648" cy="1108662"/>
          </a:xfrm>
        </p:spPr>
        <p:txBody>
          <a:bodyPr>
            <a:normAutofit/>
          </a:bodyPr>
          <a:lstStyle/>
          <a:p>
            <a:r>
              <a:rPr lang="en-US" sz="3200" dirty="0" smtClean="0">
                <a:effectLst>
                  <a:outerShdw blurRad="38100" dist="38100" dir="2700000" algn="tl">
                    <a:srgbClr val="000000">
                      <a:alpha val="43137"/>
                    </a:srgbClr>
                  </a:outerShdw>
                </a:effectLst>
              </a:rPr>
              <a:t>Literature review</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8739" y="1100329"/>
            <a:ext cx="10622721" cy="6020718"/>
          </a:xfrm>
        </p:spPr>
        <p:txBody>
          <a:bodyPr>
            <a:normAutofit/>
          </a:bodyPr>
          <a:lstStyle/>
          <a:p>
            <a:r>
              <a:rPr lang="en-US" sz="1600" dirty="0" smtClean="0">
                <a:solidFill>
                  <a:schemeClr val="tx1"/>
                </a:solidFill>
              </a:rPr>
              <a:t>Boston </a:t>
            </a:r>
            <a:r>
              <a:rPr lang="en-US" sz="1600" dirty="0">
                <a:solidFill>
                  <a:schemeClr val="tx1"/>
                </a:solidFill>
              </a:rPr>
              <a:t>Medical </a:t>
            </a:r>
            <a:r>
              <a:rPr lang="en-US" sz="1600" dirty="0" smtClean="0">
                <a:solidFill>
                  <a:schemeClr val="tx1"/>
                </a:solidFill>
              </a:rPr>
              <a:t>Center redesigned components </a:t>
            </a:r>
            <a:r>
              <a:rPr lang="en-US" sz="1600" dirty="0">
                <a:solidFill>
                  <a:schemeClr val="tx1"/>
                </a:solidFill>
              </a:rPr>
              <a:t>of the discharge </a:t>
            </a:r>
            <a:r>
              <a:rPr lang="en-US" sz="1600" dirty="0" smtClean="0">
                <a:solidFill>
                  <a:schemeClr val="tx1"/>
                </a:solidFill>
              </a:rPr>
              <a:t>process to gauge patient experience, through:</a:t>
            </a:r>
          </a:p>
          <a:p>
            <a:pPr marL="400050">
              <a:buFont typeface="+mj-lt"/>
              <a:buAutoNum type="arabicPeriod"/>
            </a:pPr>
            <a:r>
              <a:rPr lang="en-US" sz="1500" dirty="0" smtClean="0">
                <a:solidFill>
                  <a:schemeClr val="tx1"/>
                </a:solidFill>
              </a:rPr>
              <a:t>Having a </a:t>
            </a:r>
            <a:r>
              <a:rPr lang="en-US" sz="1500" dirty="0" smtClean="0">
                <a:solidFill>
                  <a:schemeClr val="accent2"/>
                </a:solidFill>
              </a:rPr>
              <a:t>nurse discharge advocate</a:t>
            </a:r>
            <a:r>
              <a:rPr lang="en-US" sz="1500" dirty="0" smtClean="0">
                <a:solidFill>
                  <a:schemeClr val="tx1"/>
                </a:solidFill>
              </a:rPr>
              <a:t> for managing:</a:t>
            </a:r>
            <a:endParaRPr lang="en-US" sz="1500" dirty="0">
              <a:solidFill>
                <a:schemeClr val="tx1"/>
              </a:solidFill>
            </a:endParaRPr>
          </a:p>
          <a:p>
            <a:pPr lvl="1">
              <a:lnSpc>
                <a:spcPct val="170000"/>
              </a:lnSpc>
            </a:pPr>
            <a:r>
              <a:rPr lang="en-US" sz="1500" i="1" dirty="0" smtClean="0">
                <a:solidFill>
                  <a:schemeClr val="tx1"/>
                </a:solidFill>
              </a:rPr>
              <a:t>follow-up appointments</a:t>
            </a:r>
          </a:p>
          <a:p>
            <a:pPr lvl="1"/>
            <a:r>
              <a:rPr lang="en-US" sz="1500" i="1" dirty="0" smtClean="0">
                <a:solidFill>
                  <a:schemeClr val="tx1"/>
                </a:solidFill>
              </a:rPr>
              <a:t>confirm </a:t>
            </a:r>
            <a:r>
              <a:rPr lang="en-US" sz="1500" i="1" dirty="0">
                <a:solidFill>
                  <a:schemeClr val="tx1"/>
                </a:solidFill>
              </a:rPr>
              <a:t>medication reconciliation, </a:t>
            </a:r>
          </a:p>
          <a:p>
            <a:pPr lvl="1"/>
            <a:r>
              <a:rPr lang="en-US" sz="1500" i="1" dirty="0" smtClean="0">
                <a:solidFill>
                  <a:schemeClr val="tx1"/>
                </a:solidFill>
              </a:rPr>
              <a:t>conduct </a:t>
            </a:r>
            <a:r>
              <a:rPr lang="en-US" sz="1500" i="1" dirty="0">
                <a:solidFill>
                  <a:schemeClr val="tx1"/>
                </a:solidFill>
              </a:rPr>
              <a:t>patient education with </a:t>
            </a:r>
            <a:r>
              <a:rPr lang="en-US" sz="1500" i="1" dirty="0" smtClean="0">
                <a:solidFill>
                  <a:schemeClr val="tx1"/>
                </a:solidFill>
              </a:rPr>
              <a:t>an individualized </a:t>
            </a:r>
            <a:r>
              <a:rPr lang="en-US" sz="1500" i="1" dirty="0">
                <a:solidFill>
                  <a:schemeClr val="tx1"/>
                </a:solidFill>
              </a:rPr>
              <a:t>instruction booklet that was sent to their primary care </a:t>
            </a:r>
            <a:r>
              <a:rPr lang="en-US" sz="1500" i="1" dirty="0" smtClean="0">
                <a:solidFill>
                  <a:schemeClr val="tx1"/>
                </a:solidFill>
              </a:rPr>
              <a:t>provider</a:t>
            </a:r>
          </a:p>
          <a:p>
            <a:pPr marL="400050">
              <a:lnSpc>
                <a:spcPct val="170000"/>
              </a:lnSpc>
              <a:buFont typeface="+mj-lt"/>
              <a:buAutoNum type="arabicPeriod"/>
            </a:pPr>
            <a:r>
              <a:rPr lang="en-US" sz="1500" dirty="0" smtClean="0">
                <a:solidFill>
                  <a:schemeClr val="tx1"/>
                </a:solidFill>
              </a:rPr>
              <a:t>A </a:t>
            </a:r>
            <a:r>
              <a:rPr lang="en-US" sz="1500" dirty="0" smtClean="0">
                <a:solidFill>
                  <a:schemeClr val="accent2"/>
                </a:solidFill>
              </a:rPr>
              <a:t>clinical pharmacist </a:t>
            </a:r>
            <a:r>
              <a:rPr lang="en-US" sz="1500" dirty="0" smtClean="0">
                <a:solidFill>
                  <a:schemeClr val="tx1"/>
                </a:solidFill>
              </a:rPr>
              <a:t>called </a:t>
            </a:r>
            <a:r>
              <a:rPr lang="en-US" sz="1500" dirty="0">
                <a:solidFill>
                  <a:schemeClr val="tx1"/>
                </a:solidFill>
              </a:rPr>
              <a:t>patients 2 to 4 days after discharge to reinforce the discharge plan and review </a:t>
            </a:r>
            <a:r>
              <a:rPr lang="en-US" sz="1500" dirty="0" smtClean="0">
                <a:solidFill>
                  <a:schemeClr val="tx1"/>
                </a:solidFill>
              </a:rPr>
              <a:t>medication</a:t>
            </a:r>
          </a:p>
          <a:p>
            <a:pPr marL="400050">
              <a:lnSpc>
                <a:spcPct val="170000"/>
              </a:lnSpc>
              <a:buFont typeface="+mj-lt"/>
              <a:buAutoNum type="arabicPeriod"/>
            </a:pPr>
            <a:r>
              <a:rPr lang="en-US" sz="1500" dirty="0" smtClean="0">
                <a:solidFill>
                  <a:schemeClr val="accent2"/>
                </a:solidFill>
              </a:rPr>
              <a:t>Involving the patients </a:t>
            </a:r>
            <a:r>
              <a:rPr lang="en-US" sz="1500" dirty="0" smtClean="0">
                <a:solidFill>
                  <a:schemeClr val="tx1"/>
                </a:solidFill>
              </a:rPr>
              <a:t>in important parts of the treatment process, not keeping them blind to it. </a:t>
            </a:r>
          </a:p>
          <a:p>
            <a:pPr marL="0" indent="0">
              <a:buNone/>
            </a:pPr>
            <a:endParaRPr lang="en-US" sz="100" dirty="0" smtClean="0">
              <a:solidFill>
                <a:schemeClr val="tx1"/>
              </a:solidFill>
            </a:endParaRPr>
          </a:p>
        </p:txBody>
      </p:sp>
    </p:spTree>
    <p:extLst>
      <p:ext uri="{BB962C8B-B14F-4D97-AF65-F5344CB8AC3E}">
        <p14:creationId xmlns:p14="http://schemas.microsoft.com/office/powerpoint/2010/main" xmlns="" val="917533361"/>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618" y="2074977"/>
            <a:ext cx="8915399" cy="1468800"/>
          </a:xfrm>
        </p:spPr>
        <p:txBody>
          <a:bodyPr>
            <a:normAutofit/>
          </a:bodyPr>
          <a:lstStyle/>
          <a:p>
            <a:pPr algn="ctr"/>
            <a:r>
              <a:rPr lang="en-US" sz="4800" dirty="0" smtClean="0">
                <a:effectLst>
                  <a:outerShdw blurRad="38100" dist="38100" dir="2700000" algn="tl">
                    <a:srgbClr val="000000">
                      <a:alpha val="43137"/>
                    </a:srgbClr>
                  </a:outerShdw>
                </a:effectLst>
              </a:rPr>
              <a:t>THE SURVEY</a:t>
            </a:r>
            <a:endParaRPr lang="en-US" sz="4800" dirty="0">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922155991"/>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41546" y="528575"/>
            <a:ext cx="8911687" cy="1280890"/>
          </a:xfrm>
        </p:spPr>
        <p:txBody>
          <a:bodyPr/>
          <a:lstStyle/>
          <a:p>
            <a:r>
              <a:rPr lang="en-US" dirty="0" smtClean="0">
                <a:effectLst>
                  <a:outerShdw blurRad="38100" dist="38100" dir="2700000" algn="tl">
                    <a:srgbClr val="000000">
                      <a:alpha val="43137"/>
                    </a:srgbClr>
                  </a:outerShdw>
                </a:effectLst>
              </a:rPr>
              <a:t>Aim of the discharge survey </a:t>
            </a:r>
            <a:endParaRPr lang="en-US"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1210787" y="1348641"/>
            <a:ext cx="9489057" cy="4608558"/>
          </a:xfrm>
        </p:spPr>
        <p:txBody>
          <a:bodyPr>
            <a:normAutofit/>
          </a:bodyPr>
          <a:lstStyle/>
          <a:p>
            <a:pPr fontAlgn="t">
              <a:lnSpc>
                <a:spcPct val="150000"/>
              </a:lnSpc>
            </a:pPr>
            <a:r>
              <a:rPr lang="en-US" b="1" dirty="0" smtClean="0"/>
              <a:t>Purpose</a:t>
            </a:r>
            <a:r>
              <a:rPr lang="en-US" dirty="0" smtClean="0"/>
              <a:t>: </a:t>
            </a:r>
          </a:p>
          <a:p>
            <a:pPr lvl="1" fontAlgn="t">
              <a:lnSpc>
                <a:spcPct val="170000"/>
              </a:lnSpc>
            </a:pPr>
            <a:r>
              <a:rPr lang="en-US" dirty="0" smtClean="0"/>
              <a:t>Ensure all </a:t>
            </a:r>
            <a:r>
              <a:rPr lang="en-US" dirty="0"/>
              <a:t>the </a:t>
            </a:r>
            <a:r>
              <a:rPr lang="en-US" dirty="0" smtClean="0"/>
              <a:t>educational </a:t>
            </a:r>
            <a:r>
              <a:rPr lang="en-US" dirty="0"/>
              <a:t>and clinical </a:t>
            </a:r>
            <a:r>
              <a:rPr lang="en-US" dirty="0">
                <a:solidFill>
                  <a:srgbClr val="0070C0"/>
                </a:solidFill>
              </a:rPr>
              <a:t>needs of the patients are </a:t>
            </a:r>
            <a:r>
              <a:rPr lang="en-US" dirty="0" smtClean="0">
                <a:solidFill>
                  <a:srgbClr val="0070C0"/>
                </a:solidFill>
              </a:rPr>
              <a:t>met </a:t>
            </a:r>
            <a:r>
              <a:rPr lang="en-US" dirty="0" smtClean="0"/>
              <a:t>&amp; in </a:t>
            </a:r>
            <a:r>
              <a:rPr lang="en-US" dirty="0"/>
              <a:t>a timely manner before </a:t>
            </a:r>
            <a:r>
              <a:rPr lang="en-US" dirty="0" smtClean="0"/>
              <a:t>discharge</a:t>
            </a:r>
          </a:p>
          <a:p>
            <a:pPr lvl="1" fontAlgn="t">
              <a:lnSpc>
                <a:spcPct val="170000"/>
              </a:lnSpc>
            </a:pPr>
            <a:r>
              <a:rPr lang="en-US" dirty="0" smtClean="0">
                <a:solidFill>
                  <a:srgbClr val="0070C0"/>
                </a:solidFill>
              </a:rPr>
              <a:t>Continuity of </a:t>
            </a:r>
            <a:r>
              <a:rPr lang="en-US" dirty="0">
                <a:solidFill>
                  <a:srgbClr val="0070C0"/>
                </a:solidFill>
              </a:rPr>
              <a:t>care </a:t>
            </a:r>
            <a:r>
              <a:rPr lang="en-US" dirty="0"/>
              <a:t>is </a:t>
            </a:r>
            <a:r>
              <a:rPr lang="en-US" dirty="0" smtClean="0"/>
              <a:t>met</a:t>
            </a:r>
          </a:p>
          <a:p>
            <a:pPr lvl="1" fontAlgn="t">
              <a:lnSpc>
                <a:spcPct val="170000"/>
              </a:lnSpc>
            </a:pPr>
            <a:r>
              <a:rPr lang="en-US" dirty="0" smtClean="0">
                <a:solidFill>
                  <a:srgbClr val="0070C0"/>
                </a:solidFill>
              </a:rPr>
              <a:t>Identify any </a:t>
            </a:r>
            <a:r>
              <a:rPr lang="en-US" dirty="0">
                <a:solidFill>
                  <a:srgbClr val="0070C0"/>
                </a:solidFill>
              </a:rPr>
              <a:t>opportunity </a:t>
            </a:r>
            <a:r>
              <a:rPr lang="en-US" dirty="0"/>
              <a:t>for improvement </a:t>
            </a:r>
            <a:endParaRPr lang="en-US" dirty="0" smtClean="0"/>
          </a:p>
          <a:p>
            <a:pPr lvl="1" fontAlgn="t">
              <a:lnSpc>
                <a:spcPct val="170000"/>
              </a:lnSpc>
            </a:pPr>
            <a:r>
              <a:rPr lang="en-US" dirty="0" smtClean="0">
                <a:solidFill>
                  <a:srgbClr val="0070C0"/>
                </a:solidFill>
              </a:rPr>
              <a:t>Bridge the </a:t>
            </a:r>
            <a:r>
              <a:rPr lang="en-US" dirty="0">
                <a:solidFill>
                  <a:srgbClr val="0070C0"/>
                </a:solidFill>
              </a:rPr>
              <a:t>gap </a:t>
            </a:r>
            <a:r>
              <a:rPr lang="en-US" dirty="0"/>
              <a:t>between actual discharge process and the policy of discharge. </a:t>
            </a:r>
          </a:p>
          <a:p>
            <a:pPr>
              <a:lnSpc>
                <a:spcPct val="150000"/>
              </a:lnSpc>
            </a:pPr>
            <a:endParaRPr lang="en-US" dirty="0"/>
          </a:p>
        </p:txBody>
      </p:sp>
    </p:spTree>
    <p:extLst>
      <p:ext uri="{BB962C8B-B14F-4D97-AF65-F5344CB8AC3E}">
        <p14:creationId xmlns:p14="http://schemas.microsoft.com/office/powerpoint/2010/main" xmlns="" val="4192227627"/>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113" y="371414"/>
            <a:ext cx="8911687" cy="1280890"/>
          </a:xfrm>
        </p:spPr>
        <p:txBody>
          <a:bodyPr/>
          <a:lstStyle/>
          <a:p>
            <a:r>
              <a:rPr lang="en-US" dirty="0" smtClean="0">
                <a:effectLst>
                  <a:outerShdw blurRad="38100" dist="38100" dir="2700000" algn="tl">
                    <a:srgbClr val="000000">
                      <a:alpha val="43137"/>
                    </a:srgbClr>
                  </a:outerShdw>
                </a:effectLst>
              </a:rPr>
              <a:t>Collecting Patient Feedback</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14387" y="1345394"/>
            <a:ext cx="10529887" cy="4805668"/>
          </a:xfrm>
        </p:spPr>
        <p:txBody>
          <a:bodyPr>
            <a:normAutofit/>
          </a:bodyPr>
          <a:lstStyle/>
          <a:p>
            <a:r>
              <a:rPr lang="en-US" sz="2000" dirty="0" smtClean="0"/>
              <a:t>Open-ended telephonic survey conducted </a:t>
            </a:r>
            <a:r>
              <a:rPr lang="en-US" sz="2000" dirty="0" smtClean="0">
                <a:solidFill>
                  <a:srgbClr val="0070C0"/>
                </a:solidFill>
              </a:rPr>
              <a:t>bi-annually, over a period of</a:t>
            </a:r>
            <a:r>
              <a:rPr lang="en-US" sz="2000" dirty="0" smtClean="0"/>
              <a:t> </a:t>
            </a:r>
            <a:r>
              <a:rPr lang="en-US" sz="2000" dirty="0" smtClean="0">
                <a:solidFill>
                  <a:srgbClr val="0070C0"/>
                </a:solidFill>
              </a:rPr>
              <a:t>three months</a:t>
            </a:r>
            <a:r>
              <a:rPr lang="en-US" sz="2000" dirty="0" smtClean="0"/>
              <a:t>. </a:t>
            </a:r>
          </a:p>
          <a:p>
            <a:pPr lvl="1"/>
            <a:r>
              <a:rPr lang="en-US" sz="2000" dirty="0" smtClean="0"/>
              <a:t>Cycle 1 – Dec 2012 – March 2013</a:t>
            </a:r>
          </a:p>
          <a:p>
            <a:pPr lvl="1"/>
            <a:r>
              <a:rPr lang="en-US" sz="2000" dirty="0" smtClean="0"/>
              <a:t>Cycle 2 – Sept – Nov 2013 (</a:t>
            </a:r>
            <a:r>
              <a:rPr lang="en-US" sz="2000" b="1" dirty="0" smtClean="0"/>
              <a:t>target - 75%</a:t>
            </a:r>
            <a:r>
              <a:rPr lang="en-US" sz="2000" dirty="0" smtClean="0"/>
              <a:t>) </a:t>
            </a:r>
          </a:p>
          <a:p>
            <a:pPr>
              <a:lnSpc>
                <a:spcPct val="160000"/>
              </a:lnSpc>
            </a:pPr>
            <a:r>
              <a:rPr lang="en-US" sz="2000" dirty="0"/>
              <a:t>Sample </a:t>
            </a:r>
            <a:r>
              <a:rPr lang="en-US" sz="2000" dirty="0" smtClean="0"/>
              <a:t>size: </a:t>
            </a:r>
            <a:r>
              <a:rPr lang="en-US" sz="2000" dirty="0"/>
              <a:t>1023 </a:t>
            </a:r>
            <a:r>
              <a:rPr lang="en-US" sz="2000" dirty="0" smtClean="0"/>
              <a:t>patients – random sampling of patients discharged within </a:t>
            </a:r>
            <a:r>
              <a:rPr lang="en-US" sz="2000" dirty="0" smtClean="0">
                <a:solidFill>
                  <a:srgbClr val="0070C0"/>
                </a:solidFill>
              </a:rPr>
              <a:t>four months. </a:t>
            </a:r>
            <a:endParaRPr lang="en-US" sz="2000" dirty="0">
              <a:solidFill>
                <a:srgbClr val="0070C0"/>
              </a:solidFill>
            </a:endParaRPr>
          </a:p>
          <a:p>
            <a:pPr lvl="2"/>
            <a:r>
              <a:rPr lang="en-US" sz="2000" i="1" dirty="0" smtClean="0"/>
              <a:t>King Khalid University Hospital (KKUH)</a:t>
            </a:r>
            <a:endParaRPr lang="en-US" sz="2000" i="1" dirty="0"/>
          </a:p>
          <a:p>
            <a:pPr lvl="2"/>
            <a:r>
              <a:rPr lang="en-US" sz="2000" i="1" dirty="0" smtClean="0"/>
              <a:t>King Abdulaziz University Hospital (KAUH)</a:t>
            </a:r>
            <a:endParaRPr lang="en-US" sz="2000" dirty="0"/>
          </a:p>
        </p:txBody>
      </p:sp>
    </p:spTree>
    <p:extLst>
      <p:ext uri="{BB962C8B-B14F-4D97-AF65-F5344CB8AC3E}">
        <p14:creationId xmlns:p14="http://schemas.microsoft.com/office/powerpoint/2010/main" xmlns="" val="468094787"/>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113" y="371414"/>
            <a:ext cx="8911687" cy="1280890"/>
          </a:xfrm>
        </p:spPr>
        <p:txBody>
          <a:bodyPr/>
          <a:lstStyle/>
          <a:p>
            <a:r>
              <a:rPr lang="en-US" dirty="0" smtClean="0">
                <a:effectLst>
                  <a:outerShdw blurRad="38100" dist="38100" dir="2700000" algn="tl">
                    <a:srgbClr val="000000">
                      <a:alpha val="43137"/>
                    </a:srgbClr>
                  </a:outerShdw>
                </a:effectLst>
              </a:rPr>
              <a:t>Collecting Patient Feedback</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14387" y="1195082"/>
            <a:ext cx="10529887" cy="4805668"/>
          </a:xfrm>
        </p:spPr>
        <p:txBody>
          <a:bodyPr>
            <a:normAutofit/>
          </a:bodyPr>
          <a:lstStyle/>
          <a:p>
            <a:pPr>
              <a:lnSpc>
                <a:spcPct val="210000"/>
              </a:lnSpc>
            </a:pPr>
            <a:r>
              <a:rPr lang="en-US" sz="1600" dirty="0" smtClean="0"/>
              <a:t>Areas of assessment</a:t>
            </a:r>
            <a:r>
              <a:rPr lang="en-US" dirty="0" smtClean="0"/>
              <a:t>:</a:t>
            </a:r>
          </a:p>
          <a:p>
            <a:pPr lvl="2"/>
            <a:r>
              <a:rPr lang="en-US" dirty="0" smtClean="0"/>
              <a:t>Discharge time</a:t>
            </a:r>
          </a:p>
          <a:p>
            <a:pPr lvl="2"/>
            <a:r>
              <a:rPr lang="en-US" dirty="0" smtClean="0"/>
              <a:t>Medication use – time, frequency &amp; duration</a:t>
            </a:r>
          </a:p>
          <a:p>
            <a:pPr lvl="2"/>
            <a:r>
              <a:rPr lang="en-US" dirty="0" smtClean="0"/>
              <a:t>Using equipment and devices </a:t>
            </a:r>
          </a:p>
          <a:p>
            <a:pPr lvl="2"/>
            <a:r>
              <a:rPr lang="en-US" dirty="0" smtClean="0"/>
              <a:t>Assessing the physician or ER</a:t>
            </a:r>
          </a:p>
          <a:p>
            <a:pPr lvl="2"/>
            <a:r>
              <a:rPr lang="en-US" dirty="0" smtClean="0"/>
              <a:t>Self-care and management </a:t>
            </a:r>
          </a:p>
          <a:p>
            <a:pPr lvl="2"/>
            <a:r>
              <a:rPr lang="en-US" dirty="0" smtClean="0"/>
              <a:t>Follow-up appointment</a:t>
            </a:r>
          </a:p>
          <a:p>
            <a:pPr lvl="2"/>
            <a:r>
              <a:rPr lang="en-US" dirty="0" smtClean="0"/>
              <a:t>Provision of discharge summary</a:t>
            </a:r>
          </a:p>
          <a:p>
            <a:pPr lvl="2"/>
            <a:r>
              <a:rPr lang="en-US" dirty="0" smtClean="0"/>
              <a:t>Clarity of discharge instructions </a:t>
            </a:r>
            <a:endParaRPr lang="en-US" dirty="0"/>
          </a:p>
        </p:txBody>
      </p:sp>
    </p:spTree>
    <p:extLst>
      <p:ext uri="{BB962C8B-B14F-4D97-AF65-F5344CB8AC3E}">
        <p14:creationId xmlns:p14="http://schemas.microsoft.com/office/powerpoint/2010/main" xmlns="" val="1601877475"/>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579" y="323859"/>
            <a:ext cx="8911687" cy="1280890"/>
          </a:xfrm>
        </p:spPr>
        <p:txBody>
          <a:bodyPr/>
          <a:lstStyle/>
          <a:p>
            <a:r>
              <a:rPr lang="en-US" dirty="0" smtClean="0">
                <a:effectLst>
                  <a:outerShdw blurRad="38100" dist="38100" dir="2700000" algn="tl">
                    <a:srgbClr val="000000">
                      <a:alpha val="43137"/>
                    </a:srgbClr>
                  </a:outerShdw>
                </a:effectLst>
              </a:rPr>
              <a:t>Strengths</a:t>
            </a:r>
            <a:r>
              <a:rPr lang="en-US" dirty="0">
                <a:effectLst>
                  <a:outerShdw blurRad="38100" dist="38100" dir="2700000" algn="tl">
                    <a:srgbClr val="000000">
                      <a:alpha val="43137"/>
                    </a:srgbClr>
                  </a:outerShdw>
                </a:effectLst>
              </a:rPr>
              <a:t>: Comparative Analysis </a:t>
            </a:r>
          </a:p>
        </p:txBody>
      </p:sp>
      <p:graphicFrame>
        <p:nvGraphicFramePr>
          <p:cNvPr id="9" name="Chart 8"/>
          <p:cNvGraphicFramePr/>
          <p:nvPr>
            <p:extLst>
              <p:ext uri="{D42A27DB-BD31-4B8C-83A1-F6EECF244321}">
                <p14:modId xmlns:p14="http://schemas.microsoft.com/office/powerpoint/2010/main" xmlns="" val="3420720512"/>
              </p:ext>
            </p:extLst>
          </p:nvPr>
        </p:nvGraphicFramePr>
        <p:xfrm>
          <a:off x="620149" y="1292417"/>
          <a:ext cx="9923438" cy="46053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77600556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503" y="331899"/>
            <a:ext cx="10385285" cy="1280890"/>
          </a:xfrm>
        </p:spPr>
        <p:txBody>
          <a:bodyPr>
            <a:normAutofit/>
          </a:bodyPr>
          <a:lstStyle/>
          <a:p>
            <a:r>
              <a:rPr lang="en-US" dirty="0" smtClean="0">
                <a:effectLst>
                  <a:outerShdw blurRad="38100" dist="38100" dir="2700000" algn="tl">
                    <a:srgbClr val="000000">
                      <a:alpha val="43137"/>
                    </a:srgbClr>
                  </a:outerShdw>
                </a:effectLst>
              </a:rPr>
              <a:t>Areas of Improvement: Comparative Analysis </a:t>
            </a:r>
            <a:endParaRPr lang="en-US" dirty="0">
              <a:effectLst>
                <a:outerShdw blurRad="38100" dist="38100" dir="2700000" algn="tl">
                  <a:srgbClr val="000000">
                    <a:alpha val="43137"/>
                  </a:srgbClr>
                </a:outerShdw>
              </a:effectLst>
            </a:endParaRPr>
          </a:p>
        </p:txBody>
      </p:sp>
      <p:graphicFrame>
        <p:nvGraphicFramePr>
          <p:cNvPr id="18" name="Chart 17"/>
          <p:cNvGraphicFramePr/>
          <p:nvPr>
            <p:extLst>
              <p:ext uri="{D42A27DB-BD31-4B8C-83A1-F6EECF244321}">
                <p14:modId xmlns:p14="http://schemas.microsoft.com/office/powerpoint/2010/main" xmlns="" val="2189017107"/>
              </p:ext>
            </p:extLst>
          </p:nvPr>
        </p:nvGraphicFramePr>
        <p:xfrm>
          <a:off x="767990" y="1612789"/>
          <a:ext cx="9426420" cy="414283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71343687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52425"/>
            <a:ext cx="8596668" cy="1320800"/>
          </a:xfrm>
        </p:spPr>
        <p:txBody>
          <a:bodyPr/>
          <a:lstStyle/>
          <a:p>
            <a:r>
              <a:rPr lang="en-US" dirty="0" smtClean="0">
                <a:effectLst>
                  <a:outerShdw blurRad="38100" dist="38100" dir="2700000" algn="tl">
                    <a:srgbClr val="000000">
                      <a:alpha val="43137"/>
                    </a:srgbClr>
                  </a:outerShdw>
                </a:effectLst>
              </a:rPr>
              <a:t>Actions Taken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270000"/>
            <a:ext cx="10681229" cy="4784034"/>
          </a:xfrm>
        </p:spPr>
        <p:txBody>
          <a:bodyPr>
            <a:normAutofit fontScale="92500" lnSpcReduction="10000"/>
          </a:bodyPr>
          <a:lstStyle/>
          <a:p>
            <a:pPr lvl="1">
              <a:lnSpc>
                <a:spcPct val="150000"/>
              </a:lnSpc>
            </a:pPr>
            <a:r>
              <a:rPr lang="en-US" i="1" dirty="0"/>
              <a:t>E</a:t>
            </a:r>
            <a:r>
              <a:rPr lang="en-US" i="1" dirty="0" smtClean="0"/>
              <a:t>ducation </a:t>
            </a:r>
            <a:r>
              <a:rPr lang="en-US" i="1" dirty="0"/>
              <a:t>on equipment use </a:t>
            </a:r>
          </a:p>
          <a:p>
            <a:pPr lvl="2">
              <a:lnSpc>
                <a:spcPct val="150000"/>
              </a:lnSpc>
            </a:pPr>
            <a:r>
              <a:rPr lang="en-US" dirty="0" smtClean="0">
                <a:solidFill>
                  <a:schemeClr val="accent2"/>
                </a:solidFill>
              </a:rPr>
              <a:t>Addition of nurse’s signatures in the patient’s progress &amp; counselling notes, confirming education of the usage of devise/equipment </a:t>
            </a:r>
          </a:p>
          <a:p>
            <a:pPr lvl="1">
              <a:lnSpc>
                <a:spcPct val="150000"/>
              </a:lnSpc>
            </a:pPr>
            <a:r>
              <a:rPr lang="en-US" i="1" dirty="0" smtClean="0"/>
              <a:t>Contacting the emergency room or physician </a:t>
            </a:r>
            <a:endParaRPr lang="en-US" i="1" dirty="0"/>
          </a:p>
          <a:p>
            <a:pPr lvl="2">
              <a:lnSpc>
                <a:spcPct val="150000"/>
              </a:lnSpc>
            </a:pPr>
            <a:r>
              <a:rPr lang="en-US" dirty="0" smtClean="0">
                <a:solidFill>
                  <a:schemeClr val="accent2"/>
                </a:solidFill>
              </a:rPr>
              <a:t>Addition of the contact details of </a:t>
            </a:r>
            <a:r>
              <a:rPr lang="en-US" dirty="0">
                <a:solidFill>
                  <a:schemeClr val="accent2"/>
                </a:solidFill>
              </a:rPr>
              <a:t>the on-call physician and the emergency </a:t>
            </a:r>
            <a:r>
              <a:rPr lang="en-US" dirty="0" smtClean="0">
                <a:solidFill>
                  <a:schemeClr val="accent2"/>
                </a:solidFill>
              </a:rPr>
              <a:t>department on the patient’s follow-up appointment slip </a:t>
            </a:r>
          </a:p>
          <a:p>
            <a:pPr lvl="1">
              <a:lnSpc>
                <a:spcPct val="150000"/>
              </a:lnSpc>
            </a:pPr>
            <a:r>
              <a:rPr lang="en-US" i="1" dirty="0" smtClean="0"/>
              <a:t>Self care</a:t>
            </a:r>
          </a:p>
          <a:p>
            <a:pPr lvl="2">
              <a:lnSpc>
                <a:spcPct val="150000"/>
              </a:lnSpc>
            </a:pPr>
            <a:r>
              <a:rPr lang="en-US" dirty="0" smtClean="0">
                <a:solidFill>
                  <a:schemeClr val="accent2"/>
                </a:solidFill>
              </a:rPr>
              <a:t>A health </a:t>
            </a:r>
            <a:r>
              <a:rPr lang="en-US" dirty="0">
                <a:solidFill>
                  <a:schemeClr val="accent2"/>
                </a:solidFill>
              </a:rPr>
              <a:t>educator </a:t>
            </a:r>
            <a:r>
              <a:rPr lang="en-US" dirty="0" smtClean="0">
                <a:solidFill>
                  <a:schemeClr val="accent2"/>
                </a:solidFill>
              </a:rPr>
              <a:t>was assigned to ensure patients were </a:t>
            </a:r>
            <a:r>
              <a:rPr lang="en-US" dirty="0">
                <a:solidFill>
                  <a:schemeClr val="accent2"/>
                </a:solidFill>
              </a:rPr>
              <a:t>trained for self </a:t>
            </a:r>
            <a:r>
              <a:rPr lang="en-US" dirty="0" smtClean="0">
                <a:solidFill>
                  <a:schemeClr val="accent2"/>
                </a:solidFill>
              </a:rPr>
              <a:t>care before discharge </a:t>
            </a:r>
            <a:endParaRPr lang="en-US" dirty="0">
              <a:solidFill>
                <a:schemeClr val="accent2"/>
              </a:solidFill>
            </a:endParaRPr>
          </a:p>
          <a:p>
            <a:pPr lvl="1">
              <a:lnSpc>
                <a:spcPct val="150000"/>
              </a:lnSpc>
            </a:pPr>
            <a:r>
              <a:rPr lang="en-US" i="1" dirty="0"/>
              <a:t>Provision of discharge </a:t>
            </a:r>
            <a:r>
              <a:rPr lang="en-US" i="1" dirty="0" smtClean="0"/>
              <a:t>summaries</a:t>
            </a:r>
          </a:p>
          <a:p>
            <a:pPr lvl="2">
              <a:lnSpc>
                <a:spcPct val="150000"/>
              </a:lnSpc>
            </a:pPr>
            <a:r>
              <a:rPr lang="en-US" dirty="0" smtClean="0">
                <a:solidFill>
                  <a:schemeClr val="accent2"/>
                </a:solidFill>
              </a:rPr>
              <a:t>The hospitals recently implemented EMR system and observed that the discharge documents, including the discharge summaries are generated in English due to which majority of the patients don’t realize that it is the discharge summary. </a:t>
            </a:r>
          </a:p>
          <a:p>
            <a:pPr lvl="2">
              <a:lnSpc>
                <a:spcPct val="150000"/>
              </a:lnSpc>
            </a:pPr>
            <a:r>
              <a:rPr lang="en-US" dirty="0" smtClean="0">
                <a:solidFill>
                  <a:schemeClr val="accent2"/>
                </a:solidFill>
              </a:rPr>
              <a:t>Efforts are underway to design a mechanism to generate multi-lingual discharge summaries. </a:t>
            </a:r>
            <a:endParaRPr lang="en-US" dirty="0">
              <a:solidFill>
                <a:schemeClr val="accent2"/>
              </a:solidFill>
            </a:endParaRPr>
          </a:p>
        </p:txBody>
      </p:sp>
    </p:spTree>
    <p:extLst>
      <p:ext uri="{BB962C8B-B14F-4D97-AF65-F5344CB8AC3E}">
        <p14:creationId xmlns:p14="http://schemas.microsoft.com/office/powerpoint/2010/main" xmlns="" val="3235486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8" dur="500"/>
                                        <p:tgtEl>
                                          <p:spTgt spid="3">
                                            <p:txEl>
                                              <p:pRg st="3" end="3"/>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1" dur="500"/>
                                        <p:tgtEl>
                                          <p:spTgt spid="3">
                                            <p:txEl>
                                              <p:pRg st="4" end="4"/>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9" dur="500"/>
                                        <p:tgtEl>
                                          <p:spTgt spid="3">
                                            <p:txEl>
                                              <p:pRg st="6" end="6"/>
                                            </p:txEl>
                                          </p:spTgt>
                                        </p:tgtEl>
                                      </p:cBhvr>
                                    </p:animEffect>
                                  </p:childTnLst>
                                </p:cTn>
                              </p:par>
                              <p:par>
                                <p:cTn id="30" presetID="14" presetClass="entr" presetSubtype="1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2" dur="500"/>
                                        <p:tgtEl>
                                          <p:spTgt spid="3">
                                            <p:txEl>
                                              <p:pRg st="7" end="7"/>
                                            </p:txEl>
                                          </p:spTgt>
                                        </p:tgtEl>
                                      </p:cBhvr>
                                    </p:animEffect>
                                  </p:childTnLst>
                                </p:cTn>
                              </p:par>
                              <p:par>
                                <p:cTn id="33" presetID="14" presetClass="entr" presetSubtype="1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randombar(horizontal)">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931" y="334095"/>
            <a:ext cx="8911687" cy="1280890"/>
          </a:xfrm>
        </p:spPr>
        <p:txBody>
          <a:bodyPr/>
          <a:lstStyle/>
          <a:p>
            <a:r>
              <a:rPr lang="en-US" dirty="0" smtClean="0">
                <a:effectLst>
                  <a:outerShdw blurRad="38100" dist="38100" dir="2700000" algn="tl">
                    <a:srgbClr val="000000">
                      <a:alpha val="43137"/>
                    </a:srgbClr>
                  </a:outerShdw>
                </a:effectLst>
              </a:rPr>
              <a:t>Conclusion &amp; Implications</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01356" y="1437563"/>
            <a:ext cx="9639182" cy="4253552"/>
          </a:xfrm>
        </p:spPr>
        <p:txBody>
          <a:bodyPr>
            <a:normAutofit fontScale="85000" lnSpcReduction="10000"/>
          </a:bodyPr>
          <a:lstStyle/>
          <a:p>
            <a:pPr>
              <a:lnSpc>
                <a:spcPct val="150000"/>
              </a:lnSpc>
            </a:pPr>
            <a:r>
              <a:rPr lang="en-US" dirty="0" smtClean="0"/>
              <a:t>The research provided:</a:t>
            </a:r>
          </a:p>
          <a:p>
            <a:pPr lvl="1">
              <a:lnSpc>
                <a:spcPct val="150000"/>
              </a:lnSpc>
            </a:pPr>
            <a:r>
              <a:rPr lang="en-US" dirty="0"/>
              <a:t>I</a:t>
            </a:r>
            <a:r>
              <a:rPr lang="en-US" dirty="0" smtClean="0"/>
              <a:t>nsight into the overall compliance of staff to the mapped discharged process </a:t>
            </a:r>
          </a:p>
          <a:p>
            <a:pPr lvl="1">
              <a:lnSpc>
                <a:spcPct val="150000"/>
              </a:lnSpc>
            </a:pPr>
            <a:r>
              <a:rPr lang="en-US" dirty="0"/>
              <a:t>H</a:t>
            </a:r>
            <a:r>
              <a:rPr lang="en-US" dirty="0" smtClean="0"/>
              <a:t>elped identify areas that impact overall patient experience</a:t>
            </a:r>
          </a:p>
          <a:p>
            <a:pPr>
              <a:lnSpc>
                <a:spcPct val="150000"/>
              </a:lnSpc>
            </a:pPr>
            <a:endParaRPr lang="en-US" dirty="0"/>
          </a:p>
          <a:p>
            <a:pPr>
              <a:lnSpc>
                <a:spcPct val="150000"/>
              </a:lnSpc>
            </a:pPr>
            <a:r>
              <a:rPr lang="en-US" dirty="0"/>
              <a:t>Need for further research in the following areas is to be assessed:</a:t>
            </a:r>
          </a:p>
          <a:p>
            <a:pPr lvl="1">
              <a:lnSpc>
                <a:spcPct val="150000"/>
              </a:lnSpc>
            </a:pPr>
            <a:r>
              <a:rPr lang="en-US" dirty="0"/>
              <a:t>Factors deemed more important to the </a:t>
            </a:r>
            <a:r>
              <a:rPr lang="en-US" dirty="0" smtClean="0"/>
              <a:t>patient in </a:t>
            </a:r>
            <a:r>
              <a:rPr lang="en-US" dirty="0"/>
              <a:t>enhancing patient experience</a:t>
            </a:r>
          </a:p>
          <a:p>
            <a:pPr lvl="1">
              <a:lnSpc>
                <a:spcPct val="150000"/>
              </a:lnSpc>
            </a:pPr>
            <a:r>
              <a:rPr lang="en-US" dirty="0"/>
              <a:t>Organizational factors most important in the designing of a effective discharge process </a:t>
            </a:r>
          </a:p>
          <a:p>
            <a:pPr>
              <a:lnSpc>
                <a:spcPct val="150000"/>
              </a:lnSpc>
            </a:pPr>
            <a:endParaRPr lang="en-US" i="1" dirty="0" smtClean="0"/>
          </a:p>
          <a:p>
            <a:pPr>
              <a:lnSpc>
                <a:spcPct val="150000"/>
              </a:lnSpc>
            </a:pPr>
            <a:r>
              <a:rPr lang="en-US" i="1" dirty="0"/>
              <a:t>C</a:t>
            </a:r>
            <a:r>
              <a:rPr lang="en-US" i="1" dirty="0" smtClean="0"/>
              <a:t>ontinued efforts of implementing suggestions and periodic review are essential to continuous improvement and innovation.  </a:t>
            </a:r>
          </a:p>
          <a:p>
            <a:pPr>
              <a:lnSpc>
                <a:spcPct val="150000"/>
              </a:lnSpc>
            </a:pPr>
            <a:endParaRPr lang="en-US" dirty="0"/>
          </a:p>
          <a:p>
            <a:pPr marL="0" indent="0">
              <a:buNone/>
            </a:pPr>
            <a:endParaRPr lang="en-US" dirty="0" smtClean="0"/>
          </a:p>
        </p:txBody>
      </p:sp>
    </p:spTree>
    <p:extLst>
      <p:ext uri="{BB962C8B-B14F-4D97-AF65-F5344CB8AC3E}">
        <p14:creationId xmlns:p14="http://schemas.microsoft.com/office/powerpoint/2010/main" xmlns="" val="458468182"/>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572904"/>
            <a:ext cx="8915399" cy="2262781"/>
          </a:xfrm>
        </p:spPr>
        <p:txBody>
          <a:bodyPr/>
          <a:lstStyle/>
          <a:p>
            <a:pPr algn="ctr"/>
            <a:r>
              <a:rPr lang="en-US" b="1" dirty="0" smtClean="0">
                <a:effectLst>
                  <a:outerShdw blurRad="38100" dist="38100" dir="2700000" algn="tl">
                    <a:srgbClr val="000000">
                      <a:alpha val="43137"/>
                    </a:srgbClr>
                  </a:outerShdw>
                </a:effectLst>
              </a:rPr>
              <a:t>THANK YOU</a:t>
            </a:r>
            <a:endParaRPr lang="en-US"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1968715656"/>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Acknowledgments </a:t>
            </a:r>
            <a:endParaRPr lang="en-US" dirty="0"/>
          </a:p>
        </p:txBody>
      </p:sp>
      <p:sp>
        <p:nvSpPr>
          <p:cNvPr id="3" name="Content Placeholder 2"/>
          <p:cNvSpPr>
            <a:spLocks noGrp="1"/>
          </p:cNvSpPr>
          <p:nvPr>
            <p:ph idx="1"/>
          </p:nvPr>
        </p:nvSpPr>
        <p:spPr>
          <a:xfrm>
            <a:off x="1248834" y="1684338"/>
            <a:ext cx="8596668" cy="3880773"/>
          </a:xfrm>
        </p:spPr>
        <p:txBody>
          <a:bodyPr/>
          <a:lstStyle/>
          <a:p>
            <a:pPr>
              <a:lnSpc>
                <a:spcPct val="150000"/>
              </a:lnSpc>
            </a:pPr>
            <a:r>
              <a:rPr lang="en-US" sz="1600" dirty="0"/>
              <a:t>Dr. Faiza </a:t>
            </a:r>
            <a:r>
              <a:rPr lang="en-US" sz="1600" dirty="0" err="1"/>
              <a:t>Wajahat</a:t>
            </a:r>
            <a:r>
              <a:rPr lang="en-US" sz="1600" dirty="0"/>
              <a:t> Mehmood</a:t>
            </a:r>
          </a:p>
          <a:p>
            <a:pPr>
              <a:lnSpc>
                <a:spcPct val="150000"/>
              </a:lnSpc>
            </a:pPr>
            <a:r>
              <a:rPr lang="en-US" sz="1600" dirty="0"/>
              <a:t>Dr. </a:t>
            </a:r>
            <a:r>
              <a:rPr lang="en-US" sz="1600" dirty="0" err="1"/>
              <a:t>Fadi</a:t>
            </a:r>
            <a:r>
              <a:rPr lang="en-US" sz="1600" dirty="0"/>
              <a:t> E</a:t>
            </a:r>
            <a:r>
              <a:rPr lang="en-US" sz="1600" dirty="0" smtClean="0"/>
              <a:t>l </a:t>
            </a:r>
            <a:r>
              <a:rPr lang="en-US" sz="1600" dirty="0" err="1"/>
              <a:t>Jerdali</a:t>
            </a:r>
            <a:endParaRPr lang="en-US" sz="1600" dirty="0"/>
          </a:p>
          <a:p>
            <a:pPr>
              <a:lnSpc>
                <a:spcPct val="150000"/>
              </a:lnSpc>
            </a:pPr>
            <a:r>
              <a:rPr lang="en-US" sz="1600" dirty="0"/>
              <a:t>Ms. </a:t>
            </a:r>
            <a:r>
              <a:rPr lang="en-US" sz="1600" dirty="0" err="1"/>
              <a:t>Hengami</a:t>
            </a:r>
            <a:r>
              <a:rPr lang="en-US" sz="1600" dirty="0"/>
              <a:t> </a:t>
            </a:r>
            <a:r>
              <a:rPr lang="en-US" sz="1600" dirty="0" err="1"/>
              <a:t>Hijabi</a:t>
            </a:r>
            <a:endParaRPr lang="en-US" sz="1600" dirty="0"/>
          </a:p>
          <a:p>
            <a:pPr>
              <a:lnSpc>
                <a:spcPct val="150000"/>
              </a:lnSpc>
            </a:pPr>
            <a:r>
              <a:rPr lang="en-US" sz="1600" dirty="0"/>
              <a:t>Ms. Salwa Shaukat Khan </a:t>
            </a:r>
          </a:p>
          <a:p>
            <a:endParaRPr lang="en-US" dirty="0"/>
          </a:p>
        </p:txBody>
      </p:sp>
    </p:spTree>
    <p:extLst>
      <p:ext uri="{BB962C8B-B14F-4D97-AF65-F5344CB8AC3E}">
        <p14:creationId xmlns:p14="http://schemas.microsoft.com/office/powerpoint/2010/main" xmlns="" val="1108978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290110"/>
            <a:ext cx="8596668" cy="1320800"/>
          </a:xfrm>
        </p:spPr>
        <p:txBody>
          <a:bodyPr/>
          <a:lstStyle/>
          <a:p>
            <a:r>
              <a:rPr lang="en-US" dirty="0" smtClean="0">
                <a:effectLst>
                  <a:outerShdw blurRad="38100" dist="38100" dir="2700000" algn="tl">
                    <a:srgbClr val="000000">
                      <a:alpha val="43137"/>
                    </a:srgbClr>
                  </a:outerShdw>
                </a:effectLst>
              </a:rPr>
              <a:t>References</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3" y="1454227"/>
            <a:ext cx="9931909" cy="4869455"/>
          </a:xfrm>
        </p:spPr>
        <p:txBody>
          <a:bodyPr>
            <a:normAutofit fontScale="62500" lnSpcReduction="20000"/>
          </a:bodyPr>
          <a:lstStyle/>
          <a:p>
            <a:pPr marL="0" indent="0">
              <a:buNone/>
            </a:pPr>
            <a:r>
              <a:rPr lang="en-US" dirty="0" err="1"/>
              <a:t>Cherlin</a:t>
            </a:r>
            <a:r>
              <a:rPr lang="en-US" dirty="0"/>
              <a:t>, E. J., </a:t>
            </a:r>
            <a:r>
              <a:rPr lang="en-US" dirty="0" err="1"/>
              <a:t>Greysen</a:t>
            </a:r>
            <a:r>
              <a:rPr lang="en-US" dirty="0"/>
              <a:t>, S. R., Curry, L. A., Thompson, J. W., </a:t>
            </a:r>
            <a:r>
              <a:rPr lang="en-US" dirty="0" err="1"/>
              <a:t>Spartz</a:t>
            </a:r>
            <a:r>
              <a:rPr lang="en-US" dirty="0"/>
              <a:t>, E., </a:t>
            </a:r>
            <a:r>
              <a:rPr lang="en-US" dirty="0" err="1"/>
              <a:t>Krumholz</a:t>
            </a:r>
            <a:r>
              <a:rPr lang="en-US" dirty="0"/>
              <a:t>, H. M., &amp; Bradley, E. H. (2012). Features of High Quality Discharge </a:t>
            </a:r>
            <a:r>
              <a:rPr lang="en-US" dirty="0" smtClean="0"/>
              <a:t>		Planning </a:t>
            </a:r>
            <a:r>
              <a:rPr lang="en-US" dirty="0"/>
              <a:t>for Patients following Acute Myocardial Infarction. </a:t>
            </a:r>
            <a:r>
              <a:rPr lang="en-US" i="1" dirty="0"/>
              <a:t>Journal of General Internal Medicine, 28</a:t>
            </a:r>
            <a:r>
              <a:rPr lang="en-US" dirty="0"/>
              <a:t>(3), 436-43.</a:t>
            </a:r>
          </a:p>
          <a:p>
            <a:pPr marL="0" indent="0">
              <a:buNone/>
            </a:pPr>
            <a:endParaRPr lang="en-US" sz="200" dirty="0" smtClean="0"/>
          </a:p>
          <a:p>
            <a:pPr marL="0" indent="0">
              <a:buNone/>
            </a:pPr>
            <a:r>
              <a:rPr lang="en-US" dirty="0" smtClean="0"/>
              <a:t>Clark</a:t>
            </a:r>
            <a:r>
              <a:rPr lang="en-US" dirty="0"/>
              <a:t>, P. A. (2006). </a:t>
            </a:r>
            <a:r>
              <a:rPr lang="en-US" i="1" dirty="0"/>
              <a:t>Best Practices in the Discharge Process: What Do Patients Want, What are They Getting, and What is Working.</a:t>
            </a:r>
            <a:r>
              <a:rPr lang="en-US" dirty="0"/>
              <a:t> Australia: Press </a:t>
            </a:r>
            <a:r>
              <a:rPr lang="en-US" dirty="0" smtClean="0"/>
              <a:t>		</a:t>
            </a:r>
            <a:r>
              <a:rPr lang="en-US" dirty="0" err="1" smtClean="0"/>
              <a:t>Ganey</a:t>
            </a:r>
            <a:r>
              <a:rPr lang="en-US" dirty="0" smtClean="0"/>
              <a:t> </a:t>
            </a:r>
            <a:r>
              <a:rPr lang="en-US" dirty="0"/>
              <a:t>Associates .</a:t>
            </a:r>
          </a:p>
          <a:p>
            <a:pPr marL="0" indent="0">
              <a:buNone/>
            </a:pPr>
            <a:endParaRPr lang="en-US" sz="200" dirty="0" smtClean="0"/>
          </a:p>
          <a:p>
            <a:pPr marL="0" indent="0">
              <a:buNone/>
            </a:pPr>
            <a:r>
              <a:rPr lang="en-US" dirty="0" smtClean="0"/>
              <a:t>Coulter</a:t>
            </a:r>
            <a:r>
              <a:rPr lang="en-US" dirty="0"/>
              <a:t>, A., Fitzpatrick, R., &amp; Cornwall, J. (2009). </a:t>
            </a:r>
            <a:r>
              <a:rPr lang="en-US" i="1" dirty="0"/>
              <a:t>Measures of patients' experiences in hospital: purpose, methods and uses.</a:t>
            </a:r>
            <a:r>
              <a:rPr lang="en-US" dirty="0"/>
              <a:t> 2009: The King's Fund.</a:t>
            </a:r>
          </a:p>
          <a:p>
            <a:pPr marL="0" indent="0">
              <a:buNone/>
            </a:pPr>
            <a:endParaRPr lang="en-US" sz="200" dirty="0" smtClean="0"/>
          </a:p>
          <a:p>
            <a:pPr marL="0" indent="0">
              <a:buNone/>
            </a:pPr>
            <a:r>
              <a:rPr lang="en-US" dirty="0" smtClean="0"/>
              <a:t>Goodman</a:t>
            </a:r>
            <a:r>
              <a:rPr lang="en-US" dirty="0"/>
              <a:t>, D. C., Raymond, S. R., Chang, C.-H., &amp; Fisher, E. S. (2013). </a:t>
            </a:r>
            <a:r>
              <a:rPr lang="en-US" i="1" dirty="0"/>
              <a:t>After Hospitalization: A Dartmouth Atlas Report on Readmissions among </a:t>
            </a:r>
            <a:r>
              <a:rPr lang="en-US" i="1" dirty="0" smtClean="0"/>
              <a:t>			Medicare </a:t>
            </a:r>
            <a:r>
              <a:rPr lang="en-US" i="1" dirty="0"/>
              <a:t>beneficiaries.</a:t>
            </a:r>
            <a:r>
              <a:rPr lang="en-US" dirty="0"/>
              <a:t> The Dartmouth Institute fro Health Policy &amp; Clinical </a:t>
            </a:r>
            <a:r>
              <a:rPr lang="en-US" dirty="0" smtClean="0"/>
              <a:t>Practice. </a:t>
            </a:r>
            <a:r>
              <a:rPr lang="en-US" dirty="0"/>
              <a:t>Robert Wood Johnson Foundation.</a:t>
            </a:r>
          </a:p>
          <a:p>
            <a:pPr marL="0" indent="0">
              <a:buNone/>
            </a:pPr>
            <a:endParaRPr lang="en-US" sz="200" dirty="0" smtClean="0"/>
          </a:p>
          <a:p>
            <a:pPr marL="0" indent="0">
              <a:buNone/>
            </a:pPr>
            <a:r>
              <a:rPr lang="en-US" dirty="0" smtClean="0"/>
              <a:t>Greenwald</a:t>
            </a:r>
            <a:r>
              <a:rPr lang="en-US" dirty="0"/>
              <a:t>, J. L., Denham, C. R., &amp; Jack, B. W. (2007). The hospital discharge: a review of a high risk care transition with </a:t>
            </a:r>
            <a:r>
              <a:rPr lang="en-US" dirty="0" smtClean="0"/>
              <a:t>highlights </a:t>
            </a:r>
            <a:r>
              <a:rPr lang="en-US" dirty="0"/>
              <a:t>of a </a:t>
            </a:r>
            <a:r>
              <a:rPr lang="en-US" dirty="0" smtClean="0"/>
              <a:t>				reengineered discharge </a:t>
            </a:r>
            <a:r>
              <a:rPr lang="en-US" dirty="0"/>
              <a:t>process. </a:t>
            </a:r>
            <a:r>
              <a:rPr lang="en-US" i="1" dirty="0"/>
              <a:t>Journal of Patient Safety, 3</a:t>
            </a:r>
            <a:r>
              <a:rPr lang="en-US" dirty="0"/>
              <a:t>(2), 97 - 104.</a:t>
            </a:r>
          </a:p>
          <a:p>
            <a:pPr marL="0" indent="0">
              <a:buNone/>
            </a:pPr>
            <a:endParaRPr lang="en-US" sz="200" dirty="0" smtClean="0"/>
          </a:p>
          <a:p>
            <a:pPr marL="0" indent="0">
              <a:buNone/>
            </a:pPr>
            <a:r>
              <a:rPr lang="en-US" dirty="0" err="1" smtClean="0"/>
              <a:t>Hesselink</a:t>
            </a:r>
            <a:r>
              <a:rPr lang="en-US" dirty="0" smtClean="0"/>
              <a:t> </a:t>
            </a:r>
            <a:r>
              <a:rPr lang="en-US" dirty="0"/>
              <a:t>G., S. L.-D. (2012, September 18). Improving patient handovers from hospital to primary care: a systematic review. </a:t>
            </a:r>
            <a:r>
              <a:rPr lang="en-US" i="1" dirty="0"/>
              <a:t>Annals of Internal </a:t>
            </a:r>
            <a:r>
              <a:rPr lang="en-US" i="1" dirty="0" smtClean="0"/>
              <a:t>			Medicine</a:t>
            </a:r>
            <a:r>
              <a:rPr lang="en-US" i="1" dirty="0"/>
              <a:t>, 157</a:t>
            </a:r>
            <a:r>
              <a:rPr lang="en-US" dirty="0"/>
              <a:t>(6), 417-28.</a:t>
            </a:r>
          </a:p>
          <a:p>
            <a:pPr marL="0" indent="0">
              <a:buNone/>
            </a:pPr>
            <a:endParaRPr lang="en-US" sz="200" dirty="0" smtClean="0"/>
          </a:p>
          <a:p>
            <a:pPr marL="0" indent="0">
              <a:buNone/>
            </a:pPr>
            <a:r>
              <a:rPr lang="en-US" dirty="0" smtClean="0"/>
              <a:t>Jack</a:t>
            </a:r>
            <a:r>
              <a:rPr lang="en-US" dirty="0"/>
              <a:t>, B. W., </a:t>
            </a:r>
            <a:r>
              <a:rPr lang="en-US" dirty="0" err="1"/>
              <a:t>Chetty</a:t>
            </a:r>
            <a:r>
              <a:rPr lang="en-US" dirty="0"/>
              <a:t>, V. K., Anthony, D., Greenwald, J. L., Sanchez, G. M., Johnson, A. E., . . . Culpepper, L. (2009, February 3). A re-engineered </a:t>
            </a:r>
            <a:r>
              <a:rPr lang="en-US" dirty="0" smtClean="0"/>
              <a:t>			hospital </a:t>
            </a:r>
            <a:r>
              <a:rPr lang="en-US" dirty="0"/>
              <a:t>discharge program to decrease </a:t>
            </a:r>
            <a:r>
              <a:rPr lang="en-US" dirty="0" smtClean="0"/>
              <a:t>re-hospitalization</a:t>
            </a:r>
            <a:r>
              <a:rPr lang="en-US" dirty="0"/>
              <a:t>. </a:t>
            </a:r>
            <a:r>
              <a:rPr lang="en-US" i="1" dirty="0"/>
              <a:t>Annals of Internal Medicine</a:t>
            </a:r>
            <a:r>
              <a:rPr lang="en-US" dirty="0"/>
              <a:t>, 178-187.</a:t>
            </a:r>
          </a:p>
          <a:p>
            <a:pPr marL="0" indent="0">
              <a:buNone/>
            </a:pPr>
            <a:endParaRPr lang="en-US" sz="200" dirty="0" smtClean="0"/>
          </a:p>
          <a:p>
            <a:pPr marL="0" indent="0">
              <a:buNone/>
            </a:pPr>
            <a:r>
              <a:rPr lang="en-US" dirty="0" smtClean="0"/>
              <a:t>Perry</a:t>
            </a:r>
            <a:r>
              <a:rPr lang="en-US" dirty="0"/>
              <a:t>, M. (2013). </a:t>
            </a:r>
            <a:r>
              <a:rPr lang="en-US" i="1" dirty="0"/>
              <a:t>Hospital Readmissions from the inside out: Stories from patients &amp; health care providers.</a:t>
            </a:r>
            <a:r>
              <a:rPr lang="en-US" dirty="0"/>
              <a:t> Robert Wood Johnson Foundation.</a:t>
            </a:r>
          </a:p>
          <a:p>
            <a:pPr marL="0" indent="0">
              <a:buNone/>
            </a:pPr>
            <a:endParaRPr lang="en-US" sz="200" dirty="0" smtClean="0"/>
          </a:p>
          <a:p>
            <a:pPr marL="0" indent="0">
              <a:buNone/>
            </a:pPr>
            <a:r>
              <a:rPr lang="en-US" dirty="0" err="1" smtClean="0"/>
              <a:t>Silow</a:t>
            </a:r>
            <a:r>
              <a:rPr lang="en-US" dirty="0" smtClean="0"/>
              <a:t>-Carroll</a:t>
            </a:r>
            <a:r>
              <a:rPr lang="en-US" dirty="0"/>
              <a:t>, S., Edwards, J. N., &amp; </a:t>
            </a:r>
            <a:r>
              <a:rPr lang="en-US" dirty="0" err="1"/>
              <a:t>Lashbrook</a:t>
            </a:r>
            <a:r>
              <a:rPr lang="en-US" dirty="0"/>
              <a:t>, A. (2011). </a:t>
            </a:r>
            <a:r>
              <a:rPr lang="en-US" i="1" dirty="0"/>
              <a:t>Reducing Hospital Readmissions: Lessons from Top-Performing Hospitals.</a:t>
            </a:r>
            <a:r>
              <a:rPr lang="en-US" dirty="0"/>
              <a:t> Health </a:t>
            </a:r>
            <a:r>
              <a:rPr lang="en-US" dirty="0" smtClean="0"/>
              <a:t>				Management </a:t>
            </a:r>
            <a:r>
              <a:rPr lang="en-US" dirty="0"/>
              <a:t>Institute. The Commonwealth Fund.</a:t>
            </a:r>
          </a:p>
          <a:p>
            <a:endParaRPr lang="en-US" dirty="0"/>
          </a:p>
        </p:txBody>
      </p:sp>
    </p:spTree>
    <p:extLst>
      <p:ext uri="{BB962C8B-B14F-4D97-AF65-F5344CB8AC3E}">
        <p14:creationId xmlns:p14="http://schemas.microsoft.com/office/powerpoint/2010/main" xmlns="" val="4018227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Introduction</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2160589"/>
            <a:ext cx="9926976" cy="3880773"/>
          </a:xfrm>
        </p:spPr>
        <p:txBody>
          <a:bodyPr>
            <a:normAutofit/>
          </a:bodyPr>
          <a:lstStyle/>
          <a:p>
            <a:pPr>
              <a:lnSpc>
                <a:spcPct val="200000"/>
              </a:lnSpc>
            </a:pPr>
            <a:r>
              <a:rPr lang="en-US" dirty="0" smtClean="0"/>
              <a:t>Developing the culture of  patient centered care</a:t>
            </a:r>
          </a:p>
          <a:p>
            <a:pPr>
              <a:lnSpc>
                <a:spcPct val="200000"/>
              </a:lnSpc>
            </a:pPr>
            <a:r>
              <a:rPr lang="en-US" dirty="0" smtClean="0"/>
              <a:t>Do we need international standards</a:t>
            </a:r>
          </a:p>
          <a:p>
            <a:pPr>
              <a:lnSpc>
                <a:spcPct val="200000"/>
              </a:lnSpc>
            </a:pPr>
            <a:r>
              <a:rPr lang="en-US" dirty="0" smtClean="0"/>
              <a:t>Role of research in enhancing PX</a:t>
            </a:r>
          </a:p>
          <a:p>
            <a:pPr>
              <a:lnSpc>
                <a:spcPct val="200000"/>
              </a:lnSpc>
            </a:pPr>
            <a:endParaRPr lang="en-US" dirty="0"/>
          </a:p>
        </p:txBody>
      </p:sp>
    </p:spTree>
    <p:extLst>
      <p:ext uri="{BB962C8B-B14F-4D97-AF65-F5344CB8AC3E}">
        <p14:creationId xmlns:p14="http://schemas.microsoft.com/office/powerpoint/2010/main" xmlns="" val="1758714954"/>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77334" y="609600"/>
            <a:ext cx="8596668" cy="1075981"/>
          </a:xfrm>
        </p:spPr>
        <p:txBody>
          <a:bodyPr/>
          <a:lstStyle/>
          <a:p>
            <a:r>
              <a:rPr lang="en-US" dirty="0" smtClean="0">
                <a:effectLst>
                  <a:outerShdw blurRad="38100" dist="38100" dir="2700000" algn="tl">
                    <a:srgbClr val="000000">
                      <a:alpha val="43137"/>
                    </a:srgbClr>
                  </a:outerShdw>
                </a:effectLst>
              </a:rPr>
              <a:t>Why Use Patient Feedback </a:t>
            </a:r>
            <a:endParaRPr lang="en-US" dirty="0">
              <a:effectLst>
                <a:outerShdw blurRad="38100" dist="38100" dir="2700000" algn="tl">
                  <a:srgbClr val="000000">
                    <a:alpha val="43137"/>
                  </a:srgbClr>
                </a:outerShdw>
              </a:effectLst>
            </a:endParaRPr>
          </a:p>
        </p:txBody>
      </p:sp>
      <p:sp>
        <p:nvSpPr>
          <p:cNvPr id="6" name="Content Placeholder 5"/>
          <p:cNvSpPr>
            <a:spLocks noGrp="1"/>
          </p:cNvSpPr>
          <p:nvPr>
            <p:ph idx="1"/>
          </p:nvPr>
        </p:nvSpPr>
        <p:spPr>
          <a:xfrm>
            <a:off x="677334" y="1564395"/>
            <a:ext cx="9685866" cy="4476967"/>
          </a:xfrm>
        </p:spPr>
        <p:txBody>
          <a:bodyPr>
            <a:normAutofit fontScale="85000" lnSpcReduction="10000"/>
          </a:bodyPr>
          <a:lstStyle/>
          <a:p>
            <a:pPr>
              <a:lnSpc>
                <a:spcPct val="160000"/>
              </a:lnSpc>
            </a:pPr>
            <a:r>
              <a:rPr lang="en-US" dirty="0">
                <a:solidFill>
                  <a:srgbClr val="0070C0"/>
                </a:solidFill>
              </a:rPr>
              <a:t>Understanding</a:t>
            </a:r>
            <a:r>
              <a:rPr lang="en-US" dirty="0"/>
              <a:t> current </a:t>
            </a:r>
            <a:r>
              <a:rPr lang="en-US" dirty="0">
                <a:solidFill>
                  <a:srgbClr val="0070C0"/>
                </a:solidFill>
              </a:rPr>
              <a:t>problems</a:t>
            </a:r>
            <a:r>
              <a:rPr lang="en-US" dirty="0"/>
              <a:t> in care delivery</a:t>
            </a:r>
          </a:p>
          <a:p>
            <a:pPr>
              <a:lnSpc>
                <a:spcPct val="160000"/>
              </a:lnSpc>
            </a:pPr>
            <a:r>
              <a:rPr lang="en-US" dirty="0">
                <a:solidFill>
                  <a:srgbClr val="0070C0"/>
                </a:solidFill>
              </a:rPr>
              <a:t>Continuous improvement </a:t>
            </a:r>
            <a:r>
              <a:rPr lang="en-US" dirty="0"/>
              <a:t>&amp; redesign</a:t>
            </a:r>
          </a:p>
          <a:p>
            <a:pPr>
              <a:lnSpc>
                <a:spcPct val="160000"/>
              </a:lnSpc>
            </a:pPr>
            <a:r>
              <a:rPr lang="en-US" dirty="0">
                <a:solidFill>
                  <a:srgbClr val="0070C0"/>
                </a:solidFill>
              </a:rPr>
              <a:t>Reflect</a:t>
            </a:r>
            <a:r>
              <a:rPr lang="en-US" dirty="0"/>
              <a:t> on their own &amp; their team’s practice</a:t>
            </a:r>
          </a:p>
          <a:p>
            <a:pPr>
              <a:lnSpc>
                <a:spcPct val="160000"/>
              </a:lnSpc>
            </a:pPr>
            <a:r>
              <a:rPr lang="en-US" dirty="0">
                <a:solidFill>
                  <a:srgbClr val="0070C0"/>
                </a:solidFill>
              </a:rPr>
              <a:t>Monitor</a:t>
            </a:r>
            <a:r>
              <a:rPr lang="en-US" dirty="0"/>
              <a:t> impact of changes</a:t>
            </a:r>
          </a:p>
          <a:p>
            <a:pPr>
              <a:lnSpc>
                <a:spcPct val="160000"/>
              </a:lnSpc>
            </a:pPr>
            <a:r>
              <a:rPr lang="en-US" dirty="0"/>
              <a:t>Facilitate </a:t>
            </a:r>
            <a:r>
              <a:rPr lang="en-US" dirty="0">
                <a:solidFill>
                  <a:srgbClr val="0070C0"/>
                </a:solidFill>
              </a:rPr>
              <a:t>benchmarking</a:t>
            </a:r>
          </a:p>
          <a:p>
            <a:pPr>
              <a:lnSpc>
                <a:spcPct val="160000"/>
              </a:lnSpc>
            </a:pPr>
            <a:r>
              <a:rPr lang="en-US" dirty="0">
                <a:solidFill>
                  <a:srgbClr val="0070C0"/>
                </a:solidFill>
              </a:rPr>
              <a:t>Assess</a:t>
            </a:r>
            <a:r>
              <a:rPr lang="en-US" dirty="0"/>
              <a:t> quality of services</a:t>
            </a:r>
          </a:p>
          <a:p>
            <a:pPr>
              <a:lnSpc>
                <a:spcPct val="160000"/>
              </a:lnSpc>
            </a:pPr>
            <a:r>
              <a:rPr lang="en-US" dirty="0">
                <a:solidFill>
                  <a:srgbClr val="0070C0"/>
                </a:solidFill>
              </a:rPr>
              <a:t>Inform patients </a:t>
            </a:r>
            <a:r>
              <a:rPr lang="en-US" dirty="0"/>
              <a:t>about care pathways</a:t>
            </a:r>
          </a:p>
          <a:p>
            <a:pPr>
              <a:lnSpc>
                <a:spcPct val="160000"/>
              </a:lnSpc>
            </a:pPr>
            <a:r>
              <a:rPr lang="en-US" dirty="0">
                <a:solidFill>
                  <a:srgbClr val="0070C0"/>
                </a:solidFill>
              </a:rPr>
              <a:t>Help patients </a:t>
            </a:r>
            <a:r>
              <a:rPr lang="en-US" dirty="0"/>
              <a:t>choose high quality providers</a:t>
            </a:r>
          </a:p>
          <a:p>
            <a:pPr>
              <a:lnSpc>
                <a:spcPct val="160000"/>
              </a:lnSpc>
            </a:pPr>
            <a:r>
              <a:rPr lang="en-US" dirty="0"/>
              <a:t>Enable </a:t>
            </a:r>
            <a:r>
              <a:rPr lang="en-US" dirty="0">
                <a:solidFill>
                  <a:srgbClr val="0070C0"/>
                </a:solidFill>
              </a:rPr>
              <a:t>accountability </a:t>
            </a:r>
          </a:p>
          <a:p>
            <a:pPr marL="0" indent="0" algn="r">
              <a:buNone/>
            </a:pPr>
            <a:r>
              <a:rPr lang="en-US" sz="1100" i="1" dirty="0" smtClean="0"/>
              <a:t>(</a:t>
            </a:r>
            <a:r>
              <a:rPr lang="en-US" sz="1100" i="1" dirty="0"/>
              <a:t>Coulter, Fitzpatrick, &amp; Cornwall, 2009)</a:t>
            </a:r>
          </a:p>
          <a:p>
            <a:pPr marL="0" indent="0" algn="r">
              <a:buNone/>
            </a:pPr>
            <a:endParaRPr lang="en-US" dirty="0"/>
          </a:p>
        </p:txBody>
      </p:sp>
    </p:spTree>
    <p:extLst>
      <p:ext uri="{BB962C8B-B14F-4D97-AF65-F5344CB8AC3E}">
        <p14:creationId xmlns:p14="http://schemas.microsoft.com/office/powerpoint/2010/main" xmlns="" val="32194614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272020" cy="1320800"/>
          </a:xfrm>
        </p:spPr>
        <p:txBody>
          <a:bodyPr/>
          <a:lstStyle/>
          <a:p>
            <a:r>
              <a:rPr lang="en-US" dirty="0" smtClean="0">
                <a:effectLst>
                  <a:outerShdw blurRad="38100" dist="38100" dir="2700000" algn="tl">
                    <a:srgbClr val="000000">
                      <a:alpha val="43137"/>
                    </a:srgbClr>
                  </a:outerShdw>
                </a:effectLst>
              </a:rPr>
              <a:t>Discharge – an essential component of care and patient satisfaction</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3" y="2160589"/>
            <a:ext cx="9872385" cy="3880773"/>
          </a:xfrm>
        </p:spPr>
        <p:txBody>
          <a:bodyPr/>
          <a:lstStyle/>
          <a:p>
            <a:endParaRPr lang="en-US" i="1" dirty="0"/>
          </a:p>
          <a:p>
            <a:pPr algn="just">
              <a:lnSpc>
                <a:spcPct val="150000"/>
              </a:lnSpc>
            </a:pPr>
            <a:r>
              <a:rPr lang="en-US" dirty="0" smtClean="0"/>
              <a:t>Hospital discharge is very critical step in health care delivery</a:t>
            </a:r>
          </a:p>
          <a:p>
            <a:pPr algn="just">
              <a:lnSpc>
                <a:spcPct val="150000"/>
              </a:lnSpc>
            </a:pPr>
            <a:r>
              <a:rPr lang="en-US" dirty="0" smtClean="0"/>
              <a:t>Designing an effective discharge process ensures resource efficiency through lower readmissions, self care, medication management and higher patient satisfaction</a:t>
            </a:r>
            <a:endParaRPr lang="en-US" dirty="0"/>
          </a:p>
        </p:txBody>
      </p:sp>
    </p:spTree>
    <p:extLst>
      <p:ext uri="{BB962C8B-B14F-4D97-AF65-F5344CB8AC3E}">
        <p14:creationId xmlns:p14="http://schemas.microsoft.com/office/powerpoint/2010/main" xmlns="" val="546588904"/>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272020" cy="1320800"/>
          </a:xfrm>
        </p:spPr>
        <p:txBody>
          <a:bodyPr/>
          <a:lstStyle/>
          <a:p>
            <a:r>
              <a:rPr lang="en-US" dirty="0" smtClean="0">
                <a:effectLst>
                  <a:outerShdw blurRad="38100" dist="38100" dir="2700000" algn="tl">
                    <a:srgbClr val="000000">
                      <a:alpha val="43137"/>
                    </a:srgbClr>
                  </a:outerShdw>
                </a:effectLst>
              </a:rPr>
              <a:t>Discharge – an essential component of care and patient satisfaction</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3" y="2160589"/>
            <a:ext cx="9872385" cy="3880773"/>
          </a:xfrm>
        </p:spPr>
        <p:txBody>
          <a:bodyPr/>
          <a:lstStyle/>
          <a:p>
            <a:endParaRPr lang="en-US" i="1" dirty="0"/>
          </a:p>
          <a:p>
            <a:pPr algn="just">
              <a:lnSpc>
                <a:spcPct val="150000"/>
              </a:lnSpc>
            </a:pPr>
            <a:r>
              <a:rPr lang="en-US" dirty="0" smtClean="0"/>
              <a:t>Discharge process at KSUMC has been designed as per international standards of patient safety</a:t>
            </a:r>
          </a:p>
          <a:p>
            <a:pPr algn="just">
              <a:lnSpc>
                <a:spcPct val="150000"/>
              </a:lnSpc>
            </a:pPr>
            <a:r>
              <a:rPr lang="en-US" dirty="0" smtClean="0"/>
              <a:t>Knowing if the process was efficient or needed improvement called for thorough research</a:t>
            </a:r>
          </a:p>
          <a:p>
            <a:pPr marL="0" indent="0" algn="just">
              <a:lnSpc>
                <a:spcPct val="150000"/>
              </a:lnSpc>
              <a:buNone/>
            </a:pPr>
            <a:r>
              <a:rPr lang="en-US" dirty="0" smtClean="0"/>
              <a:t> </a:t>
            </a:r>
            <a:endParaRPr lang="en-US" dirty="0"/>
          </a:p>
        </p:txBody>
      </p:sp>
    </p:spTree>
    <p:extLst>
      <p:ext uri="{BB962C8B-B14F-4D97-AF65-F5344CB8AC3E}">
        <p14:creationId xmlns:p14="http://schemas.microsoft.com/office/powerpoint/2010/main" xmlns="" val="39771230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272020" cy="1320800"/>
          </a:xfrm>
        </p:spPr>
        <p:txBody>
          <a:bodyPr/>
          <a:lstStyle/>
          <a:p>
            <a:r>
              <a:rPr lang="en-US" dirty="0" smtClean="0">
                <a:effectLst>
                  <a:outerShdw blurRad="38100" dist="38100" dir="2700000" algn="tl">
                    <a:srgbClr val="000000">
                      <a:alpha val="43137"/>
                    </a:srgbClr>
                  </a:outerShdw>
                </a:effectLst>
              </a:rPr>
              <a:t>Discharge – an essential component of care and patient satisfaction</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3" y="2160589"/>
            <a:ext cx="9872385" cy="3880773"/>
          </a:xfrm>
        </p:spPr>
        <p:txBody>
          <a:bodyPr/>
          <a:lstStyle/>
          <a:p>
            <a:endParaRPr lang="en-US" i="1" dirty="0"/>
          </a:p>
          <a:p>
            <a:pPr algn="just">
              <a:lnSpc>
                <a:spcPct val="150000"/>
              </a:lnSpc>
            </a:pPr>
            <a:r>
              <a:rPr lang="en-US" dirty="0" smtClean="0"/>
              <a:t>Discharge is the </a:t>
            </a:r>
            <a:r>
              <a:rPr lang="en-US" dirty="0" smtClean="0">
                <a:solidFill>
                  <a:srgbClr val="0070C0"/>
                </a:solidFill>
              </a:rPr>
              <a:t>last point of encounter </a:t>
            </a:r>
            <a:r>
              <a:rPr lang="en-US" dirty="0" smtClean="0"/>
              <a:t>for a patient. It may be associated with a variety of feelings, from relief to anxiety, depending on the degree of care and recovery time required after discharge. If this process is not smooth, the overall impression of care delivery could be seriously hampered </a:t>
            </a:r>
            <a:endParaRPr lang="en-US" dirty="0"/>
          </a:p>
        </p:txBody>
      </p:sp>
    </p:spTree>
    <p:extLst>
      <p:ext uri="{BB962C8B-B14F-4D97-AF65-F5344CB8AC3E}">
        <p14:creationId xmlns:p14="http://schemas.microsoft.com/office/powerpoint/2010/main" xmlns="" val="4291914050"/>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714" y="304600"/>
            <a:ext cx="8596668" cy="569348"/>
          </a:xfrm>
        </p:spPr>
        <p:txBody>
          <a:bodyPr>
            <a:normAutofit fontScale="90000"/>
          </a:bodyPr>
          <a:lstStyle/>
          <a:p>
            <a:r>
              <a:rPr lang="en-US" dirty="0" smtClean="0">
                <a:effectLst>
                  <a:outerShdw blurRad="38100" dist="38100" dir="2700000" algn="tl">
                    <a:srgbClr val="000000">
                      <a:alpha val="43137"/>
                    </a:srgbClr>
                  </a:outerShdw>
                </a:effectLst>
              </a:rPr>
              <a:t>Discharge associated Patient Factors  </a:t>
            </a:r>
            <a:endParaRPr lang="en-US" dirty="0">
              <a:effectLst>
                <a:outerShdw blurRad="38100" dist="38100" dir="2700000" algn="tl">
                  <a:srgbClr val="000000">
                    <a:alpha val="43137"/>
                  </a:srgbClr>
                </a:outerShdw>
              </a:effectLst>
            </a:endParaRPr>
          </a:p>
        </p:txBody>
      </p:sp>
      <p:sp>
        <p:nvSpPr>
          <p:cNvPr id="4" name="Content Placeholder 3"/>
          <p:cNvSpPr>
            <a:spLocks noGrp="1"/>
          </p:cNvSpPr>
          <p:nvPr>
            <p:ph sz="half" idx="1"/>
          </p:nvPr>
        </p:nvSpPr>
        <p:spPr>
          <a:xfrm>
            <a:off x="550843" y="1002536"/>
            <a:ext cx="10189945" cy="5111826"/>
          </a:xfrm>
        </p:spPr>
        <p:txBody>
          <a:bodyPr>
            <a:normAutofit/>
          </a:bodyPr>
          <a:lstStyle/>
          <a:p>
            <a:r>
              <a:rPr lang="en-US" sz="1300" dirty="0" smtClean="0"/>
              <a:t>Seamless arrangement of </a:t>
            </a:r>
            <a:r>
              <a:rPr lang="en-US" sz="1300" b="1" dirty="0" smtClean="0">
                <a:solidFill>
                  <a:schemeClr val="accent2"/>
                </a:solidFill>
              </a:rPr>
              <a:t>follow-up</a:t>
            </a:r>
            <a:r>
              <a:rPr lang="en-US" sz="1300" dirty="0" smtClean="0"/>
              <a:t> </a:t>
            </a:r>
            <a:r>
              <a:rPr lang="en-US" sz="1300" dirty="0"/>
              <a:t>and </a:t>
            </a:r>
            <a:r>
              <a:rPr lang="en-US" sz="1300" b="1" dirty="0">
                <a:solidFill>
                  <a:schemeClr val="accent2"/>
                </a:solidFill>
              </a:rPr>
              <a:t>home</a:t>
            </a:r>
            <a:r>
              <a:rPr lang="en-US" sz="1300" b="1" dirty="0"/>
              <a:t> </a:t>
            </a:r>
            <a:r>
              <a:rPr lang="en-US" sz="1300" b="1" dirty="0" smtClean="0">
                <a:solidFill>
                  <a:schemeClr val="accent2"/>
                </a:solidFill>
              </a:rPr>
              <a:t>care </a:t>
            </a:r>
          </a:p>
          <a:p>
            <a:endParaRPr lang="en-US" sz="100" dirty="0" smtClean="0"/>
          </a:p>
          <a:p>
            <a:r>
              <a:rPr lang="en-US" sz="1300" b="1" dirty="0">
                <a:solidFill>
                  <a:schemeClr val="accent2"/>
                </a:solidFill>
              </a:rPr>
              <a:t>T</a:t>
            </a:r>
            <a:r>
              <a:rPr lang="en-US" sz="1300" b="1" dirty="0" smtClean="0">
                <a:solidFill>
                  <a:schemeClr val="accent2"/>
                </a:solidFill>
              </a:rPr>
              <a:t>ime</a:t>
            </a:r>
            <a:r>
              <a:rPr lang="en-US" sz="1300" dirty="0" smtClean="0">
                <a:solidFill>
                  <a:schemeClr val="accent2"/>
                </a:solidFill>
              </a:rPr>
              <a:t> </a:t>
            </a:r>
            <a:r>
              <a:rPr lang="en-US" sz="1300" dirty="0" smtClean="0"/>
              <a:t>of discharge and possible </a:t>
            </a:r>
            <a:r>
              <a:rPr lang="en-US" sz="1300" b="1" dirty="0" smtClean="0">
                <a:solidFill>
                  <a:schemeClr val="accent2"/>
                </a:solidFill>
              </a:rPr>
              <a:t>experiences</a:t>
            </a:r>
            <a:r>
              <a:rPr lang="en-US" sz="1300" dirty="0" smtClean="0"/>
              <a:t> on the </a:t>
            </a:r>
            <a:r>
              <a:rPr lang="en-US" sz="1300" dirty="0"/>
              <a:t>day </a:t>
            </a:r>
            <a:r>
              <a:rPr lang="en-US" sz="1300" dirty="0" smtClean="0"/>
              <a:t>of discharge</a:t>
            </a:r>
          </a:p>
          <a:p>
            <a:endParaRPr lang="en-US" sz="100" dirty="0"/>
          </a:p>
          <a:p>
            <a:r>
              <a:rPr lang="en-US" sz="1300" dirty="0" smtClean="0"/>
              <a:t>Feel </a:t>
            </a:r>
            <a:r>
              <a:rPr lang="en-US" sz="1300" b="1" dirty="0" smtClean="0">
                <a:solidFill>
                  <a:schemeClr val="accent2"/>
                </a:solidFill>
              </a:rPr>
              <a:t>safe</a:t>
            </a:r>
            <a:r>
              <a:rPr lang="en-US" sz="1300" dirty="0" smtClean="0">
                <a:solidFill>
                  <a:schemeClr val="accent2"/>
                </a:solidFill>
              </a:rPr>
              <a:t> </a:t>
            </a:r>
            <a:r>
              <a:rPr lang="en-US" sz="1300" dirty="0" smtClean="0"/>
              <a:t>and </a:t>
            </a:r>
            <a:r>
              <a:rPr lang="en-US" sz="1300" b="1" dirty="0" smtClean="0">
                <a:solidFill>
                  <a:schemeClr val="accent2"/>
                </a:solidFill>
              </a:rPr>
              <a:t>confident</a:t>
            </a:r>
            <a:r>
              <a:rPr lang="en-US" sz="1300" dirty="0" smtClean="0">
                <a:solidFill>
                  <a:schemeClr val="accent2"/>
                </a:solidFill>
              </a:rPr>
              <a:t> </a:t>
            </a:r>
            <a:r>
              <a:rPr lang="en-US" sz="1300" dirty="0" smtClean="0"/>
              <a:t>about their transition (home or otherwise)  </a:t>
            </a:r>
          </a:p>
          <a:p>
            <a:endParaRPr lang="en-US" sz="100" dirty="0"/>
          </a:p>
          <a:p>
            <a:r>
              <a:rPr lang="en-US" sz="1300" b="1" dirty="0">
                <a:solidFill>
                  <a:schemeClr val="accent2"/>
                </a:solidFill>
              </a:rPr>
              <a:t>C</a:t>
            </a:r>
            <a:r>
              <a:rPr lang="en-US" sz="1300" b="1" dirty="0" smtClean="0">
                <a:solidFill>
                  <a:schemeClr val="accent2"/>
                </a:solidFill>
              </a:rPr>
              <a:t>lear</a:t>
            </a:r>
            <a:r>
              <a:rPr lang="en-US" sz="1300" dirty="0" smtClean="0">
                <a:solidFill>
                  <a:schemeClr val="accent2"/>
                </a:solidFill>
              </a:rPr>
              <a:t> </a:t>
            </a:r>
            <a:r>
              <a:rPr lang="en-US" sz="1300" dirty="0" smtClean="0"/>
              <a:t>care </a:t>
            </a:r>
            <a:r>
              <a:rPr lang="en-US" sz="1300" b="1" dirty="0" smtClean="0">
                <a:solidFill>
                  <a:schemeClr val="accent2"/>
                </a:solidFill>
              </a:rPr>
              <a:t>instructions</a:t>
            </a:r>
            <a:r>
              <a:rPr lang="en-US" sz="1300" dirty="0" smtClean="0">
                <a:solidFill>
                  <a:schemeClr val="accent2"/>
                </a:solidFill>
              </a:rPr>
              <a:t> </a:t>
            </a:r>
            <a:r>
              <a:rPr lang="en-US" sz="1300" dirty="0" smtClean="0"/>
              <a:t>&amp; </a:t>
            </a:r>
            <a:r>
              <a:rPr lang="en-US" sz="1300" b="1" dirty="0" smtClean="0">
                <a:solidFill>
                  <a:schemeClr val="accent2"/>
                </a:solidFill>
              </a:rPr>
              <a:t>education</a:t>
            </a:r>
            <a:r>
              <a:rPr lang="en-US" sz="1300" b="1" dirty="0" smtClean="0"/>
              <a:t> </a:t>
            </a:r>
            <a:r>
              <a:rPr lang="en-US" sz="1300" dirty="0" smtClean="0"/>
              <a:t>of preparedness for </a:t>
            </a:r>
            <a:r>
              <a:rPr lang="en-US" sz="1300" dirty="0"/>
              <a:t>going </a:t>
            </a:r>
            <a:r>
              <a:rPr lang="en-US" sz="1300" dirty="0" smtClean="0"/>
              <a:t>home, caring </a:t>
            </a:r>
            <a:r>
              <a:rPr lang="en-US" sz="1300" dirty="0"/>
              <a:t>for </a:t>
            </a:r>
            <a:r>
              <a:rPr lang="en-US" sz="1300" dirty="0" smtClean="0"/>
              <a:t>themselves &amp; managing existing chronic conditions </a:t>
            </a:r>
          </a:p>
          <a:p>
            <a:endParaRPr lang="en-US" sz="100" dirty="0" smtClean="0"/>
          </a:p>
          <a:p>
            <a:r>
              <a:rPr lang="en-US" sz="1300" b="1" dirty="0" smtClean="0">
                <a:solidFill>
                  <a:schemeClr val="accent2"/>
                </a:solidFill>
              </a:rPr>
              <a:t>Involved</a:t>
            </a:r>
            <a:r>
              <a:rPr lang="en-US" sz="1300" dirty="0" smtClean="0">
                <a:solidFill>
                  <a:schemeClr val="accent2"/>
                </a:solidFill>
              </a:rPr>
              <a:t> </a:t>
            </a:r>
            <a:r>
              <a:rPr lang="en-US" sz="1300" dirty="0" smtClean="0"/>
              <a:t>in every step of the way and be </a:t>
            </a:r>
            <a:r>
              <a:rPr lang="en-US" sz="1300" b="1" dirty="0" smtClean="0">
                <a:solidFill>
                  <a:schemeClr val="accent2"/>
                </a:solidFill>
              </a:rPr>
              <a:t>informed</a:t>
            </a:r>
            <a:r>
              <a:rPr lang="en-US" sz="1300" dirty="0" smtClean="0">
                <a:solidFill>
                  <a:schemeClr val="accent2"/>
                </a:solidFill>
              </a:rPr>
              <a:t> </a:t>
            </a:r>
            <a:r>
              <a:rPr lang="en-US" sz="1300" b="1" dirty="0" smtClean="0">
                <a:solidFill>
                  <a:schemeClr val="accent2"/>
                </a:solidFill>
              </a:rPr>
              <a:t>clearly</a:t>
            </a:r>
            <a:r>
              <a:rPr lang="en-US" sz="1300" dirty="0" smtClean="0"/>
              <a:t> of new diagnoses/progress </a:t>
            </a:r>
          </a:p>
          <a:p>
            <a:endParaRPr lang="en-US" sz="100" dirty="0"/>
          </a:p>
          <a:p>
            <a:r>
              <a:rPr lang="en-US" sz="1300" b="1" dirty="0">
                <a:solidFill>
                  <a:schemeClr val="accent2"/>
                </a:solidFill>
              </a:rPr>
              <a:t>C</a:t>
            </a:r>
            <a:r>
              <a:rPr lang="en-US" sz="1300" b="1" dirty="0" smtClean="0">
                <a:solidFill>
                  <a:schemeClr val="accent2"/>
                </a:solidFill>
              </a:rPr>
              <a:t>onvenient</a:t>
            </a:r>
            <a:r>
              <a:rPr lang="en-US" sz="1300" dirty="0"/>
              <a:t>,  easy,  </a:t>
            </a:r>
            <a:r>
              <a:rPr lang="en-US" sz="1300" b="1" dirty="0">
                <a:solidFill>
                  <a:schemeClr val="accent2"/>
                </a:solidFill>
              </a:rPr>
              <a:t>fast</a:t>
            </a:r>
            <a:r>
              <a:rPr lang="en-US" sz="1300" dirty="0"/>
              <a:t>,  and  </a:t>
            </a:r>
            <a:r>
              <a:rPr lang="en-US" sz="1300" b="1" dirty="0">
                <a:solidFill>
                  <a:schemeClr val="accent2"/>
                </a:solidFill>
              </a:rPr>
              <a:t>pain-free</a:t>
            </a:r>
            <a:r>
              <a:rPr lang="en-US" sz="1300" b="1" dirty="0"/>
              <a:t>  </a:t>
            </a:r>
            <a:r>
              <a:rPr lang="en-US" sz="1300" b="1" dirty="0" smtClean="0">
                <a:solidFill>
                  <a:schemeClr val="accent2"/>
                </a:solidFill>
              </a:rPr>
              <a:t>transition</a:t>
            </a:r>
            <a:endParaRPr lang="en-US" sz="1300" dirty="0" smtClean="0">
              <a:solidFill>
                <a:schemeClr val="accent2"/>
              </a:solidFill>
            </a:endParaRPr>
          </a:p>
          <a:p>
            <a:endParaRPr lang="en-US" sz="100" dirty="0" smtClean="0"/>
          </a:p>
          <a:p>
            <a:r>
              <a:rPr lang="en-US" sz="1300" b="1" dirty="0">
                <a:solidFill>
                  <a:schemeClr val="accent2"/>
                </a:solidFill>
              </a:rPr>
              <a:t>Q</a:t>
            </a:r>
            <a:r>
              <a:rPr lang="en-US" sz="1300" b="1" dirty="0" smtClean="0">
                <a:solidFill>
                  <a:schemeClr val="accent2"/>
                </a:solidFill>
              </a:rPr>
              <a:t>uestions</a:t>
            </a:r>
            <a:r>
              <a:rPr lang="en-US" sz="1300" dirty="0" smtClean="0">
                <a:solidFill>
                  <a:schemeClr val="accent2"/>
                </a:solidFill>
              </a:rPr>
              <a:t> </a:t>
            </a:r>
            <a:r>
              <a:rPr lang="en-US" sz="1300" b="1" dirty="0">
                <a:solidFill>
                  <a:schemeClr val="accent2"/>
                </a:solidFill>
              </a:rPr>
              <a:t>answered</a:t>
            </a:r>
            <a:r>
              <a:rPr lang="en-US" sz="1300" dirty="0"/>
              <a:t>, their </a:t>
            </a:r>
            <a:r>
              <a:rPr lang="en-US" sz="1300" b="1" dirty="0">
                <a:solidFill>
                  <a:schemeClr val="accent2"/>
                </a:solidFill>
              </a:rPr>
              <a:t>feelings</a:t>
            </a:r>
            <a:r>
              <a:rPr lang="en-US" sz="1300" dirty="0">
                <a:solidFill>
                  <a:schemeClr val="accent2"/>
                </a:solidFill>
              </a:rPr>
              <a:t> </a:t>
            </a:r>
            <a:r>
              <a:rPr lang="en-US" sz="1300" dirty="0"/>
              <a:t>considered, their </a:t>
            </a:r>
            <a:r>
              <a:rPr lang="en-US" sz="1300" b="1" dirty="0">
                <a:solidFill>
                  <a:schemeClr val="accent2"/>
                </a:solidFill>
              </a:rPr>
              <a:t>family</a:t>
            </a:r>
            <a:r>
              <a:rPr lang="en-US" sz="1300" dirty="0">
                <a:solidFill>
                  <a:schemeClr val="accent2"/>
                </a:solidFill>
              </a:rPr>
              <a:t> </a:t>
            </a:r>
            <a:r>
              <a:rPr lang="en-US" sz="1300" b="1" dirty="0">
                <a:solidFill>
                  <a:schemeClr val="accent2"/>
                </a:solidFill>
              </a:rPr>
              <a:t>involved</a:t>
            </a:r>
            <a:r>
              <a:rPr lang="en-US" sz="1300" dirty="0"/>
              <a:t>, </a:t>
            </a:r>
            <a:endParaRPr lang="en-US" sz="1300" dirty="0" smtClean="0"/>
          </a:p>
          <a:p>
            <a:endParaRPr lang="en-US" sz="100" dirty="0"/>
          </a:p>
          <a:p>
            <a:r>
              <a:rPr lang="en-US" sz="1300" b="1" dirty="0">
                <a:solidFill>
                  <a:schemeClr val="accent2"/>
                </a:solidFill>
              </a:rPr>
              <a:t>F</a:t>
            </a:r>
            <a:r>
              <a:rPr lang="en-US" sz="1300" b="1" dirty="0" smtClean="0">
                <a:solidFill>
                  <a:schemeClr val="accent2"/>
                </a:solidFill>
              </a:rPr>
              <a:t>lexibility</a:t>
            </a:r>
            <a:r>
              <a:rPr lang="en-US" sz="1300" dirty="0" smtClean="0">
                <a:solidFill>
                  <a:schemeClr val="accent2"/>
                </a:solidFill>
              </a:rPr>
              <a:t> </a:t>
            </a:r>
            <a:r>
              <a:rPr lang="en-US" sz="1300" dirty="0"/>
              <a:t>in the </a:t>
            </a:r>
            <a:r>
              <a:rPr lang="en-US" sz="1300" b="1" dirty="0">
                <a:solidFill>
                  <a:schemeClr val="accent2"/>
                </a:solidFill>
              </a:rPr>
              <a:t>process</a:t>
            </a:r>
            <a:r>
              <a:rPr lang="en-US" sz="1300" dirty="0">
                <a:solidFill>
                  <a:schemeClr val="accent2"/>
                </a:solidFill>
              </a:rPr>
              <a:t> </a:t>
            </a:r>
            <a:r>
              <a:rPr lang="en-US" sz="1300" dirty="0"/>
              <a:t>to adjust to their individual </a:t>
            </a:r>
            <a:r>
              <a:rPr lang="en-US" sz="1300" dirty="0" smtClean="0"/>
              <a:t>needs </a:t>
            </a:r>
          </a:p>
          <a:p>
            <a:endParaRPr lang="en-US" sz="100" dirty="0" smtClean="0"/>
          </a:p>
          <a:p>
            <a:r>
              <a:rPr lang="en-US" sz="1300" b="1" dirty="0">
                <a:solidFill>
                  <a:schemeClr val="accent2"/>
                </a:solidFill>
              </a:rPr>
              <a:t>I</a:t>
            </a:r>
            <a:r>
              <a:rPr lang="en-US" sz="1300" b="1" dirty="0" smtClean="0">
                <a:solidFill>
                  <a:schemeClr val="accent2"/>
                </a:solidFill>
              </a:rPr>
              <a:t>nvolvement</a:t>
            </a:r>
            <a:r>
              <a:rPr lang="en-US" sz="1300" dirty="0" smtClean="0">
                <a:solidFill>
                  <a:schemeClr val="accent2"/>
                </a:solidFill>
              </a:rPr>
              <a:t> </a:t>
            </a:r>
            <a:r>
              <a:rPr lang="en-US" sz="1300" dirty="0" smtClean="0"/>
              <a:t>of the </a:t>
            </a:r>
            <a:r>
              <a:rPr lang="en-US" sz="1300" b="1" dirty="0" smtClean="0">
                <a:solidFill>
                  <a:schemeClr val="accent2"/>
                </a:solidFill>
              </a:rPr>
              <a:t>primary</a:t>
            </a:r>
            <a:r>
              <a:rPr lang="en-US" sz="1300" dirty="0" smtClean="0">
                <a:solidFill>
                  <a:schemeClr val="accent2"/>
                </a:solidFill>
              </a:rPr>
              <a:t> </a:t>
            </a:r>
            <a:r>
              <a:rPr lang="en-US" sz="1300" dirty="0" smtClean="0"/>
              <a:t>care provides </a:t>
            </a:r>
          </a:p>
          <a:p>
            <a:endParaRPr lang="en-US" sz="100" dirty="0" smtClean="0"/>
          </a:p>
          <a:p>
            <a:r>
              <a:rPr lang="en-US" sz="1300" b="1" dirty="0" smtClean="0">
                <a:solidFill>
                  <a:schemeClr val="accent2"/>
                </a:solidFill>
              </a:rPr>
              <a:t>Healing</a:t>
            </a:r>
            <a:r>
              <a:rPr lang="en-US" sz="1300" b="1" dirty="0" smtClean="0"/>
              <a:t> </a:t>
            </a:r>
            <a:r>
              <a:rPr lang="en-US" sz="1300" b="1" dirty="0">
                <a:solidFill>
                  <a:schemeClr val="accent2"/>
                </a:solidFill>
              </a:rPr>
              <a:t>relationship</a:t>
            </a:r>
            <a:r>
              <a:rPr lang="en-US" sz="1300" b="1" dirty="0"/>
              <a:t> </a:t>
            </a:r>
            <a:r>
              <a:rPr lang="en-US" sz="1300" dirty="0"/>
              <a:t>with the care providers</a:t>
            </a:r>
            <a:r>
              <a:rPr lang="en-US" sz="1300" dirty="0" smtClean="0"/>
              <a:t>.</a:t>
            </a:r>
            <a:endParaRPr lang="en-US" dirty="0"/>
          </a:p>
          <a:p>
            <a:pPr marL="0" indent="0" algn="r">
              <a:buNone/>
            </a:pPr>
            <a:r>
              <a:rPr lang="en-US" sz="900" i="1" dirty="0" smtClean="0"/>
              <a:t>(Perry, M., 2013; Clark, P. A., 2006)</a:t>
            </a:r>
            <a:endParaRPr lang="en-US" sz="900" i="1" dirty="0"/>
          </a:p>
        </p:txBody>
      </p:sp>
    </p:spTree>
    <p:extLst>
      <p:ext uri="{BB962C8B-B14F-4D97-AF65-F5344CB8AC3E}">
        <p14:creationId xmlns:p14="http://schemas.microsoft.com/office/powerpoint/2010/main" xmlns="" val="2952991377"/>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226" y="161235"/>
            <a:ext cx="8911687" cy="1280890"/>
          </a:xfrm>
        </p:spPr>
        <p:txBody>
          <a:bodyPr/>
          <a:lstStyle/>
          <a:p>
            <a:r>
              <a:rPr lang="en-US" dirty="0" smtClean="0">
                <a:effectLst>
                  <a:outerShdw blurRad="38100" dist="38100" dir="2700000" algn="tl">
                    <a:srgbClr val="000000">
                      <a:alpha val="43137"/>
                    </a:srgbClr>
                  </a:outerShdw>
                </a:effectLst>
              </a:rPr>
              <a:t>Literature Review</a:t>
            </a:r>
            <a:endParaRPr lang="en-US"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93240" y="983165"/>
            <a:ext cx="10456981" cy="5628650"/>
          </a:xfrm>
        </p:spPr>
        <p:txBody>
          <a:bodyPr>
            <a:normAutofit/>
          </a:bodyPr>
          <a:lstStyle/>
          <a:p>
            <a:r>
              <a:rPr lang="en-US" sz="1600" dirty="0" smtClean="0"/>
              <a:t>Carroll S., et al. (2011), conducted a </a:t>
            </a:r>
            <a:r>
              <a:rPr lang="en-US" sz="1600" dirty="0" smtClean="0">
                <a:solidFill>
                  <a:srgbClr val="0070C0"/>
                </a:solidFill>
              </a:rPr>
              <a:t>study among four top performing hospitals in patient discharge</a:t>
            </a:r>
            <a:r>
              <a:rPr lang="en-US" sz="1600" dirty="0" smtClean="0"/>
              <a:t>. An analysis of there success factors showed:</a:t>
            </a:r>
          </a:p>
          <a:p>
            <a:pPr lvl="1">
              <a:lnSpc>
                <a:spcPct val="170000"/>
              </a:lnSpc>
            </a:pPr>
            <a:r>
              <a:rPr lang="en-US" sz="1400" dirty="0" smtClean="0"/>
              <a:t>Clear treatment plan; initiating discharge process upon admission </a:t>
            </a:r>
          </a:p>
          <a:p>
            <a:pPr lvl="1"/>
            <a:r>
              <a:rPr lang="en-US" sz="1400" dirty="0" smtClean="0"/>
              <a:t>Multidisciplinary case management services</a:t>
            </a:r>
          </a:p>
          <a:p>
            <a:pPr lvl="1"/>
            <a:r>
              <a:rPr lang="en-US" sz="1400" dirty="0" smtClean="0"/>
              <a:t>Access to the right medications and support services. </a:t>
            </a:r>
          </a:p>
          <a:p>
            <a:pPr lvl="1"/>
            <a:r>
              <a:rPr lang="en-US" sz="1400" dirty="0" smtClean="0"/>
              <a:t>Arrangement for follow-up prior to discharge. </a:t>
            </a:r>
          </a:p>
          <a:p>
            <a:pPr lvl="1"/>
            <a:r>
              <a:rPr lang="en-US" sz="1400" dirty="0" smtClean="0"/>
              <a:t>Education about their disease, its management &amp; care.</a:t>
            </a:r>
          </a:p>
          <a:p>
            <a:pPr lvl="1"/>
            <a:r>
              <a:rPr lang="en-US" sz="1400" dirty="0" smtClean="0"/>
              <a:t>Assist in providing required resources at home to ensure compliance </a:t>
            </a:r>
          </a:p>
          <a:p>
            <a:pPr lvl="1"/>
            <a:r>
              <a:rPr lang="en-US" sz="1400" dirty="0" smtClean="0"/>
              <a:t>Education about medication, its use and guiding about missed warning signs. </a:t>
            </a:r>
          </a:p>
          <a:p>
            <a:pPr lvl="1"/>
            <a:r>
              <a:rPr lang="en-US" sz="1400" dirty="0" smtClean="0"/>
              <a:t>Patient involvement in development of goals of treatment and lifestyle change, and availability of community resources </a:t>
            </a:r>
          </a:p>
          <a:p>
            <a:pPr lvl="1"/>
            <a:r>
              <a:rPr lang="en-US" sz="1400" dirty="0" smtClean="0"/>
              <a:t>Training and support for nurses and case managers to assess patients’ literacy level and adjust materials and teaching methods accordingly. </a:t>
            </a:r>
          </a:p>
          <a:p>
            <a:pPr lvl="1"/>
            <a:r>
              <a:rPr lang="en-US" sz="1400" dirty="0" smtClean="0"/>
              <a:t>Physicians follow-up within a week of discharge</a:t>
            </a:r>
          </a:p>
          <a:p>
            <a:pPr marL="0" indent="0" algn="r">
              <a:buNone/>
            </a:pPr>
            <a:r>
              <a:rPr lang="en-US" sz="1200" i="1" dirty="0" smtClean="0"/>
              <a:t>(</a:t>
            </a:r>
            <a:r>
              <a:rPr lang="en-US" sz="1200" i="1" dirty="0" err="1" smtClean="0"/>
              <a:t>Silow</a:t>
            </a:r>
            <a:r>
              <a:rPr lang="en-US" sz="1200" i="1" dirty="0" smtClean="0"/>
              <a:t>-Carroll, Edwards, &amp; </a:t>
            </a:r>
            <a:r>
              <a:rPr lang="en-US" sz="1200" i="1" dirty="0" err="1" smtClean="0"/>
              <a:t>Lashbrook</a:t>
            </a:r>
            <a:r>
              <a:rPr lang="en-US" sz="1200" i="1" dirty="0" smtClean="0"/>
              <a:t>, 2011)</a:t>
            </a:r>
            <a:r>
              <a:rPr lang="en-US" sz="1600" i="1" dirty="0" smtClean="0"/>
              <a:t>.</a:t>
            </a:r>
          </a:p>
          <a:p>
            <a:pPr marL="0" indent="0" algn="r">
              <a:buNone/>
            </a:pPr>
            <a:endParaRPr lang="en-US" dirty="0" smtClean="0"/>
          </a:p>
        </p:txBody>
      </p:sp>
    </p:spTree>
    <p:extLst>
      <p:ext uri="{BB962C8B-B14F-4D97-AF65-F5344CB8AC3E}">
        <p14:creationId xmlns:p14="http://schemas.microsoft.com/office/powerpoint/2010/main" xmlns="" val="3778019595"/>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D3128568B1964AA6A40497C202D2B1" ma:contentTypeVersion="0" ma:contentTypeDescription="Create a new document." ma:contentTypeScope="" ma:versionID="585cc05df1366ced9d726cae6d57788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7F23F52-F340-4D7D-94D1-C5E54B7C4E81}"/>
</file>

<file path=customXml/itemProps2.xml><?xml version="1.0" encoding="utf-8"?>
<ds:datastoreItem xmlns:ds="http://schemas.openxmlformats.org/officeDocument/2006/customXml" ds:itemID="{90F845CF-A58C-48F6-9DF5-1BB18559C853}"/>
</file>

<file path=customXml/itemProps3.xml><?xml version="1.0" encoding="utf-8"?>
<ds:datastoreItem xmlns:ds="http://schemas.openxmlformats.org/officeDocument/2006/customXml" ds:itemID="{33F1B615-26C7-43B3-AD2C-690608468CD7}"/>
</file>

<file path=docProps/app.xml><?xml version="1.0" encoding="utf-8"?>
<Properties xmlns="http://schemas.openxmlformats.org/officeDocument/2006/extended-properties" xmlns:vt="http://schemas.openxmlformats.org/officeDocument/2006/docPropsVTypes">
  <Template>Facet</Template>
  <TotalTime>2028</TotalTime>
  <Words>1102</Words>
  <Application>Microsoft Office PowerPoint</Application>
  <PresentationFormat>Custom</PresentationFormat>
  <Paragraphs>154</Paragraphs>
  <Slides>20</Slides>
  <Notes>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Facet</vt:lpstr>
      <vt:lpstr>EFFECTIVE HOSPITAL DISCHARGE</vt:lpstr>
      <vt:lpstr>Acknowledgments </vt:lpstr>
      <vt:lpstr>Introduction</vt:lpstr>
      <vt:lpstr>Why Use Patient Feedback </vt:lpstr>
      <vt:lpstr>Discharge – an essential component of care and patient satisfaction</vt:lpstr>
      <vt:lpstr>Discharge – an essential component of care and patient satisfaction</vt:lpstr>
      <vt:lpstr>Discharge – an essential component of care and patient satisfaction</vt:lpstr>
      <vt:lpstr>Discharge associated Patient Factors  </vt:lpstr>
      <vt:lpstr>Literature Review</vt:lpstr>
      <vt:lpstr>Literature review</vt:lpstr>
      <vt:lpstr>THE SURVEY</vt:lpstr>
      <vt:lpstr>Aim of the discharge survey </vt:lpstr>
      <vt:lpstr>Collecting Patient Feedback</vt:lpstr>
      <vt:lpstr>Collecting Patient Feedback</vt:lpstr>
      <vt:lpstr>Strengths: Comparative Analysis </vt:lpstr>
      <vt:lpstr>Areas of Improvement: Comparative Analysis </vt:lpstr>
      <vt:lpstr>Actions Taken </vt:lpstr>
      <vt:lpstr>Conclusion &amp; Implications</vt:lpstr>
      <vt:lpstr>THANK YOU</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Patient Experience through Assessing and Designing Effective Hospital Discharge Process: Research Results  from a Large Multi-site Hospital</dc:title>
  <dc:creator>user</dc:creator>
  <cp:lastModifiedBy>Safa</cp:lastModifiedBy>
  <cp:revision>178</cp:revision>
  <dcterms:created xsi:type="dcterms:W3CDTF">2015-09-29T16:19:51Z</dcterms:created>
  <dcterms:modified xsi:type="dcterms:W3CDTF">2015-12-28T08:56:24Z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0x010100F9D3128568B1964AA6A40497C202D2B1</vt:lpwstr>
  </property>
</Properties>
</file>