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ACD961-19B8-4FB4-A327-9CCE55822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30BE56-6C11-4BA2-88EA-41EC7471E52F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1754" y="188640"/>
            <a:ext cx="356249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EIGRP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2195634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Rockwell" panose="02060603020205020403" pitchFamily="18" charset="0"/>
                <a:ea typeface="Batang" panose="02030600000101010101" pitchFamily="18" charset="-127"/>
              </a:rPr>
              <a:t>Prof. Ashraf </a:t>
            </a:r>
            <a:r>
              <a:rPr lang="en-US" sz="2800" b="1" dirty="0" err="1">
                <a:latin typeface="Rockwell" panose="02060603020205020403" pitchFamily="18" charset="0"/>
                <a:ea typeface="Batang" panose="02030600000101010101" pitchFamily="18" charset="-127"/>
              </a:rPr>
              <a:t>Abdelaziz</a:t>
            </a:r>
            <a:r>
              <a:rPr lang="en-US" sz="2800" b="1" dirty="0">
                <a:latin typeface="Rockwell" panose="02060603020205020403" pitchFamily="18" charset="0"/>
                <a:ea typeface="Batang" panose="02030600000101010101" pitchFamily="18" charset="-127"/>
              </a:rPr>
              <a:t> </a:t>
            </a:r>
            <a:r>
              <a:rPr lang="en-US" sz="2800" b="1" dirty="0" err="1" smtClean="0">
                <a:latin typeface="Rockwell" panose="02060603020205020403" pitchFamily="18" charset="0"/>
                <a:ea typeface="Batang" panose="02030600000101010101" pitchFamily="18" charset="-127"/>
              </a:rPr>
              <a:t>Taha</a:t>
            </a:r>
            <a:endParaRPr lang="en-US" sz="2800" b="1" dirty="0" smtClean="0">
              <a:latin typeface="Rockwell" panose="02060603020205020403" pitchFamily="18" charset="0"/>
              <a:ea typeface="Batang" panose="02030600000101010101" pitchFamily="18" charset="-127"/>
            </a:endParaRPr>
          </a:p>
          <a:p>
            <a:pPr algn="ctr"/>
            <a:r>
              <a:rPr lang="en-US" sz="2800" b="1" dirty="0" smtClean="0">
                <a:latin typeface="Rockwell" panose="02060603020205020403" pitchFamily="18" charset="0"/>
                <a:ea typeface="Batang" panose="02030600000101010101" pitchFamily="18" charset="-127"/>
              </a:rPr>
              <a:t>CEN 447</a:t>
            </a:r>
            <a:endParaRPr lang="en-US" sz="2800" dirty="0">
              <a:latin typeface="Rockwell" panose="02060603020205020403" pitchFamily="18" charset="0"/>
              <a:ea typeface="Batang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7343" y="6488668"/>
            <a:ext cx="1114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97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412776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200" dirty="0" smtClean="0"/>
              <a:t>EIGRP : Enhanced </a:t>
            </a:r>
            <a:r>
              <a:rPr lang="en-US" sz="2200" dirty="0"/>
              <a:t>Interior Gateway Routing Protocol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059107"/>
            <a:ext cx="84969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EIGRP gives the network administrator has several advantages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"Distance vector routing protocols" It stores the routing information.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EIGRP is classified as a Classless routing protocols that’s mean can deal with VLSM.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IGP "interior gateway protocol" that’s mean works inside Autonomous system.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Advanced distance vector that’s selects the best path for building a cross between a distance bandwidth.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Cisco Property where Cisco has developed a protocol IGRP and produced one of the greatest routing protocols for which EIGRP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Multi protocol that’s supports many of the Protocols such as IP and IPX and apple take , however need three tables for each type 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Max count hop is its own 224 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332656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Introduction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59535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 txBox="1">
            <a:spLocks noChangeArrowheads="1"/>
          </p:cNvSpPr>
          <p:nvPr/>
        </p:nvSpPr>
        <p:spPr>
          <a:xfrm>
            <a:off x="655638" y="457200"/>
            <a:ext cx="8145462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>
                <a:ea typeface="宋体" charset="-122"/>
              </a:rPr>
              <a:t>EIGRP Configuration</a:t>
            </a:r>
            <a:endParaRPr lang="en-US" altLang="zh-CN">
              <a:ea typeface="宋体" charset="-122"/>
            </a:endParaRPr>
          </a:p>
        </p:txBody>
      </p:sp>
      <p:pic>
        <p:nvPicPr>
          <p:cNvPr id="3" name="Picture 17" descr="327P_09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0638" y="3067050"/>
            <a:ext cx="656272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373188" y="1612900"/>
            <a:ext cx="6399212" cy="341313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en-US" altLang="zh-CN" sz="1600" b="1">
                <a:solidFill>
                  <a:srgbClr val="000000"/>
                </a:solidFill>
                <a:ea typeface="宋体" charset="-122"/>
              </a:rPr>
              <a:t>RouterX(config)# router eigrp </a:t>
            </a:r>
            <a:r>
              <a:rPr lang="en-US" altLang="zh-CN" sz="1600" b="1" i="1">
                <a:solidFill>
                  <a:srgbClr val="000000"/>
                </a:solidFill>
                <a:ea typeface="宋体" charset="-122"/>
              </a:rPr>
              <a:t>autonomous-system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373188" y="2352675"/>
            <a:ext cx="6399212" cy="322263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019" tIns="36509" rIns="73019" bIns="36509"/>
          <a:lstStyle/>
          <a:p>
            <a:pPr algn="l"/>
            <a:r>
              <a:rPr lang="en-US" altLang="zh-CN" sz="1600" b="1">
                <a:solidFill>
                  <a:srgbClr val="000000"/>
                </a:solidFill>
                <a:ea typeface="宋体" charset="-122"/>
              </a:rPr>
              <a:t>RouterX(config-router)# network </a:t>
            </a:r>
            <a:r>
              <a:rPr lang="en-US" altLang="zh-CN" sz="1600" b="1" i="1">
                <a:solidFill>
                  <a:srgbClr val="000000"/>
                </a:solidFill>
                <a:ea typeface="宋体" charset="-122"/>
              </a:rPr>
              <a:t>network-number</a:t>
            </a:r>
          </a:p>
        </p:txBody>
      </p:sp>
    </p:spTree>
    <p:extLst>
      <p:ext uri="{BB962C8B-B14F-4D97-AF65-F5344CB8AC3E}">
        <p14:creationId xmlns:p14="http://schemas.microsoft.com/office/powerpoint/2010/main" xmlns="" val="2334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55638" y="457200"/>
            <a:ext cx="8145462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ea typeface="宋体" charset="-122"/>
              </a:rPr>
              <a:t>EIGRP Metric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1557338"/>
            <a:ext cx="8477572" cy="45910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dirty="0" smtClean="0">
                <a:ea typeface="宋体" charset="-122"/>
              </a:rPr>
              <a:t>The criteria that EIGRP uses by default to calculate its metric:</a:t>
            </a:r>
          </a:p>
          <a:p>
            <a:pPr marL="401638" lvl="1" indent="-230188" algn="just"/>
            <a:r>
              <a:rPr lang="en-US" altLang="zh-CN" dirty="0" smtClean="0">
                <a:ea typeface="宋体" charset="-122"/>
              </a:rPr>
              <a:t>Bandwidth</a:t>
            </a:r>
          </a:p>
          <a:p>
            <a:pPr marL="401638" lvl="1" indent="-230188" algn="just"/>
            <a:r>
              <a:rPr lang="en-US" altLang="zh-CN" dirty="0" smtClean="0">
                <a:ea typeface="宋体" charset="-122"/>
              </a:rPr>
              <a:t>Delay</a:t>
            </a:r>
          </a:p>
          <a:p>
            <a:pPr algn="just"/>
            <a:r>
              <a:rPr lang="en-US" altLang="zh-CN" dirty="0" smtClean="0">
                <a:ea typeface="宋体" charset="-122"/>
              </a:rPr>
              <a:t>The optional criteria that EIGRP can be configured to use when calculating its metric:</a:t>
            </a:r>
          </a:p>
          <a:p>
            <a:pPr marL="401638" lvl="1" indent="-230188" algn="just"/>
            <a:r>
              <a:rPr lang="en-US" altLang="zh-CN" dirty="0" smtClean="0">
                <a:ea typeface="宋体" charset="-122"/>
              </a:rPr>
              <a:t>Reliability</a:t>
            </a:r>
          </a:p>
          <a:p>
            <a:pPr marL="401638" lvl="1" indent="-230188" algn="just"/>
            <a:r>
              <a:rPr lang="en-US" altLang="zh-CN" dirty="0" smtClean="0">
                <a:ea typeface="宋体" charset="-122"/>
              </a:rPr>
              <a:t>Load</a:t>
            </a:r>
          </a:p>
        </p:txBody>
      </p:sp>
    </p:spTree>
    <p:extLst>
      <p:ext uri="{BB962C8B-B14F-4D97-AF65-F5344CB8AC3E}">
        <p14:creationId xmlns:p14="http://schemas.microsoft.com/office/powerpoint/2010/main" xmlns="" val="230784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55679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宋体" charset="-122"/>
              </a:rPr>
              <a:t>EIGRP contains three tables: </a:t>
            </a:r>
          </a:p>
          <a:p>
            <a:r>
              <a:rPr lang="en-US" sz="3200" dirty="0">
                <a:ea typeface="宋体" charset="-122"/>
              </a:rPr>
              <a:t>1 - Routing table </a:t>
            </a:r>
          </a:p>
          <a:p>
            <a:r>
              <a:rPr lang="en-US" sz="3200" dirty="0">
                <a:ea typeface="宋体" charset="-122"/>
              </a:rPr>
              <a:t>2 - Topology table </a:t>
            </a:r>
          </a:p>
          <a:p>
            <a:r>
              <a:rPr lang="en-US" sz="3200" dirty="0">
                <a:ea typeface="宋体" charset="-122"/>
              </a:rPr>
              <a:t>3 - Neighbor table </a:t>
            </a:r>
          </a:p>
          <a:p>
            <a:endParaRPr lang="en-US" sz="3200" dirty="0">
              <a:ea typeface="宋体" charset="-122"/>
            </a:endParaRPr>
          </a:p>
          <a:p>
            <a:r>
              <a:rPr lang="en-US" sz="3200" dirty="0">
                <a:ea typeface="宋体" charset="-122"/>
              </a:rPr>
              <a:t>Best path called "successor route" and it will keep in the Routing table, and the second best path called "feasible route" and it will </a:t>
            </a:r>
            <a:r>
              <a:rPr lang="en-US" sz="3200" dirty="0" smtClean="0">
                <a:ea typeface="宋体" charset="-122"/>
              </a:rPr>
              <a:t>keep </a:t>
            </a:r>
            <a:r>
              <a:rPr lang="en-US" sz="3200" dirty="0">
                <a:ea typeface="宋体" charset="-122"/>
              </a:rPr>
              <a:t>in the topology table.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15816" y="496466"/>
            <a:ext cx="410445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  <a:ea typeface="宋体" charset="-122"/>
                <a:cs typeface="+mj-cs"/>
              </a:rPr>
              <a:t>EIGRP</a:t>
            </a:r>
            <a:r>
              <a:rPr lang="en-US" dirty="0" smtClean="0"/>
              <a:t> </a:t>
            </a:r>
            <a:r>
              <a:rPr lang="en-US" sz="4400" dirty="0">
                <a:latin typeface="+mj-lt"/>
                <a:ea typeface="宋体" charset="-122"/>
                <a:cs typeface="+mj-cs"/>
              </a:rPr>
              <a:t>Tables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8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52</TotalTime>
  <Words>232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Composite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Dr. Ashraf Abdelaziz</cp:lastModifiedBy>
  <cp:revision>6</cp:revision>
  <dcterms:created xsi:type="dcterms:W3CDTF">2014-04-19T15:57:50Z</dcterms:created>
  <dcterms:modified xsi:type="dcterms:W3CDTF">2015-04-08T09:54:03Z</dcterms:modified>
</cp:coreProperties>
</file>