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sldIdLst>
    <p:sldId id="256" r:id="rId2"/>
    <p:sldId id="283" r:id="rId3"/>
    <p:sldId id="275" r:id="rId4"/>
    <p:sldId id="268" r:id="rId5"/>
    <p:sldId id="269" r:id="rId6"/>
    <p:sldId id="286" r:id="rId7"/>
    <p:sldId id="284" r:id="rId8"/>
    <p:sldId id="285" r:id="rId9"/>
    <p:sldId id="262" r:id="rId10"/>
    <p:sldId id="291" r:id="rId11"/>
    <p:sldId id="293" r:id="rId12"/>
    <p:sldId id="289" r:id="rId13"/>
    <p:sldId id="290" r:id="rId14"/>
    <p:sldId id="258" r:id="rId15"/>
    <p:sldId id="292" r:id="rId16"/>
    <p:sldId id="294" r:id="rId17"/>
    <p:sldId id="296" r:id="rId18"/>
    <p:sldId id="297" r:id="rId19"/>
    <p:sldId id="298" r:id="rId20"/>
    <p:sldId id="299" r:id="rId21"/>
    <p:sldId id="260" r:id="rId22"/>
    <p:sldId id="259" r:id="rId23"/>
    <p:sldId id="257" r:id="rId24"/>
    <p:sldId id="279" r:id="rId25"/>
    <p:sldId id="276" r:id="rId26"/>
    <p:sldId id="282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B3F692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13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1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0" y="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IN">
              <a:cs typeface="+mn-cs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IN">
                <a:cs typeface="+mn-cs"/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IN">
                <a:cs typeface="+mn-cs"/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IN">
                <a:cs typeface="+mn-cs"/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IN">
                  <a:cs typeface="+mn-cs"/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IN">
                  <a:cs typeface="+mn-cs"/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IN">
                  <a:cs typeface="+mn-cs"/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IN">
                  <a:cs typeface="+mn-cs"/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IN">
                  <a:cs typeface="+mn-cs"/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IN">
                <a:cs typeface="+mn-cs"/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IN">
                <a:cs typeface="+mn-cs"/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IN">
                <a:cs typeface="+mn-cs"/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IN">
                  <a:cs typeface="+mn-cs"/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IN">
                  <a:cs typeface="+mn-cs"/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IN">
                  <a:cs typeface="+mn-cs"/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IN">
                  <a:cs typeface="+mn-cs"/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IN">
                  <a:cs typeface="+mn-cs"/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IN">
              <a:cs typeface="+mn-cs"/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IN">
              <a:cs typeface="+mn-cs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30817B-FC51-460E-980A-3B876C965A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8AAD4-3DBD-400C-A284-87A70A430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27F32-EF95-4B73-8598-88B99B3CF4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ECEE1E-C0AD-4958-9B9A-5662D608AC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pPr lvl="0"/>
            <a:endParaRPr lang="en-IN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B1C75-9F5E-4CAE-B3A5-418128B767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1F8F7-76F0-4CBE-AD3D-72D2A01355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0C0D7D-0F8C-466E-9B15-F90E734C78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B49E9-A687-4CF9-8220-35F99C21F1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D318F-AFF9-4854-8DDA-962D4A93EA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3BE4F-7017-4C89-8D43-9C69220E8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19172-BC75-4908-BAC2-30586FBF2A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D8BC8-1482-4ECA-A566-1BEF491FB4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7553-7AB2-4C50-869C-41B6D5933F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IN">
              <a:cs typeface="+mn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fld id="{770AE8B2-AD4C-4E83-A65E-E4C2DDF271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663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IN">
              <a:cs typeface="+mn-cs"/>
            </a:endParaRPr>
          </a:p>
        </p:txBody>
      </p:sp>
      <p:sp>
        <p:nvSpPr>
          <p:cNvPr id="2663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IN">
              <a:cs typeface="+mn-cs"/>
            </a:endParaRPr>
          </a:p>
        </p:txBody>
      </p:sp>
      <p:grpSp>
        <p:nvGrpSpPr>
          <p:cNvPr id="1741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6635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IN">
                <a:cs typeface="+mn-cs"/>
              </a:endParaRPr>
            </a:p>
          </p:txBody>
        </p:sp>
        <p:sp>
          <p:nvSpPr>
            <p:cNvPr id="26636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IN">
                <a:cs typeface="+mn-cs"/>
              </a:endParaRPr>
            </a:p>
          </p:txBody>
        </p:sp>
        <p:sp>
          <p:nvSpPr>
            <p:cNvPr id="26637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IN">
                <a:cs typeface="+mn-cs"/>
              </a:endParaRPr>
            </a:p>
          </p:txBody>
        </p:sp>
        <p:sp>
          <p:nvSpPr>
            <p:cNvPr id="26638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IN">
                <a:cs typeface="+mn-cs"/>
              </a:endParaRPr>
            </a:p>
          </p:txBody>
        </p:sp>
        <p:sp>
          <p:nvSpPr>
            <p:cNvPr id="26639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IN">
                <a:cs typeface="+mn-cs"/>
              </a:endParaRPr>
            </a:p>
          </p:txBody>
        </p:sp>
        <p:sp>
          <p:nvSpPr>
            <p:cNvPr id="26640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IN">
                <a:cs typeface="+mn-cs"/>
              </a:endParaRPr>
            </a:p>
          </p:txBody>
        </p:sp>
        <p:sp>
          <p:nvSpPr>
            <p:cNvPr id="26641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IN">
                <a:cs typeface="+mn-cs"/>
              </a:endParaRPr>
            </a:p>
          </p:txBody>
        </p:sp>
        <p:sp>
          <p:nvSpPr>
            <p:cNvPr id="26642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IN">
                <a:cs typeface="+mn-cs"/>
              </a:endParaRPr>
            </a:p>
          </p:txBody>
        </p:sp>
        <p:sp>
          <p:nvSpPr>
            <p:cNvPr id="26643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IN">
                <a:cs typeface="+mn-cs"/>
              </a:endParaRPr>
            </a:p>
          </p:txBody>
        </p:sp>
        <p:grpSp>
          <p:nvGrpSpPr>
            <p:cNvPr id="1744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744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6646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IN">
                    <a:cs typeface="+mn-cs"/>
                  </a:endParaRPr>
                </a:p>
              </p:txBody>
            </p:sp>
            <p:sp>
              <p:nvSpPr>
                <p:cNvPr id="26647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IN">
                    <a:cs typeface="+mn-cs"/>
                  </a:endParaRPr>
                </a:p>
              </p:txBody>
            </p:sp>
            <p:sp>
              <p:nvSpPr>
                <p:cNvPr id="26648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IN">
                    <a:cs typeface="+mn-cs"/>
                  </a:endParaRPr>
                </a:p>
              </p:txBody>
            </p:sp>
          </p:grpSp>
          <p:sp>
            <p:nvSpPr>
              <p:cNvPr id="26649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IN">
                  <a:cs typeface="+mn-cs"/>
                </a:endParaRPr>
              </a:p>
            </p:txBody>
          </p:sp>
          <p:sp>
            <p:nvSpPr>
              <p:cNvPr id="26650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IN">
                  <a:cs typeface="+mn-cs"/>
                </a:endParaRPr>
              </a:p>
            </p:txBody>
          </p:sp>
          <p:sp>
            <p:nvSpPr>
              <p:cNvPr id="26651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IN">
                  <a:cs typeface="+mn-cs"/>
                </a:endParaRPr>
              </a:p>
            </p:txBody>
          </p:sp>
          <p:grpSp>
            <p:nvGrpSpPr>
              <p:cNvPr id="17449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6653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IN">
                    <a:cs typeface="+mn-cs"/>
                  </a:endParaRPr>
                </a:p>
              </p:txBody>
            </p:sp>
            <p:sp>
              <p:nvSpPr>
                <p:cNvPr id="26654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IN">
                    <a:cs typeface="+mn-cs"/>
                  </a:endParaRPr>
                </a:p>
              </p:txBody>
            </p:sp>
            <p:sp>
              <p:nvSpPr>
                <p:cNvPr id="26655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IN">
                    <a:cs typeface="+mn-cs"/>
                  </a:endParaRPr>
                </a:p>
              </p:txBody>
            </p:sp>
            <p:sp>
              <p:nvSpPr>
                <p:cNvPr id="26656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IN">
                    <a:cs typeface="+mn-cs"/>
                  </a:endParaRPr>
                </a:p>
              </p:txBody>
            </p:sp>
            <p:sp>
              <p:nvSpPr>
                <p:cNvPr id="26657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IN">
                    <a:cs typeface="+mn-cs"/>
                  </a:endParaRPr>
                </a:p>
              </p:txBody>
            </p:sp>
            <p:sp>
              <p:nvSpPr>
                <p:cNvPr id="26658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IN">
                    <a:cs typeface="+mn-cs"/>
                  </a:endParaRPr>
                </a:p>
              </p:txBody>
            </p:sp>
            <p:sp>
              <p:nvSpPr>
                <p:cNvPr id="26659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IN">
                    <a:cs typeface="+mn-cs"/>
                  </a:endParaRPr>
                </a:p>
              </p:txBody>
            </p:sp>
            <p:sp>
              <p:nvSpPr>
                <p:cNvPr id="26660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IN">
                    <a:cs typeface="+mn-cs"/>
                  </a:endParaRPr>
                </a:p>
              </p:txBody>
            </p:sp>
          </p:grpSp>
        </p:grpSp>
      </p:grpSp>
      <p:grpSp>
        <p:nvGrpSpPr>
          <p:cNvPr id="1741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6662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IN">
                <a:cs typeface="+mn-cs"/>
              </a:endParaRPr>
            </a:p>
          </p:txBody>
        </p:sp>
        <p:sp>
          <p:nvSpPr>
            <p:cNvPr id="26663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IN">
                <a:cs typeface="+mn-cs"/>
              </a:endParaRPr>
            </a:p>
          </p:txBody>
        </p:sp>
      </p:grpSp>
      <p:grpSp>
        <p:nvGrpSpPr>
          <p:cNvPr id="1742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742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6666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IN">
                  <a:cs typeface="+mn-cs"/>
                </a:endParaRPr>
              </a:p>
            </p:txBody>
          </p:sp>
          <p:grpSp>
            <p:nvGrpSpPr>
              <p:cNvPr id="17424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6668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IN">
                    <a:cs typeface="+mn-cs"/>
                  </a:endParaRPr>
                </a:p>
              </p:txBody>
            </p:sp>
            <p:sp>
              <p:nvSpPr>
                <p:cNvPr id="26669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0" y="330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IN">
                    <a:cs typeface="+mn-cs"/>
                  </a:endParaRPr>
                </a:p>
              </p:txBody>
            </p:sp>
            <p:sp>
              <p:nvSpPr>
                <p:cNvPr id="26670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0" y="180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IN">
                    <a:cs typeface="+mn-cs"/>
                  </a:endParaRPr>
                </a:p>
              </p:txBody>
            </p:sp>
            <p:sp>
              <p:nvSpPr>
                <p:cNvPr id="26671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IN">
                    <a:cs typeface="+mn-cs"/>
                  </a:endParaRPr>
                </a:p>
              </p:txBody>
            </p:sp>
            <p:sp>
              <p:nvSpPr>
                <p:cNvPr id="26672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9" y="895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IN">
                    <a:cs typeface="+mn-cs"/>
                  </a:endParaRPr>
                </a:p>
              </p:txBody>
            </p:sp>
            <p:sp>
              <p:nvSpPr>
                <p:cNvPr id="26673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4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IN">
                    <a:cs typeface="+mn-cs"/>
                  </a:endParaRPr>
                </a:p>
              </p:txBody>
            </p:sp>
            <p:sp>
              <p:nvSpPr>
                <p:cNvPr id="26674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IN">
                    <a:cs typeface="+mn-cs"/>
                  </a:endParaRPr>
                </a:p>
              </p:txBody>
            </p:sp>
            <p:sp>
              <p:nvSpPr>
                <p:cNvPr id="26675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0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en-IN">
                    <a:cs typeface="+mn-cs"/>
                  </a:endParaRPr>
                </a:p>
              </p:txBody>
            </p:sp>
          </p:grpSp>
        </p:grpSp>
        <p:sp>
          <p:nvSpPr>
            <p:cNvPr id="26676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IN"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61" r:id="rId8"/>
    <p:sldLayoutId id="2147483660" r:id="rId9"/>
    <p:sldLayoutId id="2147483659" r:id="rId10"/>
    <p:sldLayoutId id="2147483658" r:id="rId11"/>
    <p:sldLayoutId id="2147483657" r:id="rId12"/>
    <p:sldLayoutId id="214748365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Home_care" TargetMode="External"/><Relationship Id="rId2" Type="http://schemas.openxmlformats.org/officeDocument/2006/relationships/hyperlink" Target="http://en.wikipedia.org/wiki/Health_car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Trusts" TargetMode="External"/><Relationship Id="rId5" Type="http://schemas.openxmlformats.org/officeDocument/2006/relationships/hyperlink" Target="http://en.wikipedia.org/wiki/Activities_of_daily_living" TargetMode="External"/><Relationship Id="rId4" Type="http://schemas.openxmlformats.org/officeDocument/2006/relationships/hyperlink" Target="http://en.wikipedia.org/wiki/Nutrition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Quality_of_life_(healthcare)" TargetMode="External"/><Relationship Id="rId2" Type="http://schemas.openxmlformats.org/officeDocument/2006/relationships/hyperlink" Target="http://en.wikipedia.org/wiki/Long_term_care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en.wikipedia.org/wiki/Referral_(business)" TargetMode="External"/><Relationship Id="rId4" Type="http://schemas.openxmlformats.org/officeDocument/2006/relationships/hyperlink" Target="http://en.wikipedia.org/wiki/Old_age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Disability" TargetMode="External"/><Relationship Id="rId2" Type="http://schemas.openxmlformats.org/officeDocument/2006/relationships/hyperlink" Target="http://en.wikipedia.org/wiki/Chronic_illness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Health_insurance" TargetMode="External"/><Relationship Id="rId3" Type="http://schemas.openxmlformats.org/officeDocument/2006/relationships/hyperlink" Target="http://en.wikipedia.org/wiki/Drug_therapy" TargetMode="External"/><Relationship Id="rId7" Type="http://schemas.openxmlformats.org/officeDocument/2006/relationships/hyperlink" Target="http://en.wikipedia.org/wiki/Bathing" TargetMode="External"/><Relationship Id="rId2" Type="http://schemas.openxmlformats.org/officeDocument/2006/relationships/hyperlink" Target="http://en.wikipedia.org/wiki/Nursi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.wikipedia.org/wiki/Clothing" TargetMode="External"/><Relationship Id="rId5" Type="http://schemas.openxmlformats.org/officeDocument/2006/relationships/hyperlink" Target="http://en.wikipedia.org/wiki/Activities_of_daily_living" TargetMode="External"/><Relationship Id="rId4" Type="http://schemas.openxmlformats.org/officeDocument/2006/relationships/hyperlink" Target="http://en.wikipedia.org/wiki/Physical_therapy" TargetMode="External"/><Relationship Id="rId9" Type="http://schemas.openxmlformats.org/officeDocument/2006/relationships/hyperlink" Target="http://en.wikipedia.org/wiki/Long-term_care_insurance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Life_expectancy" TargetMode="External"/><Relationship Id="rId2" Type="http://schemas.openxmlformats.org/officeDocument/2006/relationships/hyperlink" Target="http://en.wikipedia.org/wiki/Extended_family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its4u.com/renew/snrctz3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Public Health and ELDERLY CARE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620000" cy="1600200"/>
          </a:xfrm>
        </p:spPr>
        <p:txBody>
          <a:bodyPr/>
          <a:lstStyle/>
          <a:p>
            <a:r>
              <a:rPr lang="en-US" sz="3600" b="1" dirty="0" smtClean="0"/>
              <a:t>Factors affecting well-being of old age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458200" cy="4800600"/>
          </a:xfrm>
        </p:spPr>
        <p:txBody>
          <a:bodyPr/>
          <a:lstStyle/>
          <a:p>
            <a:r>
              <a:rPr lang="en-US" dirty="0" smtClean="0"/>
              <a:t>1. fear about </a:t>
            </a:r>
            <a:r>
              <a:rPr lang="en-US" dirty="0" err="1" smtClean="0"/>
              <a:t>neighbourhood</a:t>
            </a:r>
            <a:r>
              <a:rPr lang="en-US" dirty="0" smtClean="0"/>
              <a:t> can affect going out of home, physical health, mental health, social isolation.</a:t>
            </a:r>
          </a:p>
          <a:p>
            <a:r>
              <a:rPr lang="en-US" dirty="0" smtClean="0"/>
              <a:t>2. inequalities of health care according to socio-economic status.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Objectives of geriatric health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8915400" cy="4876800"/>
          </a:xfrm>
        </p:spPr>
        <p:txBody>
          <a:bodyPr/>
          <a:lstStyle/>
          <a:p>
            <a:pPr algn="just"/>
            <a:r>
              <a:rPr lang="en-US" dirty="0" smtClean="0"/>
              <a:t>Maintenance of health to keep aging person in good health with satisfactory social life.</a:t>
            </a:r>
          </a:p>
          <a:p>
            <a:pPr algn="just"/>
            <a:r>
              <a:rPr lang="en-US" dirty="0" smtClean="0"/>
              <a:t>Prevention of health hazards associated with aging or retarding their onset.</a:t>
            </a:r>
          </a:p>
          <a:p>
            <a:pPr algn="just"/>
            <a:r>
              <a:rPr lang="en-US" dirty="0" smtClean="0"/>
              <a:t>Control of health hazards to minimize their </a:t>
            </a:r>
            <a:r>
              <a:rPr lang="en-US" dirty="0" err="1" smtClean="0"/>
              <a:t>sequelae</a:t>
            </a:r>
            <a:r>
              <a:rPr lang="en-US" dirty="0" smtClean="0"/>
              <a:t> and allow satisfactory function.</a:t>
            </a:r>
          </a:p>
          <a:p>
            <a:pPr algn="just"/>
            <a:r>
              <a:rPr lang="en-US" dirty="0" smtClean="0"/>
              <a:t>Management of disability and rehabilitation (medical, social, psychological) for self independence.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991600" cy="838200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How to provide geriatric care?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458200" cy="50292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US" dirty="0" smtClean="0"/>
              <a:t>encourage geriatric units in hospitals and clinics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dirty="0" smtClean="0"/>
              <a:t> infirmary care units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dirty="0" smtClean="0"/>
              <a:t>emphasis on family care of the aged through incentives and schemes for the needy families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dirty="0" smtClean="0"/>
              <a:t>promotion of values through formal education and media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dirty="0" smtClean="0"/>
              <a:t>subsidizing old age homes and day care centers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304800"/>
            <a:ext cx="8686800" cy="6096000"/>
          </a:xfrm>
        </p:spPr>
        <p:txBody>
          <a:bodyPr/>
          <a:lstStyle/>
          <a:p>
            <a:pPr algn="just"/>
            <a:r>
              <a:rPr lang="en-US" u="sng" dirty="0" smtClean="0"/>
              <a:t>A significant aim of Public health is to increase the period of later life free from poor health, incapacity and dependency.</a:t>
            </a:r>
          </a:p>
          <a:p>
            <a:pPr algn="just"/>
            <a:r>
              <a:rPr lang="en-US" dirty="0" smtClean="0"/>
              <a:t>Prevention of morbidity and disability rather than mortality may be a more relevant focus for older people. </a:t>
            </a:r>
          </a:p>
          <a:p>
            <a:pPr algn="just"/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Health needs for old people</a:t>
            </a:r>
            <a:endParaRPr lang="en-US" dirty="0" smtClean="0">
              <a:solidFill>
                <a:schemeClr val="folHlink"/>
              </a:solidFill>
            </a:endParaRP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838200"/>
            <a:ext cx="8534400" cy="57912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endParaRPr lang="en-US" u="sng" dirty="0" smtClean="0">
              <a:solidFill>
                <a:schemeClr val="tx1"/>
              </a:solidFill>
              <a:latin typeface="+mn-lt"/>
              <a:ea typeface="+mn-ea"/>
              <a:cs typeface="+mn-cs"/>
              <a:hlinkClick r:id="rId2" tooltip="Health care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n-US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 tooltip="Health care"/>
              </a:rPr>
              <a:t>Health care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psychological care with other needed services such as: housing, </a:t>
            </a:r>
            <a:r>
              <a:rPr lang="en-US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Home care"/>
              </a:rPr>
              <a:t>home care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services, </a:t>
            </a:r>
            <a:r>
              <a:rPr lang="en-US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Nutrition"/>
              </a:rPr>
              <a:t>nutritional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services, assistance with </a:t>
            </a:r>
            <a:r>
              <a:rPr lang="en-US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 tooltip="Activities of daily living"/>
              </a:rPr>
              <a:t>activities of daily living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socialization programs, as well as financial and legal planning (e.g. banking, </a:t>
            </a:r>
            <a:r>
              <a:rPr lang="en-US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 tooltip="Trusts"/>
              </a:rPr>
              <a:t>trusts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dirty="0" smtClean="0"/>
              <a:t>Older people want help which enables them to remain independent 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Multi-professional care should aim to support individuals to achieve their goals rather than focusing on </a:t>
            </a:r>
            <a:r>
              <a:rPr lang="en-US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health deficit. 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381000"/>
            <a:ext cx="8839200" cy="6096000"/>
          </a:xfrm>
        </p:spPr>
        <p:txBody>
          <a:bodyPr/>
          <a:lstStyle/>
          <a:p>
            <a:r>
              <a:rPr lang="en-US" dirty="0" smtClean="0"/>
              <a:t>It is important to meet their </a:t>
            </a:r>
            <a:r>
              <a:rPr lang="en-US" u="sng" dirty="0" smtClean="0">
                <a:hlinkClick r:id="rId2" tooltip="Long term care"/>
              </a:rPr>
              <a:t>long term care</a:t>
            </a:r>
            <a:r>
              <a:rPr lang="en-US" dirty="0" smtClean="0"/>
              <a:t> needs, improve their </a:t>
            </a:r>
            <a:r>
              <a:rPr lang="en-US" u="sng" dirty="0" smtClean="0">
                <a:hlinkClick r:id="rId3" tooltip="Quality of life (healthcare)"/>
              </a:rPr>
              <a:t>quality of life</a:t>
            </a:r>
            <a:r>
              <a:rPr lang="en-US" dirty="0" smtClean="0"/>
              <a:t>, and maintain their independence for as long as possible. </a:t>
            </a:r>
          </a:p>
          <a:p>
            <a:r>
              <a:rPr lang="en-US" dirty="0" smtClean="0"/>
              <a:t>It entails working with persons of </a:t>
            </a:r>
            <a:r>
              <a:rPr lang="en-US" u="sng" dirty="0" smtClean="0">
                <a:hlinkClick r:id="rId4" tooltip="Old age"/>
              </a:rPr>
              <a:t>old age</a:t>
            </a:r>
            <a:r>
              <a:rPr lang="en-US" dirty="0" smtClean="0"/>
              <a:t> and their families in managing, rendering and </a:t>
            </a:r>
            <a:r>
              <a:rPr lang="en-US" u="sng" dirty="0" smtClean="0">
                <a:hlinkClick r:id="rId5" tooltip="Referral (business)"/>
              </a:rPr>
              <a:t>referring</a:t>
            </a:r>
            <a:r>
              <a:rPr lang="en-US" dirty="0" smtClean="0"/>
              <a:t> various types of health and social care services.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838200"/>
          </a:xfrm>
        </p:spPr>
        <p:txBody>
          <a:bodyPr/>
          <a:lstStyle/>
          <a:p>
            <a:r>
              <a:rPr lang="en-US" b="1" dirty="0" smtClean="0"/>
              <a:t>Geriatric services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u="sng" dirty="0" smtClean="0"/>
              <a:t>1</a:t>
            </a:r>
            <a:r>
              <a:rPr lang="en-US" dirty="0" smtClean="0"/>
              <a:t>. nutrition</a:t>
            </a:r>
          </a:p>
          <a:p>
            <a:r>
              <a:rPr lang="en-US" dirty="0" smtClean="0"/>
              <a:t>2. social welfare</a:t>
            </a:r>
          </a:p>
          <a:p>
            <a:r>
              <a:rPr lang="en-US" dirty="0" smtClean="0"/>
              <a:t>3. Health education</a:t>
            </a:r>
          </a:p>
          <a:p>
            <a:r>
              <a:rPr lang="en-US" dirty="0" smtClean="0"/>
              <a:t>4. Socio-economic promotion</a:t>
            </a:r>
          </a:p>
          <a:p>
            <a:r>
              <a:rPr lang="en-US" dirty="0" smtClean="0"/>
              <a:t>5. Health appraisal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914400"/>
          </a:xfrm>
        </p:spPr>
        <p:txBody>
          <a:bodyPr/>
          <a:lstStyle/>
          <a:p>
            <a:r>
              <a:rPr lang="en-US" b="1" dirty="0" smtClean="0"/>
              <a:t>1. Nutrition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5562600"/>
          </a:xfrm>
        </p:spPr>
        <p:txBody>
          <a:bodyPr/>
          <a:lstStyle/>
          <a:p>
            <a:r>
              <a:rPr lang="en-US" dirty="0" smtClean="0"/>
              <a:t>Nutrition education of elderly and family.</a:t>
            </a:r>
          </a:p>
          <a:p>
            <a:r>
              <a:rPr lang="en-US" dirty="0" smtClean="0"/>
              <a:t>Dietary supplementation by minerals and vitamins as needed.</a:t>
            </a:r>
          </a:p>
          <a:p>
            <a:r>
              <a:rPr lang="en-US" dirty="0" smtClean="0"/>
              <a:t>Management of anorexia that contributes to nutritional deficiency.</a:t>
            </a:r>
          </a:p>
          <a:p>
            <a:r>
              <a:rPr lang="en-US" dirty="0" smtClean="0"/>
              <a:t>Subsidized and geriatric foods.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01000" cy="914400"/>
          </a:xfrm>
        </p:spPr>
        <p:txBody>
          <a:bodyPr/>
          <a:lstStyle/>
          <a:p>
            <a:r>
              <a:rPr lang="en-US" b="1" dirty="0" smtClean="0"/>
              <a:t>2. Social welfare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458200" cy="5486400"/>
          </a:xfrm>
        </p:spPr>
        <p:txBody>
          <a:bodyPr/>
          <a:lstStyle/>
          <a:p>
            <a:pPr algn="just"/>
            <a:r>
              <a:rPr lang="en-US" dirty="0" smtClean="0"/>
              <a:t>Convenient living </a:t>
            </a:r>
            <a:r>
              <a:rPr lang="en-US" dirty="0" err="1" smtClean="0"/>
              <a:t>accomodations</a:t>
            </a:r>
            <a:r>
              <a:rPr lang="en-US" dirty="0" smtClean="0"/>
              <a:t> with his family or in geriatric home.</a:t>
            </a:r>
          </a:p>
          <a:p>
            <a:pPr algn="just"/>
            <a:r>
              <a:rPr lang="en-US" dirty="0" smtClean="0"/>
              <a:t>Suitable work or activity according to health status and social conditions.</a:t>
            </a:r>
          </a:p>
          <a:p>
            <a:pPr algn="just"/>
            <a:r>
              <a:rPr lang="en-US" dirty="0" smtClean="0"/>
              <a:t>Establishment of geriatric club for suitable physical activity and social recreation.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914400"/>
          </a:xfrm>
        </p:spPr>
        <p:txBody>
          <a:bodyPr/>
          <a:lstStyle/>
          <a:p>
            <a:r>
              <a:rPr lang="en-US" b="1" dirty="0" smtClean="0"/>
              <a:t>3. Health education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5486400"/>
          </a:xfrm>
        </p:spPr>
        <p:txBody>
          <a:bodyPr/>
          <a:lstStyle/>
          <a:p>
            <a:pPr algn="just"/>
            <a:r>
              <a:rPr lang="en-US" dirty="0" smtClean="0"/>
              <a:t>Teaching and counseling of elderly for principles of healthy life style (personal approach and mass media).</a:t>
            </a:r>
          </a:p>
          <a:p>
            <a:pPr algn="ctr"/>
            <a:r>
              <a:rPr lang="en-US" sz="4400" b="1" dirty="0" smtClean="0"/>
              <a:t>4. socio-economic promotion</a:t>
            </a:r>
          </a:p>
          <a:p>
            <a:pPr algn="just"/>
            <a:r>
              <a:rPr lang="en-US" dirty="0" smtClean="0"/>
              <a:t>Satisfactory income and social service to solve problems and provide support.</a:t>
            </a:r>
          </a:p>
          <a:p>
            <a:pPr algn="just"/>
            <a:r>
              <a:rPr lang="en-US" dirty="0" smtClean="0"/>
              <a:t>Convenient living conditions at home or geriatric home.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838200"/>
          </a:xfrm>
        </p:spPr>
        <p:txBody>
          <a:bodyPr/>
          <a:lstStyle/>
          <a:p>
            <a:pPr algn="l"/>
            <a:r>
              <a:rPr lang="en-US" dirty="0" smtClean="0"/>
              <a:t>Objectives: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458200" cy="5410200"/>
          </a:xfrm>
        </p:spPr>
        <p:txBody>
          <a:bodyPr/>
          <a:lstStyle/>
          <a:p>
            <a:r>
              <a:rPr lang="en-US" sz="2800" dirty="0" smtClean="0"/>
              <a:t>By the end of session, students will be able to:</a:t>
            </a:r>
          </a:p>
          <a:p>
            <a:r>
              <a:rPr lang="en-US" sz="2800" dirty="0" smtClean="0"/>
              <a:t>Explain who are old.</a:t>
            </a:r>
          </a:p>
          <a:p>
            <a:r>
              <a:rPr lang="en-US" sz="2800" dirty="0" smtClean="0"/>
              <a:t>Categorize old people.</a:t>
            </a:r>
          </a:p>
          <a:p>
            <a:r>
              <a:rPr lang="en-US" sz="2800" dirty="0" smtClean="0"/>
              <a:t>Discuss morbidity in old age.</a:t>
            </a:r>
          </a:p>
          <a:p>
            <a:r>
              <a:rPr lang="en-US" sz="2800" dirty="0" smtClean="0"/>
              <a:t>Identify health needs for old people.</a:t>
            </a:r>
          </a:p>
          <a:p>
            <a:r>
              <a:rPr lang="en-US" sz="2800" dirty="0" smtClean="0"/>
              <a:t>Recognize components of geriatric care.</a:t>
            </a:r>
          </a:p>
          <a:p>
            <a:r>
              <a:rPr lang="en-US" sz="2800" dirty="0" smtClean="0"/>
              <a:t>Express understanding how to be healthy old.</a:t>
            </a:r>
          </a:p>
          <a:p>
            <a:r>
              <a:rPr lang="en-US" sz="2800" dirty="0" smtClean="0"/>
              <a:t>Discuss discrimination in care by gender.</a:t>
            </a:r>
            <a:endParaRPr lang="en-US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990600"/>
          </a:xfrm>
        </p:spPr>
        <p:txBody>
          <a:bodyPr/>
          <a:lstStyle/>
          <a:p>
            <a:r>
              <a:rPr lang="en-US" b="1" dirty="0" smtClean="0"/>
              <a:t>5. Health appraisal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534400" cy="5486400"/>
          </a:xfrm>
        </p:spPr>
        <p:txBody>
          <a:bodyPr/>
          <a:lstStyle/>
          <a:p>
            <a:pPr algn="just"/>
            <a:r>
              <a:rPr lang="en-US" dirty="0" smtClean="0"/>
              <a:t>Periodic medical examination.</a:t>
            </a:r>
          </a:p>
          <a:p>
            <a:pPr algn="just"/>
            <a:r>
              <a:rPr lang="en-US" dirty="0" smtClean="0"/>
              <a:t>Screening tests </a:t>
            </a:r>
            <a:r>
              <a:rPr lang="en-US" dirty="0" err="1" smtClean="0"/>
              <a:t>e.g</a:t>
            </a:r>
            <a:r>
              <a:rPr lang="en-US" dirty="0" smtClean="0"/>
              <a:t> </a:t>
            </a:r>
            <a:r>
              <a:rPr lang="en-US" dirty="0" err="1" smtClean="0"/>
              <a:t>glucoma</a:t>
            </a:r>
            <a:r>
              <a:rPr lang="en-US" dirty="0" smtClean="0"/>
              <a:t>, cancer.</a:t>
            </a:r>
          </a:p>
          <a:p>
            <a:pPr algn="just"/>
            <a:r>
              <a:rPr lang="en-US" dirty="0" smtClean="0"/>
              <a:t>Survey study to identify magnitude of geriatric problems , causes of morbidity.</a:t>
            </a:r>
          </a:p>
          <a:p>
            <a:pPr algn="just"/>
            <a:r>
              <a:rPr lang="en-US" dirty="0" smtClean="0"/>
              <a:t>Curative services: diagnosis and management of disease.</a:t>
            </a:r>
          </a:p>
          <a:p>
            <a:pPr algn="just"/>
            <a:r>
              <a:rPr lang="en-US" dirty="0" smtClean="0"/>
              <a:t>Home visits may be necessary for medical care, social service and health education.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153400" cy="8382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Types of long-term care</a:t>
            </a:r>
            <a:endParaRPr lang="en-US" dirty="0" smtClean="0">
              <a:solidFill>
                <a:schemeClr val="folHlink"/>
              </a:solidFill>
            </a:endParaRP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382000" cy="53340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variety of services which help meet both the medical and non-medical needs of people with a </a:t>
            </a:r>
            <a:r>
              <a:rPr lang="en-US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 tooltip="Chronic illness"/>
              </a:rPr>
              <a:t>chronic illness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 </a:t>
            </a:r>
            <a:r>
              <a:rPr lang="en-US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Disability"/>
              </a:rPr>
              <a:t>disability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who cannot care for themselves for long periods of time.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Long-term care provided formally in the home.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Informal long-term home care is care and support provided by family members, friends and other unpaid volunteers.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04800"/>
            <a:ext cx="8610600" cy="62484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 tooltip="Nursing"/>
              </a:rPr>
              <a:t>Nursing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Drug therapy"/>
              </a:rPr>
              <a:t>drug therapy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Physical therapy"/>
              </a:rPr>
              <a:t>physical therapy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Installing hydraulic lifts, renovating bathrooms and kitchens.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Non-skilled care, such as assisting with </a:t>
            </a:r>
            <a:r>
              <a:rPr lang="en-US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 tooltip="Activities of daily living"/>
              </a:rPr>
              <a:t>normal daily tasks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like </a:t>
            </a:r>
            <a:r>
              <a:rPr lang="en-US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 tooltip="Clothing"/>
              </a:rPr>
              <a:t>dressing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 tooltip="Bathing"/>
              </a:rPr>
              <a:t>bathing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using the bathroom.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be covered by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8" tooltip="Health insurance"/>
              </a:rPr>
              <a:t>health insurance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9" tooltip="Long-term care insurance"/>
              </a:rPr>
              <a:t>long-term care insurance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algn="just" eaLnBrk="1" hangingPunct="1">
              <a:lnSpc>
                <a:spcPct val="90000"/>
              </a:lnSpc>
            </a:pP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458200" cy="6858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Suggestions to remain healthy </a:t>
            </a:r>
            <a:endParaRPr lang="en-US" dirty="0" smtClean="0">
              <a:solidFill>
                <a:schemeClr val="folHlink"/>
              </a:solidFill>
            </a:endParaRPr>
          </a:p>
        </p:txBody>
      </p:sp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685800"/>
            <a:ext cx="8458200" cy="60198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Drink enough water.</a:t>
            </a:r>
            <a:endParaRPr lang="en-U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Exercise regularly.</a:t>
            </a:r>
            <a:endParaRPr lang="en-U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Engage in recreational activities.</a:t>
            </a:r>
            <a:endParaRPr lang="en-U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Well balanced diet.</a:t>
            </a:r>
          </a:p>
          <a:p>
            <a:r>
              <a:rPr lang="en-US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Exercise your brain  </a:t>
            </a:r>
            <a:endParaRPr lang="en-U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Keep your eyes and ears fit by regular checkup</a:t>
            </a:r>
            <a:endParaRPr lang="en-U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Check your BP</a:t>
            </a:r>
            <a:endParaRPr lang="en-U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Walking Helps Us Preserve Memory</a:t>
            </a:r>
            <a:endParaRPr lang="en-U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Sound Sleep</a:t>
            </a:r>
            <a:endParaRPr lang="en-U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30-minute daily walk cuts cancer risk</a:t>
            </a:r>
            <a:endParaRPr lang="en-U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Control your overweight</a:t>
            </a:r>
            <a:endParaRPr lang="en-U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Content Placeholder 2"/>
          <p:cNvSpPr>
            <a:spLocks noGrp="1"/>
          </p:cNvSpPr>
          <p:nvPr>
            <p:ph idx="4294967295"/>
          </p:nvPr>
        </p:nvSpPr>
        <p:spPr>
          <a:xfrm>
            <a:off x="0" y="304800"/>
            <a:ext cx="8305800" cy="6553200"/>
          </a:xfrm>
        </p:spPr>
        <p:txBody>
          <a:bodyPr/>
          <a:lstStyle/>
          <a:p>
            <a:pPr algn="just" eaLnBrk="1" hangingPunct="1"/>
            <a:r>
              <a:rPr lang="en-US" dirty="0" smtClean="0"/>
              <a:t>Traditionally, elderly care has been the responsibility of family members and was provided within the </a:t>
            </a:r>
            <a:r>
              <a:rPr lang="en-US" u="sng" dirty="0" smtClean="0">
                <a:hlinkClick r:id="rId2" tooltip="Extended family"/>
              </a:rPr>
              <a:t>extended family</a:t>
            </a:r>
            <a:r>
              <a:rPr lang="en-US" dirty="0" smtClean="0"/>
              <a:t> home.</a:t>
            </a:r>
          </a:p>
          <a:p>
            <a:pPr algn="just" eaLnBrk="1" hangingPunct="1"/>
            <a:r>
              <a:rPr lang="en-US" dirty="0" smtClean="0"/>
              <a:t> Increasingly in modern societies, elderly care is provided by state or charitable institutions. </a:t>
            </a:r>
          </a:p>
          <a:p>
            <a:pPr algn="just" eaLnBrk="1" hangingPunct="1"/>
            <a:r>
              <a:rPr lang="en-US" dirty="0" smtClean="0"/>
              <a:t>The reasons: decreasing family size, the greater </a:t>
            </a:r>
            <a:r>
              <a:rPr lang="en-US" u="sng" dirty="0" smtClean="0">
                <a:hlinkClick r:id="rId3" tooltip="Life expectancy"/>
              </a:rPr>
              <a:t>life expectancy</a:t>
            </a:r>
            <a:r>
              <a:rPr lang="en-US" dirty="0" smtClean="0"/>
              <a:t> of elderly people, the geographical dispersion of families, and the tendency for women to be educated and work outside the home</a:t>
            </a:r>
            <a:endParaRPr lang="en-I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Gender discrepancies in elderly care</a:t>
            </a:r>
            <a:endParaRPr lang="en-US" dirty="0" smtClean="0"/>
          </a:p>
        </p:txBody>
      </p:sp>
      <p:sp>
        <p:nvSpPr>
          <p:cNvPr id="41986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828800"/>
            <a:ext cx="8610600" cy="4800600"/>
          </a:xfrm>
        </p:spPr>
        <p:txBody>
          <a:bodyPr/>
          <a:lstStyle/>
          <a:p>
            <a:r>
              <a:rPr lang="en-US" sz="2800" dirty="0" smtClean="0"/>
              <a:t>majority of informal family caregivers are women.</a:t>
            </a:r>
          </a:p>
          <a:p>
            <a:r>
              <a:rPr lang="en-US" sz="2800" dirty="0" smtClean="0"/>
              <a:t>The average caregiver may be age 46, female, married and working outside the home. </a:t>
            </a:r>
          </a:p>
          <a:p>
            <a:r>
              <a:rPr lang="en-US" sz="2800" dirty="0" smtClean="0"/>
              <a:t>Although men also provide assistance, female caregivers may spend as much as 50% more time providing care than male caregivers.”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4" descr="C:\Users\K.L.Sharma\Pictures\pics 110908\P81702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066800" y="457200"/>
            <a:ext cx="6629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/>
              <a:t>         </a:t>
            </a:r>
            <a:r>
              <a:rPr lang="en-US" sz="5400" b="1">
                <a:solidFill>
                  <a:schemeClr val="folHlink"/>
                </a:solidFill>
              </a:rPr>
              <a:t>THANKS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TRADITION SPEAK…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057400"/>
            <a:ext cx="7924800" cy="4648200"/>
          </a:xfrm>
        </p:spPr>
        <p:txBody>
          <a:bodyPr/>
          <a:lstStyle/>
          <a:p>
            <a:pPr eaLnBrk="1" hangingPunct="1"/>
            <a:endParaRPr lang="en-US" sz="2800" dirty="0" smtClean="0"/>
          </a:p>
          <a:p>
            <a:pPr algn="just" eaLnBrk="1" hangingPunct="1">
              <a:buFontTx/>
              <a:buNone/>
            </a:pPr>
            <a:r>
              <a:rPr lang="en-US" sz="2800" dirty="0" smtClean="0"/>
              <a:t>Elderly are those 65 years and over.</a:t>
            </a:r>
          </a:p>
          <a:p>
            <a:pPr algn="just" eaLnBrk="1" hangingPunct="1">
              <a:buFontTx/>
              <a:buNone/>
            </a:pPr>
            <a:r>
              <a:rPr lang="en-US" sz="2800" dirty="0" smtClean="0"/>
              <a:t>World is ageing, people live longer, number of old age is increasing worldwide. (why?)</a:t>
            </a:r>
          </a:p>
          <a:p>
            <a:pPr algn="just" eaLnBrk="1" hangingPunct="1">
              <a:buFontTx/>
              <a:buNone/>
            </a:pPr>
            <a:r>
              <a:rPr 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Globally, 70 percent of all older people now live in low or middle-income countries.</a:t>
            </a:r>
          </a:p>
          <a:p>
            <a:pPr algn="just" eaLnBrk="1" hangingPunct="1">
              <a:buFontTx/>
              <a:buNone/>
            </a:pPr>
            <a:r>
              <a:rPr 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form of elderly care provided varies greatly among countries and is changing rapidly</a:t>
            </a:r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 smtClean="0"/>
          </a:p>
        </p:txBody>
      </p:sp>
      <p:graphicFrame>
        <p:nvGraphicFramePr>
          <p:cNvPr id="1026" name="Object 10"/>
          <p:cNvGraphicFramePr>
            <a:graphicFrameLocks noChangeAspect="1"/>
          </p:cNvGraphicFramePr>
          <p:nvPr>
            <p:ph sz="half" idx="2"/>
          </p:nvPr>
        </p:nvGraphicFramePr>
        <p:xfrm>
          <a:off x="685800" y="1"/>
          <a:ext cx="7010400" cy="2057399"/>
        </p:xfrm>
        <a:graphic>
          <a:graphicData uri="http://schemas.openxmlformats.org/presentationml/2006/ole">
            <p:oleObj spid="_x0000_s1026" name="Photo Editor Photo" r:id="rId3" imgW="5761905" imgH="2914286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72"/>
          <p:cNvSpPr>
            <a:spLocks noGrp="1" noChangeArrowheads="1"/>
          </p:cNvSpPr>
          <p:nvPr>
            <p:ph type="title"/>
          </p:nvPr>
        </p:nvSpPr>
        <p:spPr>
          <a:xfrm>
            <a:off x="381000" y="-152400"/>
            <a:ext cx="7696200" cy="1600200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chemeClr val="folHlink"/>
                </a:solidFill>
              </a:rPr>
              <a:t>Worldwide Trend of Population of 60 Years and Above : 1980-2020</a:t>
            </a:r>
            <a:r>
              <a:rPr lang="en-US" sz="4000" smtClean="0"/>
              <a:t> </a:t>
            </a:r>
          </a:p>
        </p:txBody>
      </p:sp>
      <p:graphicFrame>
        <p:nvGraphicFramePr>
          <p:cNvPr id="29088" name="Group 416"/>
          <p:cNvGraphicFramePr>
            <a:graphicFrameLocks noGrp="1"/>
          </p:cNvGraphicFramePr>
          <p:nvPr>
            <p:ph idx="1"/>
          </p:nvPr>
        </p:nvGraphicFramePr>
        <p:xfrm>
          <a:off x="1143000" y="1905000"/>
          <a:ext cx="7086600" cy="4114800"/>
        </p:xfrm>
        <a:graphic>
          <a:graphicData uri="http://schemas.openxmlformats.org/drawingml/2006/table">
            <a:tbl>
              <a:tblPr/>
              <a:tblGrid>
                <a:gridCol w="2133600"/>
                <a:gridCol w="1066800"/>
                <a:gridCol w="914400"/>
                <a:gridCol w="990600"/>
                <a:gridCol w="990600"/>
                <a:gridCol w="9906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1980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World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381.2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484.7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608.7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754.2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1011.6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Developed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173.3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203.6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234.6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232.4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308.2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Developing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207.9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281.8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374.1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491.8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703.4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Africa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23.4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30.9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41.8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Latin America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23.4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31.7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41.9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56.4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80.7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Asia (excl. Japan)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218.2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377.7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539.9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China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78.6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101.2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131.7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167.9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238.9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India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44.6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60.2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81.4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149.7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506" name="Text Box 398"/>
          <p:cNvSpPr txBox="1">
            <a:spLocks noChangeArrowheads="1"/>
          </p:cNvSpPr>
          <p:nvPr/>
        </p:nvSpPr>
        <p:spPr bwMode="auto">
          <a:xfrm>
            <a:off x="2286000" y="6324600"/>
            <a:ext cx="6705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chemeClr val="folHlink"/>
                </a:solidFill>
              </a:rPr>
              <a:t>United Nations,World Demographic Estimate and Projections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6870700" cy="1295400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chemeClr val="folHlink"/>
                </a:solidFill>
              </a:rPr>
              <a:t>Proportion of Aged 60 and Over Population (in Per cent)</a:t>
            </a:r>
            <a:r>
              <a:rPr lang="en-US" sz="3600" smtClean="0"/>
              <a:t> </a:t>
            </a:r>
            <a:r>
              <a:rPr lang="en-US" sz="4000" smtClean="0"/>
              <a:t> </a:t>
            </a:r>
          </a:p>
        </p:txBody>
      </p:sp>
      <p:graphicFrame>
        <p:nvGraphicFramePr>
          <p:cNvPr id="34188" name="Group 396"/>
          <p:cNvGraphicFramePr>
            <a:graphicFrameLocks noGrp="1"/>
          </p:cNvGraphicFramePr>
          <p:nvPr>
            <p:ph idx="1"/>
          </p:nvPr>
        </p:nvGraphicFramePr>
        <p:xfrm>
          <a:off x="1600200" y="1752600"/>
          <a:ext cx="7032625" cy="4114800"/>
        </p:xfrm>
        <a:graphic>
          <a:graphicData uri="http://schemas.openxmlformats.org/drawingml/2006/table">
            <a:tbl>
              <a:tblPr/>
              <a:tblGrid>
                <a:gridCol w="2192338"/>
                <a:gridCol w="968375"/>
                <a:gridCol w="968375"/>
                <a:gridCol w="966787"/>
                <a:gridCol w="968375"/>
                <a:gridCol w="968375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1980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World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8.6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9.2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9.9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12.9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Developed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15.2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16.8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18.4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19.7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22.4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Developing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8.7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Africa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Latin America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8.8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Asia (excl. Japan)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8.5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9.8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12.8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China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12.4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16.6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India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8.4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9.9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12.6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530" name="Text Box 393"/>
          <p:cNvSpPr txBox="1">
            <a:spLocks noChangeArrowheads="1"/>
          </p:cNvSpPr>
          <p:nvPr/>
        </p:nvSpPr>
        <p:spPr bwMode="auto">
          <a:xfrm>
            <a:off x="1965325" y="6213475"/>
            <a:ext cx="6492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19531" name="Rectangle 394"/>
          <p:cNvSpPr>
            <a:spLocks noChangeArrowheads="1"/>
          </p:cNvSpPr>
          <p:nvPr/>
        </p:nvSpPr>
        <p:spPr bwMode="auto">
          <a:xfrm>
            <a:off x="2376488" y="6324600"/>
            <a:ext cx="67675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>
                <a:solidFill>
                  <a:schemeClr val="folHlink"/>
                </a:solidFill>
              </a:rPr>
              <a:t>United Nations,World Demographic Estimate and Projections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762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folHlink"/>
                </a:solidFill>
              </a:rPr>
              <a:t>Elderly Population-Facts!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153400" cy="5638800"/>
          </a:xfrm>
        </p:spPr>
        <p:txBody>
          <a:bodyPr/>
          <a:lstStyle/>
          <a:p>
            <a:pPr algn="just" eaLnBrk="1" hangingPunct="1"/>
            <a:r>
              <a:rPr lang="en-US" sz="2800" dirty="0" smtClean="0"/>
              <a:t>Aging of population is an end product of demographic transition.</a:t>
            </a:r>
          </a:p>
          <a:p>
            <a:pPr algn="just" eaLnBrk="1" hangingPunct="1"/>
            <a:r>
              <a:rPr lang="en-US" sz="2800" dirty="0" smtClean="0"/>
              <a:t>The number of elderly people in developing countries is almost 3-4 times of that of developed countries.</a:t>
            </a:r>
          </a:p>
          <a:p>
            <a:pPr algn="just" eaLnBrk="1" hangingPunct="1"/>
            <a:r>
              <a:rPr lang="en-US" sz="2800" dirty="0" smtClean="0"/>
              <a:t>The developed countries have already experienced the consequences of this transition.</a:t>
            </a:r>
          </a:p>
          <a:p>
            <a:pPr algn="just" eaLnBrk="1" hangingPunct="1"/>
            <a:r>
              <a:rPr lang="en-US" sz="2800" dirty="0" smtClean="0"/>
              <a:t>Older people are a </a:t>
            </a:r>
            <a:r>
              <a:rPr lang="en-US" sz="2800" u="sng" dirty="0" smtClean="0"/>
              <a:t>heterogeneous group</a:t>
            </a:r>
            <a:r>
              <a:rPr lang="en-US" sz="2800" dirty="0" smtClean="0"/>
              <a:t>: independently pursuing career, retired, caring for family members, frail dependent upon others.</a:t>
            </a:r>
          </a:p>
          <a:p>
            <a:pPr eaLnBrk="1" hangingPunct="1"/>
            <a:r>
              <a:rPr lang="en-US" sz="28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838200"/>
          </a:xfrm>
        </p:spPr>
        <p:txBody>
          <a:bodyPr/>
          <a:lstStyle/>
          <a:p>
            <a:r>
              <a:rPr lang="en-US" dirty="0" smtClean="0"/>
              <a:t>Definitions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715000"/>
          </a:xfrm>
        </p:spPr>
        <p:txBody>
          <a:bodyPr/>
          <a:lstStyle/>
          <a:p>
            <a:r>
              <a:rPr lang="en-US" u="sng" dirty="0" smtClean="0"/>
              <a:t>Gerontology</a:t>
            </a:r>
            <a:r>
              <a:rPr lang="en-US" dirty="0" smtClean="0"/>
              <a:t>: science studying ageing.</a:t>
            </a:r>
          </a:p>
          <a:p>
            <a:r>
              <a:rPr lang="en-US" u="sng" dirty="0" smtClean="0"/>
              <a:t>Geriatrics</a:t>
            </a:r>
            <a:r>
              <a:rPr lang="en-US" dirty="0" smtClean="0"/>
              <a:t>: branch of medicine dealing with old age.</a:t>
            </a:r>
          </a:p>
          <a:p>
            <a:r>
              <a:rPr lang="en-US" u="sng" dirty="0" smtClean="0"/>
              <a:t>Geriatric care: 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elder care or senior health care.</a:t>
            </a: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Healthy ageing: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process of optimizing opportunities for health, participation and security to enhance quality of life as people age. (WHO)</a:t>
            </a:r>
            <a:endParaRPr lang="en-US" u="sng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u="sng" dirty="0" smtClean="0"/>
          </a:p>
          <a:p>
            <a:endParaRPr lang="en-US" u="sng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914400"/>
          </a:xfrm>
        </p:spPr>
        <p:txBody>
          <a:bodyPr/>
          <a:lstStyle/>
          <a:p>
            <a:r>
              <a:rPr lang="en-US" b="1" dirty="0" smtClean="0"/>
              <a:t>Categories of old age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8839200" cy="5486400"/>
          </a:xfrm>
        </p:spPr>
        <p:txBody>
          <a:bodyPr/>
          <a:lstStyle/>
          <a:p>
            <a:pPr algn="just"/>
            <a:r>
              <a:rPr lang="en-US" u="sng" dirty="0" smtClean="0"/>
              <a:t>Entering old age: </a:t>
            </a:r>
            <a:r>
              <a:rPr lang="en-US" dirty="0" smtClean="0"/>
              <a:t>have completed their career in paid employment and child rearing. (50-60 women, 50-65 men)</a:t>
            </a:r>
            <a:endParaRPr lang="en-US" u="sng" dirty="0" smtClean="0"/>
          </a:p>
          <a:p>
            <a:pPr algn="just"/>
            <a:r>
              <a:rPr lang="en-US" u="sng" dirty="0" smtClean="0"/>
              <a:t>Transitional phase: </a:t>
            </a:r>
            <a:r>
              <a:rPr lang="en-US" dirty="0" smtClean="0"/>
              <a:t>between healthy active life and frailty. (up to 80)</a:t>
            </a:r>
            <a:r>
              <a:rPr lang="en-US" u="sng" dirty="0" smtClean="0"/>
              <a:t> </a:t>
            </a:r>
          </a:p>
          <a:p>
            <a:pPr algn="just"/>
            <a:r>
              <a:rPr lang="en-US" u="sng" dirty="0" smtClean="0"/>
              <a:t>Frail older people: </a:t>
            </a:r>
            <a:r>
              <a:rPr lang="en-US" dirty="0" smtClean="0"/>
              <a:t>vulnerable as a result of health problems e.g. stroke, dementia. (usually over 80)</a:t>
            </a:r>
            <a:endParaRPr lang="en-US" u="sng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762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folHlink"/>
                </a:solidFill>
              </a:rPr>
              <a:t>Morbidity in old age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763000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As a person ages, cumulative exposure to environmental risk increases causing chronic diseases and disability.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hlinkClick r:id="rId2"/>
              </a:rPr>
              <a:t>Alzheimer's Disease</a:t>
            </a:r>
            <a:r>
              <a:rPr lang="en-US" dirty="0" smtClean="0"/>
              <a:t>,  </a:t>
            </a:r>
            <a:r>
              <a:rPr lang="en-US" u="sng" dirty="0" smtClean="0">
                <a:hlinkClick r:id="rId2"/>
              </a:rPr>
              <a:t>Mental Illnesses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</a:t>
            </a:r>
            <a:r>
              <a:rPr lang="en-US" dirty="0" smtClean="0">
                <a:hlinkClick r:id="rId2"/>
              </a:rPr>
              <a:t>Arthritis and Osteoarthritis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</a:t>
            </a:r>
            <a:r>
              <a:rPr lang="en-US" dirty="0" smtClean="0">
                <a:hlinkClick r:id="rId2"/>
              </a:rPr>
              <a:t>Blood Pressure</a:t>
            </a:r>
            <a:r>
              <a:rPr lang="en-US" dirty="0" smtClean="0"/>
              <a:t>, </a:t>
            </a:r>
            <a:r>
              <a:rPr lang="en-US" dirty="0" smtClean="0">
                <a:hlinkClick r:id="rId2"/>
              </a:rPr>
              <a:t>Stroke</a:t>
            </a:r>
            <a:r>
              <a:rPr lang="en-US" dirty="0" smtClean="0"/>
              <a:t>,  </a:t>
            </a:r>
            <a:r>
              <a:rPr lang="en-US" dirty="0" smtClean="0">
                <a:hlinkClick r:id="rId2"/>
              </a:rPr>
              <a:t>Cancer</a:t>
            </a:r>
            <a:r>
              <a:rPr lang="en-US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 </a:t>
            </a:r>
            <a:r>
              <a:rPr lang="en-US" dirty="0" smtClean="0">
                <a:hlinkClick r:id="rId2"/>
              </a:rPr>
              <a:t>Heart problems and Heart attack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 </a:t>
            </a:r>
            <a:r>
              <a:rPr lang="en-US" dirty="0" smtClean="0">
                <a:hlinkClick r:id="rId2"/>
              </a:rPr>
              <a:t>Diabetes</a:t>
            </a:r>
            <a:r>
              <a:rPr lang="en-US" dirty="0" smtClean="0"/>
              <a:t>,  </a:t>
            </a:r>
            <a:r>
              <a:rPr lang="en-US" dirty="0" smtClean="0">
                <a:hlinkClick r:id="rId2"/>
              </a:rPr>
              <a:t>Kidney disease</a:t>
            </a:r>
            <a:r>
              <a:rPr lang="en-US" dirty="0" smtClean="0"/>
              <a:t>,  </a:t>
            </a:r>
            <a:r>
              <a:rPr lang="en-US" dirty="0" smtClean="0">
                <a:hlinkClick r:id="rId2"/>
              </a:rPr>
              <a:t> Obesity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</a:t>
            </a:r>
            <a:r>
              <a:rPr lang="en-US" dirty="0" smtClean="0">
                <a:hlinkClick r:id="rId2"/>
              </a:rPr>
              <a:t>Prostate Enlargement</a:t>
            </a:r>
            <a:r>
              <a:rPr lang="en-US" dirty="0" smtClean="0"/>
              <a:t>,  </a:t>
            </a:r>
            <a:r>
              <a:rPr lang="en-US" dirty="0" smtClean="0">
                <a:hlinkClick r:id="rId2"/>
              </a:rPr>
              <a:t>Osteoporosis, </a:t>
            </a:r>
            <a:r>
              <a:rPr lang="en-US" dirty="0" smtClean="0"/>
              <a:t> </a:t>
            </a:r>
            <a:br>
              <a:rPr lang="en-US" dirty="0" smtClean="0"/>
            </a:br>
            <a:r>
              <a:rPr lang="en-US" dirty="0" smtClean="0"/>
              <a:t> </a:t>
            </a:r>
            <a:r>
              <a:rPr lang="en-US" dirty="0" smtClean="0">
                <a:hlinkClick r:id="rId2"/>
              </a:rPr>
              <a:t>Tuberculosis</a:t>
            </a:r>
            <a:r>
              <a:rPr lang="en-US" dirty="0" smtClean="0"/>
              <a:t>,  </a:t>
            </a:r>
            <a:r>
              <a:rPr lang="en-US" dirty="0" smtClean="0">
                <a:hlinkClick r:id="rId2"/>
              </a:rPr>
              <a:t>Eyes Diseases</a:t>
            </a:r>
            <a:r>
              <a:rPr lang="en-US" dirty="0" smtClean="0"/>
              <a:t>,  </a:t>
            </a:r>
            <a:r>
              <a:rPr lang="en-US" dirty="0" smtClean="0">
                <a:hlinkClick r:id="rId2"/>
              </a:rPr>
              <a:t>Skin </a:t>
            </a:r>
            <a:r>
              <a:rPr lang="en-US" dirty="0" smtClean="0"/>
              <a:t>disease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1131</TotalTime>
  <Words>1243</Words>
  <Application>Microsoft Office PowerPoint</Application>
  <PresentationFormat>On-screen Show (4:3)</PresentationFormat>
  <Paragraphs>226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Crayons</vt:lpstr>
      <vt:lpstr>Photo Editor Photo</vt:lpstr>
      <vt:lpstr>Public Health and ELDERLY CARE</vt:lpstr>
      <vt:lpstr>Objectives:</vt:lpstr>
      <vt:lpstr> TRADITION SPEAK…</vt:lpstr>
      <vt:lpstr>Worldwide Trend of Population of 60 Years and Above : 1980-2020 </vt:lpstr>
      <vt:lpstr>Proportion of Aged 60 and Over Population (in Per cent)  </vt:lpstr>
      <vt:lpstr>Elderly Population-Facts!</vt:lpstr>
      <vt:lpstr>Definitions </vt:lpstr>
      <vt:lpstr>Categories of old age</vt:lpstr>
      <vt:lpstr>Morbidity in old age</vt:lpstr>
      <vt:lpstr>Factors affecting well-being of old age</vt:lpstr>
      <vt:lpstr>Objectives of geriatric health program</vt:lpstr>
      <vt:lpstr>How to provide geriatric care?</vt:lpstr>
      <vt:lpstr>Slide 13</vt:lpstr>
      <vt:lpstr>Health needs for old people</vt:lpstr>
      <vt:lpstr>Slide 15</vt:lpstr>
      <vt:lpstr>Geriatric services</vt:lpstr>
      <vt:lpstr>1. Nutrition</vt:lpstr>
      <vt:lpstr>2. Social welfare</vt:lpstr>
      <vt:lpstr>3. Health education</vt:lpstr>
      <vt:lpstr>5. Health appraisal</vt:lpstr>
      <vt:lpstr>           Types of long-term care</vt:lpstr>
      <vt:lpstr>Slide 22</vt:lpstr>
      <vt:lpstr> Suggestions to remain healthy </vt:lpstr>
      <vt:lpstr>Slide 24</vt:lpstr>
      <vt:lpstr>        Gender discrepancies in elderly care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ELDERLY CARE IN INDIA-CHANGING PERSPECTIVES</dc:title>
  <dc:creator>vivek</dc:creator>
  <cp:lastModifiedBy>samira</cp:lastModifiedBy>
  <cp:revision>60</cp:revision>
  <dcterms:created xsi:type="dcterms:W3CDTF">2008-08-23T17:26:17Z</dcterms:created>
  <dcterms:modified xsi:type="dcterms:W3CDTF">2013-04-21T08:29:55Z</dcterms:modified>
</cp:coreProperties>
</file>