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7" r:id="rId4"/>
    <p:sldId id="259" r:id="rId5"/>
    <p:sldId id="260" r:id="rId6"/>
    <p:sldId id="261" r:id="rId7"/>
    <p:sldId id="262" r:id="rId8"/>
    <p:sldId id="263" r:id="rId9"/>
    <p:sldId id="264" r:id="rId10"/>
    <p:sldId id="276" r:id="rId11"/>
    <p:sldId id="277" r:id="rId12"/>
    <p:sldId id="278" r:id="rId13"/>
    <p:sldId id="265" r:id="rId14"/>
    <p:sldId id="267" r:id="rId15"/>
    <p:sldId id="266"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DAF9EB-7A7E-4628-A711-58D8346CEBE5}" type="datetimeFigureOut">
              <a:rPr lang="en-US" smtClean="0"/>
              <a:pPr/>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1CA60-CC26-470E-B475-6225D4E9833A}" type="slidenum">
              <a:rPr lang="en-US" smtClean="0"/>
              <a:pPr/>
              <a:t>‹#›</a:t>
            </a:fld>
            <a:endParaRPr lang="en-US"/>
          </a:p>
        </p:txBody>
      </p:sp>
    </p:spTree>
    <p:extLst>
      <p:ext uri="{BB962C8B-B14F-4D97-AF65-F5344CB8AC3E}">
        <p14:creationId xmlns:p14="http://schemas.microsoft.com/office/powerpoint/2010/main" val="2747500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F1CA60-CC26-470E-B475-6225D4E9833A}" type="slidenum">
              <a:rPr lang="en-US" smtClean="0"/>
              <a:pPr/>
              <a:t>22</a:t>
            </a:fld>
            <a:endParaRPr lang="en-US"/>
          </a:p>
        </p:txBody>
      </p:sp>
    </p:spTree>
    <p:extLst>
      <p:ext uri="{BB962C8B-B14F-4D97-AF65-F5344CB8AC3E}">
        <p14:creationId xmlns:p14="http://schemas.microsoft.com/office/powerpoint/2010/main" val="317353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BC3D3F-7A1C-4F80-BB5D-221F001D927A}"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284428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3D3F-7A1C-4F80-BB5D-221F001D927A}"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40790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3D3F-7A1C-4F80-BB5D-221F001D927A}"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223629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3D3F-7A1C-4F80-BB5D-221F001D927A}"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84733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C3D3F-7A1C-4F80-BB5D-221F001D927A}"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187701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BC3D3F-7A1C-4F80-BB5D-221F001D927A}"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199607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BC3D3F-7A1C-4F80-BB5D-221F001D927A}" type="datetimeFigureOut">
              <a:rPr lang="en-US" smtClean="0"/>
              <a:pPr/>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182501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BC3D3F-7A1C-4F80-BB5D-221F001D927A}" type="datetimeFigureOut">
              <a:rPr lang="en-US" smtClean="0"/>
              <a:pPr/>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902976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C3D3F-7A1C-4F80-BB5D-221F001D927A}" type="datetimeFigureOut">
              <a:rPr lang="en-US" smtClean="0"/>
              <a:pPr/>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332442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C3D3F-7A1C-4F80-BB5D-221F001D927A}"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280914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C3D3F-7A1C-4F80-BB5D-221F001D927A}"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C45A0-EB95-40F0-8B85-61DD8B0FD25C}" type="slidenum">
              <a:rPr lang="en-US" smtClean="0"/>
              <a:pPr/>
              <a:t>‹#›</a:t>
            </a:fld>
            <a:endParaRPr lang="en-US"/>
          </a:p>
        </p:txBody>
      </p:sp>
    </p:spTree>
    <p:extLst>
      <p:ext uri="{BB962C8B-B14F-4D97-AF65-F5344CB8AC3E}">
        <p14:creationId xmlns:p14="http://schemas.microsoft.com/office/powerpoint/2010/main" val="419191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C3D3F-7A1C-4F80-BB5D-221F001D927A}" type="datetimeFigureOut">
              <a:rPr lang="en-US" smtClean="0"/>
              <a:pPr/>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C45A0-EB95-40F0-8B85-61DD8B0FD25C}" type="slidenum">
              <a:rPr lang="en-US" smtClean="0"/>
              <a:pPr/>
              <a:t>‹#›</a:t>
            </a:fld>
            <a:endParaRPr lang="en-US"/>
          </a:p>
        </p:txBody>
      </p:sp>
    </p:spTree>
    <p:extLst>
      <p:ext uri="{BB962C8B-B14F-4D97-AF65-F5344CB8AC3E}">
        <p14:creationId xmlns:p14="http://schemas.microsoft.com/office/powerpoint/2010/main" val="275532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n.wikipedia.org/wiki/Feynman_diagrams" TargetMode="External"/><Relationship Id="rId3" Type="http://schemas.openxmlformats.org/officeDocument/2006/relationships/hyperlink" Target="http://en.wikipedia.org/wiki/Metal" TargetMode="External"/><Relationship Id="rId7" Type="http://schemas.openxmlformats.org/officeDocument/2006/relationships/hyperlink" Target="http://en.wikipedia.org/w/index.php?title=I._M._Khalatnikov&amp;action=edit&amp;redlink=1" TargetMode="External"/><Relationship Id="rId2" Type="http://schemas.openxmlformats.org/officeDocument/2006/relationships/hyperlink" Target="http://en.wikipedia.org/wiki/Fermion" TargetMode="External"/><Relationship Id="rId1" Type="http://schemas.openxmlformats.org/officeDocument/2006/relationships/slideLayout" Target="../slideLayouts/slideLayout1.xml"/><Relationship Id="rId6" Type="http://schemas.openxmlformats.org/officeDocument/2006/relationships/hyperlink" Target="http://en.wikipedia.org/wiki/Alexei_Alexeyevich_Abrikosov" TargetMode="External"/><Relationship Id="rId5" Type="http://schemas.openxmlformats.org/officeDocument/2006/relationships/hyperlink" Target="http://en.wikipedia.org/wiki/Lev_Davidovich_Landau" TargetMode="External"/><Relationship Id="rId4" Type="http://schemas.openxmlformats.org/officeDocument/2006/relationships/hyperlink" Target="http://en.wikipedia.org/wiki/Phenomenology_(science)" TargetMode="External"/><Relationship Id="rId9" Type="http://schemas.openxmlformats.org/officeDocument/2006/relationships/hyperlink" Target="http://en.wikipedia.org/wiki/Perturbation_theor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ermi_liquid_theory" TargetMode="External"/><Relationship Id="rId2" Type="http://schemas.openxmlformats.org/officeDocument/2006/relationships/hyperlink" Target="http://en.wikipedia.org/wiki/Fermi_ga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emf"/></Relationships>
</file>

<file path=ppt/slides/_rels/slide2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emf"/></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Neutron" TargetMode="External"/><Relationship Id="rId13" Type="http://schemas.openxmlformats.org/officeDocument/2006/relationships/hyperlink" Target="http://en.wikipedia.org/wiki/Protons" TargetMode="External"/><Relationship Id="rId18" Type="http://schemas.openxmlformats.org/officeDocument/2006/relationships/hyperlink" Target="http://en.wikipedia.org/wiki/High_temperature_superconductor" TargetMode="External"/><Relationship Id="rId3" Type="http://schemas.openxmlformats.org/officeDocument/2006/relationships/hyperlink" Target="http://en.wikipedia.org/wiki/Superfluid" TargetMode="External"/><Relationship Id="rId7" Type="http://schemas.openxmlformats.org/officeDocument/2006/relationships/hyperlink" Target="http://en.wikipedia.org/wiki/Proton" TargetMode="External"/><Relationship Id="rId12" Type="http://schemas.openxmlformats.org/officeDocument/2006/relationships/hyperlink" Target="http://en.wikipedia.org/wiki/Nucleons" TargetMode="External"/><Relationship Id="rId17" Type="http://schemas.openxmlformats.org/officeDocument/2006/relationships/hyperlink" Target="http://en.wikipedia.org/wiki/Strongly_correlated_material" TargetMode="External"/><Relationship Id="rId2" Type="http://schemas.openxmlformats.org/officeDocument/2006/relationships/hyperlink" Target="http://en.wikipedia.org/wiki/Helium-3" TargetMode="External"/><Relationship Id="rId16" Type="http://schemas.openxmlformats.org/officeDocument/2006/relationships/hyperlink" Target="http://en.wikipedia.org/wiki/Strontium_ruthenate" TargetMode="External"/><Relationship Id="rId1" Type="http://schemas.openxmlformats.org/officeDocument/2006/relationships/slideLayout" Target="../slideLayouts/slideLayout1.xml"/><Relationship Id="rId6" Type="http://schemas.openxmlformats.org/officeDocument/2006/relationships/hyperlink" Target="http://en.wikipedia.org/wiki/Helium" TargetMode="External"/><Relationship Id="rId11" Type="http://schemas.openxmlformats.org/officeDocument/2006/relationships/hyperlink" Target="http://en.wikipedia.org/wiki/Metal" TargetMode="External"/><Relationship Id="rId5" Type="http://schemas.openxmlformats.org/officeDocument/2006/relationships/hyperlink" Target="http://en.wikipedia.org/wiki/Isotope" TargetMode="External"/><Relationship Id="rId15" Type="http://schemas.openxmlformats.org/officeDocument/2006/relationships/hyperlink" Target="http://en.wikipedia.org/wiki/Atomic_nucleus" TargetMode="External"/><Relationship Id="rId10" Type="http://schemas.openxmlformats.org/officeDocument/2006/relationships/hyperlink" Target="http://en.wikipedia.org/wiki/Superconductivity" TargetMode="External"/><Relationship Id="rId19" Type="http://schemas.openxmlformats.org/officeDocument/2006/relationships/hyperlink" Target="http://en.wikipedia.org/wiki/Cuprate" TargetMode="External"/><Relationship Id="rId4" Type="http://schemas.openxmlformats.org/officeDocument/2006/relationships/hyperlink" Target="http://en.wikipedia.org/wiki/Phase_(matter)" TargetMode="External"/><Relationship Id="rId9" Type="http://schemas.openxmlformats.org/officeDocument/2006/relationships/hyperlink" Target="http://en.wikipedia.org/wiki/Electron" TargetMode="External"/><Relationship Id="rId14" Type="http://schemas.openxmlformats.org/officeDocument/2006/relationships/hyperlink" Target="http://en.wikipedia.org/wiki/Neutron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ermi_gas" TargetMode="External"/><Relationship Id="rId2" Type="http://schemas.openxmlformats.org/officeDocument/2006/relationships/hyperlink" Target="http://en.wikipedia.org/wiki/Pauli_exclusion_principl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Renormalizat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7215"/>
            <a:ext cx="7772400" cy="1029586"/>
          </a:xfrm>
        </p:spPr>
        <p:txBody>
          <a:bodyPr/>
          <a:lstStyle/>
          <a:p>
            <a:r>
              <a:rPr lang="en-US" dirty="0">
                <a:solidFill>
                  <a:srgbClr val="0033CC"/>
                </a:solidFill>
              </a:rPr>
              <a:t>E</a:t>
            </a:r>
            <a:r>
              <a:rPr lang="en-US" dirty="0" smtClean="0">
                <a:solidFill>
                  <a:srgbClr val="0033CC"/>
                </a:solidFill>
              </a:rPr>
              <a:t>lectrons-electrons interaction</a:t>
            </a:r>
            <a:endParaRPr lang="en-US" dirty="0">
              <a:solidFill>
                <a:srgbClr val="0033CC"/>
              </a:solidFill>
            </a:endParaRPr>
          </a:p>
        </p:txBody>
      </p:sp>
      <p:sp>
        <p:nvSpPr>
          <p:cNvPr id="3" name="Subtitle 2"/>
          <p:cNvSpPr>
            <a:spLocks noGrp="1"/>
          </p:cNvSpPr>
          <p:nvPr>
            <p:ph type="subTitle" idx="1"/>
          </p:nvPr>
        </p:nvSpPr>
        <p:spPr>
          <a:xfrm>
            <a:off x="533400" y="1295400"/>
            <a:ext cx="8001000" cy="5334000"/>
          </a:xfrm>
        </p:spPr>
        <p:txBody>
          <a:bodyPr>
            <a:normAutofit fontScale="92500"/>
          </a:bodyPr>
          <a:lstStyle/>
          <a:p>
            <a:pPr marL="457200" indent="-457200" algn="just">
              <a:buFont typeface="Wingdings" pitchFamily="2" charset="2"/>
              <a:buChar char="Ø"/>
            </a:pPr>
            <a:r>
              <a:rPr lang="en-US" b="1" dirty="0">
                <a:solidFill>
                  <a:schemeClr val="tx1"/>
                </a:solidFill>
              </a:rPr>
              <a:t>Fermi liquid theory</a:t>
            </a:r>
            <a:r>
              <a:rPr lang="en-US" dirty="0">
                <a:solidFill>
                  <a:schemeClr val="tx1"/>
                </a:solidFill>
              </a:rPr>
              <a:t> (also known as </a:t>
            </a:r>
            <a:r>
              <a:rPr lang="en-US" b="1" dirty="0">
                <a:solidFill>
                  <a:schemeClr val="tx1"/>
                </a:solidFill>
              </a:rPr>
              <a:t>Landau–Fermi liquid theory</a:t>
            </a:r>
            <a:r>
              <a:rPr lang="en-US" dirty="0">
                <a:solidFill>
                  <a:schemeClr val="tx1"/>
                </a:solidFill>
              </a:rPr>
              <a:t>) is a theoretical model of interacting </a:t>
            </a:r>
            <a:r>
              <a:rPr lang="en-US" u="sng" dirty="0">
                <a:solidFill>
                  <a:schemeClr val="tx1"/>
                </a:solidFill>
                <a:hlinkClick r:id="rId2" tooltip="Fermion"/>
              </a:rPr>
              <a:t>fermions</a:t>
            </a:r>
            <a:r>
              <a:rPr lang="en-US" dirty="0">
                <a:solidFill>
                  <a:schemeClr val="tx1"/>
                </a:solidFill>
              </a:rPr>
              <a:t> that describes the normal state of most </a:t>
            </a:r>
            <a:r>
              <a:rPr lang="en-US" u="sng" dirty="0">
                <a:solidFill>
                  <a:schemeClr val="tx1"/>
                </a:solidFill>
                <a:hlinkClick r:id="rId3" tooltip="Metal"/>
              </a:rPr>
              <a:t>metals</a:t>
            </a:r>
            <a:r>
              <a:rPr lang="en-US" dirty="0">
                <a:solidFill>
                  <a:schemeClr val="tx1"/>
                </a:solidFill>
              </a:rPr>
              <a:t> at sufficiently low </a:t>
            </a:r>
            <a:r>
              <a:rPr lang="en-US" dirty="0" smtClean="0">
                <a:solidFill>
                  <a:schemeClr val="tx1"/>
                </a:solidFill>
              </a:rPr>
              <a:t>temperatures</a:t>
            </a:r>
            <a:r>
              <a:rPr lang="en-US" dirty="0" smtClean="0"/>
              <a:t>.</a:t>
            </a:r>
            <a:r>
              <a:rPr lang="en-US" dirty="0"/>
              <a:t> </a:t>
            </a:r>
            <a:endParaRPr lang="en-US" dirty="0" smtClean="0"/>
          </a:p>
          <a:p>
            <a:pPr marL="457200" indent="-457200" algn="just">
              <a:buFont typeface="Wingdings" pitchFamily="2" charset="2"/>
              <a:buChar char="Ø"/>
            </a:pPr>
            <a:r>
              <a:rPr lang="en-US" dirty="0">
                <a:solidFill>
                  <a:schemeClr val="tx1"/>
                </a:solidFill>
              </a:rPr>
              <a:t>The</a:t>
            </a:r>
            <a:r>
              <a:rPr lang="en-US" dirty="0"/>
              <a:t> </a:t>
            </a:r>
            <a:r>
              <a:rPr lang="en-US" u="sng" dirty="0">
                <a:hlinkClick r:id="rId4" tooltip="Phenomenology (science)"/>
              </a:rPr>
              <a:t>phenomenological</a:t>
            </a:r>
            <a:r>
              <a:rPr lang="en-US" dirty="0"/>
              <a:t> </a:t>
            </a:r>
            <a:r>
              <a:rPr lang="en-US" dirty="0">
                <a:solidFill>
                  <a:schemeClr val="tx1"/>
                </a:solidFill>
              </a:rPr>
              <a:t>theory of Fermi liquids was introduced by the Soviet physicist</a:t>
            </a:r>
            <a:r>
              <a:rPr lang="en-US" dirty="0"/>
              <a:t> </a:t>
            </a:r>
            <a:r>
              <a:rPr lang="en-US" u="sng" dirty="0">
                <a:hlinkClick r:id="rId5" tooltip="Lev Davidovich Landau"/>
              </a:rPr>
              <a:t>Lev </a:t>
            </a:r>
            <a:r>
              <a:rPr lang="en-US" u="sng" dirty="0" err="1">
                <a:hlinkClick r:id="rId5" tooltip="Lev Davidovich Landau"/>
              </a:rPr>
              <a:t>Davidovich</a:t>
            </a:r>
            <a:r>
              <a:rPr lang="en-US" u="sng" dirty="0">
                <a:hlinkClick r:id="rId5" tooltip="Lev Davidovich Landau"/>
              </a:rPr>
              <a:t> Landau</a:t>
            </a:r>
            <a:r>
              <a:rPr lang="en-US" dirty="0"/>
              <a:t> </a:t>
            </a:r>
            <a:r>
              <a:rPr lang="en-US" dirty="0">
                <a:solidFill>
                  <a:schemeClr val="tx1"/>
                </a:solidFill>
              </a:rPr>
              <a:t>in 1956, and later developed by</a:t>
            </a:r>
            <a:r>
              <a:rPr lang="en-US" dirty="0"/>
              <a:t> </a:t>
            </a:r>
            <a:r>
              <a:rPr lang="en-US" u="sng" dirty="0">
                <a:hlinkClick r:id="rId6" tooltip="Alexei Alexeyevich Abrikosov"/>
              </a:rPr>
              <a:t>Alexei </a:t>
            </a:r>
            <a:r>
              <a:rPr lang="en-US" u="sng" dirty="0" err="1" smtClean="0">
                <a:hlinkClick r:id="rId6" tooltip="Alexei Alexeyevich Abrikosov"/>
              </a:rPr>
              <a:t>Abrikosov</a:t>
            </a:r>
            <a:r>
              <a:rPr lang="en-US" dirty="0" smtClean="0"/>
              <a:t> </a:t>
            </a:r>
            <a:r>
              <a:rPr lang="en-US" dirty="0" smtClean="0">
                <a:solidFill>
                  <a:schemeClr val="tx1"/>
                </a:solidFill>
              </a:rPr>
              <a:t>and</a:t>
            </a:r>
            <a:r>
              <a:rPr lang="en-US" dirty="0"/>
              <a:t> </a:t>
            </a:r>
            <a:r>
              <a:rPr lang="en-US" u="sng" dirty="0">
                <a:hlinkClick r:id="rId7" tooltip="I. M. Khalatnikov (page does not exist)"/>
              </a:rPr>
              <a:t>I. M. </a:t>
            </a:r>
            <a:r>
              <a:rPr lang="en-US" u="sng" dirty="0" err="1">
                <a:hlinkClick r:id="rId7" tooltip="I. M. Khalatnikov (page does not exist)"/>
              </a:rPr>
              <a:t>Khalatnikov</a:t>
            </a:r>
            <a:r>
              <a:rPr lang="en-US" dirty="0"/>
              <a:t> </a:t>
            </a:r>
            <a:r>
              <a:rPr lang="en-US" dirty="0">
                <a:solidFill>
                  <a:schemeClr val="tx1"/>
                </a:solidFill>
              </a:rPr>
              <a:t>using</a:t>
            </a:r>
            <a:r>
              <a:rPr lang="en-US" dirty="0"/>
              <a:t> </a:t>
            </a:r>
            <a:r>
              <a:rPr lang="en-US" u="sng" dirty="0">
                <a:hlinkClick r:id="rId8" tooltip="Feynman diagrams"/>
              </a:rPr>
              <a:t>diagrammatic</a:t>
            </a:r>
            <a:r>
              <a:rPr lang="en-US" dirty="0"/>
              <a:t> </a:t>
            </a:r>
            <a:r>
              <a:rPr lang="en-US" u="sng" dirty="0">
                <a:hlinkClick r:id="rId9" tooltip="Perturbation theory"/>
              </a:rPr>
              <a:t>perturbation theory</a:t>
            </a:r>
            <a:r>
              <a:rPr lang="en-US" dirty="0" smtClean="0"/>
              <a:t>.</a:t>
            </a:r>
          </a:p>
        </p:txBody>
      </p:sp>
    </p:spTree>
    <p:extLst>
      <p:ext uri="{BB962C8B-B14F-4D97-AF65-F5344CB8AC3E}">
        <p14:creationId xmlns:p14="http://schemas.microsoft.com/office/powerpoint/2010/main" val="2111792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Exclusion principle reduces the  collision</a:t>
            </a:r>
            <a:endParaRPr lang="en-US" dirty="0"/>
          </a:p>
        </p:txBody>
      </p:sp>
      <p:sp>
        <p:nvSpPr>
          <p:cNvPr id="3" name="Rectangle 2"/>
          <p:cNvSpPr/>
          <p:nvPr/>
        </p:nvSpPr>
        <p:spPr>
          <a:xfrm>
            <a:off x="228600" y="1720840"/>
            <a:ext cx="8686800" cy="4832092"/>
          </a:xfrm>
          <a:prstGeom prst="rect">
            <a:avLst/>
          </a:prstGeom>
        </p:spPr>
        <p:txBody>
          <a:bodyPr wrap="square">
            <a:spAutoFit/>
          </a:bodyPr>
          <a:lstStyle/>
          <a:p>
            <a:pPr marL="285750" indent="-285750" algn="just">
              <a:buFont typeface="Wingdings" pitchFamily="2" charset="2"/>
              <a:buChar char="Ø"/>
            </a:pPr>
            <a:r>
              <a:rPr lang="en-US" sz="2800" dirty="0"/>
              <a:t>We show how the exclusion </a:t>
            </a:r>
            <a:r>
              <a:rPr lang="en-US" sz="2800" dirty="0" smtClean="0"/>
              <a:t>principle </a:t>
            </a:r>
            <a:r>
              <a:rPr lang="en-US" sz="2800" dirty="0"/>
              <a:t>reduces the collision frequency of </a:t>
            </a:r>
            <a:r>
              <a:rPr lang="en-US" sz="2800" dirty="0" smtClean="0"/>
              <a:t>an electron </a:t>
            </a:r>
            <a:r>
              <a:rPr lang="en-US" sz="2800" dirty="0"/>
              <a:t>that has a low excitation energy E, outside a filled Fermi </a:t>
            </a:r>
            <a:r>
              <a:rPr lang="en-US" sz="2800" dirty="0" smtClean="0"/>
              <a:t>sphere (</a:t>
            </a:r>
            <a:r>
              <a:rPr lang="en-US" sz="2800" dirty="0"/>
              <a:t>Fig. 18). </a:t>
            </a:r>
            <a:endParaRPr lang="en-US" sz="2800" dirty="0" smtClean="0"/>
          </a:p>
          <a:p>
            <a:pPr marL="285750" indent="-285750" algn="just">
              <a:buFont typeface="Wingdings" pitchFamily="2" charset="2"/>
              <a:buChar char="Ø"/>
            </a:pPr>
            <a:r>
              <a:rPr lang="en-US" sz="2800" dirty="0" smtClean="0"/>
              <a:t>We </a:t>
            </a:r>
            <a:r>
              <a:rPr lang="en-US" sz="2800" dirty="0"/>
              <a:t>estimate the effect of the exclusion </a:t>
            </a:r>
            <a:r>
              <a:rPr lang="en-US" sz="2800" dirty="0" smtClean="0"/>
              <a:t> principle on </a:t>
            </a:r>
            <a:r>
              <a:rPr lang="en-US" sz="2800" dirty="0"/>
              <a:t>the </a:t>
            </a:r>
            <a:r>
              <a:rPr lang="en-US" sz="2800" dirty="0" smtClean="0"/>
              <a:t>two-body collision </a:t>
            </a:r>
            <a:r>
              <a:rPr lang="en-US" sz="2800" b="1" dirty="0"/>
              <a:t>1 </a:t>
            </a:r>
            <a:r>
              <a:rPr lang="en-US" sz="2800" dirty="0"/>
              <a:t>+ </a:t>
            </a:r>
            <a:r>
              <a:rPr lang="en-US" sz="2800" b="1" dirty="0"/>
              <a:t>2 </a:t>
            </a:r>
            <a:r>
              <a:rPr lang="en-US" sz="2800" dirty="0" smtClean="0"/>
              <a:t>→ </a:t>
            </a:r>
            <a:r>
              <a:rPr lang="en-US" sz="2800" b="1" dirty="0"/>
              <a:t>3 </a:t>
            </a:r>
            <a:r>
              <a:rPr lang="en-US" sz="2800" dirty="0"/>
              <a:t>+ 4 between an electron in the excited orbital </a:t>
            </a:r>
            <a:r>
              <a:rPr lang="en-US" sz="2800" b="1" dirty="0"/>
              <a:t>1 </a:t>
            </a:r>
            <a:r>
              <a:rPr lang="en-US" sz="2800" dirty="0" smtClean="0"/>
              <a:t>and an electron in the filled orbital </a:t>
            </a:r>
            <a:r>
              <a:rPr lang="en-US" sz="2800" b="1" dirty="0" smtClean="0"/>
              <a:t>2 </a:t>
            </a:r>
            <a:r>
              <a:rPr lang="en-US" sz="2800" dirty="0" smtClean="0"/>
              <a:t>in the Fermi sea. </a:t>
            </a:r>
          </a:p>
          <a:p>
            <a:pPr marL="285750" indent="-285750" algn="just">
              <a:buFont typeface="Wingdings" pitchFamily="2" charset="2"/>
              <a:buChar char="Ø"/>
            </a:pPr>
            <a:r>
              <a:rPr lang="en-US" sz="2800" dirty="0" smtClean="0"/>
              <a:t>It is convenient to refer all energies to the Fermi level </a:t>
            </a:r>
            <a:r>
              <a:rPr lang="en-US" sz="2800" i="1" dirty="0" smtClean="0"/>
              <a:t>E</a:t>
            </a:r>
            <a:r>
              <a:rPr lang="en-US" sz="2800" i="1" baseline="-25000" dirty="0" smtClean="0"/>
              <a:t>F</a:t>
            </a:r>
            <a:r>
              <a:rPr lang="en-US" sz="2800" i="1" dirty="0" smtClean="0"/>
              <a:t> </a:t>
            </a:r>
            <a:r>
              <a:rPr lang="en-US" sz="2800" dirty="0" smtClean="0"/>
              <a:t>taken as the zero of energy; </a:t>
            </a:r>
          </a:p>
          <a:p>
            <a:pPr marL="285750" indent="-285750">
              <a:buFont typeface="Wingdings" pitchFamily="2" charset="2"/>
              <a:buChar char="Ø"/>
            </a:pPr>
            <a:r>
              <a:rPr lang="en-US" sz="2800" dirty="0" smtClean="0"/>
              <a:t>thus E1, will be positive and </a:t>
            </a:r>
            <a:r>
              <a:rPr lang="en-US" sz="2800" i="1" dirty="0" smtClean="0"/>
              <a:t>E2 </a:t>
            </a:r>
            <a:r>
              <a:rPr lang="en-US" sz="2800" dirty="0" smtClean="0"/>
              <a:t>will be negative.</a:t>
            </a:r>
            <a:endParaRPr lang="en-US" sz="2800" dirty="0"/>
          </a:p>
        </p:txBody>
      </p:sp>
    </p:spTree>
    <p:extLst>
      <p:ext uri="{BB962C8B-B14F-4D97-AF65-F5344CB8AC3E}">
        <p14:creationId xmlns:p14="http://schemas.microsoft.com/office/powerpoint/2010/main" val="1681230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819400" y="457200"/>
            <a:ext cx="3228975" cy="325755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914400" y="3855519"/>
            <a:ext cx="5181600" cy="354531"/>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1219200" y="4219358"/>
            <a:ext cx="3810000" cy="362167"/>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838200" y="4572000"/>
            <a:ext cx="8305800" cy="342900"/>
          </a:xfrm>
          <a:prstGeom prst="rect">
            <a:avLst/>
          </a:prstGeom>
          <a:noFill/>
          <a:ln w="9525">
            <a:noFill/>
            <a:miter lim="800000"/>
            <a:headEnd/>
            <a:tailEnd/>
          </a:ln>
        </p:spPr>
      </p:pic>
      <p:pic>
        <p:nvPicPr>
          <p:cNvPr id="2054" name="Picture 6"/>
          <p:cNvPicPr>
            <a:picLocks noChangeAspect="1" noChangeArrowheads="1"/>
          </p:cNvPicPr>
          <p:nvPr/>
        </p:nvPicPr>
        <p:blipFill>
          <a:blip r:embed="rId6" cstate="print"/>
          <a:srcRect/>
          <a:stretch>
            <a:fillRect/>
          </a:stretch>
        </p:blipFill>
        <p:spPr bwMode="auto">
          <a:xfrm>
            <a:off x="914400" y="4859064"/>
            <a:ext cx="1600200" cy="30348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048000" y="381000"/>
            <a:ext cx="3095625" cy="345757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58995" y="3538729"/>
            <a:ext cx="8299205" cy="347471"/>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609600" y="3961527"/>
            <a:ext cx="5257800" cy="267573"/>
          </a:xfrm>
          <a:prstGeom prst="rect">
            <a:avLst/>
          </a:prstGeom>
          <a:noFill/>
          <a:ln w="9525">
            <a:noFill/>
            <a:miter lim="800000"/>
            <a:headEnd/>
            <a:tailEnd/>
          </a:ln>
        </p:spPr>
      </p:pic>
      <p:pic>
        <p:nvPicPr>
          <p:cNvPr id="3077" name="Picture 5"/>
          <p:cNvPicPr>
            <a:picLocks noChangeAspect="1" noChangeArrowheads="1"/>
          </p:cNvPicPr>
          <p:nvPr/>
        </p:nvPicPr>
        <p:blipFill>
          <a:blip r:embed="rId5" cstate="print"/>
          <a:srcRect/>
          <a:stretch>
            <a:fillRect/>
          </a:stretch>
        </p:blipFill>
        <p:spPr bwMode="auto">
          <a:xfrm>
            <a:off x="838200" y="4337340"/>
            <a:ext cx="5181600" cy="263236"/>
          </a:xfrm>
          <a:prstGeom prst="rect">
            <a:avLst/>
          </a:prstGeom>
          <a:noFill/>
          <a:ln w="9525">
            <a:noFill/>
            <a:miter lim="800000"/>
            <a:headEnd/>
            <a:tailEnd/>
          </a:ln>
        </p:spPr>
      </p:pic>
      <p:pic>
        <p:nvPicPr>
          <p:cNvPr id="3078" name="Picture 6"/>
          <p:cNvPicPr>
            <a:picLocks noChangeAspect="1" noChangeArrowheads="1"/>
          </p:cNvPicPr>
          <p:nvPr/>
        </p:nvPicPr>
        <p:blipFill>
          <a:blip r:embed="rId6" cstate="print"/>
          <a:srcRect/>
          <a:stretch>
            <a:fillRect/>
          </a:stretch>
        </p:blipFill>
        <p:spPr bwMode="auto">
          <a:xfrm>
            <a:off x="914400" y="4648200"/>
            <a:ext cx="5257800" cy="304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3970318"/>
          </a:xfrm>
          <a:prstGeom prst="rect">
            <a:avLst/>
          </a:prstGeom>
        </p:spPr>
        <p:txBody>
          <a:bodyPr wrap="square">
            <a:spAutoFit/>
          </a:bodyPr>
          <a:lstStyle/>
          <a:p>
            <a:pPr marL="285750" indent="-285750" algn="just">
              <a:buFont typeface="Wingdings" pitchFamily="2" charset="2"/>
              <a:buChar char="Ø"/>
            </a:pPr>
            <a:r>
              <a:rPr lang="en-US" sz="3600" b="0" i="0" u="none" strike="noStrike" baseline="0" dirty="0" smtClean="0">
                <a:latin typeface="Times New Roman"/>
              </a:rPr>
              <a:t>Because of the exclusion principle the orbitals </a:t>
            </a:r>
            <a:r>
              <a:rPr lang="en-US" sz="3600" b="1" i="0" u="none" strike="noStrike" baseline="0" dirty="0" smtClean="0">
                <a:latin typeface="Courier"/>
              </a:rPr>
              <a:t>3 </a:t>
            </a:r>
            <a:r>
              <a:rPr lang="en-US" sz="3600" b="0" i="0" u="none" strike="noStrike" baseline="0" dirty="0" smtClean="0">
                <a:latin typeface="Times New Roman"/>
              </a:rPr>
              <a:t>and 4 of the electrons after collision must lie outside the Fermi sphere, all  orbitals within the sphere being already occupied; thus both </a:t>
            </a:r>
            <a:r>
              <a:rPr lang="en-US" sz="3600" dirty="0" smtClean="0">
                <a:latin typeface="Times New Roman"/>
              </a:rPr>
              <a:t>e</a:t>
            </a:r>
            <a:r>
              <a:rPr lang="en-US" sz="3600" b="0" i="0" u="none" strike="noStrike" baseline="0" dirty="0" smtClean="0">
                <a:latin typeface="Times New Roman"/>
              </a:rPr>
              <a:t>nergies </a:t>
            </a:r>
            <a:r>
              <a:rPr lang="en-US" sz="3600" b="0" i="1" u="none" strike="noStrike" baseline="0" dirty="0" smtClean="0">
                <a:latin typeface="Times New Roman"/>
              </a:rPr>
              <a:t>E3,, E4, </a:t>
            </a:r>
            <a:r>
              <a:rPr lang="en-US" sz="3600" b="0" i="0" u="none" strike="noStrike" baseline="0" dirty="0" smtClean="0">
                <a:latin typeface="Times New Roman"/>
              </a:rPr>
              <a:t>must be positive referred to zero on the Fermi sphere.</a:t>
            </a:r>
            <a:endParaRPr lang="en-US" sz="3600" dirty="0"/>
          </a:p>
        </p:txBody>
      </p:sp>
      <p:sp>
        <p:nvSpPr>
          <p:cNvPr id="3" name="Rectangle 2"/>
          <p:cNvSpPr/>
          <p:nvPr/>
        </p:nvSpPr>
        <p:spPr>
          <a:xfrm>
            <a:off x="242776" y="4427518"/>
            <a:ext cx="8596423" cy="2308324"/>
          </a:xfrm>
          <a:prstGeom prst="rect">
            <a:avLst/>
          </a:prstGeom>
        </p:spPr>
        <p:txBody>
          <a:bodyPr wrap="square">
            <a:spAutoFit/>
          </a:bodyPr>
          <a:lstStyle/>
          <a:p>
            <a:pPr marL="571500" indent="-571500">
              <a:buFont typeface="Wingdings" pitchFamily="2" charset="2"/>
              <a:buChar char="Ø"/>
            </a:pPr>
            <a:r>
              <a:rPr lang="en-US" sz="3600" b="0" i="0" u="none" strike="noStrike" baseline="0" dirty="0" smtClean="0">
                <a:solidFill>
                  <a:srgbClr val="0033CC"/>
                </a:solidFill>
                <a:latin typeface="Times New Roman"/>
              </a:rPr>
              <a:t>The conservation  of energy requires that </a:t>
            </a:r>
            <a:r>
              <a:rPr lang="en-US" sz="3600" b="0" i="1" u="none" strike="noStrike" baseline="0" dirty="0" smtClean="0">
                <a:solidFill>
                  <a:srgbClr val="0033CC"/>
                </a:solidFill>
                <a:latin typeface="Times New Roman"/>
              </a:rPr>
              <a:t>lE</a:t>
            </a:r>
            <a:r>
              <a:rPr lang="en-US" sz="3600" b="0" i="1" u="none" strike="noStrike" baseline="-25000" dirty="0" smtClean="0">
                <a:solidFill>
                  <a:srgbClr val="0033CC"/>
                </a:solidFill>
                <a:latin typeface="Times New Roman"/>
              </a:rPr>
              <a:t>2</a:t>
            </a:r>
            <a:r>
              <a:rPr lang="en-US" sz="3600" b="0" i="1" u="none" strike="noStrike" baseline="0" dirty="0" smtClean="0">
                <a:solidFill>
                  <a:srgbClr val="0033CC"/>
                </a:solidFill>
                <a:latin typeface="Times New Roman"/>
              </a:rPr>
              <a:t>l </a:t>
            </a:r>
            <a:r>
              <a:rPr lang="en-US" sz="3600" b="0" i="0" u="none" strike="noStrike" baseline="0" dirty="0" smtClean="0">
                <a:solidFill>
                  <a:srgbClr val="0033CC"/>
                </a:solidFill>
                <a:latin typeface="Arial"/>
              </a:rPr>
              <a:t>&lt; </a:t>
            </a:r>
            <a:r>
              <a:rPr lang="en-US" sz="3600" b="0" i="1" u="none" strike="noStrike" baseline="0" dirty="0" smtClean="0">
                <a:solidFill>
                  <a:srgbClr val="0033CC"/>
                </a:solidFill>
                <a:latin typeface="Times New Roman"/>
              </a:rPr>
              <a:t>E</a:t>
            </a:r>
            <a:r>
              <a:rPr lang="en-US" sz="3600" b="0" i="1" u="none" strike="noStrike" baseline="-25000" dirty="0" smtClean="0">
                <a:solidFill>
                  <a:srgbClr val="0033CC"/>
                </a:solidFill>
                <a:latin typeface="Times New Roman"/>
              </a:rPr>
              <a:t>1</a:t>
            </a:r>
            <a:r>
              <a:rPr lang="en-US" sz="3600" b="0" i="1" u="none" strike="noStrike" baseline="0" dirty="0" smtClean="0">
                <a:solidFill>
                  <a:srgbClr val="0033CC"/>
                </a:solidFill>
                <a:latin typeface="Times New Roman"/>
              </a:rPr>
              <a:t>,   </a:t>
            </a:r>
            <a:r>
              <a:rPr lang="en-US" sz="3600" b="0" i="0" u="none" strike="noStrike" baseline="0" dirty="0" smtClean="0">
                <a:solidFill>
                  <a:srgbClr val="0033CC"/>
                </a:solidFill>
                <a:latin typeface="Times New Roman"/>
              </a:rPr>
              <a:t>otherwise </a:t>
            </a:r>
          </a:p>
          <a:p>
            <a:pPr marL="571500" indent="-571500">
              <a:buFont typeface="Wingdings" pitchFamily="2" charset="2"/>
              <a:buChar char="Ø"/>
            </a:pPr>
            <a:r>
              <a:rPr lang="en-US" sz="3600" b="0" i="1" u="none" strike="noStrike" baseline="0" dirty="0" smtClean="0">
                <a:solidFill>
                  <a:srgbClr val="0033CC"/>
                </a:solidFill>
                <a:latin typeface="Times New Roman"/>
              </a:rPr>
              <a:t>E</a:t>
            </a:r>
            <a:r>
              <a:rPr lang="en-US" sz="3600" b="0" i="1" u="none" strike="noStrike" baseline="-25000" dirty="0" smtClean="0">
                <a:solidFill>
                  <a:srgbClr val="0033CC"/>
                </a:solidFill>
                <a:latin typeface="Times New Roman"/>
              </a:rPr>
              <a:t>3</a:t>
            </a:r>
            <a:r>
              <a:rPr lang="en-US" sz="3600" b="0" i="1" u="none" strike="noStrike" baseline="0" dirty="0" smtClean="0">
                <a:solidFill>
                  <a:srgbClr val="0033CC"/>
                </a:solidFill>
                <a:latin typeface="Times New Roman"/>
              </a:rPr>
              <a:t> </a:t>
            </a:r>
            <a:r>
              <a:rPr lang="en-US" sz="3600" b="0" i="0" u="none" strike="noStrike" baseline="0" dirty="0" smtClean="0">
                <a:solidFill>
                  <a:srgbClr val="0033CC"/>
                </a:solidFill>
                <a:latin typeface="Arial"/>
              </a:rPr>
              <a:t>+ </a:t>
            </a:r>
            <a:r>
              <a:rPr lang="en-US" sz="3600" b="0" i="1" u="none" strike="noStrike" baseline="0" dirty="0" smtClean="0">
                <a:solidFill>
                  <a:srgbClr val="0033CC"/>
                </a:solidFill>
                <a:latin typeface="Times New Roman"/>
              </a:rPr>
              <a:t>E</a:t>
            </a:r>
            <a:r>
              <a:rPr lang="en-US" sz="3600" b="0" i="1" u="none" strike="noStrike" baseline="-25000" dirty="0" smtClean="0">
                <a:solidFill>
                  <a:srgbClr val="0033CC"/>
                </a:solidFill>
                <a:latin typeface="Times New Roman"/>
              </a:rPr>
              <a:t>4 </a:t>
            </a:r>
            <a:r>
              <a:rPr lang="en-US" sz="3600" b="0" i="0" u="none" strike="noStrike" baseline="0" dirty="0" smtClean="0">
                <a:solidFill>
                  <a:srgbClr val="0033CC"/>
                </a:solidFill>
                <a:latin typeface="Arial"/>
              </a:rPr>
              <a:t>= </a:t>
            </a:r>
            <a:r>
              <a:rPr lang="en-US" sz="3600" b="0" i="1" u="none" strike="noStrike" baseline="0" dirty="0" smtClean="0">
                <a:solidFill>
                  <a:srgbClr val="0033CC"/>
                </a:solidFill>
                <a:latin typeface="Times New Roman"/>
              </a:rPr>
              <a:t>E</a:t>
            </a:r>
            <a:r>
              <a:rPr lang="en-US" sz="3600" b="0" i="1" u="none" strike="noStrike" baseline="-25000" dirty="0" smtClean="0">
                <a:solidFill>
                  <a:srgbClr val="0033CC"/>
                </a:solidFill>
                <a:latin typeface="Times New Roman"/>
              </a:rPr>
              <a:t>1</a:t>
            </a:r>
            <a:r>
              <a:rPr lang="en-US" sz="3600" b="0" i="1" u="none" strike="noStrike" baseline="0" dirty="0" smtClean="0">
                <a:solidFill>
                  <a:srgbClr val="0033CC"/>
                </a:solidFill>
                <a:latin typeface="Times New Roman"/>
              </a:rPr>
              <a:t> </a:t>
            </a:r>
            <a:r>
              <a:rPr lang="en-US" sz="3600" b="0" i="0" u="none" strike="noStrike" baseline="0" dirty="0" smtClean="0">
                <a:solidFill>
                  <a:srgbClr val="0033CC"/>
                </a:solidFill>
                <a:latin typeface="Arial"/>
              </a:rPr>
              <a:t>+ </a:t>
            </a:r>
            <a:r>
              <a:rPr lang="en-US" sz="3600" b="0" i="1" u="none" strike="noStrike" baseline="0" dirty="0" smtClean="0">
                <a:solidFill>
                  <a:srgbClr val="0033CC"/>
                </a:solidFill>
                <a:latin typeface="Times New Roman"/>
              </a:rPr>
              <a:t>E</a:t>
            </a:r>
            <a:r>
              <a:rPr lang="en-US" sz="3600" b="0" i="1" u="none" strike="noStrike" baseline="-25000" dirty="0" smtClean="0">
                <a:solidFill>
                  <a:srgbClr val="0033CC"/>
                </a:solidFill>
                <a:latin typeface="Times New Roman"/>
              </a:rPr>
              <a:t>2</a:t>
            </a:r>
            <a:r>
              <a:rPr lang="en-US" sz="3600" b="0" i="1" u="none" strike="noStrike" baseline="0" dirty="0" smtClean="0">
                <a:solidFill>
                  <a:srgbClr val="0033CC"/>
                </a:solidFill>
                <a:latin typeface="Times New Roman"/>
              </a:rPr>
              <a:t> </a:t>
            </a:r>
          </a:p>
          <a:p>
            <a:pPr marL="571500" indent="-571500">
              <a:buFont typeface="Wingdings" pitchFamily="2" charset="2"/>
              <a:buChar char="Ø"/>
            </a:pPr>
            <a:r>
              <a:rPr lang="en-US" sz="3600" b="0" i="0" u="none" strike="noStrike" baseline="0" dirty="0" smtClean="0">
                <a:solidFill>
                  <a:srgbClr val="0033CC"/>
                </a:solidFill>
                <a:latin typeface="Times New Roman"/>
              </a:rPr>
              <a:t>could not be positive</a:t>
            </a:r>
            <a:r>
              <a:rPr lang="en-US" b="0" i="0" u="none" strike="noStrike" baseline="0" dirty="0" smtClean="0">
                <a:latin typeface="Times New Roman"/>
              </a:rPr>
              <a:t>. </a:t>
            </a:r>
            <a:endParaRPr lang="en-US" dirty="0"/>
          </a:p>
        </p:txBody>
      </p:sp>
    </p:spTree>
    <p:extLst>
      <p:ext uri="{BB962C8B-B14F-4D97-AF65-F5344CB8AC3E}">
        <p14:creationId xmlns:p14="http://schemas.microsoft.com/office/powerpoint/2010/main" val="3143369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484" y="671691"/>
            <a:ext cx="8610600" cy="1754326"/>
          </a:xfrm>
          <a:prstGeom prst="rect">
            <a:avLst/>
          </a:prstGeom>
        </p:spPr>
        <p:txBody>
          <a:bodyPr wrap="square">
            <a:spAutoFit/>
          </a:bodyPr>
          <a:lstStyle/>
          <a:p>
            <a:pPr lvl="0" algn="just"/>
            <a:r>
              <a:rPr lang="en-US" sz="3600" dirty="0">
                <a:solidFill>
                  <a:prstClr val="black"/>
                </a:solidFill>
                <a:latin typeface="Times New Roman"/>
              </a:rPr>
              <a:t>This </a:t>
            </a:r>
            <a:r>
              <a:rPr lang="en-US" sz="3600" dirty="0" smtClean="0">
                <a:solidFill>
                  <a:prstClr val="black"/>
                </a:solidFill>
                <a:latin typeface="Times New Roman"/>
              </a:rPr>
              <a:t>means </a:t>
            </a:r>
            <a:r>
              <a:rPr lang="en-US" sz="3600" dirty="0">
                <a:solidFill>
                  <a:prstClr val="black"/>
                </a:solidFill>
                <a:latin typeface="Times New Roman"/>
              </a:rPr>
              <a:t>that collisions are possible only if </a:t>
            </a:r>
            <a:r>
              <a:rPr lang="en-US" sz="3600" dirty="0" smtClean="0">
                <a:solidFill>
                  <a:prstClr val="black"/>
                </a:solidFill>
                <a:latin typeface="Times New Roman"/>
              </a:rPr>
              <a:t>the orbital </a:t>
            </a:r>
            <a:r>
              <a:rPr lang="en-US" sz="3600" dirty="0">
                <a:solidFill>
                  <a:prstClr val="black"/>
                </a:solidFill>
                <a:latin typeface="Times New Roman"/>
              </a:rPr>
              <a:t>2 lies within a shell of thickness </a:t>
            </a:r>
            <a:r>
              <a:rPr lang="en-US" sz="3600" i="1" dirty="0" smtClean="0">
                <a:solidFill>
                  <a:prstClr val="black"/>
                </a:solidFill>
                <a:latin typeface="Times New Roman"/>
              </a:rPr>
              <a:t>E1 </a:t>
            </a:r>
            <a:r>
              <a:rPr lang="en-US" sz="3600" dirty="0">
                <a:solidFill>
                  <a:prstClr val="black"/>
                </a:solidFill>
                <a:latin typeface="Times New Roman"/>
              </a:rPr>
              <a:t>within the Fermi surface, as in Fig</a:t>
            </a:r>
            <a:r>
              <a:rPr lang="en-US" sz="3600" dirty="0" smtClean="0">
                <a:solidFill>
                  <a:prstClr val="black"/>
                </a:solidFill>
                <a:latin typeface="Times New Roman"/>
              </a:rPr>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9721" y="2426017"/>
            <a:ext cx="4777119" cy="4141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99484" y="2920409"/>
            <a:ext cx="4572000" cy="2862322"/>
          </a:xfrm>
          <a:prstGeom prst="rect">
            <a:avLst/>
          </a:prstGeom>
        </p:spPr>
        <p:txBody>
          <a:bodyPr>
            <a:spAutoFit/>
          </a:bodyPr>
          <a:lstStyle/>
          <a:p>
            <a:r>
              <a:rPr lang="en-US" sz="3600" dirty="0">
                <a:solidFill>
                  <a:srgbClr val="0033CC"/>
                </a:solidFill>
                <a:latin typeface="Times New Roman"/>
              </a:rPr>
              <a:t>Thus the fraction </a:t>
            </a:r>
            <a:r>
              <a:rPr lang="en-US" sz="3600" i="1" dirty="0" smtClean="0">
                <a:solidFill>
                  <a:srgbClr val="0033CC"/>
                </a:solidFill>
                <a:latin typeface="Times New Roman"/>
              </a:rPr>
              <a:t>=E</a:t>
            </a:r>
            <a:r>
              <a:rPr lang="en-US" sz="3600" i="1" baseline="-25000" dirty="0" smtClean="0">
                <a:solidFill>
                  <a:srgbClr val="0033CC"/>
                </a:solidFill>
                <a:latin typeface="Times New Roman"/>
              </a:rPr>
              <a:t>1</a:t>
            </a:r>
            <a:r>
              <a:rPr lang="en-US" sz="3600" i="1" dirty="0" smtClean="0">
                <a:solidFill>
                  <a:srgbClr val="0033CC"/>
                </a:solidFill>
                <a:latin typeface="Times New Roman"/>
              </a:rPr>
              <a:t>/E</a:t>
            </a:r>
            <a:r>
              <a:rPr lang="en-US" sz="3600" i="1" baseline="-25000" dirty="0" smtClean="0">
                <a:solidFill>
                  <a:srgbClr val="0033CC"/>
                </a:solidFill>
                <a:latin typeface="Times New Roman"/>
              </a:rPr>
              <a:t>F </a:t>
            </a:r>
            <a:r>
              <a:rPr lang="en-US" sz="3600" dirty="0" smtClean="0">
                <a:solidFill>
                  <a:srgbClr val="0033CC"/>
                </a:solidFill>
                <a:latin typeface="Times New Roman"/>
              </a:rPr>
              <a:t>of </a:t>
            </a:r>
            <a:r>
              <a:rPr lang="en-US" sz="3600" dirty="0">
                <a:solidFill>
                  <a:srgbClr val="0033CC"/>
                </a:solidFill>
                <a:latin typeface="Times New Roman"/>
              </a:rPr>
              <a:t>the electrons in filled orbitals provides a suitable target for electron </a:t>
            </a:r>
            <a:r>
              <a:rPr lang="en-US" sz="3600" b="1" dirty="0">
                <a:solidFill>
                  <a:prstClr val="black"/>
                </a:solidFill>
                <a:latin typeface="Times New Roman"/>
              </a:rPr>
              <a:t>1</a:t>
            </a:r>
            <a:endParaRPr lang="en-US" dirty="0"/>
          </a:p>
        </p:txBody>
      </p:sp>
    </p:spTree>
    <p:extLst>
      <p:ext uri="{BB962C8B-B14F-4D97-AF65-F5344CB8AC3E}">
        <p14:creationId xmlns:p14="http://schemas.microsoft.com/office/powerpoint/2010/main" val="168271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414" y="609600"/>
            <a:ext cx="8991600" cy="3416320"/>
          </a:xfrm>
          <a:prstGeom prst="rect">
            <a:avLst/>
          </a:prstGeom>
        </p:spPr>
        <p:txBody>
          <a:bodyPr wrap="square">
            <a:spAutoFit/>
          </a:bodyPr>
          <a:lstStyle/>
          <a:p>
            <a:pPr lvl="0" algn="just"/>
            <a:r>
              <a:rPr lang="en-US" sz="3600" dirty="0" smtClean="0">
                <a:solidFill>
                  <a:prstClr val="black"/>
                </a:solidFill>
                <a:latin typeface="Times New Roman"/>
              </a:rPr>
              <a:t>But </a:t>
            </a:r>
            <a:r>
              <a:rPr lang="en-US" sz="3600" dirty="0">
                <a:solidFill>
                  <a:prstClr val="black"/>
                </a:solidFill>
                <a:latin typeface="Times New Roman"/>
              </a:rPr>
              <a:t>even if the target electron 2 is in the suitable energy shell, only a small fraction of the final orbitals compatible with  conservation  of energy and momentum are allowed by </a:t>
            </a:r>
            <a:r>
              <a:rPr lang="en-US" sz="3600" dirty="0" smtClean="0">
                <a:solidFill>
                  <a:prstClr val="black"/>
                </a:solidFill>
                <a:latin typeface="Times New Roman"/>
              </a:rPr>
              <a:t>the exclusion </a:t>
            </a:r>
            <a:r>
              <a:rPr lang="en-US" sz="3600" dirty="0">
                <a:solidFill>
                  <a:prstClr val="black"/>
                </a:solidFill>
                <a:latin typeface="Times New Roman"/>
              </a:rPr>
              <a:t>principle. This gives a second factor of </a:t>
            </a:r>
            <a:r>
              <a:rPr lang="en-US" sz="3600" i="1" dirty="0" smtClean="0">
                <a:solidFill>
                  <a:prstClr val="black"/>
                </a:solidFill>
                <a:latin typeface="Times New Roman"/>
              </a:rPr>
              <a:t>E</a:t>
            </a:r>
            <a:r>
              <a:rPr lang="en-US" sz="3600" i="1" baseline="-25000" dirty="0" smtClean="0">
                <a:solidFill>
                  <a:prstClr val="black"/>
                </a:solidFill>
                <a:latin typeface="Times New Roman"/>
              </a:rPr>
              <a:t>1</a:t>
            </a:r>
            <a:r>
              <a:rPr lang="en-US" sz="3600" i="1" dirty="0" smtClean="0">
                <a:solidFill>
                  <a:prstClr val="black"/>
                </a:solidFill>
                <a:latin typeface="Times New Roman"/>
              </a:rPr>
              <a:t>,/E</a:t>
            </a:r>
            <a:r>
              <a:rPr lang="en-US" sz="3600" i="1" baseline="-25000" dirty="0" smtClean="0">
                <a:solidFill>
                  <a:prstClr val="black"/>
                </a:solidFill>
                <a:latin typeface="Times New Roman"/>
              </a:rPr>
              <a:t>F</a:t>
            </a:r>
            <a:r>
              <a:rPr lang="en-US" sz="3600" i="1" dirty="0">
                <a:solidFill>
                  <a:prstClr val="black"/>
                </a:solidFill>
                <a:latin typeface="Times New Roman"/>
              </a:rPr>
              <a:t>.</a:t>
            </a:r>
            <a:endParaRPr lang="en-US" sz="3600" i="1" dirty="0">
              <a:solidFill>
                <a:prstClr val="black"/>
              </a:solidFill>
            </a:endParaRPr>
          </a:p>
        </p:txBody>
      </p:sp>
    </p:spTree>
    <p:extLst>
      <p:ext uri="{BB962C8B-B14F-4D97-AF65-F5344CB8AC3E}">
        <p14:creationId xmlns:p14="http://schemas.microsoft.com/office/powerpoint/2010/main" val="3576951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4533" y="692445"/>
            <a:ext cx="4272486"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19245" y="371839"/>
            <a:ext cx="4572000" cy="4893647"/>
          </a:xfrm>
          <a:prstGeom prst="rect">
            <a:avLst/>
          </a:prstGeom>
        </p:spPr>
        <p:txBody>
          <a:bodyPr>
            <a:spAutoFit/>
          </a:bodyPr>
          <a:lstStyle/>
          <a:p>
            <a:r>
              <a:rPr lang="en-US" sz="2400" b="0" i="0" u="none" strike="noStrike" baseline="0" dirty="0" smtClean="0">
                <a:latin typeface="Times New Roman"/>
              </a:rPr>
              <a:t>In Fig. we show a small sphere on which all pairs of orbitals 3, 4</a:t>
            </a:r>
          </a:p>
          <a:p>
            <a:r>
              <a:rPr lang="en-US" sz="2400" b="0" i="0" u="none" strike="noStrike" baseline="0" dirty="0" smtClean="0">
                <a:latin typeface="Times New Roman"/>
              </a:rPr>
              <a:t>at opposite ends of a diameter satisfy the conservation laws, but collisions can occur only if both orbitals 3, 4 lie outside the Fermi sea. The product or the</a:t>
            </a:r>
          </a:p>
          <a:p>
            <a:r>
              <a:rPr lang="en-US" sz="2400" b="0" i="0" u="none" strike="noStrike" baseline="0" dirty="0" smtClean="0">
                <a:latin typeface="Times New Roman"/>
              </a:rPr>
              <a:t>two fractions is </a:t>
            </a:r>
            <a:r>
              <a:rPr lang="en-US" sz="2400" b="0" i="1" u="none" strike="noStrike" baseline="0" dirty="0" smtClean="0">
                <a:latin typeface="Times New Roman"/>
              </a:rPr>
              <a:t>( E1/E</a:t>
            </a:r>
            <a:r>
              <a:rPr lang="en-US" sz="2400" b="0" i="1" u="none" strike="noStrike" baseline="-25000" dirty="0" smtClean="0">
                <a:latin typeface="Times New Roman"/>
              </a:rPr>
              <a:t>F</a:t>
            </a:r>
            <a:r>
              <a:rPr lang="en-US" sz="2400" b="0" i="1" u="none" strike="noStrike" baseline="0" dirty="0" smtClean="0">
                <a:latin typeface="Times New Roman"/>
              </a:rPr>
              <a:t> )</a:t>
            </a:r>
            <a:r>
              <a:rPr lang="en-US" sz="2400" b="0" i="1" u="none" strike="noStrike" baseline="30000" dirty="0" smtClean="0">
                <a:latin typeface="Times New Roman"/>
              </a:rPr>
              <a:t>2</a:t>
            </a:r>
            <a:r>
              <a:rPr lang="en-US" sz="2400" b="0" i="1" u="none" strike="noStrike" dirty="0" smtClean="0">
                <a:latin typeface="Times New Roman"/>
              </a:rPr>
              <a:t>.</a:t>
            </a:r>
            <a:r>
              <a:rPr lang="en-US" sz="2400" b="0" i="1" u="none" strike="noStrike" baseline="0" dirty="0" smtClean="0">
                <a:latin typeface="Times New Roman"/>
              </a:rPr>
              <a:t> </a:t>
            </a:r>
            <a:r>
              <a:rPr lang="en-US" sz="2400" b="0" i="0" u="none" strike="noStrike" baseline="0" dirty="0" smtClean="0">
                <a:latin typeface="Times New Roman"/>
              </a:rPr>
              <a:t>If  </a:t>
            </a:r>
            <a:r>
              <a:rPr lang="en-US" sz="2400" b="0" i="1" u="none" strike="noStrike" baseline="0" dirty="0" smtClean="0">
                <a:latin typeface="Times New Roman"/>
              </a:rPr>
              <a:t>E</a:t>
            </a:r>
            <a:r>
              <a:rPr lang="en-US" sz="2400" b="0" i="1" u="none" strike="noStrike" baseline="-25000" dirty="0" smtClean="0">
                <a:latin typeface="Times New Roman"/>
              </a:rPr>
              <a:t>l</a:t>
            </a:r>
            <a:r>
              <a:rPr lang="en-US" sz="2400" b="0" i="0" u="none" strike="noStrike" baseline="-25000" dirty="0" smtClean="0">
                <a:latin typeface="Times New Roman"/>
              </a:rPr>
              <a:t> </a:t>
            </a:r>
            <a:r>
              <a:rPr lang="en-US" sz="2400" b="0" i="0" u="none" strike="noStrike" baseline="0" dirty="0" smtClean="0">
                <a:latin typeface="Times New Roman"/>
              </a:rPr>
              <a:t>corresponds to </a:t>
            </a:r>
            <a:r>
              <a:rPr lang="en-US" sz="2400" b="0" i="1" u="none" strike="noStrike" baseline="0" dirty="0" smtClean="0">
                <a:latin typeface="Times New Roman"/>
              </a:rPr>
              <a:t>1 </a:t>
            </a:r>
            <a:r>
              <a:rPr lang="en-US" sz="2400" b="0" i="0" u="none" strike="noStrike" baseline="0" dirty="0" smtClean="0">
                <a:latin typeface="Times New Roman"/>
              </a:rPr>
              <a:t>K and </a:t>
            </a:r>
            <a:r>
              <a:rPr lang="en-US" sz="2400" b="0" i="1" u="none" strike="noStrike" baseline="0" dirty="0" smtClean="0">
                <a:latin typeface="Times New Roman"/>
              </a:rPr>
              <a:t>E</a:t>
            </a:r>
            <a:r>
              <a:rPr lang="en-US" sz="2400" b="0" i="1" u="none" strike="noStrike" baseline="-25000" dirty="0" smtClean="0">
                <a:latin typeface="Times New Roman"/>
              </a:rPr>
              <a:t>F</a:t>
            </a:r>
            <a:r>
              <a:rPr lang="en-US" sz="2400" b="0" i="1" u="none" strike="noStrike" baseline="0" dirty="0" smtClean="0">
                <a:latin typeface="Times New Roman"/>
              </a:rPr>
              <a:t> </a:t>
            </a:r>
            <a:r>
              <a:rPr lang="en-US" sz="2400" b="0" i="0" u="none" strike="noStrike" baseline="0" dirty="0" smtClean="0">
                <a:latin typeface="Times New Roman"/>
              </a:rPr>
              <a:t>to 5 </a:t>
            </a:r>
            <a:r>
              <a:rPr lang="en-US" sz="2400" b="0" i="0" u="none" strike="noStrike" baseline="0" dirty="0" smtClean="0">
                <a:latin typeface="Arial"/>
              </a:rPr>
              <a:t>X </a:t>
            </a:r>
            <a:r>
              <a:rPr lang="en-US" sz="2400" b="0" i="1" u="none" strike="noStrike" baseline="0" dirty="0" smtClean="0">
                <a:latin typeface="Times New Roman"/>
              </a:rPr>
              <a:t>l0</a:t>
            </a:r>
            <a:r>
              <a:rPr lang="en-US" sz="2400" b="0" i="1" u="none" strike="noStrike" baseline="30000" dirty="0" smtClean="0">
                <a:latin typeface="Times New Roman"/>
              </a:rPr>
              <a:t>4 </a:t>
            </a:r>
            <a:r>
              <a:rPr lang="en-US" sz="2400" b="0" i="1" u="none" strike="noStrike" dirty="0" smtClean="0">
                <a:latin typeface="Times New Roman"/>
              </a:rPr>
              <a:t>K</a:t>
            </a:r>
            <a:r>
              <a:rPr lang="en-US" sz="2400" b="0" i="1" u="none" strike="noStrike" baseline="0" dirty="0" smtClean="0">
                <a:latin typeface="Times New Roman"/>
              </a:rPr>
              <a:t>, </a:t>
            </a:r>
          </a:p>
          <a:p>
            <a:r>
              <a:rPr lang="en-US" sz="2400" b="0" i="0" u="none" strike="noStrike" baseline="0" dirty="0" err="1" smtClean="0">
                <a:latin typeface="Times New Roman"/>
              </a:rPr>
              <a:t>wc</a:t>
            </a:r>
            <a:r>
              <a:rPr lang="en-US" sz="2400" b="0" i="0" u="none" strike="noStrike" baseline="0" dirty="0" smtClean="0">
                <a:latin typeface="Times New Roman"/>
              </a:rPr>
              <a:t> have </a:t>
            </a:r>
            <a:r>
              <a:rPr lang="en-US" sz="2400" b="0" i="1" u="none" strike="noStrike" baseline="0" dirty="0" smtClean="0">
                <a:latin typeface="Times New Roman"/>
              </a:rPr>
              <a:t>( E1/E</a:t>
            </a:r>
            <a:r>
              <a:rPr lang="en-US" sz="2400" b="0" i="1" u="none" strike="noStrike" baseline="-25000" dirty="0" smtClean="0">
                <a:latin typeface="Times New Roman"/>
              </a:rPr>
              <a:t>F</a:t>
            </a:r>
            <a:r>
              <a:rPr lang="en-US" sz="2400" b="0" i="1" u="none" strike="noStrike" dirty="0" smtClean="0">
                <a:latin typeface="Times New Roman"/>
              </a:rPr>
              <a:t>)</a:t>
            </a:r>
            <a:r>
              <a:rPr lang="en-US" sz="2400" b="0" i="1" u="none" strike="noStrike" baseline="30000" dirty="0" smtClean="0">
                <a:latin typeface="Times New Roman"/>
              </a:rPr>
              <a:t>2</a:t>
            </a:r>
            <a:r>
              <a:rPr lang="en-US" sz="2400" b="0" i="1" u="none" strike="noStrike" baseline="0" dirty="0" smtClean="0">
                <a:latin typeface="Times New Roman"/>
              </a:rPr>
              <a:t> ~ </a:t>
            </a:r>
            <a:r>
              <a:rPr lang="en-US" sz="2400" b="0" i="0" u="none" strike="noStrike" baseline="0" dirty="0" smtClean="0">
                <a:latin typeface="Arial"/>
              </a:rPr>
              <a:t>4 X </a:t>
            </a:r>
            <a:r>
              <a:rPr lang="en-US" sz="2400" b="0" i="1" u="none" strike="noStrike" baseline="0" dirty="0" smtClean="0">
                <a:latin typeface="Times New Roman"/>
              </a:rPr>
              <a:t>10</a:t>
            </a:r>
            <a:r>
              <a:rPr lang="en-US" sz="2400" b="0" i="1" u="none" strike="noStrike" baseline="30000" dirty="0" smtClean="0">
                <a:latin typeface="Times New Roman"/>
              </a:rPr>
              <a:t>-10</a:t>
            </a:r>
            <a:r>
              <a:rPr lang="en-US" sz="2400" b="0" i="1" u="none" strike="noStrike" baseline="0" dirty="0" smtClean="0">
                <a:latin typeface="Times New Roman"/>
              </a:rPr>
              <a:t>, </a:t>
            </a:r>
            <a:r>
              <a:rPr lang="en-US" sz="2400" b="0" i="0" u="none" strike="noStrike" baseline="0" dirty="0" smtClean="0">
                <a:latin typeface="Times New Roman"/>
              </a:rPr>
              <a:t>the factor by which the exclusion principle reduces the collision rate.</a:t>
            </a:r>
            <a:endParaRPr lang="en-US" sz="2400" dirty="0"/>
          </a:p>
        </p:txBody>
      </p:sp>
    </p:spTree>
    <p:extLst>
      <p:ext uri="{BB962C8B-B14F-4D97-AF65-F5344CB8AC3E}">
        <p14:creationId xmlns:p14="http://schemas.microsoft.com/office/powerpoint/2010/main" val="97790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382000" cy="6001643"/>
          </a:xfrm>
          <a:prstGeom prst="rect">
            <a:avLst/>
          </a:prstGeom>
        </p:spPr>
        <p:txBody>
          <a:bodyPr wrap="square">
            <a:spAutoFit/>
          </a:bodyPr>
          <a:lstStyle/>
          <a:p>
            <a:pPr marL="457200" indent="-457200" algn="just">
              <a:buFont typeface="Wingdings" pitchFamily="2" charset="2"/>
              <a:buChar char="Ø"/>
            </a:pPr>
            <a:r>
              <a:rPr lang="en-US" sz="3200" b="0" i="0" u="none" strike="noStrike" baseline="0" dirty="0" smtClean="0">
                <a:latin typeface="Times New Roman"/>
              </a:rPr>
              <a:t>The argument is not changed for a thermal distribution of electrons at a low temperature such that </a:t>
            </a:r>
            <a:r>
              <a:rPr lang="en-US" sz="3200" b="1" i="1" u="none" strike="noStrike" baseline="0" dirty="0" err="1" smtClean="0">
                <a:latin typeface="Times New Roman"/>
              </a:rPr>
              <a:t>k</a:t>
            </a:r>
            <a:r>
              <a:rPr lang="en-US" sz="3200" b="1" i="1" u="none" strike="noStrike" baseline="-25000" dirty="0" err="1" smtClean="0">
                <a:latin typeface="Times New Roman"/>
              </a:rPr>
              <a:t>B</a:t>
            </a:r>
            <a:r>
              <a:rPr lang="en-US" sz="3200" b="1" i="1" u="none" strike="noStrike" baseline="0" dirty="0" err="1" smtClean="0">
                <a:latin typeface="Times New Roman"/>
              </a:rPr>
              <a:t>T</a:t>
            </a:r>
            <a:r>
              <a:rPr lang="en-US" sz="3200" b="0" i="1" u="none" strike="noStrike" baseline="0" dirty="0" smtClean="0">
                <a:latin typeface="Times New Roman"/>
              </a:rPr>
              <a:t> </a:t>
            </a:r>
            <a:r>
              <a:rPr lang="en-US" sz="3200" b="0" i="0" u="none" strike="noStrike" baseline="0" dirty="0" smtClean="0">
                <a:latin typeface="Arial"/>
              </a:rPr>
              <a:t>≈</a:t>
            </a:r>
            <a:r>
              <a:rPr lang="en-US" sz="3200" b="0" i="1" u="none" strike="noStrike" baseline="0" dirty="0" smtClean="0">
                <a:latin typeface="Times New Roman"/>
              </a:rPr>
              <a:t>E</a:t>
            </a:r>
            <a:r>
              <a:rPr lang="en-US" sz="3200" b="0" i="1" u="none" strike="noStrike" baseline="-25000" dirty="0" smtClean="0">
                <a:latin typeface="Times New Roman"/>
              </a:rPr>
              <a:t>F</a:t>
            </a:r>
            <a:r>
              <a:rPr lang="en-US" sz="3200" b="0" i="1" u="none" strike="noStrike" baseline="0" dirty="0" smtClean="0">
                <a:latin typeface="Times New Roman"/>
              </a:rPr>
              <a:t> .  </a:t>
            </a:r>
            <a:r>
              <a:rPr lang="en-US" sz="3200" b="0" i="0" u="none" strike="noStrike" baseline="0" dirty="0" smtClean="0">
                <a:latin typeface="Times New Roman"/>
              </a:rPr>
              <a:t>We replace </a:t>
            </a:r>
            <a:r>
              <a:rPr lang="en-US" sz="3200" b="0" i="1" u="none" strike="noStrike" baseline="0" dirty="0" smtClean="0">
                <a:latin typeface="Times New Roman"/>
              </a:rPr>
              <a:t>E</a:t>
            </a:r>
            <a:r>
              <a:rPr lang="en-US" sz="3200" b="0" i="1" u="none" strike="noStrike" baseline="-25000" dirty="0" smtClean="0">
                <a:latin typeface="Times New Roman"/>
              </a:rPr>
              <a:t>1</a:t>
            </a:r>
            <a:r>
              <a:rPr lang="en-US" sz="3200" b="0" i="1" u="none" strike="noStrike" baseline="0" dirty="0" smtClean="0">
                <a:latin typeface="Times New Roman"/>
              </a:rPr>
              <a:t> </a:t>
            </a:r>
            <a:r>
              <a:rPr lang="en-US" sz="3200" b="0" i="0" u="none" strike="noStrike" baseline="0" dirty="0" smtClean="0">
                <a:latin typeface="Times New Roman"/>
              </a:rPr>
              <a:t>by the thermal energy </a:t>
            </a:r>
            <a:r>
              <a:rPr lang="en-US" sz="3200" b="0" i="1" u="none" strike="noStrike" baseline="0" dirty="0" smtClean="0">
                <a:latin typeface="Times New Roman"/>
              </a:rPr>
              <a:t>= </a:t>
            </a:r>
            <a:r>
              <a:rPr lang="en-US" sz="3200" b="0" i="1" u="none" strike="noStrike" baseline="0" dirty="0" err="1" smtClean="0">
                <a:latin typeface="Times New Roman"/>
              </a:rPr>
              <a:t>k</a:t>
            </a:r>
            <a:r>
              <a:rPr lang="en-US" sz="3200" b="0" i="1" u="none" strike="noStrike" baseline="-25000" dirty="0" err="1" smtClean="0">
                <a:latin typeface="Times New Roman"/>
              </a:rPr>
              <a:t>B</a:t>
            </a:r>
            <a:r>
              <a:rPr lang="en-US" sz="3200" b="0" i="1" u="none" strike="noStrike" baseline="0" dirty="0" err="1" smtClean="0">
                <a:latin typeface="Times New Roman"/>
              </a:rPr>
              <a:t>T</a:t>
            </a:r>
            <a:r>
              <a:rPr lang="en-US" sz="3200" b="0" i="1" u="none" strike="noStrike" baseline="0" dirty="0" smtClean="0">
                <a:latin typeface="Times New Roman"/>
              </a:rPr>
              <a:t>, </a:t>
            </a:r>
            <a:r>
              <a:rPr lang="en-US" sz="3200" b="0" i="0" u="none" strike="noStrike" baseline="0" dirty="0" smtClean="0">
                <a:latin typeface="Times New Roman"/>
              </a:rPr>
              <a:t>and now the  rate at which electron-electron collisions take place is reduced below the classical value by </a:t>
            </a:r>
            <a:r>
              <a:rPr lang="en-US" sz="3200" b="0" i="1" u="none" strike="noStrike" baseline="0" dirty="0" smtClean="0">
                <a:latin typeface="Times New Roman"/>
              </a:rPr>
              <a:t>(</a:t>
            </a:r>
            <a:r>
              <a:rPr lang="en-US" sz="3200" b="0" i="1" u="none" strike="noStrike" baseline="0" dirty="0" err="1" smtClean="0">
                <a:latin typeface="Times New Roman"/>
              </a:rPr>
              <a:t>k</a:t>
            </a:r>
            <a:r>
              <a:rPr lang="en-US" sz="3200" b="0" i="1" u="none" strike="noStrike" baseline="-25000" dirty="0" err="1" smtClean="0">
                <a:latin typeface="Times New Roman"/>
              </a:rPr>
              <a:t>B</a:t>
            </a:r>
            <a:r>
              <a:rPr lang="en-US" sz="3200" b="0" i="1" u="none" strike="noStrike" baseline="0" dirty="0" err="1" smtClean="0">
                <a:latin typeface="Times New Roman"/>
              </a:rPr>
              <a:t>T</a:t>
            </a:r>
            <a:r>
              <a:rPr lang="en-US" sz="3200" b="0" i="1" u="none" strike="noStrike" baseline="0" dirty="0" smtClean="0">
                <a:latin typeface="Times New Roman"/>
              </a:rPr>
              <a:t>/E</a:t>
            </a:r>
            <a:r>
              <a:rPr lang="en-US" sz="3200" b="0" i="1" u="none" strike="noStrike" baseline="-25000" dirty="0" smtClean="0">
                <a:latin typeface="Times New Roman"/>
              </a:rPr>
              <a:t>F</a:t>
            </a:r>
            <a:r>
              <a:rPr lang="en-US" sz="3200" b="0" i="1" u="none" strike="noStrike" dirty="0" smtClean="0">
                <a:latin typeface="Times New Roman"/>
              </a:rPr>
              <a:t>)</a:t>
            </a:r>
            <a:r>
              <a:rPr lang="en-US" sz="3200" b="0" i="1" u="none" strike="noStrike" baseline="30000" dirty="0" smtClean="0">
                <a:latin typeface="Times New Roman"/>
              </a:rPr>
              <a:t>2,</a:t>
            </a:r>
            <a:r>
              <a:rPr lang="en-US" sz="3200" b="0" i="1" u="none" strike="noStrike" baseline="0" dirty="0" smtClean="0">
                <a:latin typeface="Times New Roman"/>
              </a:rPr>
              <a:t> </a:t>
            </a:r>
            <a:r>
              <a:rPr lang="en-US" sz="3200" b="0" i="0" u="none" strike="noStrike" baseline="0" dirty="0" smtClean="0">
                <a:latin typeface="Times New Roman"/>
              </a:rPr>
              <a:t>So that the effective collision cross section </a:t>
            </a:r>
            <a:r>
              <a:rPr lang="el-GR" sz="3200" b="0" i="0" u="none" strike="noStrike" baseline="0" dirty="0" smtClean="0">
                <a:latin typeface="Times New Roman"/>
              </a:rPr>
              <a:t>σ</a:t>
            </a:r>
            <a:r>
              <a:rPr lang="en-US" sz="3200" b="0" i="0" u="none" strike="noStrike" baseline="0" dirty="0" smtClean="0">
                <a:latin typeface="Times New Roman"/>
              </a:rPr>
              <a:t> is</a:t>
            </a:r>
          </a:p>
          <a:p>
            <a:endParaRPr lang="en-US" sz="3200" dirty="0">
              <a:latin typeface="Times New Roman"/>
            </a:endParaRPr>
          </a:p>
          <a:p>
            <a:r>
              <a:rPr lang="en-US" sz="3200" b="0" i="0" u="none" strike="noStrike" baseline="0" dirty="0" smtClean="0">
                <a:latin typeface="Times New Roman"/>
              </a:rPr>
              <a:t>        </a:t>
            </a:r>
            <a:r>
              <a:rPr lang="el-GR" sz="3200" b="0" i="0" u="none" strike="noStrike" baseline="0" dirty="0" smtClean="0">
                <a:latin typeface="Times New Roman"/>
              </a:rPr>
              <a:t>σ</a:t>
            </a:r>
            <a:r>
              <a:rPr lang="en-US" sz="3200" b="1" i="1" dirty="0" smtClean="0"/>
              <a:t> </a:t>
            </a:r>
            <a:r>
              <a:rPr lang="en-US" sz="3200" dirty="0"/>
              <a:t>= </a:t>
            </a:r>
            <a:r>
              <a:rPr lang="en-US" sz="3200" i="1" dirty="0"/>
              <a:t>(</a:t>
            </a:r>
            <a:r>
              <a:rPr lang="en-US" sz="3200" i="1" dirty="0" err="1" smtClean="0"/>
              <a:t>k</a:t>
            </a:r>
            <a:r>
              <a:rPr lang="en-US" sz="3200" i="1" baseline="-25000" dirty="0" err="1" smtClean="0"/>
              <a:t>B</a:t>
            </a:r>
            <a:r>
              <a:rPr lang="en-US" sz="3200" i="1" dirty="0" err="1" smtClean="0"/>
              <a:t>T</a:t>
            </a:r>
            <a:r>
              <a:rPr lang="en-US" sz="3200" i="1" dirty="0" smtClean="0"/>
              <a:t>/E</a:t>
            </a:r>
            <a:r>
              <a:rPr lang="en-US" sz="3200" i="1" baseline="-25000" dirty="0" smtClean="0"/>
              <a:t>F</a:t>
            </a:r>
            <a:r>
              <a:rPr lang="en-US" sz="3200" i="1" dirty="0" smtClean="0"/>
              <a:t>)</a:t>
            </a:r>
            <a:r>
              <a:rPr lang="en-US" sz="3200" i="1" baseline="30000" dirty="0" smtClean="0"/>
              <a:t>2</a:t>
            </a:r>
            <a:r>
              <a:rPr lang="el-GR" sz="3200" b="0" i="0" u="none" strike="noStrike" baseline="0" dirty="0" smtClean="0">
                <a:latin typeface="Times New Roman"/>
              </a:rPr>
              <a:t> σ</a:t>
            </a:r>
            <a:r>
              <a:rPr lang="en-US" sz="3200" b="0" i="0" u="none" strike="noStrike" baseline="-25000" dirty="0" smtClean="0">
                <a:latin typeface="Times New Roman"/>
              </a:rPr>
              <a:t>0</a:t>
            </a:r>
          </a:p>
          <a:p>
            <a:pPr marL="457200" indent="-457200">
              <a:buFont typeface="Wingdings" pitchFamily="2" charset="2"/>
              <a:buChar char="Ø"/>
            </a:pPr>
            <a:r>
              <a:rPr lang="en-US" sz="3200" dirty="0"/>
              <a:t>where </a:t>
            </a:r>
            <a:r>
              <a:rPr lang="el-GR" sz="3200" b="0" i="0" u="none" strike="noStrike" baseline="0" dirty="0" smtClean="0">
                <a:latin typeface="Times New Roman"/>
              </a:rPr>
              <a:t>σ</a:t>
            </a:r>
            <a:r>
              <a:rPr lang="en-US" sz="3200" i="1" baseline="-25000" dirty="0"/>
              <a:t>0</a:t>
            </a:r>
            <a:r>
              <a:rPr lang="en-US" sz="3200" i="1" dirty="0" smtClean="0"/>
              <a:t> </a:t>
            </a:r>
            <a:r>
              <a:rPr lang="en-US" sz="3200" dirty="0"/>
              <a:t>is the cross section for the electron-electron interaction.</a:t>
            </a:r>
            <a:endParaRPr lang="en-US" sz="3200" dirty="0" smtClean="0">
              <a:latin typeface="Times New Roman"/>
            </a:endParaRPr>
          </a:p>
          <a:p>
            <a:endParaRPr lang="en-US" sz="3200" dirty="0"/>
          </a:p>
        </p:txBody>
      </p:sp>
    </p:spTree>
    <p:extLst>
      <p:ext uri="{BB962C8B-B14F-4D97-AF65-F5344CB8AC3E}">
        <p14:creationId xmlns:p14="http://schemas.microsoft.com/office/powerpoint/2010/main" val="3522282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50" y="1524000"/>
            <a:ext cx="918765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43000" y="381000"/>
            <a:ext cx="7391400" cy="707886"/>
          </a:xfrm>
          <a:prstGeom prst="rect">
            <a:avLst/>
          </a:prstGeom>
          <a:noFill/>
        </p:spPr>
        <p:txBody>
          <a:bodyPr wrap="square" rtlCol="0">
            <a:spAutoFit/>
          </a:bodyPr>
          <a:lstStyle/>
          <a:p>
            <a:pPr algn="ctr"/>
            <a:r>
              <a:rPr lang="en-US" sz="4000" b="1" dirty="0" smtClean="0"/>
              <a:t>Coulomb Screening</a:t>
            </a:r>
            <a:endParaRPr lang="en-US" sz="4000" b="1" dirty="0"/>
          </a:p>
        </p:txBody>
      </p:sp>
    </p:spTree>
    <p:extLst>
      <p:ext uri="{BB962C8B-B14F-4D97-AF65-F5344CB8AC3E}">
        <p14:creationId xmlns:p14="http://schemas.microsoft.com/office/powerpoint/2010/main" val="1560950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609600"/>
            <a:ext cx="91440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51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7215"/>
            <a:ext cx="7772400" cy="1029586"/>
          </a:xfrm>
        </p:spPr>
        <p:txBody>
          <a:bodyPr/>
          <a:lstStyle/>
          <a:p>
            <a:r>
              <a:rPr lang="en-US" dirty="0">
                <a:solidFill>
                  <a:srgbClr val="0033CC"/>
                </a:solidFill>
              </a:rPr>
              <a:t>E</a:t>
            </a:r>
            <a:r>
              <a:rPr lang="en-US" dirty="0" smtClean="0">
                <a:solidFill>
                  <a:srgbClr val="0033CC"/>
                </a:solidFill>
              </a:rPr>
              <a:t>lectrons-electrons interaction</a:t>
            </a:r>
            <a:endParaRPr lang="en-US" dirty="0">
              <a:solidFill>
                <a:srgbClr val="0033CC"/>
              </a:solidFill>
            </a:endParaRPr>
          </a:p>
        </p:txBody>
      </p:sp>
      <p:sp>
        <p:nvSpPr>
          <p:cNvPr id="3" name="Subtitle 2"/>
          <p:cNvSpPr>
            <a:spLocks noGrp="1"/>
          </p:cNvSpPr>
          <p:nvPr>
            <p:ph type="subTitle" idx="1"/>
          </p:nvPr>
        </p:nvSpPr>
        <p:spPr>
          <a:xfrm>
            <a:off x="533400" y="1295400"/>
            <a:ext cx="8001000" cy="5334000"/>
          </a:xfrm>
        </p:spPr>
        <p:txBody>
          <a:bodyPr>
            <a:normAutofit/>
          </a:bodyPr>
          <a:lstStyle/>
          <a:p>
            <a:pPr marL="457200" indent="-457200" algn="just">
              <a:buFont typeface="Wingdings" pitchFamily="2" charset="2"/>
              <a:buChar char="Ø"/>
            </a:pPr>
            <a:r>
              <a:rPr lang="en-US" dirty="0" smtClean="0">
                <a:solidFill>
                  <a:schemeClr val="tx1"/>
                </a:solidFill>
              </a:rPr>
              <a:t>The </a:t>
            </a:r>
            <a:r>
              <a:rPr lang="en-US" dirty="0">
                <a:solidFill>
                  <a:schemeClr val="tx1"/>
                </a:solidFill>
              </a:rPr>
              <a:t>theory explains why some of the properties of an interacting fermion system are very similar to those of the</a:t>
            </a:r>
            <a:r>
              <a:rPr lang="en-US" dirty="0"/>
              <a:t> </a:t>
            </a:r>
            <a:r>
              <a:rPr lang="en-US" u="sng" dirty="0">
                <a:hlinkClick r:id="rId2" tooltip="Fermi gas"/>
              </a:rPr>
              <a:t>Fermi gas</a:t>
            </a:r>
            <a:r>
              <a:rPr lang="en-US" dirty="0"/>
              <a:t> </a:t>
            </a:r>
            <a:r>
              <a:rPr lang="en-US" dirty="0">
                <a:solidFill>
                  <a:schemeClr val="tx1"/>
                </a:solidFill>
              </a:rPr>
              <a:t>(i.e. non-interacting fermions), and why other properties </a:t>
            </a:r>
            <a:r>
              <a:rPr lang="en-US" dirty="0" smtClean="0">
                <a:solidFill>
                  <a:schemeClr val="tx1"/>
                </a:solidFill>
              </a:rPr>
              <a:t>differ.</a:t>
            </a:r>
          </a:p>
          <a:p>
            <a:pPr marL="457200" indent="-457200" algn="just">
              <a:buFont typeface="Wingdings" pitchFamily="2" charset="2"/>
              <a:buChar char="Ø"/>
            </a:pPr>
            <a:r>
              <a:rPr lang="en-US" dirty="0">
                <a:solidFill>
                  <a:srgbClr val="0033CC"/>
                </a:solidFill>
              </a:rPr>
              <a:t>Important examples of where Fermi liquid theory has been successfully applied are most notably electrons in most metals and Liquid He-3</a:t>
            </a:r>
            <a:r>
              <a:rPr lang="en-US" dirty="0"/>
              <a:t>.</a:t>
            </a:r>
            <a:r>
              <a:rPr lang="en-US" u="sng" baseline="30000" dirty="0">
                <a:hlinkClick r:id="rId3"/>
              </a:rPr>
              <a:t>[3]</a:t>
            </a:r>
            <a:r>
              <a:rPr lang="en-US" dirty="0"/>
              <a:t> </a:t>
            </a:r>
            <a:endParaRPr lang="en-US" dirty="0" smtClean="0"/>
          </a:p>
        </p:txBody>
      </p:sp>
    </p:spTree>
    <p:extLst>
      <p:ext uri="{BB962C8B-B14F-4D97-AF65-F5344CB8AC3E}">
        <p14:creationId xmlns:p14="http://schemas.microsoft.com/office/powerpoint/2010/main" val="728308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304800"/>
            <a:ext cx="6942206"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433" y="1371600"/>
            <a:ext cx="891114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7341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001643"/>
          </a:xfrm>
          <a:prstGeom prst="rect">
            <a:avLst/>
          </a:prstGeom>
        </p:spPr>
        <p:txBody>
          <a:bodyPr wrap="square">
            <a:spAutoFit/>
          </a:bodyPr>
          <a:lstStyle/>
          <a:p>
            <a:pPr marL="571500" indent="-571500" algn="just">
              <a:buFont typeface="Wingdings" pitchFamily="2" charset="2"/>
              <a:buChar char="Ø"/>
            </a:pPr>
            <a:r>
              <a:rPr lang="en-US" sz="3200" dirty="0"/>
              <a:t>A more subtle effect of the electron-phonon </a:t>
            </a:r>
            <a:r>
              <a:rPr lang="en-US" sz="3200" dirty="0" smtClean="0"/>
              <a:t>interaction </a:t>
            </a:r>
            <a:r>
              <a:rPr lang="en-US" sz="3200" dirty="0"/>
              <a:t>is the apparent </a:t>
            </a:r>
            <a:r>
              <a:rPr lang="en-US" sz="3200" dirty="0" smtClean="0"/>
              <a:t>increase in </a:t>
            </a:r>
            <a:r>
              <a:rPr lang="en-US" sz="3200" dirty="0"/>
              <a:t>electron mass that occurs because the electron drags the heavy </a:t>
            </a:r>
            <a:r>
              <a:rPr lang="en-US" sz="3200" dirty="0" smtClean="0"/>
              <a:t>ion cores </a:t>
            </a:r>
            <a:r>
              <a:rPr lang="en-US" sz="3200" dirty="0"/>
              <a:t>along with it. </a:t>
            </a:r>
            <a:endParaRPr lang="en-US" sz="3200" dirty="0" smtClean="0"/>
          </a:p>
          <a:p>
            <a:pPr marL="571500" indent="-571500" algn="just">
              <a:buFont typeface="Wingdings" pitchFamily="2" charset="2"/>
              <a:buChar char="Ø"/>
            </a:pPr>
            <a:r>
              <a:rPr lang="en-US" sz="3200" dirty="0" smtClean="0"/>
              <a:t>In </a:t>
            </a:r>
            <a:r>
              <a:rPr lang="en-US" sz="3200" dirty="0"/>
              <a:t>an insulator the combination of the electron and </a:t>
            </a:r>
            <a:r>
              <a:rPr lang="en-US" sz="3200" dirty="0" smtClean="0"/>
              <a:t>its strain </a:t>
            </a:r>
            <a:r>
              <a:rPr lang="en-US" sz="3200" dirty="0"/>
              <a:t>field is known as a </a:t>
            </a:r>
            <a:r>
              <a:rPr lang="en-US" sz="3200" b="1" dirty="0" err="1"/>
              <a:t>polaron</a:t>
            </a:r>
            <a:r>
              <a:rPr lang="en-US" sz="3200" b="1" dirty="0"/>
              <a:t>, </a:t>
            </a:r>
            <a:r>
              <a:rPr lang="en-US" sz="3200" dirty="0"/>
              <a:t>Fig. 19. </a:t>
            </a:r>
            <a:endParaRPr lang="en-US" sz="3200" dirty="0" smtClean="0"/>
          </a:p>
          <a:p>
            <a:pPr marL="571500" indent="-571500" algn="just">
              <a:buFont typeface="Wingdings" pitchFamily="2" charset="2"/>
              <a:buChar char="Ø"/>
            </a:pPr>
            <a:r>
              <a:rPr lang="en-US" sz="3200" dirty="0" smtClean="0"/>
              <a:t>The </a:t>
            </a:r>
            <a:r>
              <a:rPr lang="en-US" sz="3200" dirty="0"/>
              <a:t>effect is large in ionic </a:t>
            </a:r>
            <a:r>
              <a:rPr lang="en-US" sz="3200" dirty="0" smtClean="0"/>
              <a:t>crystals because </a:t>
            </a:r>
            <a:r>
              <a:rPr lang="en-US" sz="3200" dirty="0"/>
              <a:t>of the strong coulomb interaction </a:t>
            </a:r>
            <a:r>
              <a:rPr lang="en-US" sz="3200" dirty="0" smtClean="0"/>
              <a:t>between </a:t>
            </a:r>
            <a:r>
              <a:rPr lang="en-US" sz="3200" dirty="0"/>
              <a:t>ions and electrons. </a:t>
            </a:r>
            <a:r>
              <a:rPr lang="en-US" sz="3200" dirty="0" smtClean="0"/>
              <a:t>covalent  crystals </a:t>
            </a:r>
            <a:r>
              <a:rPr lang="en-US" sz="3200" dirty="0"/>
              <a:t>the effect is weak because neutral atoms have only a weak </a:t>
            </a:r>
            <a:r>
              <a:rPr lang="en-US" sz="3200" dirty="0" smtClean="0"/>
              <a:t>interaction with </a:t>
            </a:r>
            <a:r>
              <a:rPr lang="en-US" sz="3200" dirty="0"/>
              <a:t>electrons.</a:t>
            </a:r>
          </a:p>
        </p:txBody>
      </p:sp>
    </p:spTree>
    <p:extLst>
      <p:ext uri="{BB962C8B-B14F-4D97-AF65-F5344CB8AC3E}">
        <p14:creationId xmlns:p14="http://schemas.microsoft.com/office/powerpoint/2010/main" val="3139451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26" y="504825"/>
            <a:ext cx="8943753" cy="1476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5000" y="2211573"/>
            <a:ext cx="5484322"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5283" y="3962401"/>
            <a:ext cx="8668717"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9350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75" y="228600"/>
            <a:ext cx="5248275"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28600"/>
            <a:ext cx="410527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200400"/>
            <a:ext cx="8448675"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85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7215"/>
            <a:ext cx="7772400" cy="1029586"/>
          </a:xfrm>
        </p:spPr>
        <p:txBody>
          <a:bodyPr/>
          <a:lstStyle/>
          <a:p>
            <a:r>
              <a:rPr lang="en-US" dirty="0">
                <a:solidFill>
                  <a:srgbClr val="0033CC"/>
                </a:solidFill>
              </a:rPr>
              <a:t>E</a:t>
            </a:r>
            <a:r>
              <a:rPr lang="en-US" dirty="0" smtClean="0">
                <a:solidFill>
                  <a:srgbClr val="0033CC"/>
                </a:solidFill>
              </a:rPr>
              <a:t>lectrons-electrons interaction</a:t>
            </a:r>
            <a:endParaRPr lang="en-US" dirty="0">
              <a:solidFill>
                <a:srgbClr val="0033CC"/>
              </a:solidFill>
            </a:endParaRPr>
          </a:p>
        </p:txBody>
      </p:sp>
      <p:sp>
        <p:nvSpPr>
          <p:cNvPr id="3" name="Subtitle 2"/>
          <p:cNvSpPr>
            <a:spLocks noGrp="1"/>
          </p:cNvSpPr>
          <p:nvPr>
            <p:ph type="subTitle" idx="1"/>
          </p:nvPr>
        </p:nvSpPr>
        <p:spPr>
          <a:xfrm>
            <a:off x="533400" y="1295400"/>
            <a:ext cx="8001000" cy="5334000"/>
          </a:xfrm>
        </p:spPr>
        <p:txBody>
          <a:bodyPr>
            <a:normAutofit fontScale="85000" lnSpcReduction="20000"/>
          </a:bodyPr>
          <a:lstStyle/>
          <a:p>
            <a:pPr marL="457200" indent="-457200" algn="just">
              <a:buFont typeface="Wingdings" pitchFamily="2" charset="2"/>
              <a:buChar char="Ø"/>
            </a:pPr>
            <a:r>
              <a:rPr lang="en-US" dirty="0" smtClean="0"/>
              <a:t>Liquid</a:t>
            </a:r>
            <a:r>
              <a:rPr lang="en-US" dirty="0"/>
              <a:t> </a:t>
            </a:r>
            <a:r>
              <a:rPr lang="en-US" u="sng" dirty="0">
                <a:hlinkClick r:id="rId2" tooltip="Helium-3"/>
              </a:rPr>
              <a:t>He-3</a:t>
            </a:r>
            <a:r>
              <a:rPr lang="en-US" dirty="0"/>
              <a:t> is a Fermi liquid at low temperatures (but not low enough to be in its </a:t>
            </a:r>
            <a:r>
              <a:rPr lang="en-US" u="sng" dirty="0">
                <a:hlinkClick r:id="rId3" tooltip="Superfluid"/>
              </a:rPr>
              <a:t>superfluid</a:t>
            </a:r>
            <a:r>
              <a:rPr lang="en-US" dirty="0"/>
              <a:t> </a:t>
            </a:r>
            <a:r>
              <a:rPr lang="en-US" u="sng" dirty="0">
                <a:hlinkClick r:id="rId4" tooltip="Phase (matter)"/>
              </a:rPr>
              <a:t>phase</a:t>
            </a:r>
            <a:r>
              <a:rPr lang="en-US" dirty="0" smtClean="0"/>
              <a:t>.)</a:t>
            </a:r>
          </a:p>
          <a:p>
            <a:pPr marL="457200" indent="-457200" algn="just">
              <a:buFont typeface="Wingdings" pitchFamily="2" charset="2"/>
              <a:buChar char="Ø"/>
            </a:pPr>
            <a:r>
              <a:rPr lang="en-US" dirty="0" smtClean="0"/>
              <a:t> </a:t>
            </a:r>
            <a:r>
              <a:rPr lang="en-US" dirty="0"/>
              <a:t>He-3 is an </a:t>
            </a:r>
            <a:r>
              <a:rPr lang="en-US" u="sng" dirty="0" err="1">
                <a:hlinkClick r:id="rId5" tooltip="Isotope"/>
              </a:rPr>
              <a:t>isotope</a:t>
            </a:r>
            <a:r>
              <a:rPr lang="en-US" dirty="0" err="1"/>
              <a:t>of</a:t>
            </a:r>
            <a:r>
              <a:rPr lang="en-US" dirty="0"/>
              <a:t> </a:t>
            </a:r>
            <a:r>
              <a:rPr lang="en-US" u="sng" dirty="0">
                <a:hlinkClick r:id="rId6" tooltip="Helium"/>
              </a:rPr>
              <a:t>Helium</a:t>
            </a:r>
            <a:r>
              <a:rPr lang="en-US" dirty="0"/>
              <a:t>, with 2 </a:t>
            </a:r>
            <a:r>
              <a:rPr lang="en-US" u="sng" dirty="0">
                <a:hlinkClick r:id="rId7" tooltip="Proton"/>
              </a:rPr>
              <a:t>protons</a:t>
            </a:r>
            <a:r>
              <a:rPr lang="en-US" dirty="0"/>
              <a:t>, 1 </a:t>
            </a:r>
            <a:r>
              <a:rPr lang="en-US" u="sng" dirty="0">
                <a:hlinkClick r:id="rId8" tooltip="Neutron"/>
              </a:rPr>
              <a:t>neutron</a:t>
            </a:r>
            <a:r>
              <a:rPr lang="en-US" dirty="0"/>
              <a:t> and 2 electrons per atom. Because there is an odd number of fermions inside the atom, the atom itself is also a fermion. </a:t>
            </a:r>
            <a:endParaRPr lang="en-US" dirty="0" smtClean="0"/>
          </a:p>
          <a:p>
            <a:pPr marL="457200" indent="-457200" algn="just">
              <a:buFont typeface="Wingdings" pitchFamily="2" charset="2"/>
              <a:buChar char="Ø"/>
            </a:pPr>
            <a:r>
              <a:rPr lang="en-US" dirty="0" smtClean="0"/>
              <a:t>The</a:t>
            </a:r>
            <a:r>
              <a:rPr lang="en-US" dirty="0"/>
              <a:t> </a:t>
            </a:r>
            <a:r>
              <a:rPr lang="en-US" u="sng" dirty="0">
                <a:hlinkClick r:id="rId9" tooltip="Electron"/>
              </a:rPr>
              <a:t>electrons</a:t>
            </a:r>
            <a:r>
              <a:rPr lang="en-US" dirty="0"/>
              <a:t> in a normal (non-</a:t>
            </a:r>
            <a:r>
              <a:rPr lang="en-US" u="sng" dirty="0">
                <a:hlinkClick r:id="rId10" tooltip="Superconductivity"/>
              </a:rPr>
              <a:t>superconducting</a:t>
            </a:r>
            <a:r>
              <a:rPr lang="en-US" dirty="0"/>
              <a:t>) </a:t>
            </a:r>
            <a:r>
              <a:rPr lang="en-US" u="sng" dirty="0">
                <a:hlinkClick r:id="rId11" tooltip="Metal"/>
              </a:rPr>
              <a:t>metal</a:t>
            </a:r>
            <a:r>
              <a:rPr lang="en-US" dirty="0"/>
              <a:t> also form a Fermi liquid, as do the </a:t>
            </a:r>
            <a:r>
              <a:rPr lang="en-US" u="sng" dirty="0">
                <a:hlinkClick r:id="rId12" tooltip="Nucleons"/>
              </a:rPr>
              <a:t>nucleons</a:t>
            </a:r>
            <a:r>
              <a:rPr lang="en-US" dirty="0"/>
              <a:t>(</a:t>
            </a:r>
            <a:r>
              <a:rPr lang="en-US" u="sng" dirty="0">
                <a:hlinkClick r:id="rId13" tooltip="Protons"/>
              </a:rPr>
              <a:t>protons</a:t>
            </a:r>
            <a:r>
              <a:rPr lang="en-US" dirty="0"/>
              <a:t> and </a:t>
            </a:r>
            <a:r>
              <a:rPr lang="en-US" u="sng" dirty="0">
                <a:hlinkClick r:id="rId14" tooltip="Neutrons"/>
              </a:rPr>
              <a:t>neutrons</a:t>
            </a:r>
            <a:r>
              <a:rPr lang="en-US" dirty="0"/>
              <a:t>) in an </a:t>
            </a:r>
            <a:r>
              <a:rPr lang="en-US" u="sng" dirty="0">
                <a:hlinkClick r:id="rId15" tooltip="Atomic nucleus"/>
              </a:rPr>
              <a:t>atomic nucleus</a:t>
            </a:r>
            <a:r>
              <a:rPr lang="en-US" dirty="0"/>
              <a:t>. </a:t>
            </a:r>
            <a:endParaRPr lang="en-US" dirty="0" smtClean="0"/>
          </a:p>
          <a:p>
            <a:pPr marL="457200" indent="-457200" algn="just">
              <a:buFont typeface="Wingdings" pitchFamily="2" charset="2"/>
              <a:buChar char="Ø"/>
            </a:pPr>
            <a:r>
              <a:rPr lang="en-US" u="sng" dirty="0" smtClean="0">
                <a:hlinkClick r:id="rId16" tooltip="Strontium ruthenate"/>
              </a:rPr>
              <a:t>Strontium </a:t>
            </a:r>
            <a:r>
              <a:rPr lang="en-US" u="sng" dirty="0" err="1">
                <a:hlinkClick r:id="rId16" tooltip="Strontium ruthenate"/>
              </a:rPr>
              <a:t>ruthenate</a:t>
            </a:r>
            <a:r>
              <a:rPr lang="en-US" dirty="0"/>
              <a:t> displays some key properties of Fermi liquids, despite being </a:t>
            </a:r>
            <a:r>
              <a:rPr lang="en-US" dirty="0" smtClean="0"/>
              <a:t>a </a:t>
            </a:r>
            <a:r>
              <a:rPr lang="en-US" u="sng" dirty="0" smtClean="0">
                <a:hlinkClick r:id="rId17" tooltip="Strongly correlated material"/>
              </a:rPr>
              <a:t>strongly </a:t>
            </a:r>
            <a:r>
              <a:rPr lang="en-US" u="sng" dirty="0">
                <a:hlinkClick r:id="rId17" tooltip="Strongly correlated material"/>
              </a:rPr>
              <a:t>correlated material</a:t>
            </a:r>
            <a:r>
              <a:rPr lang="en-US" dirty="0"/>
              <a:t>, and is compared with </a:t>
            </a:r>
            <a:r>
              <a:rPr lang="en-US" u="sng" dirty="0">
                <a:hlinkClick r:id="rId18" tooltip="High temperature superconductor"/>
              </a:rPr>
              <a:t>high temperature superconductors</a:t>
            </a:r>
            <a:r>
              <a:rPr lang="en-US" dirty="0"/>
              <a:t> like </a:t>
            </a:r>
            <a:r>
              <a:rPr lang="en-US" u="sng" dirty="0" err="1">
                <a:hlinkClick r:id="rId19" tooltip="Cuprate"/>
              </a:rPr>
              <a:t>cuprates</a:t>
            </a:r>
            <a:r>
              <a:rPr lang="en-US" dirty="0" smtClean="0"/>
              <a:t>.</a:t>
            </a:r>
            <a:r>
              <a:rPr lang="en-US" u="sng" baseline="30000" dirty="0" smtClean="0"/>
              <a:t>[</a:t>
            </a:r>
            <a:endParaRPr lang="en-US" dirty="0"/>
          </a:p>
          <a:p>
            <a:pPr marL="457200" indent="-457200" algn="just">
              <a:buFont typeface="Wingdings" pitchFamily="2" charset="2"/>
              <a:buChar char="Ø"/>
            </a:pPr>
            <a:endParaRPr lang="en-US" dirty="0" smtClean="0"/>
          </a:p>
        </p:txBody>
      </p:sp>
    </p:spTree>
    <p:extLst>
      <p:ext uri="{BB962C8B-B14F-4D97-AF65-F5344CB8AC3E}">
        <p14:creationId xmlns:p14="http://schemas.microsoft.com/office/powerpoint/2010/main" val="261211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7215"/>
            <a:ext cx="7772400" cy="1029586"/>
          </a:xfrm>
        </p:spPr>
        <p:txBody>
          <a:bodyPr/>
          <a:lstStyle/>
          <a:p>
            <a:r>
              <a:rPr lang="en-US" dirty="0">
                <a:solidFill>
                  <a:srgbClr val="0033CC"/>
                </a:solidFill>
              </a:rPr>
              <a:t>E</a:t>
            </a:r>
            <a:r>
              <a:rPr lang="en-US" dirty="0" smtClean="0">
                <a:solidFill>
                  <a:srgbClr val="0033CC"/>
                </a:solidFill>
              </a:rPr>
              <a:t>lectrons-electrons interaction</a:t>
            </a:r>
            <a:endParaRPr lang="en-US" dirty="0">
              <a:solidFill>
                <a:srgbClr val="0033CC"/>
              </a:solidFill>
            </a:endParaRPr>
          </a:p>
        </p:txBody>
      </p:sp>
      <p:sp>
        <p:nvSpPr>
          <p:cNvPr id="3" name="Subtitle 2"/>
          <p:cNvSpPr>
            <a:spLocks noGrp="1"/>
          </p:cNvSpPr>
          <p:nvPr>
            <p:ph type="subTitle" idx="1"/>
          </p:nvPr>
        </p:nvSpPr>
        <p:spPr>
          <a:xfrm>
            <a:off x="533400" y="1295400"/>
            <a:ext cx="8001000" cy="5334000"/>
          </a:xfrm>
        </p:spPr>
        <p:txBody>
          <a:bodyPr>
            <a:normAutofit/>
          </a:bodyPr>
          <a:lstStyle/>
          <a:p>
            <a:pPr marL="457200" indent="-457200" algn="just">
              <a:buFont typeface="Wingdings" pitchFamily="2" charset="2"/>
              <a:buChar char="Ø"/>
            </a:pPr>
            <a:r>
              <a:rPr lang="en-US" dirty="0">
                <a:solidFill>
                  <a:schemeClr val="tx1"/>
                </a:solidFill>
              </a:rPr>
              <a:t>The key ideas behind Landau's theory are the notion of </a:t>
            </a:r>
            <a:r>
              <a:rPr lang="en-US" i="1" dirty="0" err="1">
                <a:solidFill>
                  <a:schemeClr val="tx1"/>
                </a:solidFill>
              </a:rPr>
              <a:t>adiabaticity</a:t>
            </a:r>
            <a:r>
              <a:rPr lang="en-US" dirty="0">
                <a:solidFill>
                  <a:schemeClr val="tx1"/>
                </a:solidFill>
              </a:rPr>
              <a:t> and the</a:t>
            </a:r>
            <a:r>
              <a:rPr lang="en-US" dirty="0"/>
              <a:t> </a:t>
            </a:r>
            <a:r>
              <a:rPr lang="en-US" u="sng" dirty="0">
                <a:hlinkClick r:id="rId2" tooltip="Pauli exclusion principle"/>
              </a:rPr>
              <a:t>exclusion principle</a:t>
            </a:r>
            <a:r>
              <a:rPr lang="en-US" dirty="0" smtClean="0"/>
              <a:t>.</a:t>
            </a:r>
            <a:r>
              <a:rPr lang="en-US" dirty="0"/>
              <a:t> </a:t>
            </a:r>
            <a:endParaRPr lang="en-US" dirty="0" smtClean="0"/>
          </a:p>
          <a:p>
            <a:pPr marL="457200" indent="-457200" algn="just">
              <a:buFont typeface="Wingdings" pitchFamily="2" charset="2"/>
              <a:buChar char="Ø"/>
            </a:pPr>
            <a:r>
              <a:rPr lang="en-US" dirty="0" smtClean="0">
                <a:solidFill>
                  <a:schemeClr val="tx1"/>
                </a:solidFill>
              </a:rPr>
              <a:t>Consider </a:t>
            </a:r>
            <a:r>
              <a:rPr lang="en-US" dirty="0">
                <a:solidFill>
                  <a:schemeClr val="tx1"/>
                </a:solidFill>
              </a:rPr>
              <a:t>a non-interacting fermion system </a:t>
            </a:r>
            <a:r>
              <a:rPr lang="en-US" dirty="0"/>
              <a:t>(a </a:t>
            </a:r>
            <a:r>
              <a:rPr lang="en-US" u="sng" dirty="0">
                <a:hlinkClick r:id="rId3" tooltip="Fermi gas"/>
              </a:rPr>
              <a:t>Fermi gas</a:t>
            </a:r>
            <a:r>
              <a:rPr lang="en-US" dirty="0">
                <a:solidFill>
                  <a:schemeClr val="tx1"/>
                </a:solidFill>
              </a:rPr>
              <a:t>), and suppose we "turn on" the interaction slowly. Landau argued that in this situation, the ground state of the Fermi gas would adiabatically transform into the ground state of the interacting system.</a:t>
            </a:r>
            <a:endParaRPr lang="en-US" dirty="0" smtClean="0">
              <a:solidFill>
                <a:schemeClr val="tx1"/>
              </a:solidFill>
            </a:endParaRPr>
          </a:p>
        </p:txBody>
      </p:sp>
    </p:spTree>
    <p:extLst>
      <p:ext uri="{BB962C8B-B14F-4D97-AF65-F5344CB8AC3E}">
        <p14:creationId xmlns:p14="http://schemas.microsoft.com/office/powerpoint/2010/main" val="222848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7215"/>
            <a:ext cx="7772400" cy="1029586"/>
          </a:xfrm>
        </p:spPr>
        <p:txBody>
          <a:bodyPr/>
          <a:lstStyle/>
          <a:p>
            <a:r>
              <a:rPr lang="en-US" dirty="0">
                <a:solidFill>
                  <a:srgbClr val="0033CC"/>
                </a:solidFill>
              </a:rPr>
              <a:t>E</a:t>
            </a:r>
            <a:r>
              <a:rPr lang="en-US" dirty="0" smtClean="0">
                <a:solidFill>
                  <a:srgbClr val="0033CC"/>
                </a:solidFill>
              </a:rPr>
              <a:t>lectrons-electrons interaction</a:t>
            </a:r>
            <a:endParaRPr lang="en-US" dirty="0">
              <a:solidFill>
                <a:srgbClr val="0033CC"/>
              </a:solidFill>
            </a:endParaRPr>
          </a:p>
        </p:txBody>
      </p:sp>
      <p:sp>
        <p:nvSpPr>
          <p:cNvPr id="3" name="Subtitle 2"/>
          <p:cNvSpPr>
            <a:spLocks noGrp="1"/>
          </p:cNvSpPr>
          <p:nvPr>
            <p:ph type="subTitle" idx="1"/>
          </p:nvPr>
        </p:nvSpPr>
        <p:spPr>
          <a:xfrm>
            <a:off x="533400" y="1295400"/>
            <a:ext cx="8001000" cy="5334000"/>
          </a:xfrm>
        </p:spPr>
        <p:txBody>
          <a:bodyPr>
            <a:normAutofit fontScale="85000" lnSpcReduction="20000"/>
          </a:bodyPr>
          <a:lstStyle/>
          <a:p>
            <a:pPr marL="457200" indent="-457200" algn="just">
              <a:buFont typeface="Wingdings" pitchFamily="2" charset="2"/>
              <a:buChar char="Ø"/>
            </a:pPr>
            <a:r>
              <a:rPr lang="en-US" dirty="0">
                <a:solidFill>
                  <a:schemeClr val="tx1"/>
                </a:solidFill>
              </a:rPr>
              <a:t>By Pauli's exclusion principle, the ground state   of a Fermi gas consists of fermions occupying all momentum states corresponding to momentum </a:t>
            </a:r>
            <a:r>
              <a:rPr lang="en-US" dirty="0" smtClean="0">
                <a:solidFill>
                  <a:schemeClr val="tx1"/>
                </a:solidFill>
              </a:rPr>
              <a:t>K≤K</a:t>
            </a:r>
            <a:r>
              <a:rPr lang="en-US" baseline="-25000" dirty="0" smtClean="0">
                <a:solidFill>
                  <a:schemeClr val="tx1"/>
                </a:solidFill>
              </a:rPr>
              <a:t>F</a:t>
            </a:r>
            <a:r>
              <a:rPr lang="en-US" dirty="0" smtClean="0">
                <a:solidFill>
                  <a:schemeClr val="tx1"/>
                </a:solidFill>
              </a:rPr>
              <a:t> </a:t>
            </a:r>
            <a:r>
              <a:rPr lang="en-US" dirty="0">
                <a:solidFill>
                  <a:schemeClr val="tx1"/>
                </a:solidFill>
              </a:rPr>
              <a:t> with all higher momentum states unoccupied. </a:t>
            </a:r>
            <a:endParaRPr lang="en-US" dirty="0" smtClean="0">
              <a:solidFill>
                <a:schemeClr val="tx1"/>
              </a:solidFill>
            </a:endParaRPr>
          </a:p>
          <a:p>
            <a:pPr marL="457200" indent="-457200" algn="just">
              <a:buFont typeface="Wingdings" pitchFamily="2" charset="2"/>
              <a:buChar char="Ø"/>
            </a:pPr>
            <a:r>
              <a:rPr lang="en-US" dirty="0" smtClean="0">
                <a:solidFill>
                  <a:schemeClr val="tx1"/>
                </a:solidFill>
              </a:rPr>
              <a:t>As </a:t>
            </a:r>
            <a:r>
              <a:rPr lang="en-US" dirty="0">
                <a:solidFill>
                  <a:schemeClr val="tx1"/>
                </a:solidFill>
              </a:rPr>
              <a:t>interaction is turned on, the spin, charge and momentum of the fermions corresponding to the occupied states remain unchanged, while their dynamical properties, such as their mass, magnetic moment etc. are </a:t>
            </a:r>
            <a:r>
              <a:rPr lang="en-US" i="1" dirty="0">
                <a:solidFill>
                  <a:schemeClr val="tx1"/>
                </a:solidFill>
                <a:hlinkClick r:id="rId2" tooltip="Renormalization"/>
              </a:rPr>
              <a:t>renormalized</a:t>
            </a:r>
            <a:r>
              <a:rPr lang="en-US" dirty="0">
                <a:solidFill>
                  <a:schemeClr val="tx1"/>
                </a:solidFill>
              </a:rPr>
              <a:t> to new values</a:t>
            </a:r>
            <a:r>
              <a:rPr lang="en-US" dirty="0" smtClean="0">
                <a:solidFill>
                  <a:schemeClr val="tx1"/>
                </a:solidFill>
              </a:rPr>
              <a:t>.</a:t>
            </a:r>
            <a:r>
              <a:rPr lang="en-US" dirty="0">
                <a:solidFill>
                  <a:schemeClr val="tx1"/>
                </a:solidFill>
              </a:rPr>
              <a:t> </a:t>
            </a:r>
            <a:endParaRPr lang="en-US" dirty="0" smtClean="0">
              <a:solidFill>
                <a:schemeClr val="tx1"/>
              </a:solidFill>
            </a:endParaRPr>
          </a:p>
          <a:p>
            <a:pPr marL="457200" indent="-457200" algn="just">
              <a:buFont typeface="Wingdings" pitchFamily="2" charset="2"/>
              <a:buChar char="Ø"/>
            </a:pPr>
            <a:r>
              <a:rPr lang="en-US" dirty="0" smtClean="0">
                <a:solidFill>
                  <a:schemeClr val="tx1"/>
                </a:solidFill>
              </a:rPr>
              <a:t>Thus</a:t>
            </a:r>
            <a:r>
              <a:rPr lang="en-US" dirty="0">
                <a:solidFill>
                  <a:schemeClr val="tx1"/>
                </a:solidFill>
              </a:rPr>
              <a:t>, there is a one-to-one correspondence between the elementary excitations of a Fermi gas system and a Fermi liquid system. In the context of Fermi liquids, these excitations are called "quasi-particles</a:t>
            </a:r>
            <a:r>
              <a:rPr lang="en-US" dirty="0" smtClean="0">
                <a:solidFill>
                  <a:schemeClr val="tx1"/>
                </a:solidFill>
              </a:rPr>
              <a:t>".</a:t>
            </a:r>
            <a:endParaRPr lang="en-US" dirty="0">
              <a:solidFill>
                <a:schemeClr val="tx1"/>
              </a:solidFill>
            </a:endParaRPr>
          </a:p>
          <a:p>
            <a:pPr marL="457200" indent="-457200" algn="just">
              <a:buFont typeface="Wingdings" pitchFamily="2" charset="2"/>
              <a:buChar char="Ø"/>
            </a:pPr>
            <a:endParaRPr lang="en-US" dirty="0" smtClean="0">
              <a:solidFill>
                <a:schemeClr val="tx1"/>
              </a:solidFill>
            </a:endParaRPr>
          </a:p>
        </p:txBody>
      </p:sp>
    </p:spTree>
    <p:extLst>
      <p:ext uri="{BB962C8B-B14F-4D97-AF65-F5344CB8AC3E}">
        <p14:creationId xmlns:p14="http://schemas.microsoft.com/office/powerpoint/2010/main" val="2259659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7215"/>
            <a:ext cx="7772400" cy="1029586"/>
          </a:xfrm>
        </p:spPr>
        <p:txBody>
          <a:bodyPr/>
          <a:lstStyle/>
          <a:p>
            <a:r>
              <a:rPr lang="en-US" dirty="0">
                <a:solidFill>
                  <a:srgbClr val="0033CC"/>
                </a:solidFill>
              </a:rPr>
              <a:t>E</a:t>
            </a:r>
            <a:r>
              <a:rPr lang="en-US" dirty="0" smtClean="0">
                <a:solidFill>
                  <a:srgbClr val="0033CC"/>
                </a:solidFill>
              </a:rPr>
              <a:t>lectrons-electrons interaction</a:t>
            </a:r>
            <a:endParaRPr lang="en-US" dirty="0">
              <a:solidFill>
                <a:srgbClr val="0033CC"/>
              </a:solidFill>
            </a:endParaRPr>
          </a:p>
        </p:txBody>
      </p:sp>
      <p:sp>
        <p:nvSpPr>
          <p:cNvPr id="3" name="Subtitle 2"/>
          <p:cNvSpPr>
            <a:spLocks noGrp="1"/>
          </p:cNvSpPr>
          <p:nvPr>
            <p:ph type="subTitle" idx="1"/>
          </p:nvPr>
        </p:nvSpPr>
        <p:spPr>
          <a:xfrm>
            <a:off x="533400" y="1295400"/>
            <a:ext cx="8001000" cy="5334000"/>
          </a:xfrm>
        </p:spPr>
        <p:txBody>
          <a:bodyPr>
            <a:normAutofit lnSpcReduction="10000"/>
          </a:bodyPr>
          <a:lstStyle/>
          <a:p>
            <a:pPr marL="457200" indent="-457200" algn="just">
              <a:buFont typeface="Wingdings" pitchFamily="2" charset="2"/>
              <a:buChar char="Ø"/>
            </a:pPr>
            <a:r>
              <a:rPr lang="en-US" dirty="0">
                <a:solidFill>
                  <a:schemeClr val="tx1"/>
                </a:solidFill>
              </a:rPr>
              <a:t>Physically, we can say that a propagating fermion interacts with its surrounding in such a way that the net effect of the interactions is to make the fermion behave as a "dressed" fermion, altering its effective mass and other dynamical properties. These "dressed" fermions are what we think of as "</a:t>
            </a:r>
            <a:r>
              <a:rPr lang="en-US" dirty="0" err="1">
                <a:solidFill>
                  <a:schemeClr val="tx1"/>
                </a:solidFill>
              </a:rPr>
              <a:t>quasiparticles</a:t>
            </a:r>
            <a:r>
              <a:rPr lang="en-US" dirty="0" smtClean="0">
                <a:solidFill>
                  <a:schemeClr val="tx1"/>
                </a:solidFill>
              </a:rPr>
              <a:t>".</a:t>
            </a:r>
            <a:endParaRPr lang="en-US" u="sng" baseline="30000" dirty="0">
              <a:solidFill>
                <a:schemeClr val="tx1"/>
              </a:solidFill>
            </a:endParaRPr>
          </a:p>
          <a:p>
            <a:pPr marL="457200" indent="-457200" algn="just">
              <a:buFont typeface="Wingdings" pitchFamily="2" charset="2"/>
              <a:buChar char="Ø"/>
            </a:pPr>
            <a:r>
              <a:rPr lang="en-US" dirty="0">
                <a:solidFill>
                  <a:srgbClr val="0033CC"/>
                </a:solidFill>
              </a:rPr>
              <a:t>Another important property of Fermi liquids is related to the scattering cross section for electrons</a:t>
            </a:r>
            <a:r>
              <a:rPr lang="en-US" dirty="0"/>
              <a:t>.</a:t>
            </a:r>
          </a:p>
          <a:p>
            <a:pPr marL="457200" indent="-457200" algn="just">
              <a:buFont typeface="Wingdings" pitchFamily="2" charset="2"/>
              <a:buChar char="Ø"/>
            </a:pPr>
            <a:endParaRPr lang="en-US" dirty="0" smtClean="0">
              <a:solidFill>
                <a:schemeClr val="tx1"/>
              </a:solidFill>
            </a:endParaRPr>
          </a:p>
        </p:txBody>
      </p:sp>
    </p:spTree>
    <p:extLst>
      <p:ext uri="{BB962C8B-B14F-4D97-AF65-F5344CB8AC3E}">
        <p14:creationId xmlns:p14="http://schemas.microsoft.com/office/powerpoint/2010/main" val="110078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Electron </a:t>
            </a:r>
            <a:r>
              <a:rPr lang="en-US" dirty="0" err="1" smtClean="0"/>
              <a:t>Electron</a:t>
            </a:r>
            <a:r>
              <a:rPr lang="en-US" dirty="0" smtClean="0"/>
              <a:t> Collision</a:t>
            </a:r>
            <a:endParaRPr lang="en-US" dirty="0"/>
          </a:p>
        </p:txBody>
      </p:sp>
      <p:sp>
        <p:nvSpPr>
          <p:cNvPr id="4" name="Rectangle 3"/>
          <p:cNvSpPr/>
          <p:nvPr/>
        </p:nvSpPr>
        <p:spPr>
          <a:xfrm>
            <a:off x="304800" y="1371601"/>
            <a:ext cx="8686800" cy="4524315"/>
          </a:xfrm>
          <a:prstGeom prst="rect">
            <a:avLst/>
          </a:prstGeom>
        </p:spPr>
        <p:txBody>
          <a:bodyPr wrap="square">
            <a:spAutoFit/>
          </a:bodyPr>
          <a:lstStyle/>
          <a:p>
            <a:pPr algn="just"/>
            <a:r>
              <a:rPr lang="en-US" sz="3600" b="1" dirty="0"/>
              <a:t>Electron-Electron Collisions. </a:t>
            </a:r>
            <a:r>
              <a:rPr lang="en-US" sz="3600" dirty="0"/>
              <a:t>It is an astonishing property of metals </a:t>
            </a:r>
            <a:r>
              <a:rPr lang="en-US" sz="3600" dirty="0" smtClean="0"/>
              <a:t>that conduction </a:t>
            </a:r>
            <a:r>
              <a:rPr lang="en-US" sz="3600" dirty="0"/>
              <a:t>electrons, although crowded together only </a:t>
            </a:r>
            <a:r>
              <a:rPr lang="en-US" sz="3600" b="1" dirty="0"/>
              <a:t>2 </a:t>
            </a:r>
            <a:r>
              <a:rPr lang="en-US" sz="3600" dirty="0"/>
              <a:t>A apart, travel </a:t>
            </a:r>
            <a:r>
              <a:rPr lang="en-US" sz="3600" dirty="0" smtClean="0"/>
              <a:t>long  distances </a:t>
            </a:r>
            <a:r>
              <a:rPr lang="en-US" sz="3600" dirty="0"/>
              <a:t>between collisions with each other. The mean free paths </a:t>
            </a:r>
            <a:r>
              <a:rPr lang="en-US" sz="3600" dirty="0" smtClean="0"/>
              <a:t>for electron-electron </a:t>
            </a:r>
            <a:r>
              <a:rPr lang="en-US" sz="3600" dirty="0"/>
              <a:t>collisions are longer than </a:t>
            </a:r>
            <a:r>
              <a:rPr lang="en-US" sz="3600" dirty="0" smtClean="0"/>
              <a:t>l0</a:t>
            </a:r>
            <a:r>
              <a:rPr lang="en-US" sz="3600" baseline="30000" dirty="0" smtClean="0"/>
              <a:t>4</a:t>
            </a:r>
            <a:r>
              <a:rPr lang="en-US" sz="3600" dirty="0" smtClean="0"/>
              <a:t> </a:t>
            </a:r>
            <a:r>
              <a:rPr lang="en-US" sz="3600" b="1" dirty="0"/>
              <a:t>A </a:t>
            </a:r>
            <a:r>
              <a:rPr lang="en-US" sz="3600" dirty="0"/>
              <a:t>at room temperature </a:t>
            </a:r>
            <a:r>
              <a:rPr lang="en-US" sz="3600" dirty="0" smtClean="0"/>
              <a:t>and longer </a:t>
            </a:r>
            <a:r>
              <a:rPr lang="en-US" sz="3600" dirty="0"/>
              <a:t>than 10 cm at 1 </a:t>
            </a:r>
            <a:r>
              <a:rPr lang="en-US" sz="3600" b="1" dirty="0"/>
              <a:t>K.</a:t>
            </a:r>
            <a:endParaRPr lang="en-US" sz="3600" dirty="0"/>
          </a:p>
        </p:txBody>
      </p:sp>
    </p:spTree>
    <p:extLst>
      <p:ext uri="{BB962C8B-B14F-4D97-AF65-F5344CB8AC3E}">
        <p14:creationId xmlns:p14="http://schemas.microsoft.com/office/powerpoint/2010/main" val="1386665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Electron </a:t>
            </a:r>
            <a:r>
              <a:rPr lang="en-US" dirty="0" err="1" smtClean="0"/>
              <a:t>Electron</a:t>
            </a:r>
            <a:r>
              <a:rPr lang="en-US" dirty="0" smtClean="0"/>
              <a:t> Collision</a:t>
            </a:r>
            <a:endParaRPr lang="en-US" dirty="0"/>
          </a:p>
        </p:txBody>
      </p:sp>
      <p:sp>
        <p:nvSpPr>
          <p:cNvPr id="3" name="Rectangle 2"/>
          <p:cNvSpPr/>
          <p:nvPr/>
        </p:nvSpPr>
        <p:spPr>
          <a:xfrm>
            <a:off x="228600" y="1828800"/>
            <a:ext cx="8686800" cy="3970318"/>
          </a:xfrm>
          <a:prstGeom prst="rect">
            <a:avLst/>
          </a:prstGeom>
        </p:spPr>
        <p:txBody>
          <a:bodyPr wrap="square">
            <a:spAutoFit/>
          </a:bodyPr>
          <a:lstStyle/>
          <a:p>
            <a:pPr algn="just"/>
            <a:r>
              <a:rPr lang="en-US" sz="3600" dirty="0"/>
              <a:t>Two factors are responsible for these long mean free paths, without </a:t>
            </a:r>
            <a:r>
              <a:rPr lang="en-US" sz="3600" dirty="0" smtClean="0"/>
              <a:t>which the </a:t>
            </a:r>
            <a:r>
              <a:rPr lang="en-US" sz="3600" dirty="0"/>
              <a:t>free-electron model of metals </a:t>
            </a:r>
            <a:r>
              <a:rPr lang="en-US" sz="3600" dirty="0" smtClean="0"/>
              <a:t>would have </a:t>
            </a:r>
            <a:r>
              <a:rPr lang="en-US" sz="3600" dirty="0"/>
              <a:t>little value. The most </a:t>
            </a:r>
            <a:r>
              <a:rPr lang="en-US" sz="3600" dirty="0" smtClean="0"/>
              <a:t>powerful factor </a:t>
            </a:r>
            <a:r>
              <a:rPr lang="en-US" sz="3600" dirty="0"/>
              <a:t>is the </a:t>
            </a:r>
            <a:r>
              <a:rPr lang="en-US" sz="3600" dirty="0">
                <a:solidFill>
                  <a:srgbClr val="0033CC"/>
                </a:solidFill>
              </a:rPr>
              <a:t>exclusion principle </a:t>
            </a:r>
            <a:r>
              <a:rPr lang="en-US" sz="3600" dirty="0" smtClean="0"/>
              <a:t>and </a:t>
            </a:r>
            <a:r>
              <a:rPr lang="en-US" sz="3600" dirty="0"/>
              <a:t>the second factor is the </a:t>
            </a:r>
            <a:r>
              <a:rPr lang="en-US" sz="3600" dirty="0" smtClean="0">
                <a:solidFill>
                  <a:srgbClr val="0033CC"/>
                </a:solidFill>
              </a:rPr>
              <a:t>screening of </a:t>
            </a:r>
            <a:r>
              <a:rPr lang="en-US" sz="3600" dirty="0">
                <a:solidFill>
                  <a:srgbClr val="0033CC"/>
                </a:solidFill>
              </a:rPr>
              <a:t>the coulomb interaction</a:t>
            </a:r>
            <a:r>
              <a:rPr lang="en-US" sz="3600" dirty="0"/>
              <a:t> between </a:t>
            </a:r>
            <a:r>
              <a:rPr lang="en-US" sz="3600" b="1" dirty="0"/>
              <a:t>two </a:t>
            </a:r>
            <a:r>
              <a:rPr lang="en-US" sz="3600" dirty="0"/>
              <a:t>electrons.</a:t>
            </a:r>
          </a:p>
        </p:txBody>
      </p:sp>
    </p:spTree>
    <p:extLst>
      <p:ext uri="{BB962C8B-B14F-4D97-AF65-F5344CB8AC3E}">
        <p14:creationId xmlns:p14="http://schemas.microsoft.com/office/powerpoint/2010/main" val="51518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dirty="0" smtClean="0"/>
              <a:t>Electron-Electron collision</a:t>
            </a:r>
            <a:endParaRPr lang="en-US" dirty="0"/>
          </a:p>
        </p:txBody>
      </p:sp>
      <p:pic>
        <p:nvPicPr>
          <p:cNvPr id="1028" name="Picture 4"/>
          <p:cNvPicPr>
            <a:picLocks noChangeAspect="1" noChangeArrowheads="1"/>
          </p:cNvPicPr>
          <p:nvPr/>
        </p:nvPicPr>
        <p:blipFill>
          <a:blip r:embed="rId2" cstate="print"/>
          <a:srcRect/>
          <a:stretch>
            <a:fillRect/>
          </a:stretch>
        </p:blipFill>
        <p:spPr bwMode="auto">
          <a:xfrm>
            <a:off x="2209800" y="1143000"/>
            <a:ext cx="4371975" cy="3414524"/>
          </a:xfrm>
          <a:prstGeom prst="rect">
            <a:avLst/>
          </a:prstGeom>
          <a:noFill/>
          <a:ln w="9525">
            <a:noFill/>
            <a:miter lim="800000"/>
            <a:headEnd/>
            <a:tailEnd/>
          </a:ln>
        </p:spPr>
      </p:pic>
      <p:pic>
        <p:nvPicPr>
          <p:cNvPr id="1029" name="Picture 5"/>
          <p:cNvPicPr>
            <a:picLocks noChangeAspect="1" noChangeArrowheads="1"/>
          </p:cNvPicPr>
          <p:nvPr/>
        </p:nvPicPr>
        <p:blipFill>
          <a:blip r:embed="rId3" cstate="print"/>
          <a:srcRect/>
          <a:stretch>
            <a:fillRect/>
          </a:stretch>
        </p:blipFill>
        <p:spPr bwMode="auto">
          <a:xfrm>
            <a:off x="457200" y="4419600"/>
            <a:ext cx="8229600" cy="2133600"/>
          </a:xfrm>
          <a:prstGeom prst="rect">
            <a:avLst/>
          </a:prstGeom>
          <a:noFill/>
          <a:ln w="9525">
            <a:noFill/>
            <a:miter lim="800000"/>
            <a:headEnd/>
            <a:tailEnd/>
          </a:ln>
        </p:spPr>
      </p:pic>
    </p:spTree>
    <p:extLst>
      <p:ext uri="{BB962C8B-B14F-4D97-AF65-F5344CB8AC3E}">
        <p14:creationId xmlns:p14="http://schemas.microsoft.com/office/powerpoint/2010/main" val="1681230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12293</TotalTime>
  <Words>769</Words>
  <Application>Microsoft Office PowerPoint</Application>
  <PresentationFormat>On-screen Show (4:3)</PresentationFormat>
  <Paragraphs>51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Electrons-electrons interaction</vt:lpstr>
      <vt:lpstr>Electrons-electrons interaction</vt:lpstr>
      <vt:lpstr>Electrons-electrons interaction</vt:lpstr>
      <vt:lpstr>Electrons-electrons interaction</vt:lpstr>
      <vt:lpstr>Electrons-electrons interaction</vt:lpstr>
      <vt:lpstr>Electrons-electrons interaction</vt:lpstr>
      <vt:lpstr>Electron Electron Collision</vt:lpstr>
      <vt:lpstr>Electron Electron Collision</vt:lpstr>
      <vt:lpstr>Electron-Electron collision</vt:lpstr>
      <vt:lpstr>Exclusion principle reduces the  collision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Electrons-electrons interaction</dc:title>
  <dc:creator>dell</dc:creator>
  <cp:lastModifiedBy>User</cp:lastModifiedBy>
  <cp:revision>33</cp:revision>
  <dcterms:created xsi:type="dcterms:W3CDTF">2013-10-29T22:01:09Z</dcterms:created>
  <dcterms:modified xsi:type="dcterms:W3CDTF">2016-11-01T15:44:20Z</dcterms:modified>
</cp:coreProperties>
</file>