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75" r:id="rId7"/>
    <p:sldId id="276" r:id="rId8"/>
    <p:sldId id="261" r:id="rId9"/>
    <p:sldId id="263" r:id="rId10"/>
    <p:sldId id="267" r:id="rId11"/>
    <p:sldId id="277" r:id="rId12"/>
    <p:sldId id="268" r:id="rId13"/>
    <p:sldId id="269" r:id="rId14"/>
    <p:sldId id="270" r:id="rId15"/>
    <p:sldId id="271" r:id="rId16"/>
    <p:sldId id="272" r:id="rId17"/>
    <p:sldId id="278" r:id="rId18"/>
    <p:sldId id="279" r:id="rId19"/>
    <p:sldId id="273" r:id="rId20"/>
    <p:sldId id="280" r:id="rId21"/>
    <p:sldId id="274" r:id="rId22"/>
    <p:sldId id="281" r:id="rId23"/>
    <p:sldId id="282" r:id="rId24"/>
    <p:sldId id="283" r:id="rId25"/>
    <p:sldId id="285" r:id="rId26"/>
    <p:sldId id="284" r:id="rId27"/>
    <p:sldId id="286" r:id="rId28"/>
    <p:sldId id="287" r:id="rId29"/>
    <p:sldId id="288" r:id="rId30"/>
    <p:sldId id="289" r:id="rId31"/>
    <p:sldId id="290" r:id="rId32"/>
    <p:sldId id="291" r:id="rId3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0" d="100"/>
          <a:sy n="70" d="100"/>
        </p:scale>
        <p:origin x="536" y="6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12/7/2014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12/7/2014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12/7/2014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12/7/2014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12/7/2014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12/7/2014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12/7/2014</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cholar.google.co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http://endnote.com/downloads/30-day-tria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rtl="0"/>
            <a:r>
              <a:rPr lang="en-US" dirty="0" smtClean="0"/>
              <a:t>EndNote</a:t>
            </a:r>
            <a:endParaRPr lang="ar-SA" dirty="0"/>
          </a:p>
        </p:txBody>
      </p:sp>
      <p:sp>
        <p:nvSpPr>
          <p:cNvPr id="3" name="Subtitle 2"/>
          <p:cNvSpPr>
            <a:spLocks noGrp="1"/>
          </p:cNvSpPr>
          <p:nvPr>
            <p:ph type="subTitle" idx="1"/>
          </p:nvPr>
        </p:nvSpPr>
        <p:spPr/>
        <p:txBody>
          <a:bodyPr/>
          <a:lstStyle/>
          <a:p>
            <a:endParaRPr lang="ar-SA" dirty="0"/>
          </a:p>
        </p:txBody>
      </p:sp>
    </p:spTree>
    <p:extLst>
      <p:ext uri="{BB962C8B-B14F-4D97-AF65-F5344CB8AC3E}">
        <p14:creationId xmlns:p14="http://schemas.microsoft.com/office/powerpoint/2010/main" val="12576549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anose="02020603050405020304" pitchFamily="18" charset="0"/>
                <a:cs typeface="Times New Roman" panose="02020603050405020304" pitchFamily="18" charset="0"/>
              </a:rPr>
              <a:t>Author &amp; editor names </a:t>
            </a:r>
            <a:endParaRPr lang="ar-SA"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77334" y="1300767"/>
            <a:ext cx="8596668" cy="4740596"/>
          </a:xfrm>
        </p:spPr>
        <p:txBody>
          <a:bodyPr>
            <a:normAutofit fontScale="92500" lnSpcReduction="20000"/>
          </a:bodyPr>
          <a:lstStyle/>
          <a:p>
            <a:pPr marL="0" indent="0" algn="l" rtl="0">
              <a:buNone/>
            </a:pPr>
            <a:endParaRPr lang="en-US" dirty="0" smtClean="0">
              <a:latin typeface="Times New Roman" panose="02020603050405020304" pitchFamily="18" charset="0"/>
              <a:cs typeface="Times New Roman" panose="02020603050405020304" pitchFamily="18" charset="0"/>
            </a:endParaRPr>
          </a:p>
          <a:p>
            <a:pPr algn="l" rtl="0"/>
            <a:r>
              <a:rPr lang="en-US" dirty="0" smtClean="0">
                <a:latin typeface="Times New Roman" panose="02020603050405020304" pitchFamily="18" charset="0"/>
                <a:cs typeface="Times New Roman" panose="02020603050405020304" pitchFamily="18" charset="0"/>
              </a:rPr>
              <a:t>If </a:t>
            </a:r>
            <a:r>
              <a:rPr lang="en-US" dirty="0">
                <a:latin typeface="Times New Roman" panose="02020603050405020304" pitchFamily="18" charset="0"/>
                <a:cs typeface="Times New Roman" panose="02020603050405020304" pitchFamily="18" charset="0"/>
              </a:rPr>
              <a:t>there is more than one author, each author must be entered on a separate line. (Use Enter button to start new line</a:t>
            </a:r>
            <a:r>
              <a:rPr lang="en-US" dirty="0" smtClean="0">
                <a:latin typeface="Times New Roman" panose="02020603050405020304" pitchFamily="18" charset="0"/>
                <a:cs typeface="Times New Roman" panose="02020603050405020304" pitchFamily="18" charset="0"/>
              </a:rPr>
              <a:t>).</a:t>
            </a:r>
          </a:p>
          <a:p>
            <a:pPr algn="l" rtl="0"/>
            <a:r>
              <a:rPr lang="en-US" dirty="0">
                <a:latin typeface="Times New Roman" panose="02020603050405020304" pitchFamily="18" charset="0"/>
                <a:cs typeface="Times New Roman" panose="02020603050405020304" pitchFamily="18" charset="0"/>
              </a:rPr>
              <a:t>Personal authors &amp; </a:t>
            </a:r>
            <a:r>
              <a:rPr lang="en-US" dirty="0" smtClean="0">
                <a:latin typeface="Times New Roman" panose="02020603050405020304" pitchFamily="18" charset="0"/>
                <a:cs typeface="Times New Roman" panose="02020603050405020304" pitchFamily="18" charset="0"/>
              </a:rPr>
              <a:t>editor</a:t>
            </a:r>
          </a:p>
          <a:p>
            <a:pPr marL="0" indent="0" algn="l" rtl="0">
              <a:buNone/>
            </a:pP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 </a:t>
            </a:r>
            <a:r>
              <a:rPr lang="en-US" dirty="0">
                <a:latin typeface="Times New Roman" panose="02020603050405020304" pitchFamily="18" charset="0"/>
                <a:cs typeface="Times New Roman" panose="02020603050405020304" pitchFamily="18" charset="0"/>
              </a:rPr>
              <a:t>Author names should be entered with the last name followed by a comma and the first name (or initials), e.g. </a:t>
            </a:r>
            <a:r>
              <a:rPr lang="en-US" i="1" dirty="0">
                <a:latin typeface="Times New Roman" panose="02020603050405020304" pitchFamily="18" charset="0"/>
                <a:cs typeface="Times New Roman" panose="02020603050405020304" pitchFamily="18" charset="0"/>
              </a:rPr>
              <a:t>Smith, John </a:t>
            </a:r>
            <a:r>
              <a:rPr lang="en-US" dirty="0">
                <a:latin typeface="Times New Roman" panose="02020603050405020304" pitchFamily="18" charset="0"/>
                <a:cs typeface="Times New Roman" panose="02020603050405020304" pitchFamily="18" charset="0"/>
              </a:rPr>
              <a:t>.</a:t>
            </a:r>
            <a:endParaRPr lang="ar-SA" dirty="0">
              <a:latin typeface="Times New Roman" panose="02020603050405020304" pitchFamily="18" charset="0"/>
              <a:cs typeface="Times New Roman" panose="02020603050405020304" pitchFamily="18" charset="0"/>
            </a:endParaRPr>
          </a:p>
          <a:p>
            <a:pPr marL="0" indent="0" algn="l" rtl="0">
              <a:buNone/>
            </a:pPr>
            <a:r>
              <a:rPr lang="en-US" dirty="0" smtClean="0">
                <a:latin typeface="Times New Roman" panose="02020603050405020304" pitchFamily="18" charset="0"/>
                <a:cs typeface="Times New Roman" panose="02020603050405020304" pitchFamily="18" charset="0"/>
              </a:rPr>
              <a:t>    - </a:t>
            </a:r>
            <a:r>
              <a:rPr lang="en-US" dirty="0">
                <a:latin typeface="Times New Roman" panose="02020603050405020304" pitchFamily="18" charset="0"/>
                <a:cs typeface="Times New Roman" panose="02020603050405020304" pitchFamily="18" charset="0"/>
              </a:rPr>
              <a:t>You must type capital letters where required, </a:t>
            </a:r>
            <a:r>
              <a:rPr lang="en-US" dirty="0" smtClean="0">
                <a:latin typeface="Times New Roman" panose="02020603050405020304" pitchFamily="18" charset="0"/>
                <a:cs typeface="Times New Roman" panose="02020603050405020304" pitchFamily="18" charset="0"/>
              </a:rPr>
              <a:t>e.g</a:t>
            </a:r>
            <a:r>
              <a:rPr lang="en-US" dirty="0">
                <a:latin typeface="Times New Roman" panose="02020603050405020304" pitchFamily="18" charset="0"/>
                <a:cs typeface="Times New Roman" panose="02020603050405020304" pitchFamily="18" charset="0"/>
              </a:rPr>
              <a:t>. </a:t>
            </a:r>
            <a:r>
              <a:rPr lang="en-US" i="1" dirty="0">
                <a:latin typeface="Times New Roman" panose="02020603050405020304" pitchFamily="18" charset="0"/>
                <a:cs typeface="Times New Roman" panose="02020603050405020304" pitchFamily="18" charset="0"/>
              </a:rPr>
              <a:t>Smith, John </a:t>
            </a:r>
            <a:r>
              <a:rPr lang="en-US" dirty="0">
                <a:latin typeface="Times New Roman" panose="02020603050405020304" pitchFamily="18" charset="0"/>
                <a:cs typeface="Times New Roman" panose="02020603050405020304" pitchFamily="18" charset="0"/>
              </a:rPr>
              <a:t>(not </a:t>
            </a:r>
            <a:r>
              <a:rPr lang="en-US" i="1" dirty="0">
                <a:latin typeface="Times New Roman" panose="02020603050405020304" pitchFamily="18" charset="0"/>
                <a:cs typeface="Times New Roman" panose="02020603050405020304" pitchFamily="18" charset="0"/>
              </a:rPr>
              <a:t>smith, john</a:t>
            </a:r>
            <a:r>
              <a:rPr lang="en-US" dirty="0">
                <a:latin typeface="Times New Roman" panose="02020603050405020304" pitchFamily="18" charset="0"/>
                <a:cs typeface="Times New Roman" panose="02020603050405020304" pitchFamily="18" charset="0"/>
              </a:rPr>
              <a:t>) .</a:t>
            </a:r>
          </a:p>
          <a:p>
            <a:pPr algn="l" rtl="0"/>
            <a:endParaRPr lang="ar-SA" dirty="0">
              <a:latin typeface="Times New Roman" panose="02020603050405020304" pitchFamily="18" charset="0"/>
              <a:cs typeface="Times New Roman" panose="02020603050405020304" pitchFamily="18" charset="0"/>
            </a:endParaRPr>
          </a:p>
          <a:p>
            <a:pPr algn="l" rtl="0"/>
            <a:r>
              <a:rPr lang="en-US" dirty="0">
                <a:latin typeface="Times New Roman" panose="02020603050405020304" pitchFamily="18" charset="0"/>
                <a:cs typeface="Times New Roman" panose="02020603050405020304" pitchFamily="18" charset="0"/>
              </a:rPr>
              <a:t>When entering corporate authors (companies, institutions, </a:t>
            </a:r>
            <a:r>
              <a:rPr lang="en-US" dirty="0" smtClean="0">
                <a:latin typeface="Times New Roman" panose="02020603050405020304" pitchFamily="18" charset="0"/>
                <a:cs typeface="Times New Roman" panose="02020603050405020304" pitchFamily="18" charset="0"/>
              </a:rPr>
              <a:t>organizations, </a:t>
            </a:r>
            <a:r>
              <a:rPr lang="en-US" dirty="0">
                <a:latin typeface="Times New Roman" panose="02020603050405020304" pitchFamily="18" charset="0"/>
                <a:cs typeface="Times New Roman" panose="02020603050405020304" pitchFamily="18" charset="0"/>
              </a:rPr>
              <a:t>etc.), put a comma after the name, for example: </a:t>
            </a:r>
            <a:r>
              <a:rPr lang="en-US" i="1" dirty="0" smtClean="0">
                <a:latin typeface="Times New Roman" panose="02020603050405020304" pitchFamily="18" charset="0"/>
                <a:cs typeface="Times New Roman" panose="02020603050405020304" pitchFamily="18" charset="0"/>
              </a:rPr>
              <a:t>University </a:t>
            </a:r>
            <a:r>
              <a:rPr lang="en-US" i="1" dirty="0">
                <a:latin typeface="Times New Roman" panose="02020603050405020304" pitchFamily="18" charset="0"/>
                <a:cs typeface="Times New Roman" panose="02020603050405020304" pitchFamily="18" charset="0"/>
              </a:rPr>
              <a:t>of </a:t>
            </a:r>
            <a:r>
              <a:rPr lang="en-US" i="1" dirty="0" err="1">
                <a:latin typeface="Times New Roman" panose="02020603050405020304" pitchFamily="18" charset="0"/>
                <a:cs typeface="Times New Roman" panose="02020603050405020304" pitchFamily="18" charset="0"/>
              </a:rPr>
              <a:t>Salford</a:t>
            </a:r>
            <a:r>
              <a:rPr lang="en-US" i="1" dirty="0">
                <a:latin typeface="Times New Roman" panose="02020603050405020304" pitchFamily="18" charset="0"/>
                <a:cs typeface="Times New Roman" panose="02020603050405020304" pitchFamily="18" charset="0"/>
              </a:rPr>
              <a:t>, </a:t>
            </a:r>
            <a:endParaRPr lang="en-US" i="1" dirty="0" smtClean="0">
              <a:latin typeface="Times New Roman" panose="02020603050405020304" pitchFamily="18" charset="0"/>
              <a:cs typeface="Times New Roman" panose="02020603050405020304" pitchFamily="18" charset="0"/>
            </a:endParaRPr>
          </a:p>
          <a:p>
            <a:pPr algn="l" rtl="0"/>
            <a:endParaRPr lang="ar-SA" dirty="0">
              <a:latin typeface="Times New Roman" panose="02020603050405020304" pitchFamily="18" charset="0"/>
              <a:cs typeface="Times New Roman" panose="02020603050405020304" pitchFamily="18" charset="0"/>
            </a:endParaRPr>
          </a:p>
          <a:p>
            <a:pPr algn="l" rtl="0"/>
            <a:r>
              <a:rPr lang="en-US" dirty="0">
                <a:latin typeface="Times New Roman" panose="02020603050405020304" pitchFamily="18" charset="0"/>
                <a:cs typeface="Times New Roman" panose="02020603050405020304" pitchFamily="18" charset="0"/>
              </a:rPr>
              <a:t>If your corporate author name includes a comma in the name itself, use two commas in place of the first comma, for example: </a:t>
            </a:r>
            <a:r>
              <a:rPr lang="en-US" i="1" dirty="0" smtClean="0">
                <a:latin typeface="Times New Roman" panose="02020603050405020304" pitchFamily="18" charset="0"/>
                <a:cs typeface="Times New Roman" panose="02020603050405020304" pitchFamily="18" charset="0"/>
              </a:rPr>
              <a:t>Institute </a:t>
            </a:r>
            <a:r>
              <a:rPr lang="en-US" i="1" dirty="0">
                <a:latin typeface="Times New Roman" panose="02020603050405020304" pitchFamily="18" charset="0"/>
                <a:cs typeface="Times New Roman" panose="02020603050405020304" pitchFamily="18" charset="0"/>
              </a:rPr>
              <a:t>for Social Research,, University of </a:t>
            </a:r>
            <a:r>
              <a:rPr lang="en-US" i="1" dirty="0" err="1">
                <a:latin typeface="Times New Roman" panose="02020603050405020304" pitchFamily="18" charset="0"/>
                <a:cs typeface="Times New Roman" panose="02020603050405020304" pitchFamily="18" charset="0"/>
              </a:rPr>
              <a:t>Salford</a:t>
            </a:r>
            <a:r>
              <a:rPr lang="en-US" i="1" dirty="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a:p>
            <a:pPr algn="l" rtl="0"/>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Use the URL field to link to an electronic version of the document on the web.</a:t>
            </a:r>
          </a:p>
          <a:p>
            <a:pPr algn="l" rtl="0"/>
            <a:r>
              <a:rPr lang="en-US" dirty="0" smtClean="0">
                <a:latin typeface="Times New Roman" panose="02020603050405020304" pitchFamily="18" charset="0"/>
                <a:cs typeface="Times New Roman" panose="02020603050405020304" pitchFamily="18" charset="0"/>
              </a:rPr>
              <a:t>Use </a:t>
            </a:r>
            <a:r>
              <a:rPr lang="en-US" dirty="0">
                <a:latin typeface="Times New Roman" panose="02020603050405020304" pitchFamily="18" charset="0"/>
                <a:cs typeface="Times New Roman" panose="02020603050405020304" pitchFamily="18" charset="0"/>
              </a:rPr>
              <a:t>the File Attachments field to link to a PDF version of the document stored on your own computer.</a:t>
            </a:r>
          </a:p>
          <a:p>
            <a:pPr marL="0" indent="0" algn="l" rtl="0">
              <a:buNone/>
            </a:pPr>
            <a:endParaRPr lang="ar-S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92847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anose="02020603050405020304" pitchFamily="18" charset="0"/>
                <a:cs typeface="Times New Roman" panose="02020603050405020304" pitchFamily="18" charset="0"/>
              </a:rPr>
              <a:t>Attaching images </a:t>
            </a:r>
            <a:endParaRPr lang="ar-SA" sz="3200" dirty="0">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95641" y="1262130"/>
            <a:ext cx="8699343" cy="1764406"/>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5641" y="3227853"/>
            <a:ext cx="4135522" cy="189624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41404" y="3270732"/>
            <a:ext cx="2277396" cy="1810482"/>
          </a:xfrm>
          <a:prstGeom prst="rect">
            <a:avLst/>
          </a:prstGeom>
        </p:spPr>
      </p:pic>
    </p:spTree>
    <p:extLst>
      <p:ext uri="{BB962C8B-B14F-4D97-AF65-F5344CB8AC3E}">
        <p14:creationId xmlns:p14="http://schemas.microsoft.com/office/powerpoint/2010/main" val="21423415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anose="02020603050405020304" pitchFamily="18" charset="0"/>
                <a:cs typeface="Times New Roman" panose="02020603050405020304" pitchFamily="18" charset="0"/>
              </a:rPr>
              <a:t>Editing References </a:t>
            </a:r>
            <a:endParaRPr lang="ar-SA"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algn="l" rtl="0"/>
            <a:r>
              <a:rPr lang="en-US" dirty="0">
                <a:latin typeface="Times New Roman" panose="02020603050405020304" pitchFamily="18" charset="0"/>
                <a:cs typeface="Times New Roman" panose="02020603050405020304" pitchFamily="18" charset="0"/>
              </a:rPr>
              <a:t>In the library window, double-click on one of the references that you have </a:t>
            </a:r>
            <a:r>
              <a:rPr lang="en-US" dirty="0" smtClean="0">
                <a:latin typeface="Times New Roman" panose="02020603050405020304" pitchFamily="18" charset="0"/>
                <a:cs typeface="Times New Roman" panose="02020603050405020304" pitchFamily="18" charset="0"/>
              </a:rPr>
              <a:t>entered.</a:t>
            </a:r>
          </a:p>
          <a:p>
            <a:pPr algn="l" rtl="0"/>
            <a:r>
              <a:rPr lang="en-US" dirty="0" smtClean="0">
                <a:latin typeface="Times New Roman" panose="02020603050405020304" pitchFamily="18" charset="0"/>
                <a:cs typeface="Times New Roman" panose="02020603050405020304" pitchFamily="18" charset="0"/>
              </a:rPr>
              <a:t>highlight </a:t>
            </a:r>
            <a:r>
              <a:rPr lang="en-US" dirty="0">
                <a:latin typeface="Times New Roman" panose="02020603050405020304" pitchFamily="18" charset="0"/>
                <a:cs typeface="Times New Roman" panose="02020603050405020304" pitchFamily="18" charset="0"/>
              </a:rPr>
              <a:t>the reference you would like to </a:t>
            </a:r>
            <a:r>
              <a:rPr lang="en-US" dirty="0" smtClean="0">
                <a:latin typeface="Times New Roman" panose="02020603050405020304" pitchFamily="18" charset="0"/>
                <a:cs typeface="Times New Roman" panose="02020603050405020304" pitchFamily="18" charset="0"/>
              </a:rPr>
              <a:t>edit</a:t>
            </a:r>
            <a:r>
              <a:rPr lang="en-US" dirty="0">
                <a:latin typeface="Times New Roman" panose="02020603050405020304" pitchFamily="18" charset="0"/>
                <a:cs typeface="Times New Roman" panose="02020603050405020304" pitchFamily="18" charset="0"/>
              </a:rPr>
              <a:t>.</a:t>
            </a:r>
            <a:endParaRPr lang="en-US" dirty="0" smtClean="0">
              <a:latin typeface="Times New Roman" panose="02020603050405020304" pitchFamily="18" charset="0"/>
              <a:cs typeface="Times New Roman" panose="02020603050405020304" pitchFamily="18" charset="0"/>
            </a:endParaRPr>
          </a:p>
          <a:p>
            <a:pPr algn="l" rtl="0"/>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then select </a:t>
            </a:r>
            <a:r>
              <a:rPr lang="en-US" b="1" dirty="0">
                <a:latin typeface="Times New Roman" panose="02020603050405020304" pitchFamily="18" charset="0"/>
                <a:cs typeface="Times New Roman" panose="02020603050405020304" pitchFamily="18" charset="0"/>
              </a:rPr>
              <a:t>Reference </a:t>
            </a:r>
            <a:r>
              <a:rPr lang="en-US" dirty="0">
                <a:latin typeface="Times New Roman" panose="02020603050405020304" pitchFamily="18" charset="0"/>
                <a:cs typeface="Times New Roman" panose="02020603050405020304" pitchFamily="18" charset="0"/>
              </a:rPr>
              <a:t>from the Preview Pane at the right</a:t>
            </a:r>
            <a:r>
              <a:rPr lang="en-US" dirty="0" smtClean="0">
                <a:latin typeface="Times New Roman" panose="02020603050405020304" pitchFamily="18" charset="0"/>
                <a:cs typeface="Times New Roman" panose="02020603050405020304" pitchFamily="18" charset="0"/>
              </a:rPr>
              <a:t>.</a:t>
            </a:r>
          </a:p>
          <a:p>
            <a:pPr algn="l" rtl="0"/>
            <a:r>
              <a:rPr lang="en-US" dirty="0">
                <a:latin typeface="Times New Roman" panose="02020603050405020304" pitchFamily="18" charset="0"/>
                <a:cs typeface="Times New Roman" panose="02020603050405020304" pitchFamily="18" charset="0"/>
              </a:rPr>
              <a:t>You can change any of the details </a:t>
            </a:r>
            <a:r>
              <a:rPr lang="en-US" dirty="0" smtClean="0">
                <a:latin typeface="Times New Roman" panose="02020603050405020304" pitchFamily="18" charset="0"/>
                <a:cs typeface="Times New Roman" panose="02020603050405020304" pitchFamily="18" charset="0"/>
              </a:rPr>
              <a:t>. </a:t>
            </a:r>
            <a:endParaRPr lang="ar-S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306583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anose="02020603050405020304" pitchFamily="18" charset="0"/>
                <a:cs typeface="Times New Roman" panose="02020603050405020304" pitchFamily="18" charset="0"/>
              </a:rPr>
              <a:t>D</a:t>
            </a:r>
            <a:r>
              <a:rPr lang="en-US" sz="3200" dirty="0" smtClean="0">
                <a:latin typeface="Times New Roman" panose="02020603050405020304" pitchFamily="18" charset="0"/>
                <a:cs typeface="Times New Roman" panose="02020603050405020304" pitchFamily="18" charset="0"/>
              </a:rPr>
              <a:t>elete </a:t>
            </a:r>
            <a:r>
              <a:rPr lang="en-US" sz="3200" dirty="0">
                <a:latin typeface="Times New Roman" panose="02020603050405020304" pitchFamily="18" charset="0"/>
                <a:cs typeface="Times New Roman" panose="02020603050405020304" pitchFamily="18" charset="0"/>
              </a:rPr>
              <a:t>a reference from your library </a:t>
            </a:r>
            <a:endParaRPr lang="ar-SA"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77334" y="1429555"/>
            <a:ext cx="8596668" cy="4611807"/>
          </a:xfrm>
        </p:spPr>
        <p:txBody>
          <a:bodyPr/>
          <a:lstStyle/>
          <a:p>
            <a:pPr algn="l" rtl="0"/>
            <a:r>
              <a:rPr lang="en-US" dirty="0" smtClean="0">
                <a:latin typeface="Times New Roman" panose="02020603050405020304" pitchFamily="18" charset="0"/>
                <a:cs typeface="Times New Roman" panose="02020603050405020304" pitchFamily="18" charset="0"/>
              </a:rPr>
              <a:t>select the reference you want deleted, then </a:t>
            </a:r>
            <a:r>
              <a:rPr lang="en-US" dirty="0">
                <a:latin typeface="Times New Roman" panose="02020603050405020304" pitchFamily="18" charset="0"/>
                <a:cs typeface="Times New Roman" panose="02020603050405020304" pitchFamily="18" charset="0"/>
              </a:rPr>
              <a:t>go to the </a:t>
            </a:r>
            <a:r>
              <a:rPr lang="en-US" b="1" dirty="0">
                <a:latin typeface="Times New Roman" panose="02020603050405020304" pitchFamily="18" charset="0"/>
                <a:cs typeface="Times New Roman" panose="02020603050405020304" pitchFamily="18" charset="0"/>
              </a:rPr>
              <a:t>References </a:t>
            </a:r>
            <a:r>
              <a:rPr lang="en-US" dirty="0">
                <a:latin typeface="Times New Roman" panose="02020603050405020304" pitchFamily="18" charset="0"/>
                <a:cs typeface="Times New Roman" panose="02020603050405020304" pitchFamily="18" charset="0"/>
              </a:rPr>
              <a:t>option on the menu bar, and select </a:t>
            </a:r>
            <a:r>
              <a:rPr lang="en-US" b="1" dirty="0">
                <a:latin typeface="Times New Roman" panose="02020603050405020304" pitchFamily="18" charset="0"/>
                <a:cs typeface="Times New Roman" panose="02020603050405020304" pitchFamily="18" charset="0"/>
              </a:rPr>
              <a:t>Move References to Trash</a:t>
            </a:r>
            <a:r>
              <a:rPr lang="en-US" dirty="0">
                <a:latin typeface="Times New Roman" panose="02020603050405020304" pitchFamily="18" charset="0"/>
                <a:cs typeface="Times New Roman" panose="02020603050405020304" pitchFamily="18" charset="0"/>
              </a:rPr>
              <a:t>. </a:t>
            </a:r>
            <a:endParaRPr lang="en-US" dirty="0" smtClean="0">
              <a:latin typeface="Times New Roman" panose="02020603050405020304" pitchFamily="18" charset="0"/>
              <a:cs typeface="Times New Roman" panose="02020603050405020304" pitchFamily="18" charset="0"/>
            </a:endParaRPr>
          </a:p>
          <a:p>
            <a:pPr marL="0" indent="0" algn="l" rtl="0">
              <a:buNone/>
            </a:pPr>
            <a:endParaRPr lang="en-US" dirty="0">
              <a:latin typeface="Times New Roman" panose="02020603050405020304" pitchFamily="18" charset="0"/>
              <a:cs typeface="Times New Roman" panose="02020603050405020304" pitchFamily="18" charset="0"/>
            </a:endParaRPr>
          </a:p>
          <a:p>
            <a:pPr marL="0" indent="0" algn="l" rtl="0">
              <a:buNone/>
            </a:pPr>
            <a:endParaRPr lang="en-US" dirty="0" smtClean="0">
              <a:latin typeface="Times New Roman" panose="02020603050405020304" pitchFamily="18" charset="0"/>
              <a:cs typeface="Times New Roman" panose="02020603050405020304" pitchFamily="18" charset="0"/>
            </a:endParaRPr>
          </a:p>
          <a:p>
            <a:pPr marL="0" indent="0" algn="l" rtl="0">
              <a:buNone/>
            </a:pPr>
            <a:endParaRPr lang="en-US" dirty="0">
              <a:latin typeface="Times New Roman" panose="02020603050405020304" pitchFamily="18" charset="0"/>
              <a:cs typeface="Times New Roman" panose="02020603050405020304" pitchFamily="18" charset="0"/>
            </a:endParaRPr>
          </a:p>
          <a:p>
            <a:pPr marL="0" indent="0" algn="l" rtl="0">
              <a:buNone/>
            </a:pPr>
            <a:endParaRPr lang="en-US" dirty="0" smtClean="0">
              <a:latin typeface="Times New Roman" panose="02020603050405020304" pitchFamily="18" charset="0"/>
              <a:cs typeface="Times New Roman" panose="02020603050405020304" pitchFamily="18" charset="0"/>
            </a:endParaRPr>
          </a:p>
          <a:p>
            <a:pPr marL="0" indent="0" algn="l" rtl="0">
              <a:buNone/>
            </a:pPr>
            <a:r>
              <a:rPr lang="en-US" dirty="0" smtClean="0">
                <a:latin typeface="Times New Roman" panose="02020603050405020304" pitchFamily="18" charset="0"/>
                <a:cs typeface="Times New Roman" panose="02020603050405020304" pitchFamily="18" charset="0"/>
              </a:rPr>
              <a:t>OR</a:t>
            </a:r>
          </a:p>
          <a:p>
            <a:pPr algn="l" rtl="0"/>
            <a:r>
              <a:rPr lang="en-US" dirty="0" smtClean="0">
                <a:latin typeface="Times New Roman" panose="02020603050405020304" pitchFamily="18" charset="0"/>
                <a:cs typeface="Times New Roman" panose="02020603050405020304" pitchFamily="18" charset="0"/>
              </a:rPr>
              <a:t>Right click……..</a:t>
            </a:r>
            <a:r>
              <a:rPr lang="en-US" b="1" dirty="0">
                <a:latin typeface="Times New Roman" panose="02020603050405020304" pitchFamily="18" charset="0"/>
                <a:cs typeface="Times New Roman" panose="02020603050405020304" pitchFamily="18" charset="0"/>
              </a:rPr>
              <a:t> Move References to Trash</a:t>
            </a:r>
            <a:r>
              <a:rPr lang="en-US" dirty="0" smtClean="0">
                <a:latin typeface="Times New Roman" panose="02020603050405020304" pitchFamily="18" charset="0"/>
                <a:cs typeface="Times New Roman" panose="02020603050405020304" pitchFamily="18" charset="0"/>
              </a:rPr>
              <a:t>  </a:t>
            </a:r>
            <a:endParaRPr lang="ar-SA"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0006" y="2137893"/>
            <a:ext cx="9052770" cy="1390918"/>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9094" y="4634480"/>
            <a:ext cx="7737427" cy="1839068"/>
          </a:xfrm>
          <a:prstGeom prst="rect">
            <a:avLst/>
          </a:prstGeom>
        </p:spPr>
      </p:pic>
    </p:spTree>
    <p:extLst>
      <p:ext uri="{BB962C8B-B14F-4D97-AF65-F5344CB8AC3E}">
        <p14:creationId xmlns:p14="http://schemas.microsoft.com/office/powerpoint/2010/main" val="11419142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anose="02020603050405020304" pitchFamily="18" charset="0"/>
                <a:cs typeface="Times New Roman" panose="02020603050405020304" pitchFamily="18" charset="0"/>
              </a:rPr>
              <a:t>Output Styles</a:t>
            </a:r>
            <a:endParaRPr lang="ar-SA"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77334" y="1893195"/>
            <a:ext cx="8596668" cy="4148168"/>
          </a:xfrm>
        </p:spPr>
        <p:txBody>
          <a:bodyPr/>
          <a:lstStyle/>
          <a:p>
            <a:pPr marL="0" indent="0" algn="l" rtl="0">
              <a:buNone/>
            </a:pPr>
            <a:endParaRPr lang="en-US" dirty="0">
              <a:latin typeface="Times New Roman" panose="02020603050405020304" pitchFamily="18" charset="0"/>
              <a:cs typeface="Times New Roman" panose="02020603050405020304" pitchFamily="18" charset="0"/>
            </a:endParaRPr>
          </a:p>
          <a:p>
            <a:pPr algn="l" rtl="0"/>
            <a:r>
              <a:rPr lang="en-US" dirty="0">
                <a:latin typeface="Times New Roman" panose="02020603050405020304" pitchFamily="18" charset="0"/>
                <a:cs typeface="Times New Roman" panose="02020603050405020304" pitchFamily="18" charset="0"/>
              </a:rPr>
              <a:t>An EndNote output </a:t>
            </a:r>
            <a:r>
              <a:rPr lang="en-US" dirty="0" smtClean="0">
                <a:latin typeface="Times New Roman" panose="02020603050405020304" pitchFamily="18" charset="0"/>
                <a:cs typeface="Times New Roman" panose="02020603050405020304" pitchFamily="18" charset="0"/>
              </a:rPr>
              <a:t>style </a:t>
            </a:r>
            <a:r>
              <a:rPr lang="en-US" dirty="0">
                <a:latin typeface="Times New Roman" panose="02020603050405020304" pitchFamily="18" charset="0"/>
                <a:cs typeface="Times New Roman" panose="02020603050405020304" pitchFamily="18" charset="0"/>
              </a:rPr>
              <a:t>is a piece of software that will convert the data in your library into formatted references that correspond to the bibliographical styles used by journal publishers or specified in style manuals </a:t>
            </a:r>
            <a:r>
              <a:rPr lang="en-US" dirty="0" smtClean="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a:p>
            <a:pPr algn="l" rtl="0"/>
            <a:r>
              <a:rPr lang="en-US" dirty="0">
                <a:latin typeface="Times New Roman" panose="02020603050405020304" pitchFamily="18" charset="0"/>
                <a:cs typeface="Times New Roman" panose="02020603050405020304" pitchFamily="18" charset="0"/>
              </a:rPr>
              <a:t>A range of output styles is supplied with the software, and hundreds more styles can be downloaded from the EndNote website, so there is a good chance that you will find one suitable for your needs. If not, EndNote allows you to create your own output styles or edit an existing output style. 	</a:t>
            </a:r>
          </a:p>
          <a:p>
            <a:pPr marL="0" indent="0" algn="l" rtl="0">
              <a:buNone/>
            </a:pPr>
            <a:endParaRPr lang="ar-SA"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7754" y="4647515"/>
            <a:ext cx="7633514" cy="1959348"/>
          </a:xfrm>
          <a:prstGeom prst="rect">
            <a:avLst/>
          </a:prstGeom>
        </p:spPr>
      </p:pic>
    </p:spTree>
    <p:extLst>
      <p:ext uri="{BB962C8B-B14F-4D97-AF65-F5344CB8AC3E}">
        <p14:creationId xmlns:p14="http://schemas.microsoft.com/office/powerpoint/2010/main" val="25480585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01532" y="1403798"/>
            <a:ext cx="4778062" cy="4638228"/>
          </a:xfrm>
        </p:spPr>
      </p:pic>
    </p:spTree>
    <p:extLst>
      <p:ext uri="{BB962C8B-B14F-4D97-AF65-F5344CB8AC3E}">
        <p14:creationId xmlns:p14="http://schemas.microsoft.com/office/powerpoint/2010/main" val="8679821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latin typeface="Times New Roman" panose="02020603050405020304" pitchFamily="18" charset="0"/>
                <a:cs typeface="Times New Roman" panose="02020603050405020304" pitchFamily="18" charset="0"/>
              </a:rPr>
              <a:t>Grouping References</a:t>
            </a:r>
            <a:endParaRPr lang="ar-SA"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algn="l" rtl="0"/>
            <a:r>
              <a:rPr lang="en-US" b="1" dirty="0" smtClean="0">
                <a:latin typeface="Times New Roman" panose="02020603050405020304" pitchFamily="18" charset="0"/>
                <a:cs typeface="Times New Roman" panose="02020603050405020304" pitchFamily="18" charset="0"/>
              </a:rPr>
              <a:t>Groups </a:t>
            </a:r>
            <a:r>
              <a:rPr lang="en-US" dirty="0">
                <a:latin typeface="Times New Roman" panose="02020603050405020304" pitchFamily="18" charset="0"/>
                <a:cs typeface="Times New Roman" panose="02020603050405020304" pitchFamily="18" charset="0"/>
              </a:rPr>
              <a:t>on </a:t>
            </a:r>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menu </a:t>
            </a:r>
            <a:r>
              <a:rPr lang="en-US" dirty="0" smtClean="0">
                <a:latin typeface="Times New Roman" panose="02020603050405020304" pitchFamily="18" charset="0"/>
                <a:cs typeface="Times New Roman" panose="02020603050405020304" pitchFamily="18" charset="0"/>
              </a:rPr>
              <a:t>bar / </a:t>
            </a:r>
            <a:r>
              <a:rPr lang="en-US" b="1" dirty="0">
                <a:latin typeface="Times New Roman" panose="02020603050405020304" pitchFamily="18" charset="0"/>
                <a:cs typeface="Times New Roman" panose="02020603050405020304" pitchFamily="18" charset="0"/>
              </a:rPr>
              <a:t>Create Group </a:t>
            </a:r>
            <a:endParaRPr lang="en-US" dirty="0">
              <a:latin typeface="Times New Roman" panose="02020603050405020304" pitchFamily="18" charset="0"/>
              <a:cs typeface="Times New Roman" panose="02020603050405020304" pitchFamily="18" charset="0"/>
            </a:endParaRPr>
          </a:p>
          <a:p>
            <a:pPr algn="l" rtl="0"/>
            <a:endParaRPr lang="en-US" dirty="0" smtClean="0">
              <a:latin typeface="Times New Roman" panose="02020603050405020304" pitchFamily="18" charset="0"/>
              <a:cs typeface="Times New Roman" panose="02020603050405020304" pitchFamily="18" charset="0"/>
            </a:endParaRPr>
          </a:p>
          <a:p>
            <a:pPr marL="0" indent="0" algn="l" rtl="0">
              <a:buNone/>
            </a:pPr>
            <a:endParaRPr lang="en-US" dirty="0" smtClean="0">
              <a:latin typeface="Times New Roman" panose="02020603050405020304" pitchFamily="18" charset="0"/>
              <a:cs typeface="Times New Roman" panose="02020603050405020304" pitchFamily="18" charset="0"/>
            </a:endParaRPr>
          </a:p>
          <a:p>
            <a:pPr algn="l" rtl="0"/>
            <a:endParaRPr lang="en-US" dirty="0" smtClean="0">
              <a:latin typeface="Times New Roman" panose="02020603050405020304" pitchFamily="18" charset="0"/>
              <a:cs typeface="Times New Roman" panose="02020603050405020304" pitchFamily="18" charset="0"/>
            </a:endParaRPr>
          </a:p>
          <a:p>
            <a:pPr algn="l" rtl="0"/>
            <a:endParaRPr lang="en-US" dirty="0">
              <a:latin typeface="Times New Roman" panose="02020603050405020304" pitchFamily="18" charset="0"/>
              <a:cs typeface="Times New Roman" panose="02020603050405020304" pitchFamily="18" charset="0"/>
            </a:endParaRPr>
          </a:p>
          <a:p>
            <a:pPr algn="l" rtl="0"/>
            <a:endParaRPr lang="en-US" dirty="0" smtClean="0">
              <a:latin typeface="Times New Roman" panose="02020603050405020304" pitchFamily="18" charset="0"/>
              <a:cs typeface="Times New Roman" panose="02020603050405020304" pitchFamily="18" charset="0"/>
            </a:endParaRPr>
          </a:p>
          <a:p>
            <a:pPr marL="0" indent="0" algn="l" rtl="0">
              <a:buNone/>
            </a:pPr>
            <a:r>
              <a:rPr lang="en-US" dirty="0">
                <a:latin typeface="Times New Roman" panose="02020603050405020304" pitchFamily="18" charset="0"/>
                <a:cs typeface="Times New Roman" panose="02020603050405020304" pitchFamily="18" charset="0"/>
              </a:rPr>
              <a:t>To add a reference to a </a:t>
            </a:r>
            <a:r>
              <a:rPr lang="en-US" dirty="0" smtClean="0">
                <a:latin typeface="Times New Roman" panose="02020603050405020304" pitchFamily="18" charset="0"/>
                <a:cs typeface="Times New Roman" panose="02020603050405020304" pitchFamily="18" charset="0"/>
              </a:rPr>
              <a:t>group</a:t>
            </a:r>
          </a:p>
          <a:p>
            <a:pPr marL="0" indent="0" algn="l" rtl="0">
              <a:buNone/>
            </a:pPr>
            <a:r>
              <a:rPr lang="en-US" dirty="0">
                <a:latin typeface="Times New Roman" panose="02020603050405020304" pitchFamily="18" charset="0"/>
                <a:cs typeface="Times New Roman" panose="02020603050405020304" pitchFamily="18" charset="0"/>
              </a:rPr>
              <a:t>selected </a:t>
            </a:r>
            <a:r>
              <a:rPr lang="en-US" b="1" dirty="0">
                <a:latin typeface="Times New Roman" panose="02020603050405020304" pitchFamily="18" charset="0"/>
                <a:cs typeface="Times New Roman" panose="02020603050405020304" pitchFamily="18" charset="0"/>
              </a:rPr>
              <a:t>All References </a:t>
            </a:r>
            <a:r>
              <a:rPr lang="en-US" dirty="0">
                <a:latin typeface="Times New Roman" panose="02020603050405020304" pitchFamily="18" charset="0"/>
                <a:cs typeface="Times New Roman" panose="02020603050405020304" pitchFamily="18" charset="0"/>
              </a:rPr>
              <a:t>in the Groups </a:t>
            </a:r>
            <a:r>
              <a:rPr lang="en-US" dirty="0" smtClean="0">
                <a:latin typeface="Times New Roman" panose="02020603050405020304" pitchFamily="18" charset="0"/>
                <a:cs typeface="Times New Roman" panose="02020603050405020304" pitchFamily="18" charset="0"/>
              </a:rPr>
              <a:t>Pane. </a:t>
            </a:r>
            <a:r>
              <a:rPr lang="en-US" dirty="0">
                <a:latin typeface="Times New Roman" panose="02020603050405020304" pitchFamily="18" charset="0"/>
                <a:cs typeface="Times New Roman" panose="02020603050405020304" pitchFamily="18" charset="0"/>
              </a:rPr>
              <a:t>Highlight the reference in the library window. Click on </a:t>
            </a:r>
            <a:r>
              <a:rPr lang="en-US" b="1" dirty="0">
                <a:latin typeface="Times New Roman" panose="02020603050405020304" pitchFamily="18" charset="0"/>
                <a:cs typeface="Times New Roman" panose="02020603050405020304" pitchFamily="18" charset="0"/>
              </a:rPr>
              <a:t>Groups </a:t>
            </a:r>
            <a:r>
              <a:rPr lang="en-US" dirty="0">
                <a:latin typeface="Times New Roman" panose="02020603050405020304" pitchFamily="18" charset="0"/>
                <a:cs typeface="Times New Roman" panose="02020603050405020304" pitchFamily="18" charset="0"/>
              </a:rPr>
              <a:t>on the top menu bar, click on </a:t>
            </a:r>
            <a:r>
              <a:rPr lang="en-US" b="1" dirty="0">
                <a:latin typeface="Times New Roman" panose="02020603050405020304" pitchFamily="18" charset="0"/>
                <a:cs typeface="Times New Roman" panose="02020603050405020304" pitchFamily="18" charset="0"/>
              </a:rPr>
              <a:t>Add References To </a:t>
            </a:r>
            <a:r>
              <a:rPr lang="en-US" dirty="0">
                <a:latin typeface="Times New Roman" panose="02020603050405020304" pitchFamily="18" charset="0"/>
                <a:cs typeface="Times New Roman" panose="02020603050405020304" pitchFamily="18" charset="0"/>
              </a:rPr>
              <a:t>from the drop-down menu, and then select the name of the group. </a:t>
            </a:r>
            <a:r>
              <a:rPr lang="en-US" dirty="0" smtClean="0">
                <a:latin typeface="Times New Roman" panose="02020603050405020304" pitchFamily="18" charset="0"/>
                <a:cs typeface="Times New Roman" panose="02020603050405020304" pitchFamily="18" charset="0"/>
              </a:rPr>
              <a:t> </a:t>
            </a:r>
          </a:p>
          <a:p>
            <a:pPr marL="0" indent="0" algn="l" rtl="0">
              <a:buNone/>
            </a:pPr>
            <a:endParaRPr lang="en-US" dirty="0">
              <a:latin typeface="Times New Roman" panose="02020603050405020304" pitchFamily="18" charset="0"/>
              <a:cs typeface="Times New Roman" panose="02020603050405020304" pitchFamily="18" charset="0"/>
            </a:endParaRPr>
          </a:p>
          <a:p>
            <a:pPr algn="l" rtl="0"/>
            <a:endParaRPr lang="en-US" dirty="0" smtClean="0">
              <a:latin typeface="Times New Roman" panose="02020603050405020304" pitchFamily="18" charset="0"/>
              <a:cs typeface="Times New Roman" panose="02020603050405020304" pitchFamily="18" charset="0"/>
            </a:endParaRPr>
          </a:p>
          <a:p>
            <a:pPr algn="l" rtl="0"/>
            <a:endParaRPr lang="en-US" dirty="0" smtClean="0">
              <a:latin typeface="Times New Roman" panose="02020603050405020304" pitchFamily="18" charset="0"/>
              <a:cs typeface="Times New Roman" panose="02020603050405020304" pitchFamily="18" charset="0"/>
            </a:endParaRPr>
          </a:p>
          <a:p>
            <a:pPr marL="0" indent="0" algn="l" rtl="0">
              <a:buNone/>
            </a:pPr>
            <a:endParaRPr lang="en-US"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0310" y="2562896"/>
            <a:ext cx="7508383" cy="2047741"/>
          </a:xfrm>
          <a:prstGeom prst="rect">
            <a:avLst/>
          </a:prstGeom>
        </p:spPr>
      </p:pic>
    </p:spTree>
    <p:extLst>
      <p:ext uri="{BB962C8B-B14F-4D97-AF65-F5344CB8AC3E}">
        <p14:creationId xmlns:p14="http://schemas.microsoft.com/office/powerpoint/2010/main" val="13456365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62131" y="1854558"/>
            <a:ext cx="7392472" cy="4187467"/>
          </a:xfrm>
        </p:spPr>
      </p:pic>
    </p:spTree>
    <p:extLst>
      <p:ext uri="{BB962C8B-B14F-4D97-AF65-F5344CB8AC3E}">
        <p14:creationId xmlns:p14="http://schemas.microsoft.com/office/powerpoint/2010/main" val="30508938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Direct Export </a:t>
            </a:r>
            <a:endParaRPr lang="ar-SA"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algn="l" rtl="0"/>
            <a:endParaRPr lang="ar-SA" dirty="0">
              <a:latin typeface="Times New Roman" panose="02020603050405020304" pitchFamily="18" charset="0"/>
              <a:cs typeface="Times New Roman" panose="02020603050405020304" pitchFamily="18" charset="0"/>
            </a:endParaRPr>
          </a:p>
          <a:p>
            <a:pPr algn="l" rtl="0"/>
            <a:r>
              <a:rPr lang="en-US" dirty="0">
                <a:latin typeface="Times New Roman" panose="02020603050405020304" pitchFamily="18" charset="0"/>
                <a:cs typeface="Times New Roman" panose="02020603050405020304" pitchFamily="18" charset="0"/>
              </a:rPr>
              <a:t>When you are searching certain databases via the web, you will find that they allow you to select records and then send them directly to your EndNote library. This is called "direct export". 	</a:t>
            </a:r>
          </a:p>
          <a:p>
            <a:pPr algn="l" rtl="0"/>
            <a:endParaRPr lang="ar-S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387280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Times New Roman" panose="02020603050405020304" pitchFamily="18" charset="0"/>
                <a:cs typeface="Times New Roman" panose="02020603050405020304" pitchFamily="18" charset="0"/>
              </a:rPr>
              <a:t> Export </a:t>
            </a:r>
            <a:r>
              <a:rPr lang="en-US" sz="3200" dirty="0">
                <a:latin typeface="Times New Roman" panose="02020603050405020304" pitchFamily="18" charset="0"/>
                <a:cs typeface="Times New Roman" panose="02020603050405020304" pitchFamily="18" charset="0"/>
              </a:rPr>
              <a:t>from Google Scholar to EndNote</a:t>
            </a:r>
            <a:endParaRPr lang="ar-SA"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algn="l" rtl="0"/>
            <a:r>
              <a:rPr lang="en-US" dirty="0">
                <a:latin typeface="Times New Roman" panose="02020603050405020304" pitchFamily="18" charset="0"/>
                <a:cs typeface="Times New Roman" panose="02020603050405020304" pitchFamily="18" charset="0"/>
              </a:rPr>
              <a:t>Go to the Google Scholar homepage (via Library homepage). Conduct a search</a:t>
            </a:r>
            <a:r>
              <a:rPr lang="en-US" dirty="0" smtClean="0">
                <a:latin typeface="Times New Roman" panose="02020603050405020304" pitchFamily="18" charset="0"/>
                <a:cs typeface="Times New Roman" panose="02020603050405020304" pitchFamily="18" charset="0"/>
              </a:rPr>
              <a:t>.  </a:t>
            </a:r>
          </a:p>
          <a:p>
            <a:pPr marL="0" indent="0" algn="l" rtl="0">
              <a:buNone/>
            </a:pP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hlinkClick r:id="rId2"/>
              </a:rPr>
              <a:t>http://scholar.google.com</a:t>
            </a:r>
            <a:r>
              <a:rPr lang="en-US" dirty="0" smtClean="0">
                <a:latin typeface="Times New Roman" panose="02020603050405020304" pitchFamily="18" charset="0"/>
                <a:cs typeface="Times New Roman" panose="02020603050405020304" pitchFamily="18" charset="0"/>
                <a:hlinkClick r:id="rId2"/>
              </a:rPr>
              <a:t>/</a:t>
            </a:r>
            <a:r>
              <a:rPr lang="en-US" dirty="0" smtClean="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a:p>
            <a:pPr algn="l" rtl="0"/>
            <a:r>
              <a:rPr lang="en-US" dirty="0">
                <a:latin typeface="Times New Roman" panose="02020603050405020304" pitchFamily="18" charset="0"/>
                <a:cs typeface="Times New Roman" panose="02020603050405020304" pitchFamily="18" charset="0"/>
              </a:rPr>
              <a:t>Look for ‘Cite’ under the record</a:t>
            </a:r>
            <a:r>
              <a:rPr lang="en-US" dirty="0" smtClean="0">
                <a:latin typeface="Times New Roman" panose="02020603050405020304" pitchFamily="18" charset="0"/>
                <a:cs typeface="Times New Roman" panose="02020603050405020304" pitchFamily="18" charset="0"/>
              </a:rPr>
              <a:t>.</a:t>
            </a:r>
          </a:p>
          <a:p>
            <a:pPr marL="0" indent="0" algn="l" rtl="0">
              <a:buNone/>
            </a:pPr>
            <a:endParaRPr lang="ar-SA"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15765" y="3854748"/>
            <a:ext cx="5831657" cy="1286395"/>
          </a:xfrm>
          <a:prstGeom prst="rect">
            <a:avLst/>
          </a:prstGeom>
        </p:spPr>
      </p:pic>
    </p:spTree>
    <p:extLst>
      <p:ext uri="{BB962C8B-B14F-4D97-AF65-F5344CB8AC3E}">
        <p14:creationId xmlns:p14="http://schemas.microsoft.com/office/powerpoint/2010/main" val="33142865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anose="02020603050405020304" pitchFamily="18" charset="0"/>
                <a:cs typeface="Times New Roman" panose="02020603050405020304" pitchFamily="18" charset="0"/>
              </a:rPr>
              <a:t>What is EndNote:</a:t>
            </a:r>
          </a:p>
        </p:txBody>
      </p:sp>
      <p:sp>
        <p:nvSpPr>
          <p:cNvPr id="3" name="Content Placeholder 2"/>
          <p:cNvSpPr>
            <a:spLocks noGrp="1"/>
          </p:cNvSpPr>
          <p:nvPr>
            <p:ph idx="1"/>
          </p:nvPr>
        </p:nvSpPr>
        <p:spPr/>
        <p:txBody>
          <a:bodyPr>
            <a:normAutofit/>
          </a:bodyPr>
          <a:lstStyle/>
          <a:p>
            <a:pPr algn="l" rtl="0"/>
            <a:r>
              <a:rPr lang="en-AU" dirty="0">
                <a:latin typeface="Times New Roman" panose="02020603050405020304" pitchFamily="18" charset="0"/>
                <a:cs typeface="Times New Roman" panose="02020603050405020304" pitchFamily="18" charset="0"/>
              </a:rPr>
              <a:t>EndNote is referencing software that enables you to create a database of references from your readings. Your database of references </a:t>
            </a:r>
            <a:r>
              <a:rPr lang="en-AU" dirty="0" smtClean="0">
                <a:latin typeface="Times New Roman" panose="02020603050405020304" pitchFamily="18" charset="0"/>
                <a:cs typeface="Times New Roman" panose="02020603050405020304" pitchFamily="18" charset="0"/>
              </a:rPr>
              <a:t>can </a:t>
            </a:r>
            <a:r>
              <a:rPr lang="en-AU" dirty="0">
                <a:latin typeface="Times New Roman" panose="02020603050405020304" pitchFamily="18" charset="0"/>
                <a:cs typeface="Times New Roman" panose="02020603050405020304" pitchFamily="18" charset="0"/>
              </a:rPr>
              <a:t>be organised, edited and converted into a formatted bibliography in many different styles, such as Harvard, APA, or Vancouver. These references can be automatically inserted into your documents</a:t>
            </a:r>
            <a:r>
              <a:rPr lang="en-AU" dirty="0" smtClean="0">
                <a:latin typeface="Times New Roman" panose="02020603050405020304" pitchFamily="18" charset="0"/>
                <a:cs typeface="Times New Roman" panose="02020603050405020304" pitchFamily="18" charset="0"/>
              </a:rPr>
              <a:t>.</a:t>
            </a:r>
          </a:p>
          <a:p>
            <a:pPr marL="0" indent="0" algn="l" rtl="0">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9050371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l" rtl="0"/>
            <a:r>
              <a:rPr lang="en-US" dirty="0" smtClean="0">
                <a:latin typeface="Times New Roman" panose="02020603050405020304" pitchFamily="18" charset="0"/>
                <a:cs typeface="Times New Roman" panose="02020603050405020304" pitchFamily="18" charset="0"/>
              </a:rPr>
              <a:t>Now Import into </a:t>
            </a:r>
            <a:r>
              <a:rPr lang="en-US" dirty="0" err="1" smtClean="0">
                <a:latin typeface="Times New Roman" panose="02020603050405020304" pitchFamily="18" charset="0"/>
                <a:cs typeface="Times New Roman" panose="02020603050405020304" pitchFamily="18" charset="0"/>
              </a:rPr>
              <a:t>Endenote</a:t>
            </a:r>
            <a:r>
              <a:rPr lang="en-US" dirty="0" smtClean="0">
                <a:latin typeface="Times New Roman" panose="02020603050405020304" pitchFamily="18" charset="0"/>
                <a:cs typeface="Times New Roman" panose="02020603050405020304" pitchFamily="18" charset="0"/>
              </a:rPr>
              <a:t>.</a:t>
            </a:r>
            <a:endParaRPr lang="ar-SA"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69580" y="2951145"/>
            <a:ext cx="5012176" cy="2629963"/>
          </a:xfrm>
          <a:prstGeom prst="rect">
            <a:avLst/>
          </a:prstGeom>
        </p:spPr>
      </p:pic>
    </p:spTree>
    <p:extLst>
      <p:ext uri="{BB962C8B-B14F-4D97-AF65-F5344CB8AC3E}">
        <p14:creationId xmlns:p14="http://schemas.microsoft.com/office/powerpoint/2010/main" val="24453512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idx="1"/>
          </p:nvPr>
        </p:nvSpPr>
        <p:spPr/>
        <p:txBody>
          <a:bodyPr/>
          <a:lstStyle/>
          <a:p>
            <a:pPr algn="l" rtl="0"/>
            <a:r>
              <a:rPr lang="en-US" dirty="0" smtClean="0">
                <a:latin typeface="Times New Roman" panose="02020603050405020304" pitchFamily="18" charset="0"/>
                <a:cs typeface="Times New Roman" panose="02020603050405020304" pitchFamily="18" charset="0"/>
              </a:rPr>
              <a:t>Click on open</a:t>
            </a:r>
            <a:endParaRPr lang="ar-SA"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69633" y="2641059"/>
            <a:ext cx="4812070" cy="3630492"/>
          </a:xfrm>
          <a:prstGeom prst="rect">
            <a:avLst/>
          </a:prstGeom>
        </p:spPr>
      </p:pic>
    </p:spTree>
    <p:extLst>
      <p:ext uri="{BB962C8B-B14F-4D97-AF65-F5344CB8AC3E}">
        <p14:creationId xmlns:p14="http://schemas.microsoft.com/office/powerpoint/2010/main" val="80659412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Producing a Bibliography </a:t>
            </a:r>
            <a:endParaRPr lang="ar-SA"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algn="l" rtl="0"/>
            <a:r>
              <a:rPr lang="en-US" dirty="0">
                <a:latin typeface="Times New Roman" panose="02020603050405020304" pitchFamily="18" charset="0"/>
                <a:cs typeface="Times New Roman" panose="02020603050405020304" pitchFamily="18" charset="0"/>
              </a:rPr>
              <a:t>click on the </a:t>
            </a:r>
            <a:r>
              <a:rPr lang="en-US" b="1" dirty="0">
                <a:latin typeface="Times New Roman" panose="02020603050405020304" pitchFamily="18" charset="0"/>
                <a:cs typeface="Times New Roman" panose="02020603050405020304" pitchFamily="18" charset="0"/>
              </a:rPr>
              <a:t>Export </a:t>
            </a:r>
            <a:r>
              <a:rPr lang="en-US" dirty="0" smtClean="0">
                <a:latin typeface="Times New Roman" panose="02020603050405020304" pitchFamily="18" charset="0"/>
                <a:cs typeface="Times New Roman" panose="02020603050405020304" pitchFamily="18" charset="0"/>
              </a:rPr>
              <a:t>button </a:t>
            </a:r>
            <a:r>
              <a:rPr lang="en-US" dirty="0">
                <a:latin typeface="Times New Roman" panose="02020603050405020304" pitchFamily="18" charset="0"/>
                <a:cs typeface="Times New Roman" panose="02020603050405020304" pitchFamily="18" charset="0"/>
              </a:rPr>
              <a:t>on the library toolbar. </a:t>
            </a:r>
            <a:endParaRPr lang="en-US" dirty="0" smtClean="0">
              <a:latin typeface="Times New Roman" panose="02020603050405020304" pitchFamily="18" charset="0"/>
              <a:cs typeface="Times New Roman" panose="02020603050405020304" pitchFamily="18" charset="0"/>
            </a:endParaRPr>
          </a:p>
          <a:p>
            <a:pPr marL="0" indent="0" algn="l" rtl="0">
              <a:buNone/>
            </a:pPr>
            <a:endParaRPr lang="ar-SA" dirty="0"/>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31114" t="5891" r="26889" b="32163"/>
          <a:stretch/>
        </p:blipFill>
        <p:spPr>
          <a:xfrm>
            <a:off x="2756079" y="2640169"/>
            <a:ext cx="4224271" cy="3503053"/>
          </a:xfrm>
          <a:prstGeom prst="rect">
            <a:avLst/>
          </a:prstGeom>
        </p:spPr>
      </p:pic>
    </p:spTree>
    <p:extLst>
      <p:ext uri="{BB962C8B-B14F-4D97-AF65-F5344CB8AC3E}">
        <p14:creationId xmlns:p14="http://schemas.microsoft.com/office/powerpoint/2010/main" val="308631296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Using EndNote with a Word Processor </a:t>
            </a:r>
            <a:endParaRPr lang="ar-SA"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algn="l" rtl="0"/>
            <a:r>
              <a:rPr lang="en-US" dirty="0">
                <a:latin typeface="Times New Roman" panose="02020603050405020304" pitchFamily="18" charset="0"/>
                <a:cs typeface="Times New Roman" panose="02020603050405020304" pitchFamily="18" charset="0"/>
              </a:rPr>
              <a:t>If you have a compatible version of Microsoft Word (Windows or Macintosh) installed on your computer, the EndNote installation will insert extra files into your word processing software. These files make up the </a:t>
            </a:r>
            <a:r>
              <a:rPr lang="en-US" b="1" dirty="0">
                <a:latin typeface="Times New Roman" panose="02020603050405020304" pitchFamily="18" charset="0"/>
                <a:cs typeface="Times New Roman" panose="02020603050405020304" pitchFamily="18" charset="0"/>
              </a:rPr>
              <a:t>Cite While You Write </a:t>
            </a:r>
            <a:r>
              <a:rPr lang="en-US" dirty="0" smtClean="0">
                <a:latin typeface="Times New Roman" panose="02020603050405020304" pitchFamily="18" charset="0"/>
                <a:cs typeface="Times New Roman" panose="02020603050405020304" pitchFamily="18" charset="0"/>
              </a:rPr>
              <a:t>add-in. </a:t>
            </a:r>
          </a:p>
          <a:p>
            <a:pPr marL="0" indent="0" algn="l" rtl="0">
              <a:buNone/>
            </a:pPr>
            <a:endParaRPr lang="ar-SA"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9737" y="3733181"/>
            <a:ext cx="10058400" cy="1272447"/>
          </a:xfrm>
          <a:prstGeom prst="rect">
            <a:avLst/>
          </a:prstGeom>
        </p:spPr>
      </p:pic>
    </p:spTree>
    <p:extLst>
      <p:ext uri="{BB962C8B-B14F-4D97-AF65-F5344CB8AC3E}">
        <p14:creationId xmlns:p14="http://schemas.microsoft.com/office/powerpoint/2010/main" val="34863207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l" rtl="0"/>
            <a:r>
              <a:rPr lang="en-US" dirty="0">
                <a:latin typeface="Times New Roman" panose="02020603050405020304" pitchFamily="18" charset="0"/>
                <a:cs typeface="Times New Roman" panose="02020603050405020304" pitchFamily="18" charset="0"/>
              </a:rPr>
              <a:t>Open your Word document. </a:t>
            </a:r>
          </a:p>
          <a:p>
            <a:pPr algn="l" rtl="0"/>
            <a:r>
              <a:rPr lang="en-US" dirty="0">
                <a:latin typeface="Times New Roman" panose="02020603050405020304" pitchFamily="18" charset="0"/>
                <a:cs typeface="Times New Roman" panose="02020603050405020304" pitchFamily="18" charset="0"/>
              </a:rPr>
              <a:t>First you need to select the output </a:t>
            </a:r>
            <a:r>
              <a:rPr lang="en-US" dirty="0" smtClean="0">
                <a:latin typeface="Times New Roman" panose="02020603050405020304" pitchFamily="18" charset="0"/>
                <a:cs typeface="Times New Roman" panose="02020603050405020304" pitchFamily="18" charset="0"/>
              </a:rPr>
              <a:t>style. </a:t>
            </a:r>
            <a:r>
              <a:rPr lang="en-US" dirty="0">
                <a:latin typeface="Times New Roman" panose="02020603050405020304" pitchFamily="18" charset="0"/>
                <a:cs typeface="Times New Roman" panose="02020603050405020304" pitchFamily="18" charset="0"/>
              </a:rPr>
              <a:t>To change </a:t>
            </a:r>
            <a:r>
              <a:rPr lang="en-US" dirty="0" smtClean="0">
                <a:latin typeface="Times New Roman" panose="02020603050405020304" pitchFamily="18" charset="0"/>
                <a:cs typeface="Times New Roman" panose="02020603050405020304" pitchFamily="18" charset="0"/>
              </a:rPr>
              <a:t>style, </a:t>
            </a:r>
            <a:r>
              <a:rPr lang="en-US" dirty="0">
                <a:latin typeface="Times New Roman" panose="02020603050405020304" pitchFamily="18" charset="0"/>
                <a:cs typeface="Times New Roman" panose="02020603050405020304" pitchFamily="18" charset="0"/>
              </a:rPr>
              <a:t>go to the styles manager on the ribbon and choose </a:t>
            </a:r>
            <a:r>
              <a:rPr lang="en-US" b="1" dirty="0">
                <a:latin typeface="Times New Roman" panose="02020603050405020304" pitchFamily="18" charset="0"/>
                <a:cs typeface="Times New Roman" panose="02020603050405020304" pitchFamily="18" charset="0"/>
              </a:rPr>
              <a:t>Select Another Style</a:t>
            </a:r>
            <a:r>
              <a:rPr lang="en-US" dirty="0">
                <a:latin typeface="Times New Roman" panose="02020603050405020304" pitchFamily="18" charset="0"/>
                <a:cs typeface="Times New Roman" panose="02020603050405020304" pitchFamily="18" charset="0"/>
              </a:rPr>
              <a:t>: </a:t>
            </a:r>
            <a:endParaRPr lang="ar-S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355000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82452" y="1712890"/>
            <a:ext cx="7787133" cy="4211392"/>
          </a:xfrm>
        </p:spPr>
      </p:pic>
    </p:spTree>
    <p:extLst>
      <p:ext uri="{BB962C8B-B14F-4D97-AF65-F5344CB8AC3E}">
        <p14:creationId xmlns:p14="http://schemas.microsoft.com/office/powerpoint/2010/main" val="234541158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l" rtl="0"/>
            <a:r>
              <a:rPr lang="en-US" b="1" dirty="0">
                <a:latin typeface="Times New Roman" panose="02020603050405020304" pitchFamily="18" charset="0"/>
                <a:cs typeface="Times New Roman" panose="02020603050405020304" pitchFamily="18" charset="0"/>
              </a:rPr>
              <a:t>In EndNote: </a:t>
            </a:r>
            <a:endParaRPr lang="en-US" b="1" dirty="0" smtClean="0">
              <a:latin typeface="Times New Roman" panose="02020603050405020304" pitchFamily="18" charset="0"/>
              <a:cs typeface="Times New Roman" panose="02020603050405020304" pitchFamily="18" charset="0"/>
            </a:endParaRPr>
          </a:p>
          <a:p>
            <a:pPr marL="0" indent="0" algn="l" rtl="0">
              <a:buNone/>
            </a:pPr>
            <a:r>
              <a:rPr lang="en-US" dirty="0" smtClean="0">
                <a:latin typeface="Times New Roman" panose="02020603050405020304" pitchFamily="18" charset="0"/>
                <a:cs typeface="Times New Roman" panose="02020603050405020304" pitchFamily="18" charset="0"/>
              </a:rPr>
              <a:t>      - Click </a:t>
            </a:r>
            <a:r>
              <a:rPr lang="en-US" dirty="0">
                <a:latin typeface="Times New Roman" panose="02020603050405020304" pitchFamily="18" charset="0"/>
                <a:cs typeface="Times New Roman" panose="02020603050405020304" pitchFamily="18" charset="0"/>
              </a:rPr>
              <a:t>once to highlight the reference you want to use. </a:t>
            </a:r>
          </a:p>
          <a:p>
            <a:pPr marL="0" indent="0" algn="l" rtl="0">
              <a:buNone/>
            </a:pPr>
            <a:r>
              <a:rPr lang="en-US" dirty="0" smtClean="0">
                <a:latin typeface="Times New Roman" panose="02020603050405020304" pitchFamily="18" charset="0"/>
                <a:cs typeface="Times New Roman" panose="02020603050405020304" pitchFamily="18" charset="0"/>
              </a:rPr>
              <a:t>      - Click </a:t>
            </a:r>
            <a:r>
              <a:rPr lang="en-US" dirty="0">
                <a:latin typeface="Times New Roman" panose="02020603050405020304" pitchFamily="18" charset="0"/>
                <a:cs typeface="Times New Roman" panose="02020603050405020304" pitchFamily="18" charset="0"/>
              </a:rPr>
              <a:t>the </a:t>
            </a:r>
            <a:r>
              <a:rPr lang="en-US" b="1" dirty="0">
                <a:latin typeface="Times New Roman" panose="02020603050405020304" pitchFamily="18" charset="0"/>
                <a:cs typeface="Times New Roman" panose="02020603050405020304" pitchFamily="18" charset="0"/>
              </a:rPr>
              <a:t>Insert Citation </a:t>
            </a:r>
            <a:r>
              <a:rPr lang="en-US" dirty="0">
                <a:latin typeface="Times New Roman" panose="02020603050405020304" pitchFamily="18" charset="0"/>
                <a:cs typeface="Times New Roman" panose="02020603050405020304" pitchFamily="18" charset="0"/>
              </a:rPr>
              <a:t>button</a:t>
            </a:r>
            <a:r>
              <a:rPr lang="en-US" dirty="0" smtClean="0">
                <a:latin typeface="Times New Roman" panose="02020603050405020304" pitchFamily="18" charset="0"/>
                <a:cs typeface="Times New Roman" panose="02020603050405020304" pitchFamily="18" charset="0"/>
              </a:rPr>
              <a:t>.</a:t>
            </a:r>
          </a:p>
          <a:p>
            <a:pPr marL="0" indent="0" algn="l" rtl="0">
              <a:buNone/>
            </a:pPr>
            <a:endParaRPr lang="en-US" dirty="0">
              <a:latin typeface="Times New Roman" panose="02020603050405020304" pitchFamily="18" charset="0"/>
              <a:cs typeface="Times New Roman" panose="02020603050405020304" pitchFamily="18" charset="0"/>
            </a:endParaRPr>
          </a:p>
          <a:p>
            <a:pPr marL="0" indent="0" algn="l" rtl="0">
              <a:buNone/>
            </a:pPr>
            <a:endParaRPr lang="en-US" dirty="0" smtClean="0">
              <a:latin typeface="Times New Roman" panose="02020603050405020304" pitchFamily="18" charset="0"/>
              <a:cs typeface="Times New Roman" panose="02020603050405020304" pitchFamily="18" charset="0"/>
            </a:endParaRPr>
          </a:p>
          <a:p>
            <a:pPr marL="0" indent="0" algn="l" rtl="0">
              <a:buNone/>
            </a:pPr>
            <a:endParaRPr lang="en-US" dirty="0">
              <a:latin typeface="Times New Roman" panose="02020603050405020304" pitchFamily="18" charset="0"/>
              <a:cs typeface="Times New Roman" panose="02020603050405020304" pitchFamily="18" charset="0"/>
            </a:endParaRPr>
          </a:p>
          <a:p>
            <a:pPr marL="0" indent="0" algn="l" rtl="0">
              <a:buNone/>
            </a:pP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Return to your Word document. You should see a </a:t>
            </a:r>
            <a:r>
              <a:rPr lang="en-US" dirty="0" smtClean="0">
                <a:latin typeface="Times New Roman" panose="02020603050405020304" pitchFamily="18" charset="0"/>
                <a:cs typeface="Times New Roman" panose="02020603050405020304" pitchFamily="18" charset="0"/>
              </a:rPr>
              <a:t>citation.</a:t>
            </a:r>
          </a:p>
          <a:p>
            <a:pPr marL="0" indent="0" algn="l" rtl="0">
              <a:buNone/>
            </a:pPr>
            <a:r>
              <a:rPr lang="en-US" dirty="0" smtClean="0">
                <a:latin typeface="Times New Roman" panose="02020603050405020304" pitchFamily="18" charset="0"/>
                <a:cs typeface="Times New Roman" panose="02020603050405020304" pitchFamily="18" charset="0"/>
              </a:rPr>
              <a:t> </a:t>
            </a:r>
          </a:p>
          <a:p>
            <a:pPr marL="0" indent="0" algn="l" rtl="0">
              <a:buNone/>
            </a:pPr>
            <a:endParaRPr lang="en-US" dirty="0" smtClean="0">
              <a:latin typeface="Times New Roman" panose="02020603050405020304" pitchFamily="18" charset="0"/>
              <a:cs typeface="Times New Roman" panose="02020603050405020304" pitchFamily="18" charset="0"/>
            </a:endParaRPr>
          </a:p>
          <a:p>
            <a:pPr algn="l" rtl="0"/>
            <a:endParaRPr lang="ar-SA"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19316" y="3763271"/>
            <a:ext cx="4688195" cy="790895"/>
          </a:xfrm>
          <a:prstGeom prst="rect">
            <a:avLst/>
          </a:prstGeom>
        </p:spPr>
      </p:pic>
    </p:spTree>
    <p:extLst>
      <p:ext uri="{BB962C8B-B14F-4D97-AF65-F5344CB8AC3E}">
        <p14:creationId xmlns:p14="http://schemas.microsoft.com/office/powerpoint/2010/main" val="282661579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Direct quotations and page numbers </a:t>
            </a:r>
            <a:endParaRPr lang="ar-SA"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algn="l" rtl="0"/>
            <a:r>
              <a:rPr lang="en-US" dirty="0">
                <a:latin typeface="Times New Roman" panose="02020603050405020304" pitchFamily="18" charset="0"/>
                <a:cs typeface="Times New Roman" panose="02020603050405020304" pitchFamily="18" charset="0"/>
              </a:rPr>
              <a:t>Many referencing styles require that a citation for a direct quote </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must include the page number where you found it. </a:t>
            </a:r>
            <a:endParaRPr lang="en-US" dirty="0" smtClean="0">
              <a:latin typeface="Times New Roman" panose="02020603050405020304" pitchFamily="18" charset="0"/>
              <a:cs typeface="Times New Roman" panose="02020603050405020304" pitchFamily="18" charset="0"/>
            </a:endParaRPr>
          </a:p>
          <a:p>
            <a:pPr marL="0" indent="0" algn="l" rtl="0">
              <a:buNone/>
            </a:pPr>
            <a:r>
              <a:rPr lang="en-US" dirty="0" smtClean="0">
                <a:latin typeface="Times New Roman" panose="02020603050405020304" pitchFamily="18" charset="0"/>
                <a:cs typeface="Times New Roman" panose="02020603050405020304" pitchFamily="18" charset="0"/>
              </a:rPr>
              <a:t> Click the </a:t>
            </a:r>
            <a:r>
              <a:rPr lang="en-US" b="1" dirty="0" smtClean="0">
                <a:latin typeface="Times New Roman" panose="02020603050405020304" pitchFamily="18" charset="0"/>
                <a:cs typeface="Times New Roman" panose="02020603050405020304" pitchFamily="18" charset="0"/>
              </a:rPr>
              <a:t>Edit &amp; Manage Citation(s) </a:t>
            </a:r>
          </a:p>
          <a:p>
            <a:pPr marL="0" indent="0" algn="l" rtl="0">
              <a:buNone/>
            </a:pPr>
            <a:endParaRPr lang="ar-SA"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9585" y="4043179"/>
            <a:ext cx="10058400" cy="1272447"/>
          </a:xfrm>
          <a:prstGeom prst="rect">
            <a:avLst/>
          </a:prstGeom>
        </p:spPr>
      </p:pic>
    </p:spTree>
    <p:extLst>
      <p:ext uri="{BB962C8B-B14F-4D97-AF65-F5344CB8AC3E}">
        <p14:creationId xmlns:p14="http://schemas.microsoft.com/office/powerpoint/2010/main" val="409203159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3640" y="566670"/>
            <a:ext cx="9182636" cy="5718220"/>
          </a:xfrm>
        </p:spPr>
      </p:pic>
    </p:spTree>
    <p:extLst>
      <p:ext uri="{BB962C8B-B14F-4D97-AF65-F5344CB8AC3E}">
        <p14:creationId xmlns:p14="http://schemas.microsoft.com/office/powerpoint/2010/main" val="393048080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idx="1"/>
          </p:nvPr>
        </p:nvSpPr>
        <p:spPr/>
        <p:txBody>
          <a:bodyPr/>
          <a:lstStyle/>
          <a:p>
            <a:pPr algn="l" rtl="0"/>
            <a:r>
              <a:rPr lang="en-US" b="1" dirty="0">
                <a:latin typeface="Times New Roman" panose="02020603050405020304" pitchFamily="18" charset="0"/>
                <a:cs typeface="Times New Roman" panose="02020603050405020304" pitchFamily="18" charset="0"/>
              </a:rPr>
              <a:t>Changing the citation format </a:t>
            </a:r>
            <a:endParaRPr lang="en-US" b="1" dirty="0" smtClean="0">
              <a:latin typeface="Times New Roman" panose="02020603050405020304" pitchFamily="18" charset="0"/>
              <a:cs typeface="Times New Roman" panose="02020603050405020304" pitchFamily="18" charset="0"/>
            </a:endParaRPr>
          </a:p>
          <a:p>
            <a:pPr marL="0" indent="0" algn="l" rtl="0">
              <a:buNone/>
            </a:pPr>
            <a:r>
              <a:rPr lang="en-US" dirty="0" smtClean="0">
                <a:latin typeface="Times New Roman" panose="02020603050405020304" pitchFamily="18" charset="0"/>
                <a:cs typeface="Times New Roman" panose="02020603050405020304" pitchFamily="18" charset="0"/>
              </a:rPr>
              <a:t>     - Right-click </a:t>
            </a:r>
            <a:r>
              <a:rPr lang="en-US" dirty="0">
                <a:latin typeface="Times New Roman" panose="02020603050405020304" pitchFamily="18" charset="0"/>
                <a:cs typeface="Times New Roman" panose="02020603050405020304" pitchFamily="18" charset="0"/>
              </a:rPr>
              <a:t>on the citation you have just inserted, </a:t>
            </a:r>
            <a:endParaRPr lang="en-US" dirty="0" smtClean="0">
              <a:latin typeface="Times New Roman" panose="02020603050405020304" pitchFamily="18" charset="0"/>
              <a:cs typeface="Times New Roman" panose="02020603050405020304" pitchFamily="18" charset="0"/>
            </a:endParaRPr>
          </a:p>
          <a:p>
            <a:pPr marL="0" indent="0" algn="l" rtl="0">
              <a:buNone/>
            </a:pP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 go </a:t>
            </a:r>
            <a:r>
              <a:rPr lang="en-US" dirty="0">
                <a:latin typeface="Times New Roman" panose="02020603050405020304" pitchFamily="18" charset="0"/>
                <a:cs typeface="Times New Roman" panose="02020603050405020304" pitchFamily="18" charset="0"/>
              </a:rPr>
              <a:t>to </a:t>
            </a:r>
            <a:r>
              <a:rPr lang="en-US" b="1" dirty="0">
                <a:latin typeface="Times New Roman" panose="02020603050405020304" pitchFamily="18" charset="0"/>
                <a:cs typeface="Times New Roman" panose="02020603050405020304" pitchFamily="18" charset="0"/>
              </a:rPr>
              <a:t>Edit Citation(s) </a:t>
            </a:r>
            <a:endParaRPr lang="en-US" dirty="0">
              <a:latin typeface="Times New Roman" panose="02020603050405020304" pitchFamily="18" charset="0"/>
              <a:cs typeface="Times New Roman" panose="02020603050405020304" pitchFamily="18" charset="0"/>
            </a:endParaRPr>
          </a:p>
          <a:p>
            <a:pPr marL="0" indent="0" algn="l" rtl="0">
              <a:buNone/>
            </a:pPr>
            <a:r>
              <a:rPr lang="en-US" dirty="0" smtClean="0">
                <a:latin typeface="Times New Roman" panose="02020603050405020304" pitchFamily="18" charset="0"/>
                <a:cs typeface="Times New Roman" panose="02020603050405020304" pitchFamily="18" charset="0"/>
              </a:rPr>
              <a:t>     - select </a:t>
            </a:r>
            <a:r>
              <a:rPr lang="en-US" b="1" dirty="0" smtClean="0">
                <a:latin typeface="Times New Roman" panose="02020603050405020304" pitchFamily="18" charset="0"/>
                <a:cs typeface="Times New Roman" panose="02020603050405020304" pitchFamily="18" charset="0"/>
              </a:rPr>
              <a:t>Display </a:t>
            </a:r>
            <a:r>
              <a:rPr lang="en-US" b="1" dirty="0">
                <a:latin typeface="Times New Roman" panose="02020603050405020304" pitchFamily="18" charset="0"/>
                <a:cs typeface="Times New Roman" panose="02020603050405020304" pitchFamily="18" charset="0"/>
              </a:rPr>
              <a:t>as: </a:t>
            </a:r>
            <a:r>
              <a:rPr lang="en-US" b="1" dirty="0" smtClean="0">
                <a:latin typeface="Times New Roman" panose="02020603050405020304" pitchFamily="18" charset="0"/>
                <a:cs typeface="Times New Roman" panose="02020603050405020304" pitchFamily="18" charset="0"/>
              </a:rPr>
              <a:t>Year </a:t>
            </a:r>
            <a:r>
              <a:rPr lang="en-US" dirty="0" smtClean="0">
                <a:latin typeface="Times New Roman" panose="02020603050405020304" pitchFamily="18" charset="0"/>
                <a:cs typeface="Times New Roman" panose="02020603050405020304" pitchFamily="18" charset="0"/>
              </a:rPr>
              <a:t>…..</a:t>
            </a:r>
            <a:r>
              <a:rPr lang="en-US" dirty="0" err="1" smtClean="0">
                <a:latin typeface="Times New Roman" panose="02020603050405020304" pitchFamily="18" charset="0"/>
                <a:cs typeface="Times New Roman" panose="02020603050405020304" pitchFamily="18" charset="0"/>
              </a:rPr>
              <a:t>etc</a:t>
            </a:r>
            <a:endParaRPr lang="en-US" dirty="0" smtClean="0">
              <a:latin typeface="Times New Roman" panose="02020603050405020304" pitchFamily="18" charset="0"/>
              <a:cs typeface="Times New Roman" panose="02020603050405020304" pitchFamily="18" charset="0"/>
            </a:endParaRPr>
          </a:p>
          <a:p>
            <a:pPr marL="0" indent="0" algn="l" rtl="0">
              <a:buNone/>
            </a:pPr>
            <a:r>
              <a:rPr lang="en-US" dirty="0" smtClean="0">
                <a:latin typeface="Times New Roman" panose="02020603050405020304" pitchFamily="18" charset="0"/>
                <a:cs typeface="Times New Roman" panose="02020603050405020304" pitchFamily="18" charset="0"/>
              </a:rPr>
              <a:t> </a:t>
            </a:r>
            <a:endParaRPr lang="ar-S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88824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idx="1"/>
          </p:nvPr>
        </p:nvSpPr>
        <p:spPr/>
        <p:txBody>
          <a:bodyPr>
            <a:noAutofit/>
          </a:bodyPr>
          <a:lstStyle/>
          <a:p>
            <a:pPr marL="0" indent="0" algn="l" rtl="0">
              <a:buNone/>
            </a:pPr>
            <a:r>
              <a:rPr lang="en-US" dirty="0">
                <a:latin typeface="Times New Roman" panose="02020603050405020304" pitchFamily="18" charset="0"/>
                <a:cs typeface="Times New Roman" panose="02020603050405020304" pitchFamily="18" charset="0"/>
              </a:rPr>
              <a:t>The main functions of such programs are: </a:t>
            </a:r>
          </a:p>
          <a:p>
            <a:pPr algn="l" rtl="0"/>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Maintenance of a personal database of references. </a:t>
            </a:r>
          </a:p>
          <a:p>
            <a:pPr algn="l" rtl="0"/>
            <a:r>
              <a:rPr lang="en-US" dirty="0" smtClean="0">
                <a:latin typeface="Times New Roman" panose="02020603050405020304" pitchFamily="18" charset="0"/>
                <a:cs typeface="Times New Roman" panose="02020603050405020304" pitchFamily="18" charset="0"/>
              </a:rPr>
              <a:t>Downloading </a:t>
            </a:r>
            <a:r>
              <a:rPr lang="en-US" dirty="0">
                <a:latin typeface="Times New Roman" panose="02020603050405020304" pitchFamily="18" charset="0"/>
                <a:cs typeface="Times New Roman" panose="02020603050405020304" pitchFamily="18" charset="0"/>
              </a:rPr>
              <a:t>references from other databases. </a:t>
            </a:r>
          </a:p>
          <a:p>
            <a:pPr algn="l" rtl="0"/>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Using the personal database to insert references in word-processed documents. </a:t>
            </a:r>
          </a:p>
          <a:p>
            <a:pPr algn="l" rtl="0"/>
            <a:r>
              <a:rPr lang="en-US" dirty="0" smtClean="0">
                <a:latin typeface="Times New Roman" panose="02020603050405020304" pitchFamily="18" charset="0"/>
                <a:cs typeface="Times New Roman" panose="02020603050405020304" pitchFamily="18" charset="0"/>
              </a:rPr>
              <a:t>Generating </a:t>
            </a:r>
            <a:r>
              <a:rPr lang="en-US" dirty="0">
                <a:latin typeface="Times New Roman" panose="02020603050405020304" pitchFamily="18" charset="0"/>
                <a:cs typeface="Times New Roman" panose="02020603050405020304" pitchFamily="18" charset="0"/>
              </a:rPr>
              <a:t>a bibliography in the correct style for publication. </a:t>
            </a:r>
          </a:p>
        </p:txBody>
      </p:sp>
    </p:spTree>
    <p:extLst>
      <p:ext uri="{BB962C8B-B14F-4D97-AF65-F5344CB8AC3E}">
        <p14:creationId xmlns:p14="http://schemas.microsoft.com/office/powerpoint/2010/main" val="188488478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Deleting citations </a:t>
            </a:r>
            <a:endParaRPr lang="ar-SA"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algn="l" rtl="0"/>
            <a:r>
              <a:rPr lang="en-US" dirty="0"/>
              <a:t>Click on the citation </a:t>
            </a:r>
            <a:r>
              <a:rPr lang="en-US" dirty="0" smtClean="0"/>
              <a:t>, </a:t>
            </a:r>
            <a:r>
              <a:rPr lang="en-US" dirty="0"/>
              <a:t>then click the </a:t>
            </a:r>
            <a:r>
              <a:rPr lang="en-US" b="1" dirty="0"/>
              <a:t>Edit &amp; Manage Citations </a:t>
            </a:r>
            <a:r>
              <a:rPr lang="en-US" dirty="0"/>
              <a:t>button</a:t>
            </a:r>
            <a:r>
              <a:rPr lang="en-US" dirty="0" smtClean="0"/>
              <a:t>.</a:t>
            </a:r>
          </a:p>
          <a:p>
            <a:pPr marL="0" indent="0" algn="l" rtl="0">
              <a:buNone/>
            </a:pPr>
            <a:r>
              <a:rPr lang="en-US" dirty="0" smtClean="0"/>
              <a:t> </a:t>
            </a:r>
            <a:endParaRPr lang="ar-SA"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01738" y="2743200"/>
            <a:ext cx="6731648" cy="2109695"/>
          </a:xfrm>
          <a:prstGeom prst="rect">
            <a:avLst/>
          </a:prstGeom>
        </p:spPr>
      </p:pic>
    </p:spTree>
    <p:extLst>
      <p:ext uri="{BB962C8B-B14F-4D97-AF65-F5344CB8AC3E}">
        <p14:creationId xmlns:p14="http://schemas.microsoft.com/office/powerpoint/2010/main" val="364762665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Formatting References in a Numbered Style </a:t>
            </a:r>
            <a:endParaRPr lang="ar-SA"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lgn="l">
              <a:buNone/>
            </a:pPr>
            <a:r>
              <a:rPr lang="en-US" dirty="0" smtClean="0">
                <a:latin typeface="Times New Roman" panose="02020603050405020304" pitchFamily="18" charset="0"/>
                <a:cs typeface="Times New Roman" panose="02020603050405020304" pitchFamily="18" charset="0"/>
              </a:rPr>
              <a:t>Use </a:t>
            </a:r>
            <a:r>
              <a:rPr lang="en-US" dirty="0">
                <a:latin typeface="Times New Roman" panose="02020603050405020304" pitchFamily="18" charset="0"/>
                <a:cs typeface="Times New Roman" panose="02020603050405020304" pitchFamily="18" charset="0"/>
              </a:rPr>
              <a:t>the </a:t>
            </a:r>
            <a:r>
              <a:rPr lang="en-US" b="1" dirty="0">
                <a:latin typeface="Times New Roman" panose="02020603050405020304" pitchFamily="18" charset="0"/>
                <a:cs typeface="Times New Roman" panose="02020603050405020304" pitchFamily="18" charset="0"/>
              </a:rPr>
              <a:t>styles manager </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to </a:t>
            </a:r>
            <a:r>
              <a:rPr lang="en-US" dirty="0" smtClean="0">
                <a:latin typeface="Times New Roman" panose="02020603050405020304" pitchFamily="18" charset="0"/>
                <a:cs typeface="Times New Roman" panose="02020603050405020304" pitchFamily="18" charset="0"/>
              </a:rPr>
              <a:t>select </a:t>
            </a:r>
            <a:r>
              <a:rPr lang="en-US" i="1" dirty="0" smtClean="0">
                <a:latin typeface="Times New Roman" panose="02020603050405020304" pitchFamily="18" charset="0"/>
                <a:cs typeface="Times New Roman" panose="02020603050405020304" pitchFamily="18" charset="0"/>
              </a:rPr>
              <a:t>Nature </a:t>
            </a:r>
            <a:r>
              <a:rPr lang="en-US" dirty="0" smtClean="0">
                <a:latin typeface="Times New Roman" panose="02020603050405020304" pitchFamily="18" charset="0"/>
                <a:cs typeface="Times New Roman" panose="02020603050405020304" pitchFamily="18" charset="0"/>
              </a:rPr>
              <a:t>style: </a:t>
            </a:r>
            <a:endParaRPr lang="ar-SA"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078" y="3145965"/>
            <a:ext cx="8604553" cy="2163049"/>
          </a:xfrm>
          <a:prstGeom prst="rect">
            <a:avLst/>
          </a:prstGeom>
        </p:spPr>
      </p:pic>
    </p:spTree>
    <p:extLst>
      <p:ext uri="{BB962C8B-B14F-4D97-AF65-F5344CB8AC3E}">
        <p14:creationId xmlns:p14="http://schemas.microsoft.com/office/powerpoint/2010/main" val="276710730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marL="0" indent="0" algn="l" rtl="0">
              <a:buNone/>
            </a:pPr>
            <a:r>
              <a:rPr lang="en-US" dirty="0">
                <a:hlinkClick r:id="rId2"/>
              </a:rPr>
              <a:t>http://</a:t>
            </a:r>
            <a:r>
              <a:rPr lang="en-US" dirty="0" smtClean="0">
                <a:hlinkClick r:id="rId2"/>
              </a:rPr>
              <a:t>endnote.com/downloads/30-day-trial</a:t>
            </a:r>
            <a:endParaRPr lang="en-US" dirty="0" smtClean="0"/>
          </a:p>
          <a:p>
            <a:pPr marL="0" indent="0" algn="l" rtl="0">
              <a:buNone/>
            </a:pPr>
            <a:r>
              <a:rPr lang="en-US" dirty="0" smtClean="0"/>
              <a:t>Link for downloading </a:t>
            </a:r>
            <a:r>
              <a:rPr lang="en-US" smtClean="0"/>
              <a:t>30day-trial endnote X7</a:t>
            </a:r>
            <a:endParaRPr lang="ar-SA"/>
          </a:p>
        </p:txBody>
      </p:sp>
    </p:spTree>
    <p:extLst>
      <p:ext uri="{BB962C8B-B14F-4D97-AF65-F5344CB8AC3E}">
        <p14:creationId xmlns:p14="http://schemas.microsoft.com/office/powerpoint/2010/main" val="23177196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Opening EndNote </a:t>
            </a:r>
            <a:endParaRPr lang="ar-SA" dirty="0"/>
          </a:p>
        </p:txBody>
      </p:sp>
      <p:sp>
        <p:nvSpPr>
          <p:cNvPr id="3" name="Content Placeholder 2"/>
          <p:cNvSpPr>
            <a:spLocks noGrp="1"/>
          </p:cNvSpPr>
          <p:nvPr>
            <p:ph idx="1"/>
          </p:nvPr>
        </p:nvSpPr>
        <p:spPr/>
        <p:txBody>
          <a:bodyPr/>
          <a:lstStyle/>
          <a:p>
            <a:pPr marL="0" indent="0" algn="l" rtl="0">
              <a:buNone/>
            </a:pPr>
            <a:r>
              <a:rPr lang="en-US" dirty="0">
                <a:latin typeface="Times New Roman" panose="02020603050405020304" pitchFamily="18" charset="0"/>
                <a:cs typeface="Times New Roman" panose="02020603050405020304" pitchFamily="18" charset="0"/>
              </a:rPr>
              <a:t>To create a new library:</a:t>
            </a:r>
          </a:p>
          <a:p>
            <a:pPr algn="l" rtl="0"/>
            <a:r>
              <a:rPr lang="en-US" dirty="0">
                <a:latin typeface="Times New Roman" panose="02020603050405020304" pitchFamily="18" charset="0"/>
                <a:cs typeface="Times New Roman" panose="02020603050405020304" pitchFamily="18" charset="0"/>
              </a:rPr>
              <a:t> File menu / New / Enter a name to identify your new </a:t>
            </a:r>
            <a:r>
              <a:rPr lang="en-US" dirty="0" smtClean="0">
                <a:latin typeface="Times New Roman" panose="02020603050405020304" pitchFamily="18" charset="0"/>
                <a:cs typeface="Times New Roman" panose="02020603050405020304" pitchFamily="18" charset="0"/>
              </a:rPr>
              <a:t>library</a:t>
            </a:r>
          </a:p>
          <a:p>
            <a:pPr marL="0" indent="0" algn="l" rtl="0">
              <a:buNone/>
            </a:pPr>
            <a:endParaRPr lang="en-US" dirty="0">
              <a:latin typeface="Times New Roman" panose="02020603050405020304" pitchFamily="18" charset="0"/>
              <a:cs typeface="Times New Roman" panose="02020603050405020304" pitchFamily="18" charset="0"/>
            </a:endParaRPr>
          </a:p>
          <a:p>
            <a:pPr marL="0" indent="0" algn="l" rtl="0">
              <a:buNone/>
            </a:pPr>
            <a:endParaRPr lang="en-US" dirty="0" smtClean="0">
              <a:latin typeface="Times New Roman" panose="02020603050405020304" pitchFamily="18" charset="0"/>
              <a:cs typeface="Times New Roman" panose="02020603050405020304" pitchFamily="18" charset="0"/>
            </a:endParaRPr>
          </a:p>
          <a:p>
            <a:pPr marL="0" indent="0" algn="l" rtl="0">
              <a:buNone/>
            </a:pPr>
            <a:r>
              <a:rPr lang="en-US" dirty="0" smtClean="0">
                <a:latin typeface="Times New Roman" panose="02020603050405020304" pitchFamily="18" charset="0"/>
                <a:cs typeface="Times New Roman" panose="02020603050405020304" pitchFamily="18" charset="0"/>
              </a:rPr>
              <a:t>To </a:t>
            </a:r>
            <a:r>
              <a:rPr lang="en-US" dirty="0">
                <a:latin typeface="Times New Roman" panose="02020603050405020304" pitchFamily="18" charset="0"/>
                <a:cs typeface="Times New Roman" panose="02020603050405020304" pitchFamily="18" charset="0"/>
              </a:rPr>
              <a:t>open an exiting library:</a:t>
            </a:r>
          </a:p>
          <a:p>
            <a:pPr algn="l" rtl="0"/>
            <a:r>
              <a:rPr lang="en-US" dirty="0">
                <a:latin typeface="Times New Roman" panose="02020603050405020304" pitchFamily="18" charset="0"/>
                <a:cs typeface="Times New Roman" panose="02020603050405020304" pitchFamily="18" charset="0"/>
              </a:rPr>
              <a:t> File menu / Open library.</a:t>
            </a:r>
          </a:p>
          <a:p>
            <a:pPr marL="0" indent="0" algn="l" rtl="0">
              <a:buNone/>
            </a:pPr>
            <a:endParaRPr lang="en-US" dirty="0">
              <a:latin typeface="Times New Roman" panose="02020603050405020304" pitchFamily="18" charset="0"/>
              <a:cs typeface="Times New Roman" panose="02020603050405020304" pitchFamily="18" charset="0"/>
            </a:endParaRPr>
          </a:p>
          <a:p>
            <a:pPr marL="0" indent="0">
              <a:buNone/>
            </a:pPr>
            <a:endParaRPr lang="ar-SA"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0157" y="3004854"/>
            <a:ext cx="6697015" cy="691383"/>
          </a:xfrm>
          <a:prstGeom prst="rect">
            <a:avLst/>
          </a:prstGeom>
        </p:spPr>
      </p:pic>
    </p:spTree>
    <p:extLst>
      <p:ext uri="{BB962C8B-B14F-4D97-AF65-F5344CB8AC3E}">
        <p14:creationId xmlns:p14="http://schemas.microsoft.com/office/powerpoint/2010/main" val="40506187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a:xfrm>
            <a:off x="677334" y="1416677"/>
            <a:ext cx="8596668" cy="4624686"/>
          </a:xfrm>
        </p:spPr>
        <p:txBody>
          <a:bodyPr/>
          <a:lstStyle/>
          <a:p>
            <a:pPr marL="0" indent="0" algn="l" rtl="0">
              <a:buNone/>
            </a:pPr>
            <a:r>
              <a:rPr lang="en-US" dirty="0">
                <a:latin typeface="Times New Roman" panose="02020603050405020304" pitchFamily="18" charset="0"/>
                <a:cs typeface="Times New Roman" panose="02020603050405020304" pitchFamily="18" charset="0"/>
              </a:rPr>
              <a:t>The EndNote Library screen is split into three panes: a </a:t>
            </a:r>
            <a:r>
              <a:rPr lang="en-US" b="1" dirty="0">
                <a:latin typeface="Times New Roman" panose="02020603050405020304" pitchFamily="18" charset="0"/>
                <a:cs typeface="Times New Roman" panose="02020603050405020304" pitchFamily="18" charset="0"/>
              </a:rPr>
              <a:t>Reference List </a:t>
            </a:r>
            <a:r>
              <a:rPr lang="en-US" dirty="0">
                <a:latin typeface="Times New Roman" panose="02020603050405020304" pitchFamily="18" charset="0"/>
                <a:cs typeface="Times New Roman" panose="02020603050405020304" pitchFamily="18" charset="0"/>
              </a:rPr>
              <a:t>pane, a </a:t>
            </a:r>
            <a:r>
              <a:rPr lang="en-US" b="1" dirty="0">
                <a:latin typeface="Times New Roman" panose="02020603050405020304" pitchFamily="18" charset="0"/>
                <a:cs typeface="Times New Roman" panose="02020603050405020304" pitchFamily="18" charset="0"/>
              </a:rPr>
              <a:t>Groups </a:t>
            </a:r>
            <a:r>
              <a:rPr lang="en-US" dirty="0">
                <a:latin typeface="Times New Roman" panose="02020603050405020304" pitchFamily="18" charset="0"/>
                <a:cs typeface="Times New Roman" panose="02020603050405020304" pitchFamily="18" charset="0"/>
              </a:rPr>
              <a:t>pane, and a </a:t>
            </a:r>
            <a:r>
              <a:rPr lang="en-US" b="1" dirty="0">
                <a:latin typeface="Times New Roman" panose="02020603050405020304" pitchFamily="18" charset="0"/>
                <a:cs typeface="Times New Roman" panose="02020603050405020304" pitchFamily="18" charset="0"/>
              </a:rPr>
              <a:t>Tab </a:t>
            </a:r>
            <a:r>
              <a:rPr lang="en-US" dirty="0">
                <a:latin typeface="Times New Roman" panose="02020603050405020304" pitchFamily="18" charset="0"/>
                <a:cs typeface="Times New Roman" panose="02020603050405020304" pitchFamily="18" charset="0"/>
              </a:rPr>
              <a:t>pane </a:t>
            </a:r>
            <a:r>
              <a:rPr lang="en-US" dirty="0" smtClean="0">
                <a:latin typeface="Times New Roman" panose="02020603050405020304" pitchFamily="18" charset="0"/>
                <a:cs typeface="Times New Roman" panose="02020603050405020304" pitchFamily="18" charset="0"/>
              </a:rPr>
              <a:t>.</a:t>
            </a:r>
          </a:p>
          <a:p>
            <a:pPr marL="0" indent="0" algn="l" rtl="0">
              <a:buNone/>
            </a:pPr>
            <a:endParaRPr lang="en-US" dirty="0" smtClean="0">
              <a:latin typeface="Times New Roman" panose="02020603050405020304" pitchFamily="18" charset="0"/>
              <a:cs typeface="Times New Roman" panose="02020603050405020304" pitchFamily="18" charset="0"/>
            </a:endParaRPr>
          </a:p>
          <a:p>
            <a:pPr marL="0" indent="0" algn="l" rtl="0">
              <a:buNone/>
            </a:pPr>
            <a:endParaRPr lang="en-US" dirty="0" smtClean="0">
              <a:latin typeface="Times New Roman" panose="02020603050405020304" pitchFamily="18" charset="0"/>
              <a:cs typeface="Times New Roman" panose="02020603050405020304" pitchFamily="18" charset="0"/>
            </a:endParaRPr>
          </a:p>
          <a:p>
            <a:pPr marL="0" indent="0" algn="l" rtl="0">
              <a:buNone/>
            </a:pPr>
            <a:endParaRPr lang="en-US" dirty="0" smtClean="0">
              <a:latin typeface="Times New Roman" panose="02020603050405020304" pitchFamily="18" charset="0"/>
              <a:cs typeface="Times New Roman" panose="02020603050405020304" pitchFamily="18" charset="0"/>
            </a:endParaRPr>
          </a:p>
          <a:p>
            <a:pPr marL="0" indent="0" algn="l" rtl="0">
              <a:buNone/>
            </a:pPr>
            <a:endParaRPr lang="ar-SA" dirty="0">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6315" y="2150772"/>
            <a:ext cx="8640867" cy="4082604"/>
          </a:xfrm>
          <a:prstGeom prst="rect">
            <a:avLst/>
          </a:prstGeom>
        </p:spPr>
      </p:pic>
    </p:spTree>
    <p:extLst>
      <p:ext uri="{BB962C8B-B14F-4D97-AF65-F5344CB8AC3E}">
        <p14:creationId xmlns:p14="http://schemas.microsoft.com/office/powerpoint/2010/main" val="40057751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marL="0" indent="0" algn="l" rtl="0">
              <a:buNone/>
            </a:pPr>
            <a:r>
              <a:rPr lang="en-US" dirty="0" smtClean="0">
                <a:solidFill>
                  <a:srgbClr val="FF0000"/>
                </a:solidFill>
                <a:latin typeface="Times New Roman" panose="02020603050405020304" pitchFamily="18" charset="0"/>
                <a:cs typeface="Times New Roman" panose="02020603050405020304" pitchFamily="18" charset="0"/>
              </a:rPr>
              <a:t>A- </a:t>
            </a:r>
            <a:r>
              <a:rPr lang="en-US" dirty="0" smtClean="0">
                <a:latin typeface="Times New Roman" panose="02020603050405020304" pitchFamily="18" charset="0"/>
                <a:cs typeface="Times New Roman" panose="02020603050405020304" pitchFamily="18" charset="0"/>
              </a:rPr>
              <a:t>The </a:t>
            </a:r>
            <a:r>
              <a:rPr lang="en-US" b="1" dirty="0">
                <a:latin typeface="Times New Roman" panose="02020603050405020304" pitchFamily="18" charset="0"/>
                <a:cs typeface="Times New Roman" panose="02020603050405020304" pitchFamily="18" charset="0"/>
              </a:rPr>
              <a:t>Reference List </a:t>
            </a:r>
            <a:r>
              <a:rPr lang="en-US" dirty="0" smtClean="0">
                <a:latin typeface="Times New Roman" panose="02020603050405020304" pitchFamily="18" charset="0"/>
                <a:cs typeface="Times New Roman" panose="02020603050405020304" pitchFamily="18" charset="0"/>
              </a:rPr>
              <a:t>Pane: </a:t>
            </a:r>
            <a:endParaRPr lang="en-US" dirty="0">
              <a:latin typeface="Times New Roman" panose="02020603050405020304" pitchFamily="18" charset="0"/>
              <a:cs typeface="Times New Roman" panose="02020603050405020304" pitchFamily="18" charset="0"/>
            </a:endParaRPr>
          </a:p>
          <a:p>
            <a:pPr algn="l" rtl="0"/>
            <a:r>
              <a:rPr lang="en-US" dirty="0">
                <a:latin typeface="Times New Roman" panose="02020603050405020304" pitchFamily="18" charset="0"/>
                <a:cs typeface="Times New Roman" panose="02020603050405020304" pitchFamily="18" charset="0"/>
              </a:rPr>
              <a:t>This shows a list of all your references, each displayed as a single line. </a:t>
            </a:r>
          </a:p>
          <a:p>
            <a:pPr algn="l" rtl="0"/>
            <a:r>
              <a:rPr lang="en-US" dirty="0">
                <a:latin typeface="Times New Roman" panose="02020603050405020304" pitchFamily="18" charset="0"/>
                <a:cs typeface="Times New Roman" panose="02020603050405020304" pitchFamily="18" charset="0"/>
              </a:rPr>
              <a:t>You can sort the references by clicking on a column heading. </a:t>
            </a:r>
            <a:endParaRPr lang="en-US" dirty="0" smtClean="0">
              <a:latin typeface="Times New Roman" panose="02020603050405020304" pitchFamily="18" charset="0"/>
              <a:cs typeface="Times New Roman" panose="02020603050405020304" pitchFamily="18" charset="0"/>
            </a:endParaRPr>
          </a:p>
          <a:p>
            <a:pPr marL="0" indent="0" algn="l" rtl="0">
              <a:buNone/>
            </a:pPr>
            <a:r>
              <a:rPr lang="en-US" dirty="0" smtClean="0">
                <a:solidFill>
                  <a:srgbClr val="FF0000"/>
                </a:solidFill>
                <a:latin typeface="Times New Roman" panose="02020603050405020304" pitchFamily="18" charset="0"/>
                <a:cs typeface="Times New Roman" panose="02020603050405020304" pitchFamily="18" charset="0"/>
              </a:rPr>
              <a:t>B-</a:t>
            </a:r>
            <a:r>
              <a:rPr lang="en-US" dirty="0" smtClean="0">
                <a:latin typeface="Times New Roman" panose="02020603050405020304" pitchFamily="18" charset="0"/>
                <a:cs typeface="Times New Roman" panose="02020603050405020304" pitchFamily="18" charset="0"/>
              </a:rPr>
              <a:t> The </a:t>
            </a:r>
            <a:r>
              <a:rPr lang="en-US" b="1" dirty="0">
                <a:latin typeface="Times New Roman" panose="02020603050405020304" pitchFamily="18" charset="0"/>
                <a:cs typeface="Times New Roman" panose="02020603050405020304" pitchFamily="18" charset="0"/>
              </a:rPr>
              <a:t>Groups </a:t>
            </a:r>
            <a:r>
              <a:rPr lang="en-US" dirty="0" smtClean="0">
                <a:latin typeface="Times New Roman" panose="02020603050405020304" pitchFamily="18" charset="0"/>
                <a:cs typeface="Times New Roman" panose="02020603050405020304" pitchFamily="18" charset="0"/>
              </a:rPr>
              <a:t>Pane: </a:t>
            </a:r>
            <a:endParaRPr lang="en-US" dirty="0">
              <a:latin typeface="Times New Roman" panose="02020603050405020304" pitchFamily="18" charset="0"/>
              <a:cs typeface="Times New Roman" panose="02020603050405020304" pitchFamily="18" charset="0"/>
            </a:endParaRPr>
          </a:p>
          <a:p>
            <a:pPr algn="l" rtl="0"/>
            <a:r>
              <a:rPr lang="en-US" dirty="0">
                <a:latin typeface="Times New Roman" panose="02020603050405020304" pitchFamily="18" charset="0"/>
                <a:cs typeface="Times New Roman" panose="02020603050405020304" pitchFamily="18" charset="0"/>
              </a:rPr>
              <a:t>These are subsets (or folders) of references saved for easy retrieval. Click on the title of a group to see its contents displayed in the Reference List pane. </a:t>
            </a:r>
            <a:endParaRPr lang="en-US" dirty="0" smtClean="0">
              <a:latin typeface="Times New Roman" panose="02020603050405020304" pitchFamily="18" charset="0"/>
              <a:cs typeface="Times New Roman" panose="02020603050405020304" pitchFamily="18" charset="0"/>
            </a:endParaRPr>
          </a:p>
          <a:p>
            <a:pPr marL="0" indent="0" algn="l" rtl="0">
              <a:buNone/>
            </a:pPr>
            <a:endParaRPr lang="ar-S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807009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marL="0" indent="0" algn="l" rtl="0">
              <a:buNone/>
            </a:pPr>
            <a:r>
              <a:rPr lang="en-US" dirty="0" smtClean="0">
                <a:solidFill>
                  <a:srgbClr val="FF0000"/>
                </a:solidFill>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 Tabs Panel displays</a:t>
            </a:r>
            <a:r>
              <a:rPr lang="en-US" dirty="0">
                <a:latin typeface="Times New Roman" panose="02020603050405020304" pitchFamily="18" charset="0"/>
                <a:cs typeface="Times New Roman" panose="02020603050405020304" pitchFamily="18" charset="0"/>
              </a:rPr>
              <a:t>:</a:t>
            </a:r>
          </a:p>
          <a:p>
            <a:pPr algn="l" rtl="0"/>
            <a:r>
              <a:rPr lang="en-US" dirty="0" smtClean="0">
                <a:latin typeface="Times New Roman" panose="02020603050405020304" pitchFamily="18" charset="0"/>
                <a:cs typeface="Times New Roman" panose="02020603050405020304" pitchFamily="18" charset="0"/>
              </a:rPr>
              <a:t>A </a:t>
            </a:r>
            <a:r>
              <a:rPr lang="en-US" dirty="0">
                <a:latin typeface="Times New Roman" panose="02020603050405020304" pitchFamily="18" charset="0"/>
                <a:cs typeface="Times New Roman" panose="02020603050405020304" pitchFamily="18" charset="0"/>
              </a:rPr>
              <a:t>Reference tab for editing a reference</a:t>
            </a:r>
          </a:p>
          <a:p>
            <a:pPr algn="l" rtl="0"/>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 Preview tab for viewing formatted references</a:t>
            </a:r>
          </a:p>
          <a:p>
            <a:pPr algn="l" rtl="0"/>
            <a:r>
              <a:rPr lang="en-US" dirty="0" smtClean="0">
                <a:latin typeface="Times New Roman" panose="02020603050405020304" pitchFamily="18" charset="0"/>
                <a:cs typeface="Times New Roman" panose="02020603050405020304" pitchFamily="18" charset="0"/>
              </a:rPr>
              <a:t>An </a:t>
            </a:r>
            <a:r>
              <a:rPr lang="en-US" dirty="0">
                <a:latin typeface="Times New Roman" panose="02020603050405020304" pitchFamily="18" charset="0"/>
                <a:cs typeface="Times New Roman" panose="02020603050405020304" pitchFamily="18" charset="0"/>
              </a:rPr>
              <a:t>Attached PDFs tab for viewing PDF files</a:t>
            </a:r>
          </a:p>
          <a:p>
            <a:pPr algn="l" rtl="0"/>
            <a:r>
              <a:rPr lang="en-US" dirty="0" smtClean="0">
                <a:latin typeface="Times New Roman" panose="02020603050405020304" pitchFamily="18" charset="0"/>
                <a:cs typeface="Times New Roman" panose="02020603050405020304" pitchFamily="18" charset="0"/>
              </a:rPr>
              <a:t>A </a:t>
            </a:r>
            <a:r>
              <a:rPr lang="en-US" dirty="0">
                <a:latin typeface="Times New Roman" panose="02020603050405020304" pitchFamily="18" charset="0"/>
                <a:cs typeface="Times New Roman" panose="02020603050405020304" pitchFamily="18" charset="0"/>
              </a:rPr>
              <a:t>paper clip icon for attaching files to a </a:t>
            </a:r>
            <a:r>
              <a:rPr lang="en-US" dirty="0" smtClean="0">
                <a:latin typeface="Times New Roman" panose="02020603050405020304" pitchFamily="18" charset="0"/>
                <a:cs typeface="Times New Roman" panose="02020603050405020304" pitchFamily="18" charset="0"/>
              </a:rPr>
              <a:t>reference</a:t>
            </a:r>
          </a:p>
          <a:p>
            <a:pPr algn="l" rtl="0"/>
            <a:endParaRPr lang="en-US" dirty="0">
              <a:latin typeface="Times New Roman" panose="02020603050405020304" pitchFamily="18" charset="0"/>
              <a:cs typeface="Times New Roman" panose="02020603050405020304" pitchFamily="18" charset="0"/>
            </a:endParaRPr>
          </a:p>
          <a:p>
            <a:pPr marL="0" indent="0" algn="l" rtl="0">
              <a:buNone/>
            </a:pPr>
            <a:r>
              <a:rPr lang="en-US" dirty="0" smtClean="0">
                <a:solidFill>
                  <a:schemeClr val="tx1"/>
                </a:solidFill>
                <a:latin typeface="Times New Roman" panose="02020603050405020304" pitchFamily="18" charset="0"/>
                <a:cs typeface="Times New Roman" panose="02020603050405020304" pitchFamily="18" charset="0"/>
              </a:rPr>
              <a:t>We can change the layout by click the layout button  and select what you need.</a:t>
            </a:r>
          </a:p>
          <a:p>
            <a:pPr algn="l" rtl="0"/>
            <a:endParaRPr lang="ar-SA"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510991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anose="02020603050405020304" pitchFamily="18" charset="0"/>
                <a:cs typeface="Times New Roman" panose="02020603050405020304" pitchFamily="18" charset="0"/>
              </a:rPr>
              <a:t>More about EndNote libraries 	</a:t>
            </a:r>
            <a:br>
              <a:rPr lang="en-US" sz="3200" dirty="0">
                <a:latin typeface="Times New Roman" panose="02020603050405020304" pitchFamily="18" charset="0"/>
                <a:cs typeface="Times New Roman" panose="02020603050405020304" pitchFamily="18" charset="0"/>
              </a:rPr>
            </a:br>
            <a:endParaRPr lang="ar-SA"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algn="l" rtl="0"/>
            <a:r>
              <a:rPr lang="en-US" dirty="0">
                <a:latin typeface="Times New Roman" panose="02020603050405020304" pitchFamily="18" charset="0"/>
                <a:cs typeface="Times New Roman" panose="02020603050405020304" pitchFamily="18" charset="0"/>
              </a:rPr>
              <a:t>The file extension .</a:t>
            </a:r>
            <a:r>
              <a:rPr lang="en-US" b="1" dirty="0" err="1">
                <a:latin typeface="Times New Roman" panose="02020603050405020304" pitchFamily="18" charset="0"/>
                <a:cs typeface="Times New Roman" panose="02020603050405020304" pitchFamily="18" charset="0"/>
              </a:rPr>
              <a:t>enl</a:t>
            </a:r>
            <a:r>
              <a:rPr lang="en-US" b="1"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stands for EndNote Library. A library is just a </a:t>
            </a:r>
            <a:r>
              <a:rPr lang="en-US" dirty="0" smtClean="0">
                <a:latin typeface="Times New Roman" panose="02020603050405020304" pitchFamily="18" charset="0"/>
                <a:cs typeface="Times New Roman" panose="02020603050405020304" pitchFamily="18" charset="0"/>
              </a:rPr>
              <a:t>file </a:t>
            </a:r>
            <a:r>
              <a:rPr lang="en-US" dirty="0">
                <a:latin typeface="Times New Roman" panose="02020603050405020304" pitchFamily="18" charset="0"/>
                <a:cs typeface="Times New Roman" panose="02020603050405020304" pitchFamily="18" charset="0"/>
              </a:rPr>
              <a:t>like any other file. It can be copied, renamed, deleted, moved to another folder or compressed. 	</a:t>
            </a:r>
            <a:endParaRPr lang="en-US" dirty="0" smtClean="0">
              <a:latin typeface="Times New Roman" panose="02020603050405020304" pitchFamily="18" charset="0"/>
              <a:cs typeface="Times New Roman" panose="02020603050405020304" pitchFamily="18" charset="0"/>
            </a:endParaRPr>
          </a:p>
          <a:p>
            <a:pPr algn="l" rtl="0"/>
            <a:r>
              <a:rPr lang="en-US" dirty="0">
                <a:latin typeface="Times New Roman" panose="02020603050405020304" pitchFamily="18" charset="0"/>
                <a:cs typeface="Times New Roman" panose="02020603050405020304" pitchFamily="18" charset="0"/>
              </a:rPr>
              <a:t>When EndNote creates the library, it will also create a </a:t>
            </a:r>
            <a:r>
              <a:rPr lang="en-US" b="1" dirty="0">
                <a:latin typeface="Times New Roman" panose="02020603050405020304" pitchFamily="18" charset="0"/>
                <a:cs typeface="Times New Roman" panose="02020603050405020304" pitchFamily="18" charset="0"/>
              </a:rPr>
              <a:t>.DATA folder </a:t>
            </a:r>
            <a:r>
              <a:rPr lang="en-US" dirty="0">
                <a:latin typeface="Times New Roman" panose="02020603050405020304" pitchFamily="18" charset="0"/>
                <a:cs typeface="Times New Roman" panose="02020603050405020304" pitchFamily="18" charset="0"/>
              </a:rPr>
              <a:t>which contains various files connected with the library </a:t>
            </a:r>
            <a:r>
              <a:rPr lang="en-US" dirty="0" smtClean="0">
                <a:latin typeface="Times New Roman" panose="02020603050405020304" pitchFamily="18" charset="0"/>
                <a:cs typeface="Times New Roman" panose="02020603050405020304" pitchFamily="18" charset="0"/>
              </a:rPr>
              <a:t>.</a:t>
            </a:r>
          </a:p>
          <a:p>
            <a:pPr marL="0" indent="0" algn="l" rtl="0">
              <a:buNone/>
            </a:pPr>
            <a:r>
              <a:rPr lang="en-US" dirty="0">
                <a:latin typeface="Times New Roman" panose="02020603050405020304" pitchFamily="18" charset="0"/>
                <a:cs typeface="Times New Roman" panose="02020603050405020304" pitchFamily="18" charset="0"/>
              </a:rPr>
              <a:t>	</a:t>
            </a:r>
          </a:p>
          <a:p>
            <a:pPr marL="0" indent="0" algn="l" rtl="0">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81632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anose="02020603050405020304" pitchFamily="18" charset="0"/>
                <a:cs typeface="Times New Roman" panose="02020603050405020304" pitchFamily="18" charset="0"/>
              </a:rPr>
              <a:t>Inputting </a:t>
            </a:r>
            <a:r>
              <a:rPr lang="en-US" sz="3200" dirty="0" smtClean="0">
                <a:latin typeface="Times New Roman" panose="02020603050405020304" pitchFamily="18" charset="0"/>
                <a:cs typeface="Times New Roman" panose="02020603050405020304" pitchFamily="18" charset="0"/>
              </a:rPr>
              <a:t>References </a:t>
            </a:r>
            <a:r>
              <a:rPr lang="en-US" sz="3200" dirty="0" smtClean="0">
                <a:solidFill>
                  <a:srgbClr val="92D050"/>
                </a:solidFill>
                <a:latin typeface="Times New Roman" panose="02020603050405020304" pitchFamily="18" charset="0"/>
                <a:cs typeface="Times New Roman" panose="02020603050405020304" pitchFamily="18" charset="0"/>
              </a:rPr>
              <a:t>Manually</a:t>
            </a:r>
            <a:r>
              <a:rPr lang="en-US" sz="3200" b="1" dirty="0" smtClean="0">
                <a:solidFill>
                  <a:srgbClr val="0070C0"/>
                </a:solidFill>
                <a:latin typeface="Times New Roman" panose="02020603050405020304" pitchFamily="18" charset="0"/>
                <a:cs typeface="Times New Roman" panose="02020603050405020304" pitchFamily="18" charset="0"/>
              </a:rPr>
              <a:t> </a:t>
            </a:r>
            <a:r>
              <a:rPr lang="en-US" sz="3200" dirty="0" smtClean="0">
                <a:latin typeface="Times New Roman" panose="02020603050405020304" pitchFamily="18" charset="0"/>
                <a:cs typeface="Times New Roman" panose="02020603050405020304" pitchFamily="18" charset="0"/>
              </a:rPr>
              <a:t> </a:t>
            </a:r>
            <a:endParaRPr lang="ar-SA"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77334" y="1532587"/>
            <a:ext cx="8596668" cy="4508776"/>
          </a:xfrm>
        </p:spPr>
        <p:txBody>
          <a:bodyPr>
            <a:normAutofit lnSpcReduction="10000"/>
          </a:bodyPr>
          <a:lstStyle/>
          <a:p>
            <a:pPr marL="0" indent="0" algn="l" rtl="0">
              <a:buNone/>
            </a:pPr>
            <a:r>
              <a:rPr lang="en-US" dirty="0" smtClean="0">
                <a:latin typeface="Times New Roman" panose="02020603050405020304" pitchFamily="18" charset="0"/>
                <a:cs typeface="Times New Roman" panose="02020603050405020304" pitchFamily="18" charset="0"/>
              </a:rPr>
              <a:t>Click </a:t>
            </a:r>
            <a:r>
              <a:rPr lang="en-US" dirty="0">
                <a:latin typeface="Times New Roman" panose="02020603050405020304" pitchFamily="18" charset="0"/>
                <a:cs typeface="Times New Roman" panose="02020603050405020304" pitchFamily="18" charset="0"/>
              </a:rPr>
              <a:t>on the </a:t>
            </a:r>
            <a:r>
              <a:rPr lang="en-US" b="1" dirty="0">
                <a:latin typeface="Times New Roman" panose="02020603050405020304" pitchFamily="18" charset="0"/>
                <a:cs typeface="Times New Roman" panose="02020603050405020304" pitchFamily="18" charset="0"/>
              </a:rPr>
              <a:t>New Reference </a:t>
            </a:r>
            <a:r>
              <a:rPr lang="en-US" dirty="0">
                <a:latin typeface="Times New Roman" panose="02020603050405020304" pitchFamily="18" charset="0"/>
                <a:cs typeface="Times New Roman" panose="02020603050405020304" pitchFamily="18" charset="0"/>
              </a:rPr>
              <a:t>button on the library toolbar. You should now see a New Reference </a:t>
            </a:r>
            <a:r>
              <a:rPr lang="en-US" dirty="0" smtClean="0">
                <a:latin typeface="Times New Roman" panose="02020603050405020304" pitchFamily="18" charset="0"/>
                <a:cs typeface="Times New Roman" panose="02020603050405020304" pitchFamily="18" charset="0"/>
              </a:rPr>
              <a:t>window</a:t>
            </a:r>
          </a:p>
          <a:p>
            <a:pPr marL="0" indent="0" algn="l" rtl="0">
              <a:buNone/>
            </a:pPr>
            <a:endParaRPr lang="en-US" dirty="0" smtClean="0">
              <a:latin typeface="Times New Roman" panose="02020603050405020304" pitchFamily="18" charset="0"/>
              <a:cs typeface="Times New Roman" panose="02020603050405020304" pitchFamily="18" charset="0"/>
            </a:endParaRPr>
          </a:p>
          <a:p>
            <a:pPr marL="0" indent="0" algn="l" rtl="0">
              <a:buNone/>
            </a:pPr>
            <a:endParaRPr lang="en-US" dirty="0">
              <a:latin typeface="Times New Roman" panose="02020603050405020304" pitchFamily="18" charset="0"/>
              <a:cs typeface="Times New Roman" panose="02020603050405020304" pitchFamily="18" charset="0"/>
            </a:endParaRPr>
          </a:p>
          <a:p>
            <a:pPr marL="0" indent="0" algn="l" rtl="0">
              <a:buNone/>
            </a:pPr>
            <a:endParaRPr lang="en-US" dirty="0">
              <a:latin typeface="Times New Roman" panose="02020603050405020304" pitchFamily="18" charset="0"/>
              <a:cs typeface="Times New Roman" panose="02020603050405020304" pitchFamily="18" charset="0"/>
            </a:endParaRPr>
          </a:p>
          <a:p>
            <a:pPr marL="0" indent="0" algn="l" rtl="0">
              <a:buNone/>
            </a:pPr>
            <a:endParaRPr lang="en-US" dirty="0" smtClean="0">
              <a:latin typeface="Times New Roman" panose="02020603050405020304" pitchFamily="18" charset="0"/>
              <a:cs typeface="Times New Roman" panose="02020603050405020304" pitchFamily="18" charset="0"/>
            </a:endParaRPr>
          </a:p>
          <a:p>
            <a:pPr marL="0" indent="0" algn="l" rtl="0">
              <a:buNone/>
            </a:pPr>
            <a:endParaRPr lang="en-US" dirty="0">
              <a:latin typeface="Times New Roman" panose="02020603050405020304" pitchFamily="18" charset="0"/>
              <a:cs typeface="Times New Roman" panose="02020603050405020304" pitchFamily="18" charset="0"/>
            </a:endParaRPr>
          </a:p>
          <a:p>
            <a:pPr marL="0" indent="0" algn="l" rtl="0">
              <a:buNone/>
            </a:pPr>
            <a:endParaRPr lang="en-US" dirty="0" smtClean="0">
              <a:latin typeface="Times New Roman" panose="02020603050405020304" pitchFamily="18" charset="0"/>
              <a:cs typeface="Times New Roman" panose="02020603050405020304" pitchFamily="18" charset="0"/>
            </a:endParaRPr>
          </a:p>
          <a:p>
            <a:pPr marL="0" indent="0" algn="l" rtl="0">
              <a:buNone/>
            </a:pPr>
            <a:endParaRPr lang="en-US" dirty="0">
              <a:latin typeface="Times New Roman" panose="02020603050405020304" pitchFamily="18" charset="0"/>
              <a:cs typeface="Times New Roman" panose="02020603050405020304" pitchFamily="18" charset="0"/>
            </a:endParaRPr>
          </a:p>
          <a:p>
            <a:pPr marL="0" indent="0" algn="l" rtl="0">
              <a:buNone/>
            </a:pPr>
            <a:r>
              <a:rPr lang="en-US" dirty="0" smtClean="0">
                <a:latin typeface="Times New Roman" panose="02020603050405020304" pitchFamily="18" charset="0"/>
                <a:cs typeface="Times New Roman" panose="02020603050405020304" pitchFamily="18" charset="0"/>
              </a:rPr>
              <a:t>Note </a:t>
            </a:r>
            <a:r>
              <a:rPr lang="en-US" dirty="0">
                <a:latin typeface="Times New Roman" panose="02020603050405020304" pitchFamily="18" charset="0"/>
                <a:cs typeface="Times New Roman" panose="02020603050405020304" pitchFamily="18" charset="0"/>
              </a:rPr>
              <a:t>that </a:t>
            </a:r>
            <a:r>
              <a:rPr lang="en-US" b="1" dirty="0">
                <a:latin typeface="Times New Roman" panose="02020603050405020304" pitchFamily="18" charset="0"/>
                <a:cs typeface="Times New Roman" panose="02020603050405020304" pitchFamily="18" charset="0"/>
              </a:rPr>
              <a:t>Journal Article </a:t>
            </a:r>
            <a:r>
              <a:rPr lang="en-US" dirty="0">
                <a:latin typeface="Times New Roman" panose="02020603050405020304" pitchFamily="18" charset="0"/>
                <a:cs typeface="Times New Roman" panose="02020603050405020304" pitchFamily="18" charset="0"/>
              </a:rPr>
              <a:t>is the default </a:t>
            </a:r>
            <a:r>
              <a:rPr lang="en-US" b="1" dirty="0">
                <a:latin typeface="Times New Roman" panose="02020603050405020304" pitchFamily="18" charset="0"/>
                <a:cs typeface="Times New Roman" panose="02020603050405020304" pitchFamily="18" charset="0"/>
              </a:rPr>
              <a:t>Reference Type </a:t>
            </a:r>
            <a:endParaRPr lang="en-US" dirty="0" smtClean="0">
              <a:latin typeface="Times New Roman" panose="02020603050405020304" pitchFamily="18" charset="0"/>
              <a:cs typeface="Times New Roman" panose="02020603050405020304" pitchFamily="18" charset="0"/>
            </a:endParaRPr>
          </a:p>
          <a:p>
            <a:pPr marL="0" indent="0" algn="l" rtl="0">
              <a:buNone/>
            </a:pPr>
            <a:endParaRPr lang="en-US" dirty="0" smtClean="0">
              <a:latin typeface="Times New Roman" panose="02020603050405020304" pitchFamily="18" charset="0"/>
              <a:cs typeface="Times New Roman" panose="02020603050405020304" pitchFamily="18" charset="0"/>
            </a:endParaRPr>
          </a:p>
          <a:p>
            <a:pPr marL="0" indent="0" algn="l" rtl="0">
              <a:buNone/>
            </a:pPr>
            <a:r>
              <a:rPr lang="en-US" dirty="0" smtClean="0">
                <a:latin typeface="Times New Roman" panose="02020603050405020304" pitchFamily="18" charset="0"/>
                <a:cs typeface="Times New Roman" panose="02020603050405020304" pitchFamily="18" charset="0"/>
              </a:rPr>
              <a:t> </a:t>
            </a:r>
            <a:endParaRPr lang="ar-SA" dirty="0">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6676" y="2202288"/>
            <a:ext cx="6632739" cy="592427"/>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16676" y="2949262"/>
            <a:ext cx="6632739" cy="1738647"/>
          </a:xfrm>
          <a:prstGeom prst="rect">
            <a:avLst/>
          </a:prstGeom>
        </p:spPr>
      </p:pic>
    </p:spTree>
    <p:extLst>
      <p:ext uri="{BB962C8B-B14F-4D97-AF65-F5344CB8AC3E}">
        <p14:creationId xmlns:p14="http://schemas.microsoft.com/office/powerpoint/2010/main" val="4186864976"/>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955</TotalTime>
  <Words>1080</Words>
  <Application>Microsoft Office PowerPoint</Application>
  <PresentationFormat>Widescreen</PresentationFormat>
  <Paragraphs>125</Paragraphs>
  <Slides>32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32</vt:i4>
      </vt:variant>
    </vt:vector>
  </HeadingPairs>
  <TitlesOfParts>
    <vt:vector size="38" baseType="lpstr">
      <vt:lpstr>Arial</vt:lpstr>
      <vt:lpstr>Tahoma</vt:lpstr>
      <vt:lpstr>Times New Roman</vt:lpstr>
      <vt:lpstr>Trebuchet MS</vt:lpstr>
      <vt:lpstr>Wingdings 3</vt:lpstr>
      <vt:lpstr>Facet</vt:lpstr>
      <vt:lpstr>EndNote</vt:lpstr>
      <vt:lpstr>What is EndNote:</vt:lpstr>
      <vt:lpstr>PowerPoint Presentation</vt:lpstr>
      <vt:lpstr>Opening EndNote </vt:lpstr>
      <vt:lpstr>PowerPoint Presentation</vt:lpstr>
      <vt:lpstr>PowerPoint Presentation</vt:lpstr>
      <vt:lpstr>PowerPoint Presentation</vt:lpstr>
      <vt:lpstr>More about EndNote libraries   </vt:lpstr>
      <vt:lpstr>Inputting References Manually  </vt:lpstr>
      <vt:lpstr>Author &amp; editor names </vt:lpstr>
      <vt:lpstr>Attaching images </vt:lpstr>
      <vt:lpstr>Editing References </vt:lpstr>
      <vt:lpstr>Delete a reference from your library </vt:lpstr>
      <vt:lpstr>Output Styles</vt:lpstr>
      <vt:lpstr>PowerPoint Presentation</vt:lpstr>
      <vt:lpstr>Grouping References</vt:lpstr>
      <vt:lpstr>PowerPoint Presentation</vt:lpstr>
      <vt:lpstr>Direct Export </vt:lpstr>
      <vt:lpstr> Export from Google Scholar to EndNote</vt:lpstr>
      <vt:lpstr>PowerPoint Presentation</vt:lpstr>
      <vt:lpstr>PowerPoint Presentation</vt:lpstr>
      <vt:lpstr>Producing a Bibliography </vt:lpstr>
      <vt:lpstr>Using EndNote with a Word Processor </vt:lpstr>
      <vt:lpstr>PowerPoint Presentation</vt:lpstr>
      <vt:lpstr>PowerPoint Presentation</vt:lpstr>
      <vt:lpstr>PowerPoint Presentation</vt:lpstr>
      <vt:lpstr>Direct quotations and page numbers </vt:lpstr>
      <vt:lpstr>PowerPoint Presentation</vt:lpstr>
      <vt:lpstr>PowerPoint Presentation</vt:lpstr>
      <vt:lpstr>Deleting citations </vt:lpstr>
      <vt:lpstr>Formatting References in a Numbered Style </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EndNOTE</dc:title>
  <dc:creator>Fatimah Al_Otaibi</dc:creator>
  <cp:lastModifiedBy>abeer bin humaid</cp:lastModifiedBy>
  <cp:revision>50</cp:revision>
  <dcterms:created xsi:type="dcterms:W3CDTF">2014-10-12T08:16:58Z</dcterms:created>
  <dcterms:modified xsi:type="dcterms:W3CDTF">2014-12-06T21:45:00Z</dcterms:modified>
</cp:coreProperties>
</file>