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6" r:id="rId13"/>
    <p:sldId id="269" r:id="rId14"/>
    <p:sldId id="277" r:id="rId15"/>
    <p:sldId id="270" r:id="rId16"/>
    <p:sldId id="271" r:id="rId17"/>
    <p:sldId id="275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28E4981-2FDC-4857-B2C7-48B9AECA6488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CC8324D-0A19-4DF1-8182-3EEE05855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8077200" cy="1673352"/>
          </a:xfrm>
        </p:spPr>
        <p:txBody>
          <a:bodyPr/>
          <a:lstStyle/>
          <a:p>
            <a:pPr algn="ctr"/>
            <a:r>
              <a:rPr lang="en-US" b="1" dirty="0" smtClean="0"/>
              <a:t>Enzymes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8077200" cy="149961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Lab # 9</a:t>
            </a:r>
          </a:p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224 PHL</a:t>
            </a:r>
            <a:endParaRPr lang="en-US" sz="3600" dirty="0">
              <a:solidFill>
                <a:srgbClr val="FFC000"/>
              </a:solidFill>
            </a:endParaRPr>
          </a:p>
        </p:txBody>
      </p:sp>
      <p:pic>
        <p:nvPicPr>
          <p:cNvPr id="4" name="Picture 3" descr="C:\Users\strawberry\Pictures\K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4300" y="0"/>
            <a:ext cx="1409700" cy="140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92076">
            <a:off x="3490971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92076">
            <a:off x="1890771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92076">
            <a:off x="138170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92076">
            <a:off x="5548371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8006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dirty="0" smtClean="0">
                <a:solidFill>
                  <a:srgbClr val="C00000"/>
                </a:solidFill>
              </a:rPr>
              <a:t>A variety of substrates have been used for determination of serum ACP  activity . These include: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dirty="0" err="1" smtClean="0"/>
              <a:t>Nitrophenylphosphate</a:t>
            </a:r>
            <a:r>
              <a:rPr lang="en-US" dirty="0" smtClean="0"/>
              <a:t>-attacked by </a:t>
            </a:r>
            <a:r>
              <a:rPr lang="en-US" dirty="0" err="1" smtClean="0"/>
              <a:t>phosphatases</a:t>
            </a:r>
            <a:r>
              <a:rPr lang="en-US" dirty="0" smtClean="0"/>
              <a:t> of </a:t>
            </a:r>
            <a:r>
              <a:rPr lang="en-US" b="1" dirty="0" smtClean="0"/>
              <a:t>non-prostatic origin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Glycerophosphate</a:t>
            </a:r>
            <a:r>
              <a:rPr lang="en-US" dirty="0" smtClean="0"/>
              <a:t>,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n-US" dirty="0" err="1" smtClean="0"/>
              <a:t>naphthylphosphate</a:t>
            </a:r>
            <a:r>
              <a:rPr lang="en-US" dirty="0" smtClean="0"/>
              <a:t>, phenolphthalein </a:t>
            </a:r>
            <a:r>
              <a:rPr lang="en-US" dirty="0" err="1" smtClean="0"/>
              <a:t>monophosphate</a:t>
            </a:r>
            <a:r>
              <a:rPr lang="en-US" dirty="0" smtClean="0"/>
              <a:t> are </a:t>
            </a:r>
            <a:r>
              <a:rPr lang="en-US" b="1" dirty="0" smtClean="0"/>
              <a:t>all non specific substrates for both.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Prostatic Acid </a:t>
            </a:r>
            <a:r>
              <a:rPr lang="en-US" b="1" dirty="0" err="1" smtClean="0">
                <a:solidFill>
                  <a:srgbClr val="C00000"/>
                </a:solidFill>
              </a:rPr>
              <a:t>Phosphatase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obtained by subtracting the results of the Non-Prostatic Acid </a:t>
            </a:r>
            <a:r>
              <a:rPr lang="en-US" dirty="0" err="1" smtClean="0"/>
              <a:t>Phosphatase</a:t>
            </a:r>
            <a:r>
              <a:rPr lang="en-US" dirty="0" smtClean="0"/>
              <a:t> assay from the results of the Total Acid </a:t>
            </a:r>
            <a:r>
              <a:rPr lang="en-US" dirty="0" err="1" smtClean="0"/>
              <a:t>Phosphatase</a:t>
            </a:r>
            <a:r>
              <a:rPr lang="en-US" dirty="0" smtClean="0"/>
              <a:t> assay on the same sample.</a:t>
            </a:r>
          </a:p>
          <a:p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49808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2-Determination of Serum Acid </a:t>
            </a:r>
            <a:r>
              <a:rPr lang="en-US" sz="3600" dirty="0" err="1" smtClean="0">
                <a:solidFill>
                  <a:srgbClr val="C00000"/>
                </a:solidFill>
              </a:rPr>
              <a:t>phosphatase</a:t>
            </a:r>
            <a:r>
              <a:rPr lang="en-US" sz="3600" dirty="0" smtClean="0">
                <a:solidFill>
                  <a:srgbClr val="C00000"/>
                </a:solidFill>
              </a:rPr>
              <a:t> (ACP )Activity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006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Principle:(ACP)</a:t>
            </a:r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1-naphthyl phosphate + H2O  </a:t>
            </a:r>
            <a:r>
              <a:rPr lang="en-US" sz="2800" baseline="30000" dirty="0" smtClean="0"/>
              <a:t>ACP</a:t>
            </a:r>
            <a:r>
              <a:rPr lang="en-US" sz="2800" dirty="0" smtClean="0"/>
              <a:t>  Phosphate + 1- </a:t>
            </a:r>
            <a:r>
              <a:rPr lang="en-US" sz="2800" dirty="0" err="1" smtClean="0"/>
              <a:t>naphthol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1-naphthol + 4-chloro-2-methylphenyldiazonium salt           </a:t>
            </a:r>
            <a:r>
              <a:rPr lang="en-US" sz="2800" dirty="0" err="1" smtClean="0"/>
              <a:t>Azo</a:t>
            </a:r>
            <a:r>
              <a:rPr lang="en-US" sz="2800" dirty="0" smtClean="0"/>
              <a:t> dye. </a:t>
            </a:r>
            <a:endParaRPr lang="en-US" sz="2800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4648200" y="29718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001000" y="37338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2-Determination of Serum Acid </a:t>
            </a:r>
            <a:r>
              <a:rPr lang="en-US" sz="4800" dirty="0" err="1" smtClean="0">
                <a:solidFill>
                  <a:srgbClr val="C00000"/>
                </a:solidFill>
              </a:rPr>
              <a:t>phosphatase</a:t>
            </a:r>
            <a:r>
              <a:rPr lang="en-US" sz="4800" dirty="0" smtClean="0">
                <a:solidFill>
                  <a:srgbClr val="C00000"/>
                </a:solidFill>
              </a:rPr>
              <a:t> (ACP )Activity :</a:t>
            </a:r>
            <a:br>
              <a:rPr lang="en-US" sz="4800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a)</a:t>
            </a:r>
            <a:r>
              <a:rPr lang="en-US" sz="3600" b="1" dirty="0" smtClean="0"/>
              <a:t>Determination of Serum Total Acid </a:t>
            </a:r>
            <a:r>
              <a:rPr lang="en-US" sz="3600" b="1" dirty="0" err="1" smtClean="0"/>
              <a:t>phosphatase</a:t>
            </a:r>
            <a:r>
              <a:rPr lang="en-US" sz="3600" b="1" dirty="0" smtClean="0"/>
              <a:t> Activity.</a:t>
            </a:r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b)</a:t>
            </a:r>
            <a:r>
              <a:rPr lang="en-US" sz="3600" b="1" dirty="0" smtClean="0"/>
              <a:t>Determination of Serum Non-Prostatic Acid </a:t>
            </a:r>
            <a:r>
              <a:rPr lang="en-US" sz="3600" b="1" dirty="0" err="1" smtClean="0"/>
              <a:t>phosphatase</a:t>
            </a:r>
            <a:r>
              <a:rPr lang="en-US" sz="3600" b="1" dirty="0" smtClean="0"/>
              <a:t> Activity</a:t>
            </a:r>
          </a:p>
          <a:p>
            <a:pPr>
              <a:buNone/>
            </a:pP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Procedure (Total ACP):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pic>
        <p:nvPicPr>
          <p:cNvPr id="5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0" y="1752600"/>
          <a:ext cx="7010400" cy="4343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010400"/>
              </a:tblGrid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Pipette in to clean dry test tube 1 ml from working reagent 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(R2A)</a:t>
                      </a:r>
                      <a:endParaRPr lang="en-US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Put the test tube in the 37⁰C water bath “beaker”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 0.1 ml from the sample</a:t>
                      </a:r>
                      <a:r>
                        <a:rPr lang="en-US" baseline="0" dirty="0" smtClean="0"/>
                        <a:t> , Mix and incubate for 5 minute at water bath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Put in the </a:t>
                      </a:r>
                      <a:r>
                        <a:rPr lang="en-US" dirty="0" err="1" smtClean="0"/>
                        <a:t>cuvette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7948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Record the absorbance at </a:t>
                      </a:r>
                      <a:r>
                        <a:rPr lang="el-GR" dirty="0" smtClean="0"/>
                        <a:t>λ</a:t>
                      </a:r>
                      <a:r>
                        <a:rPr lang="en-US" dirty="0" smtClean="0"/>
                        <a:t>= 405 nm every 1 minute interval for 3</a:t>
                      </a:r>
                      <a:r>
                        <a:rPr lang="en-US" baseline="0" dirty="0" smtClean="0"/>
                        <a:t> minutes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absorbance</a:t>
                      </a:r>
                      <a:r>
                        <a:rPr lang="en-US" baseline="0" dirty="0" smtClean="0"/>
                        <a:t> of the sample: A</a:t>
                      </a:r>
                      <a:r>
                        <a:rPr lang="en-US" baseline="-25000" dirty="0" smtClean="0"/>
                        <a:t>⁰</a:t>
                      </a:r>
                      <a:r>
                        <a:rPr lang="en-US" baseline="0" dirty="0" smtClean="0"/>
                        <a:t>, 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, A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, and A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Procedure (Non-prostatic ACP):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pic>
        <p:nvPicPr>
          <p:cNvPr id="5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0" y="1752600"/>
          <a:ext cx="7010400" cy="4343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010400"/>
              </a:tblGrid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Pipette in to clean dry test tube 1 ml from working reagent 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(R2B)</a:t>
                      </a:r>
                      <a:endParaRPr lang="en-US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Put the test tube in the 37⁰C water bath “beaker”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 0.1 ml from the sample</a:t>
                      </a:r>
                      <a:r>
                        <a:rPr lang="en-US" baseline="0" dirty="0" smtClean="0"/>
                        <a:t> , Mix and incubate for 5 minute at water bath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Put in the </a:t>
                      </a:r>
                      <a:r>
                        <a:rPr lang="en-US" dirty="0" err="1" smtClean="0"/>
                        <a:t>cuvette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7948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Record the absorbance at </a:t>
                      </a:r>
                      <a:r>
                        <a:rPr lang="el-GR" dirty="0" smtClean="0"/>
                        <a:t>λ</a:t>
                      </a:r>
                      <a:r>
                        <a:rPr lang="en-US" dirty="0" smtClean="0"/>
                        <a:t>= 405 nm every 1 minute interval for 3</a:t>
                      </a:r>
                      <a:r>
                        <a:rPr lang="en-US" baseline="0" dirty="0" smtClean="0"/>
                        <a:t> minutes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absorbance</a:t>
                      </a:r>
                      <a:r>
                        <a:rPr lang="en-US" baseline="0" dirty="0" smtClean="0"/>
                        <a:t> of the sample: A</a:t>
                      </a:r>
                      <a:r>
                        <a:rPr lang="en-US" baseline="-25000" dirty="0" smtClean="0"/>
                        <a:t>⁰</a:t>
                      </a:r>
                      <a:r>
                        <a:rPr lang="en-US" baseline="0" dirty="0" smtClean="0"/>
                        <a:t>, 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, A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, and A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6256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Calculation: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Total ACP activity (U/L) </a:t>
            </a:r>
            <a:r>
              <a:rPr lang="en-US" dirty="0" smtClean="0"/>
              <a:t>= (∆ A / min.) X 743</a:t>
            </a:r>
          </a:p>
          <a:p>
            <a:pPr>
              <a:buNone/>
            </a:pPr>
            <a:r>
              <a:rPr lang="en-US" dirty="0" smtClean="0"/>
              <a:t>       = (A</a:t>
            </a:r>
            <a:r>
              <a:rPr lang="en-US" baseline="-25000" dirty="0" smtClean="0"/>
              <a:t>⁰</a:t>
            </a:r>
            <a:r>
              <a:rPr lang="en-US" dirty="0" smtClean="0"/>
              <a:t> - A</a:t>
            </a:r>
            <a:r>
              <a:rPr lang="en-US" baseline="-25000" dirty="0" smtClean="0"/>
              <a:t>1</a:t>
            </a:r>
            <a:r>
              <a:rPr lang="en-US" dirty="0" smtClean="0"/>
              <a:t>)+ (A</a:t>
            </a:r>
            <a:r>
              <a:rPr lang="en-US" baseline="-25000" dirty="0" smtClean="0"/>
              <a:t>1</a:t>
            </a:r>
            <a:r>
              <a:rPr lang="en-US" dirty="0" smtClean="0"/>
              <a:t> - A</a:t>
            </a:r>
            <a:r>
              <a:rPr lang="en-US" baseline="-25000" dirty="0" smtClean="0"/>
              <a:t>2</a:t>
            </a:r>
            <a:r>
              <a:rPr lang="en-US" dirty="0" smtClean="0"/>
              <a:t>)+ (A</a:t>
            </a:r>
            <a:r>
              <a:rPr lang="en-US" baseline="-25000" dirty="0" smtClean="0"/>
              <a:t>2</a:t>
            </a:r>
            <a:r>
              <a:rPr lang="en-US" dirty="0" smtClean="0"/>
              <a:t> -</a:t>
            </a:r>
            <a:r>
              <a:rPr lang="en-US" baseline="-25000" dirty="0" smtClean="0"/>
              <a:t> </a:t>
            </a:r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)/3 X 743</a:t>
            </a:r>
          </a:p>
          <a:p>
            <a:endParaRPr lang="en-US" b="1" u="sng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Non-prostatic ACP activity (U/L) </a:t>
            </a:r>
            <a:r>
              <a:rPr lang="en-US" dirty="0" smtClean="0"/>
              <a:t>= (∆ A / min.) X 743</a:t>
            </a:r>
          </a:p>
          <a:p>
            <a:pPr>
              <a:buNone/>
            </a:pPr>
            <a:r>
              <a:rPr lang="en-US" dirty="0" smtClean="0"/>
              <a:t>     = (A</a:t>
            </a:r>
            <a:r>
              <a:rPr lang="en-US" baseline="-25000" dirty="0" smtClean="0"/>
              <a:t>⁰</a:t>
            </a:r>
            <a:r>
              <a:rPr lang="en-US" dirty="0" smtClean="0"/>
              <a:t> - A</a:t>
            </a:r>
            <a:r>
              <a:rPr lang="en-US" baseline="-25000" dirty="0" smtClean="0"/>
              <a:t>1</a:t>
            </a:r>
            <a:r>
              <a:rPr lang="en-US" dirty="0" smtClean="0"/>
              <a:t>)+ (A</a:t>
            </a:r>
            <a:r>
              <a:rPr lang="en-US" baseline="-25000" dirty="0" smtClean="0"/>
              <a:t>1</a:t>
            </a:r>
            <a:r>
              <a:rPr lang="en-US" dirty="0" smtClean="0"/>
              <a:t> - A</a:t>
            </a:r>
            <a:r>
              <a:rPr lang="en-US" baseline="-25000" dirty="0" smtClean="0"/>
              <a:t>2</a:t>
            </a:r>
            <a:r>
              <a:rPr lang="en-US" dirty="0" smtClean="0"/>
              <a:t>)+ (A</a:t>
            </a:r>
            <a:r>
              <a:rPr lang="en-US" baseline="-25000" dirty="0" smtClean="0"/>
              <a:t>2</a:t>
            </a:r>
            <a:r>
              <a:rPr lang="en-US" dirty="0" smtClean="0"/>
              <a:t> -</a:t>
            </a:r>
            <a:r>
              <a:rPr lang="en-US" baseline="-25000" dirty="0" smtClean="0"/>
              <a:t> </a:t>
            </a:r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)/3 X 743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Prostatic ACP activity (U/L) </a:t>
            </a:r>
            <a:r>
              <a:rPr lang="en-US" dirty="0" smtClean="0"/>
              <a:t>= Total ACP activity - Non-prostatic ACP activity .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4854209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Normal </a:t>
            </a:r>
            <a:r>
              <a:rPr lang="en-US" b="1" dirty="0">
                <a:solidFill>
                  <a:srgbClr val="C00000"/>
                </a:solidFill>
              </a:rPr>
              <a:t>value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Total  ACP  </a:t>
            </a:r>
            <a:r>
              <a:rPr lang="en-US" b="1" dirty="0" smtClean="0"/>
              <a:t>Up to 4.7 U/L.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Prostatic ACP  </a:t>
            </a:r>
            <a:r>
              <a:rPr lang="en-US" b="1" dirty="0" smtClean="0"/>
              <a:t>Up </a:t>
            </a:r>
            <a:r>
              <a:rPr lang="en-US" b="1" smtClean="0"/>
              <a:t>to 1.6 </a:t>
            </a:r>
            <a:r>
              <a:rPr lang="en-US" b="1" dirty="0" smtClean="0"/>
              <a:t>U/L.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2527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Clinical Significance: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Prostatic </a:t>
            </a:r>
            <a:r>
              <a:rPr lang="en-US" dirty="0"/>
              <a:t>ACP is used mostly to detect prostatic carcinoma when it may reach very high level. In benign hypertrophy of prostate ACP is normal.</a:t>
            </a:r>
          </a:p>
          <a:p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5400" dirty="0" smtClean="0">
                <a:latin typeface="Bernard MT Condensed" pitchFamily="18" charset="0"/>
              </a:rPr>
              <a:t>POP QUIZ</a:t>
            </a:r>
            <a:endParaRPr lang="ar-SA" sz="5400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>
                <a:lumMod val="9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rtl="1">
              <a:buNone/>
            </a:pP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1- An enzyme that transfer a group from one organic compound to another is called:</a:t>
            </a:r>
          </a:p>
          <a:p>
            <a:pPr rtl="1">
              <a:buNone/>
            </a:pPr>
            <a:endParaRPr lang="en-US" dirty="0" smtClean="0"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latin typeface="Agency FB" pitchFamily="34" charset="0"/>
              </a:rPr>
              <a:t>a) Lipase</a:t>
            </a:r>
          </a:p>
          <a:p>
            <a:pPr rtl="1">
              <a:buNone/>
            </a:pPr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b) </a:t>
            </a:r>
            <a:r>
              <a:rPr lang="en-US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Aminotransferase</a:t>
            </a:r>
            <a:r>
              <a:rPr lang="ar-SA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      </a:t>
            </a:r>
            <a:endParaRPr lang="en-US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latin typeface="Agency FB" pitchFamily="34" charset="0"/>
              </a:rPr>
              <a:t>c) </a:t>
            </a:r>
            <a:r>
              <a:rPr lang="en-US" dirty="0" err="1" smtClean="0">
                <a:latin typeface="Agency FB" pitchFamily="34" charset="0"/>
              </a:rPr>
              <a:t>Decarboxylase</a:t>
            </a:r>
            <a:endParaRPr lang="en-US" dirty="0" smtClean="0">
              <a:latin typeface="Agency FB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Determination of Serum </a:t>
            </a:r>
            <a:r>
              <a:rPr lang="en-US" b="1" dirty="0" err="1" smtClean="0"/>
              <a:t>Phosphatases</a:t>
            </a:r>
            <a:r>
              <a:rPr lang="en-US" b="1" dirty="0" smtClean="0"/>
              <a:t> Activity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/>
          </a:p>
          <a:p>
            <a:pPr lvl="0"/>
            <a:r>
              <a:rPr lang="en-US" b="1" dirty="0" err="1">
                <a:solidFill>
                  <a:srgbClr val="C00000"/>
                </a:solidFill>
              </a:rPr>
              <a:t>Phosphatases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are enzymes which catalyze the splitting of phosphoric acid from mono-phosphate esters.</a:t>
            </a:r>
            <a:endParaRPr lang="en-US" sz="3600" dirty="0"/>
          </a:p>
          <a:p>
            <a:pPr>
              <a:buNone/>
            </a:pPr>
            <a:r>
              <a:rPr lang="en-US" dirty="0"/>
              <a:t> </a:t>
            </a:r>
            <a:endParaRPr lang="en-US" sz="3600" dirty="0"/>
          </a:p>
          <a:p>
            <a:pPr lvl="0"/>
            <a:r>
              <a:rPr lang="en-US" dirty="0"/>
              <a:t>They are </a:t>
            </a:r>
            <a:r>
              <a:rPr lang="en-US" dirty="0" err="1"/>
              <a:t>hydrolases</a:t>
            </a:r>
            <a:r>
              <a:rPr lang="en-US" dirty="0"/>
              <a:t>.</a:t>
            </a:r>
            <a:endParaRPr lang="en-US" sz="3600" dirty="0"/>
          </a:p>
          <a:p>
            <a:pPr>
              <a:buNone/>
            </a:pPr>
            <a:endParaRPr lang="en-US" sz="3600" dirty="0"/>
          </a:p>
          <a:p>
            <a:r>
              <a:rPr lang="en-US" dirty="0"/>
              <a:t>Organic phosphate esters + water                       alcohol + phosphate </a:t>
            </a:r>
            <a:r>
              <a:rPr lang="en-US" dirty="0" smtClean="0"/>
              <a:t>ion</a:t>
            </a: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endParaRPr lang="en-US" sz="3600" dirty="0"/>
          </a:p>
          <a:p>
            <a:pPr lvl="0">
              <a:buNone/>
            </a:pPr>
            <a:r>
              <a:rPr lang="en-US" b="1" dirty="0">
                <a:solidFill>
                  <a:srgbClr val="C00000"/>
                </a:solidFill>
              </a:rPr>
              <a:t>Two types are commonly estimated in the serum 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en-US" sz="3600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Alkaline </a:t>
            </a:r>
            <a:r>
              <a:rPr lang="en-US" dirty="0" err="1"/>
              <a:t>phosphatase</a:t>
            </a:r>
            <a:r>
              <a:rPr lang="en-US" dirty="0"/>
              <a:t> with maximum activity at pH10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US" sz="3600" dirty="0"/>
          </a:p>
          <a:p>
            <a:pPr lvl="1"/>
            <a:r>
              <a:rPr lang="en-US" dirty="0"/>
              <a:t>Acid </a:t>
            </a:r>
            <a:r>
              <a:rPr lang="en-US" dirty="0" err="1"/>
              <a:t>phosphatase</a:t>
            </a:r>
            <a:r>
              <a:rPr lang="en-US" dirty="0"/>
              <a:t> with maximum activity at pH5.</a:t>
            </a:r>
            <a:endParaRPr lang="en-US" sz="3200" dirty="0"/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715000" y="44196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80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rtl="1">
              <a:buNone/>
            </a:pP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2- An enzyme that convert one pair of isomers into another is called:</a:t>
            </a:r>
          </a:p>
          <a:p>
            <a:pPr rtl="1">
              <a:buNone/>
            </a:pPr>
            <a:endParaRPr lang="en-US" dirty="0" smtClean="0"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a) </a:t>
            </a:r>
            <a:r>
              <a:rPr lang="en-US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Racemase</a:t>
            </a:r>
            <a:r>
              <a:rPr lang="ar-SA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  </a:t>
            </a:r>
            <a:endParaRPr lang="en-US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latin typeface="Agency FB" pitchFamily="34" charset="0"/>
              </a:rPr>
              <a:t>b) Pepsin</a:t>
            </a:r>
          </a:p>
          <a:p>
            <a:pPr rtl="1">
              <a:buNone/>
            </a:pPr>
            <a:r>
              <a:rPr lang="en-US" dirty="0" smtClean="0">
                <a:latin typeface="Agency FB" pitchFamily="34" charset="0"/>
              </a:rPr>
              <a:t>c) </a:t>
            </a:r>
            <a:r>
              <a:rPr lang="en-US" dirty="0" err="1" smtClean="0">
                <a:latin typeface="Agency FB" pitchFamily="34" charset="0"/>
              </a:rPr>
              <a:t>Ligase</a:t>
            </a:r>
            <a:endParaRPr lang="en-US" dirty="0" smtClean="0">
              <a:latin typeface="Agency FB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rtl="1">
              <a:buNone/>
            </a:pP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3- International unit (IU) is the amount of an enzyme that will </a:t>
            </a:r>
            <a:endParaRPr lang="ar-SA" dirty="0" smtClean="0">
              <a:solidFill>
                <a:srgbClr val="7030A0"/>
              </a:solidFill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convert:</a:t>
            </a:r>
          </a:p>
          <a:p>
            <a:pPr rtl="1">
              <a:buNone/>
            </a:pPr>
            <a:endParaRPr lang="en-US" dirty="0" smtClean="0"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latin typeface="Agency FB" pitchFamily="34" charset="0"/>
              </a:rPr>
              <a:t>a) one </a:t>
            </a:r>
            <a:r>
              <a:rPr lang="en-US" dirty="0" err="1" smtClean="0">
                <a:latin typeface="Agency FB" pitchFamily="34" charset="0"/>
              </a:rPr>
              <a:t>milli</a:t>
            </a:r>
            <a:r>
              <a:rPr lang="en-US" dirty="0" smtClean="0">
                <a:latin typeface="Agency FB" pitchFamily="34" charset="0"/>
              </a:rPr>
              <a:t>-mole of substrate per minute in an assay system </a:t>
            </a:r>
            <a:r>
              <a:rPr lang="ar-SA" dirty="0" smtClean="0">
                <a:latin typeface="Agency FB" pitchFamily="34" charset="0"/>
              </a:rPr>
              <a:t>   </a:t>
            </a:r>
            <a:endParaRPr lang="en-US" dirty="0" smtClean="0">
              <a:latin typeface="Agency FB" pitchFamily="34" charset="0"/>
            </a:endParaRPr>
          </a:p>
          <a:p>
            <a:pPr rtl="1">
              <a:buNone/>
            </a:pPr>
            <a:r>
              <a:rPr lang="en-US" dirty="0" smtClean="0">
                <a:latin typeface="Agency FB" pitchFamily="34" charset="0"/>
              </a:rPr>
              <a:t>b) one micro-mole of substrate per second in an assay </a:t>
            </a:r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system</a:t>
            </a:r>
            <a:r>
              <a:rPr lang="ar-SA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   </a:t>
            </a:r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gency FB" pitchFamily="34" charset="0"/>
              </a:rPr>
              <a:t>c) one micro-mole of substrate per minute in an assay system</a:t>
            </a:r>
            <a:endParaRPr lang="ar-SA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252728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b="1" dirty="0" smtClean="0"/>
              <a:t>1)Determination </a:t>
            </a:r>
            <a:r>
              <a:rPr lang="en-US" sz="3600" b="1" dirty="0"/>
              <a:t>of Serum Alkaline  </a:t>
            </a:r>
            <a:r>
              <a:rPr lang="en-US" sz="3600" b="1" dirty="0" err="1"/>
              <a:t>Phosphatase</a:t>
            </a:r>
            <a:r>
              <a:rPr lang="en-US" sz="3600" b="1" dirty="0"/>
              <a:t> (ALP ) Activity 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rgbClr val="FFC000"/>
                </a:solidFill>
              </a:rPr>
              <a:t>Occurrence:</a:t>
            </a:r>
            <a:r>
              <a:rPr lang="en-US" dirty="0">
                <a:solidFill>
                  <a:srgbClr val="FFC000"/>
                </a:solidFill>
              </a:rPr>
              <a:t>  </a:t>
            </a:r>
            <a:r>
              <a:rPr lang="en-US" dirty="0"/>
              <a:t>in most tissues of the body, mainly in</a:t>
            </a:r>
            <a:r>
              <a:rPr lang="en-US" dirty="0" smtClean="0"/>
              <a:t>:</a:t>
            </a:r>
            <a:endParaRPr lang="en-US" sz="3600" dirty="0"/>
          </a:p>
          <a:p>
            <a:pPr lvl="2"/>
            <a:r>
              <a:rPr lang="en-US" dirty="0" err="1"/>
              <a:t>Osteoblasts</a:t>
            </a:r>
            <a:r>
              <a:rPr lang="en-US" dirty="0"/>
              <a:t> in bone </a:t>
            </a:r>
            <a:r>
              <a:rPr lang="en-US" dirty="0" smtClean="0"/>
              <a:t>.</a:t>
            </a:r>
            <a:endParaRPr lang="en-US" sz="3600" dirty="0"/>
          </a:p>
          <a:p>
            <a:pPr lvl="2"/>
            <a:r>
              <a:rPr lang="en-US" dirty="0"/>
              <a:t>Bile </a:t>
            </a:r>
            <a:r>
              <a:rPr lang="en-US" dirty="0" err="1"/>
              <a:t>canaliculi</a:t>
            </a:r>
            <a:r>
              <a:rPr lang="en-US" dirty="0"/>
              <a:t> in liver </a:t>
            </a:r>
            <a:r>
              <a:rPr lang="en-US" dirty="0" smtClean="0"/>
              <a:t>.</a:t>
            </a:r>
            <a:endParaRPr lang="en-US" sz="3600" dirty="0"/>
          </a:p>
          <a:p>
            <a:pPr lvl="2"/>
            <a:r>
              <a:rPr lang="en-US" dirty="0"/>
              <a:t>Small intestinal epithelium </a:t>
            </a:r>
            <a:r>
              <a:rPr lang="en-US" dirty="0" smtClean="0"/>
              <a:t>.</a:t>
            </a:r>
            <a:endParaRPr lang="en-US" sz="3600" dirty="0"/>
          </a:p>
          <a:p>
            <a:pPr lvl="2"/>
            <a:r>
              <a:rPr lang="en-US" dirty="0"/>
              <a:t>Proximal tubules of kidney</a:t>
            </a:r>
            <a:r>
              <a:rPr lang="en-US" dirty="0" smtClean="0"/>
              <a:t>.</a:t>
            </a:r>
            <a:endParaRPr lang="en-US" sz="3600" dirty="0"/>
          </a:p>
          <a:p>
            <a:pPr lvl="2"/>
            <a:r>
              <a:rPr lang="en-US" dirty="0"/>
              <a:t>Breasts during lactation </a:t>
            </a:r>
            <a:r>
              <a:rPr lang="en-US" dirty="0" smtClean="0"/>
              <a:t>.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In all these sites ALP seems to be involved in transport of phosphates across cell membranes.</a:t>
            </a:r>
          </a:p>
          <a:p>
            <a:pPr lvl="2">
              <a:buNone/>
            </a:pPr>
            <a:endParaRPr lang="en-US" sz="2800" dirty="0"/>
          </a:p>
          <a:p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 lvl="0"/>
            <a:r>
              <a:rPr lang="en-US" b="1" dirty="0"/>
              <a:t>ALP</a:t>
            </a:r>
            <a:r>
              <a:rPr lang="en-US" dirty="0"/>
              <a:t> </a:t>
            </a:r>
            <a:r>
              <a:rPr lang="en-US" b="1" dirty="0"/>
              <a:t>is</a:t>
            </a:r>
            <a:r>
              <a:rPr lang="en-US" dirty="0"/>
              <a:t> </a:t>
            </a:r>
            <a:r>
              <a:rPr lang="en-US" b="1" dirty="0"/>
              <a:t>activated</a:t>
            </a:r>
            <a:r>
              <a:rPr lang="en-US" dirty="0"/>
              <a:t> by Mg</a:t>
            </a:r>
            <a:r>
              <a:rPr lang="en-US" baseline="30000" dirty="0"/>
              <a:t>+2</a:t>
            </a:r>
            <a:r>
              <a:rPr lang="en-US" dirty="0"/>
              <a:t>, Mn</a:t>
            </a:r>
            <a:r>
              <a:rPr lang="en-US" baseline="30000" dirty="0"/>
              <a:t>+2</a:t>
            </a:r>
            <a:r>
              <a:rPr lang="en-US" dirty="0"/>
              <a:t>,Co</a:t>
            </a:r>
            <a:r>
              <a:rPr lang="en-US" baseline="30000" dirty="0"/>
              <a:t>+2</a:t>
            </a:r>
            <a:r>
              <a:rPr lang="en-US" dirty="0"/>
              <a:t>.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b="1" dirty="0"/>
              <a:t>ALP</a:t>
            </a:r>
            <a:r>
              <a:rPr lang="en-US" dirty="0"/>
              <a:t> </a:t>
            </a:r>
            <a:r>
              <a:rPr lang="en-US" b="1" dirty="0"/>
              <a:t>is</a:t>
            </a:r>
            <a:r>
              <a:rPr lang="en-US" dirty="0"/>
              <a:t> </a:t>
            </a:r>
            <a:r>
              <a:rPr lang="en-US" b="1" dirty="0"/>
              <a:t>inactivated</a:t>
            </a:r>
            <a:r>
              <a:rPr lang="en-US" dirty="0"/>
              <a:t> by Zn</a:t>
            </a:r>
            <a:r>
              <a:rPr lang="en-US" baseline="30000" dirty="0"/>
              <a:t>+2</a:t>
            </a:r>
            <a:r>
              <a:rPr lang="en-US" dirty="0"/>
              <a:t>,Cu</a:t>
            </a:r>
            <a:r>
              <a:rPr lang="en-US" baseline="30000" dirty="0"/>
              <a:t>+2</a:t>
            </a:r>
            <a:r>
              <a:rPr lang="en-US" dirty="0"/>
              <a:t>,Hg</a:t>
            </a:r>
            <a:r>
              <a:rPr lang="en-US" baseline="30000" dirty="0"/>
              <a:t>+2</a:t>
            </a:r>
            <a:r>
              <a:rPr lang="en-US" dirty="0"/>
              <a:t>,EDTA.</a:t>
            </a:r>
          </a:p>
          <a:p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Principle: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P-</a:t>
            </a:r>
            <a:r>
              <a:rPr lang="en-US" dirty="0" err="1" smtClean="0"/>
              <a:t>nitrophenylphosphate</a:t>
            </a:r>
            <a:r>
              <a:rPr lang="en-US" dirty="0" smtClean="0"/>
              <a:t> + H2O  </a:t>
            </a:r>
            <a:r>
              <a:rPr lang="en-US" baseline="30000" dirty="0" smtClean="0"/>
              <a:t>ALP </a:t>
            </a:r>
            <a:r>
              <a:rPr lang="en-US" dirty="0" smtClean="0"/>
              <a:t>     Phosphate + </a:t>
            </a:r>
            <a:r>
              <a:rPr lang="en-US" dirty="0" smtClean="0"/>
              <a:t>p-</a:t>
            </a:r>
            <a:r>
              <a:rPr lang="en-US" dirty="0" err="1" smtClean="0"/>
              <a:t>nitrophenol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5486400" y="2667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Procedure: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1752600"/>
          <a:ext cx="7010400" cy="4343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010400"/>
              </a:tblGrid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Pipette in to clean dry test tube 1 ml from working reagent </a:t>
                      </a:r>
                      <a:endParaRPr lang="en-US" b="0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Put the test tube in the 37⁰C water bath “beaker”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 0.2 ml from the sample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Mix and put in the </a:t>
                      </a:r>
                      <a:r>
                        <a:rPr lang="en-US" dirty="0" err="1" smtClean="0"/>
                        <a:t>cuvette</a:t>
                      </a:r>
                      <a:r>
                        <a:rPr lang="en-US" dirty="0" smtClean="0"/>
                        <a:t> , and wait for 30 second</a:t>
                      </a:r>
                      <a:endParaRPr lang="en-US" dirty="0"/>
                    </a:p>
                  </a:txBody>
                  <a:tcPr/>
                </a:tc>
              </a:tr>
              <a:tr h="7948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Record the absorbance at </a:t>
                      </a:r>
                      <a:r>
                        <a:rPr lang="el-GR" dirty="0" smtClean="0"/>
                        <a:t>λ</a:t>
                      </a:r>
                      <a:r>
                        <a:rPr lang="en-US" dirty="0" smtClean="0"/>
                        <a:t>= 405 nm every 1 minute interval for 3</a:t>
                      </a:r>
                      <a:r>
                        <a:rPr lang="en-US" baseline="0" dirty="0" smtClean="0"/>
                        <a:t> minutes </a:t>
                      </a:r>
                      <a:endParaRPr lang="en-US" dirty="0"/>
                    </a:p>
                  </a:txBody>
                  <a:tcPr/>
                </a:tc>
              </a:tr>
              <a:tr h="709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absorbance</a:t>
                      </a:r>
                      <a:r>
                        <a:rPr lang="en-US" baseline="0" dirty="0" smtClean="0"/>
                        <a:t> of the sample: A</a:t>
                      </a:r>
                      <a:r>
                        <a:rPr lang="en-US" baseline="-25000" dirty="0" smtClean="0"/>
                        <a:t>⁰</a:t>
                      </a:r>
                      <a:r>
                        <a:rPr lang="en-US" baseline="0" dirty="0" smtClean="0"/>
                        <a:t>, 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, A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, and A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625609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Calculation: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The ALP activity (U/L) = (∆ A / min.) X </a:t>
            </a:r>
            <a:r>
              <a:rPr lang="en-US" dirty="0" smtClean="0"/>
              <a:t>2720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= (A</a:t>
            </a:r>
            <a:r>
              <a:rPr lang="en-US" baseline="-25000" dirty="0" smtClean="0"/>
              <a:t>⁰</a:t>
            </a:r>
            <a:r>
              <a:rPr lang="en-US" dirty="0" smtClean="0"/>
              <a:t> - A</a:t>
            </a:r>
            <a:r>
              <a:rPr lang="en-US" baseline="-25000" dirty="0" smtClean="0"/>
              <a:t>1</a:t>
            </a:r>
            <a:r>
              <a:rPr lang="en-US" dirty="0" smtClean="0"/>
              <a:t>)+ (A</a:t>
            </a:r>
            <a:r>
              <a:rPr lang="en-US" baseline="-25000" dirty="0" smtClean="0"/>
              <a:t>1</a:t>
            </a:r>
            <a:r>
              <a:rPr lang="en-US" dirty="0" smtClean="0"/>
              <a:t> - A</a:t>
            </a:r>
            <a:r>
              <a:rPr lang="en-US" baseline="-25000" dirty="0" smtClean="0"/>
              <a:t>2</a:t>
            </a:r>
            <a:r>
              <a:rPr lang="en-US" dirty="0" smtClean="0"/>
              <a:t>)+ (A</a:t>
            </a:r>
            <a:r>
              <a:rPr lang="en-US" baseline="-25000" dirty="0" smtClean="0"/>
              <a:t>2</a:t>
            </a:r>
            <a:r>
              <a:rPr lang="en-US" dirty="0" smtClean="0"/>
              <a:t> -</a:t>
            </a:r>
            <a:r>
              <a:rPr lang="en-US" baseline="-25000" dirty="0" smtClean="0"/>
              <a:t> </a:t>
            </a:r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)/3 X </a:t>
            </a:r>
            <a:r>
              <a:rPr lang="en-US" dirty="0" smtClean="0"/>
              <a:t>2720</a:t>
            </a:r>
            <a:endParaRPr lang="en-US" b="1" u="sng" dirty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Normal </a:t>
            </a:r>
            <a:r>
              <a:rPr lang="en-US" b="1" dirty="0">
                <a:solidFill>
                  <a:srgbClr val="C00000"/>
                </a:solidFill>
              </a:rPr>
              <a:t>value:</a:t>
            </a:r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 98 – 279 U/L</a:t>
            </a: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9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74980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Clinical significance: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50593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Increase </a:t>
            </a:r>
            <a:r>
              <a:rPr lang="en-US" b="1" dirty="0">
                <a:solidFill>
                  <a:srgbClr val="C00000"/>
                </a:solidFill>
              </a:rPr>
              <a:t>in ALP occurs mainly in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r>
              <a:rPr lang="en-US" b="1" dirty="0">
                <a:solidFill>
                  <a:srgbClr val="C00000"/>
                </a:solidFill>
              </a:rPr>
              <a:t> </a:t>
            </a:r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1) </a:t>
            </a:r>
            <a:r>
              <a:rPr lang="en-US" b="1" dirty="0" smtClean="0"/>
              <a:t>Bone </a:t>
            </a:r>
            <a:r>
              <a:rPr lang="en-US" b="1" dirty="0"/>
              <a:t>diseases </a:t>
            </a:r>
            <a:r>
              <a:rPr lang="en-US" dirty="0"/>
              <a:t>like Paget’s disease (highest level), rickets, hyperparathyroidism, bone cancer.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</a:t>
            </a:r>
            <a:r>
              <a:rPr lang="en-US" dirty="0"/>
              <a:t>) </a:t>
            </a:r>
            <a:r>
              <a:rPr lang="en-US" b="1" dirty="0"/>
              <a:t>Liver diseases </a:t>
            </a:r>
            <a:r>
              <a:rPr lang="en-US" dirty="0"/>
              <a:t>like obstructive jaundice, </a:t>
            </a:r>
            <a:r>
              <a:rPr lang="en-US" dirty="0" err="1"/>
              <a:t>biliary</a:t>
            </a:r>
            <a:r>
              <a:rPr lang="en-US" dirty="0"/>
              <a:t> cirrhosis, carcinoma </a:t>
            </a:r>
            <a:r>
              <a:rPr lang="en-US" dirty="0" smtClean="0"/>
              <a:t> liver </a:t>
            </a:r>
            <a:r>
              <a:rPr lang="en-US" dirty="0"/>
              <a:t>abscess.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</a:t>
            </a:r>
            <a:r>
              <a:rPr lang="en-US" dirty="0"/>
              <a:t>) </a:t>
            </a:r>
            <a:r>
              <a:rPr lang="en-US" b="1" dirty="0"/>
              <a:t>Drugs</a:t>
            </a:r>
            <a:r>
              <a:rPr lang="en-US" dirty="0"/>
              <a:t> producing </a:t>
            </a:r>
            <a:r>
              <a:rPr lang="en-US" dirty="0" err="1"/>
              <a:t>cholestasis</a:t>
            </a:r>
            <a:r>
              <a:rPr lang="en-US" dirty="0"/>
              <a:t> like androgens, sulfonamides.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or </a:t>
            </a:r>
            <a:r>
              <a:rPr lang="en-US" dirty="0" err="1"/>
              <a:t>hepatotoxic</a:t>
            </a:r>
            <a:r>
              <a:rPr lang="en-US" dirty="0"/>
              <a:t> drugs </a:t>
            </a:r>
            <a:r>
              <a:rPr lang="en-US" dirty="0" smtClean="0"/>
              <a:t>like aspirin, </a:t>
            </a:r>
            <a:r>
              <a:rPr lang="en-US" dirty="0" err="1" smtClean="0"/>
              <a:t>gentamycin</a:t>
            </a:r>
            <a:r>
              <a:rPr lang="en-US" dirty="0" smtClean="0"/>
              <a:t>, </a:t>
            </a:r>
            <a:r>
              <a:rPr lang="en-US" dirty="0" err="1" smtClean="0"/>
              <a:t>cyclophosphamide</a:t>
            </a:r>
            <a:r>
              <a:rPr lang="en-US" dirty="0" smtClean="0"/>
              <a:t>, and halothane 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b="1" dirty="0">
                <a:solidFill>
                  <a:srgbClr val="C00000"/>
                </a:solidFill>
              </a:rPr>
              <a:t>Decrease in ALP occurs in: </a:t>
            </a:r>
            <a:r>
              <a:rPr lang="en-US" dirty="0"/>
              <a:t>anemia, scurvy, and cretinism.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453371" y="324456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2-Determination of Serum Acid </a:t>
            </a:r>
            <a:r>
              <a:rPr lang="en-US" sz="4000" b="1" dirty="0" err="1" smtClean="0"/>
              <a:t>phosphatase</a:t>
            </a:r>
            <a:r>
              <a:rPr lang="en-US" sz="4000" b="1" dirty="0" smtClean="0"/>
              <a:t> (ACP )Activity 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Occurrence:</a:t>
            </a:r>
            <a:r>
              <a:rPr lang="en-US" b="1" dirty="0">
                <a:solidFill>
                  <a:srgbClr val="C00000"/>
                </a:solidFill>
              </a:rPr>
              <a:t> </a:t>
            </a:r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     The </a:t>
            </a:r>
            <a:r>
              <a:rPr lang="en-US" dirty="0"/>
              <a:t>highest concentration of  ACP is found in prostate </a:t>
            </a:r>
            <a:r>
              <a:rPr lang="en-US" dirty="0">
                <a:solidFill>
                  <a:srgbClr val="FFC000"/>
                </a:solidFill>
              </a:rPr>
              <a:t>(prostatic ACP), </a:t>
            </a:r>
            <a:r>
              <a:rPr lang="en-US" dirty="0"/>
              <a:t>also in RBCs, leucocytes and platelets </a:t>
            </a:r>
            <a:r>
              <a:rPr lang="en-US" dirty="0">
                <a:solidFill>
                  <a:srgbClr val="FFC000"/>
                </a:solidFill>
              </a:rPr>
              <a:t>(non prostatic ACP).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ACP  has a maximum activity at pH5.6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strawberry\Desktop\VTX0CADNEJXDCAN3ZUCRCA9QHFDSCAFUXJG6CA4L8G25CAFZTI02CAUBFE9JCADV16JYCA5S6W51CAA33DK3CADPSPU1CATELZRKCATTC7I1CATJACUKCATADYWNCAQB5UO1CAP0QUBMCAQYDE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92076">
            <a:off x="7615178" y="324455"/>
            <a:ext cx="139065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1719</TotalTime>
  <Words>735</Words>
  <Application>Microsoft Office PowerPoint</Application>
  <PresentationFormat>On-screen Show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Module</vt:lpstr>
      <vt:lpstr>Enzymes</vt:lpstr>
      <vt:lpstr>Determination of Serum Phosphatases Activity  </vt:lpstr>
      <vt:lpstr>1)Determination of Serum Alkaline  Phosphatase (ALP ) Activity :  </vt:lpstr>
      <vt:lpstr>Slide 4</vt:lpstr>
      <vt:lpstr>Principle: </vt:lpstr>
      <vt:lpstr>Procedure: </vt:lpstr>
      <vt:lpstr>Slide 7</vt:lpstr>
      <vt:lpstr>Clinical significance: </vt:lpstr>
      <vt:lpstr>2-Determination of Serum Acid phosphatase (ACP )Activity : </vt:lpstr>
      <vt:lpstr>Slide 10</vt:lpstr>
      <vt:lpstr>2-Determination of Serum Acid phosphatase (ACP )Activity :</vt:lpstr>
      <vt:lpstr>2-Determination of Serum Acid phosphatase (ACP )Activity : </vt:lpstr>
      <vt:lpstr>Procedure (Total ACP): </vt:lpstr>
      <vt:lpstr>Procedure (Non-prostatic ACP): </vt:lpstr>
      <vt:lpstr>Slide 15</vt:lpstr>
      <vt:lpstr>Slide 16</vt:lpstr>
      <vt:lpstr>Clinical Significance:  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Strawberry</dc:creator>
  <cp:lastModifiedBy>Hana</cp:lastModifiedBy>
  <cp:revision>10</cp:revision>
  <dcterms:created xsi:type="dcterms:W3CDTF">2010-05-07T18:43:54Z</dcterms:created>
  <dcterms:modified xsi:type="dcterms:W3CDTF">2011-05-02T06:52:41Z</dcterms:modified>
</cp:coreProperties>
</file>