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64" r:id="rId4"/>
    <p:sldId id="258" r:id="rId5"/>
    <p:sldId id="259" r:id="rId6"/>
    <p:sldId id="263" r:id="rId7"/>
    <p:sldId id="260" r:id="rId8"/>
    <p:sldId id="265" r:id="rId9"/>
    <p:sldId id="261" r:id="rId10"/>
    <p:sldId id="262"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0" autoAdjust="0"/>
    <p:restoredTop sz="94660"/>
  </p:normalViewPr>
  <p:slideViewPr>
    <p:cSldViewPr snapToGrid="0">
      <p:cViewPr varScale="1">
        <p:scale>
          <a:sx n="96" d="100"/>
          <a:sy n="96" d="100"/>
        </p:scale>
        <p:origin x="60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D79EDA-384F-4BCF-86C1-9AFEA8C05D63}" type="datetimeFigureOut">
              <a:rPr lang="en-US" smtClean="0"/>
              <a:t>11/23/19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A3F2E-76D9-4EAC-AD7C-206D57BFEC31}" type="slidenum">
              <a:rPr lang="en-US" smtClean="0"/>
              <a:t>‹#›</a:t>
            </a:fld>
            <a:endParaRPr lang="en-US"/>
          </a:p>
        </p:txBody>
      </p:sp>
    </p:spTree>
    <p:extLst>
      <p:ext uri="{BB962C8B-B14F-4D97-AF65-F5344CB8AC3E}">
        <p14:creationId xmlns:p14="http://schemas.microsoft.com/office/powerpoint/2010/main" val="3780242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D79EDA-384F-4BCF-86C1-9AFEA8C05D63}" type="datetimeFigureOut">
              <a:rPr lang="en-US" smtClean="0"/>
              <a:t>11/23/19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A3F2E-76D9-4EAC-AD7C-206D57BFEC31}" type="slidenum">
              <a:rPr lang="en-US" smtClean="0"/>
              <a:t>‹#›</a:t>
            </a:fld>
            <a:endParaRPr lang="en-US"/>
          </a:p>
        </p:txBody>
      </p:sp>
    </p:spTree>
    <p:extLst>
      <p:ext uri="{BB962C8B-B14F-4D97-AF65-F5344CB8AC3E}">
        <p14:creationId xmlns:p14="http://schemas.microsoft.com/office/powerpoint/2010/main" val="909696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D79EDA-384F-4BCF-86C1-9AFEA8C05D63}" type="datetimeFigureOut">
              <a:rPr lang="en-US" smtClean="0"/>
              <a:t>11/23/19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A3F2E-76D9-4EAC-AD7C-206D57BFEC31}" type="slidenum">
              <a:rPr lang="en-US" smtClean="0"/>
              <a:t>‹#›</a:t>
            </a:fld>
            <a:endParaRPr lang="en-US"/>
          </a:p>
        </p:txBody>
      </p:sp>
    </p:spTree>
    <p:extLst>
      <p:ext uri="{BB962C8B-B14F-4D97-AF65-F5344CB8AC3E}">
        <p14:creationId xmlns:p14="http://schemas.microsoft.com/office/powerpoint/2010/main" val="3935886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D79EDA-384F-4BCF-86C1-9AFEA8C05D63}" type="datetimeFigureOut">
              <a:rPr lang="en-US" smtClean="0"/>
              <a:t>11/23/19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A3F2E-76D9-4EAC-AD7C-206D57BFEC31}" type="slidenum">
              <a:rPr lang="en-US" smtClean="0"/>
              <a:t>‹#›</a:t>
            </a:fld>
            <a:endParaRPr lang="en-US"/>
          </a:p>
        </p:txBody>
      </p:sp>
    </p:spTree>
    <p:extLst>
      <p:ext uri="{BB962C8B-B14F-4D97-AF65-F5344CB8AC3E}">
        <p14:creationId xmlns:p14="http://schemas.microsoft.com/office/powerpoint/2010/main" val="2242564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2D79EDA-384F-4BCF-86C1-9AFEA8C05D63}" type="datetimeFigureOut">
              <a:rPr lang="en-US" smtClean="0"/>
              <a:t>11/23/19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A3F2E-76D9-4EAC-AD7C-206D57BFEC31}" type="slidenum">
              <a:rPr lang="en-US" smtClean="0"/>
              <a:t>‹#›</a:t>
            </a:fld>
            <a:endParaRPr lang="en-US"/>
          </a:p>
        </p:txBody>
      </p:sp>
    </p:spTree>
    <p:extLst>
      <p:ext uri="{BB962C8B-B14F-4D97-AF65-F5344CB8AC3E}">
        <p14:creationId xmlns:p14="http://schemas.microsoft.com/office/powerpoint/2010/main" val="2119198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D79EDA-384F-4BCF-86C1-9AFEA8C05D63}" type="datetimeFigureOut">
              <a:rPr lang="en-US" smtClean="0"/>
              <a:t>11/23/19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DA3F2E-76D9-4EAC-AD7C-206D57BFEC31}" type="slidenum">
              <a:rPr lang="en-US" smtClean="0"/>
              <a:t>‹#›</a:t>
            </a:fld>
            <a:endParaRPr lang="en-US"/>
          </a:p>
        </p:txBody>
      </p:sp>
    </p:spTree>
    <p:extLst>
      <p:ext uri="{BB962C8B-B14F-4D97-AF65-F5344CB8AC3E}">
        <p14:creationId xmlns:p14="http://schemas.microsoft.com/office/powerpoint/2010/main" val="1527531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D79EDA-384F-4BCF-86C1-9AFEA8C05D63}" type="datetimeFigureOut">
              <a:rPr lang="en-US" smtClean="0"/>
              <a:t>11/23/19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DA3F2E-76D9-4EAC-AD7C-206D57BFEC31}" type="slidenum">
              <a:rPr lang="en-US" smtClean="0"/>
              <a:t>‹#›</a:t>
            </a:fld>
            <a:endParaRPr lang="en-US"/>
          </a:p>
        </p:txBody>
      </p:sp>
    </p:spTree>
    <p:extLst>
      <p:ext uri="{BB962C8B-B14F-4D97-AF65-F5344CB8AC3E}">
        <p14:creationId xmlns:p14="http://schemas.microsoft.com/office/powerpoint/2010/main" val="1488620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D79EDA-384F-4BCF-86C1-9AFEA8C05D63}" type="datetimeFigureOut">
              <a:rPr lang="en-US" smtClean="0"/>
              <a:t>11/23/19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DA3F2E-76D9-4EAC-AD7C-206D57BFEC31}" type="slidenum">
              <a:rPr lang="en-US" smtClean="0"/>
              <a:t>‹#›</a:t>
            </a:fld>
            <a:endParaRPr lang="en-US"/>
          </a:p>
        </p:txBody>
      </p:sp>
    </p:spTree>
    <p:extLst>
      <p:ext uri="{BB962C8B-B14F-4D97-AF65-F5344CB8AC3E}">
        <p14:creationId xmlns:p14="http://schemas.microsoft.com/office/powerpoint/2010/main" val="3498786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D79EDA-384F-4BCF-86C1-9AFEA8C05D63}" type="datetimeFigureOut">
              <a:rPr lang="en-US" smtClean="0"/>
              <a:t>11/23/19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DA3F2E-76D9-4EAC-AD7C-206D57BFEC31}" type="slidenum">
              <a:rPr lang="en-US" smtClean="0"/>
              <a:t>‹#›</a:t>
            </a:fld>
            <a:endParaRPr lang="en-US"/>
          </a:p>
        </p:txBody>
      </p:sp>
    </p:spTree>
    <p:extLst>
      <p:ext uri="{BB962C8B-B14F-4D97-AF65-F5344CB8AC3E}">
        <p14:creationId xmlns:p14="http://schemas.microsoft.com/office/powerpoint/2010/main" val="1196894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2D79EDA-384F-4BCF-86C1-9AFEA8C05D63}" type="datetimeFigureOut">
              <a:rPr lang="en-US" smtClean="0"/>
              <a:t>11/23/19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DA3F2E-76D9-4EAC-AD7C-206D57BFEC31}" type="slidenum">
              <a:rPr lang="en-US" smtClean="0"/>
              <a:t>‹#›</a:t>
            </a:fld>
            <a:endParaRPr lang="en-US"/>
          </a:p>
        </p:txBody>
      </p:sp>
    </p:spTree>
    <p:extLst>
      <p:ext uri="{BB962C8B-B14F-4D97-AF65-F5344CB8AC3E}">
        <p14:creationId xmlns:p14="http://schemas.microsoft.com/office/powerpoint/2010/main" val="2279949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2D79EDA-384F-4BCF-86C1-9AFEA8C05D63}" type="datetimeFigureOut">
              <a:rPr lang="en-US" smtClean="0"/>
              <a:t>11/23/19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DA3F2E-76D9-4EAC-AD7C-206D57BFEC31}" type="slidenum">
              <a:rPr lang="en-US" smtClean="0"/>
              <a:t>‹#›</a:t>
            </a:fld>
            <a:endParaRPr lang="en-US"/>
          </a:p>
        </p:txBody>
      </p:sp>
    </p:spTree>
    <p:extLst>
      <p:ext uri="{BB962C8B-B14F-4D97-AF65-F5344CB8AC3E}">
        <p14:creationId xmlns:p14="http://schemas.microsoft.com/office/powerpoint/2010/main" val="354337667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D79EDA-384F-4BCF-86C1-9AFEA8C05D63}" type="datetimeFigureOut">
              <a:rPr lang="en-US" smtClean="0"/>
              <a:t>11/23/19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DA3F2E-76D9-4EAC-AD7C-206D57BFEC31}" type="slidenum">
              <a:rPr lang="en-US" smtClean="0"/>
              <a:t>‹#›</a:t>
            </a:fld>
            <a:endParaRPr lang="en-US"/>
          </a:p>
        </p:txBody>
      </p:sp>
    </p:spTree>
    <p:extLst>
      <p:ext uri="{BB962C8B-B14F-4D97-AF65-F5344CB8AC3E}">
        <p14:creationId xmlns:p14="http://schemas.microsoft.com/office/powerpoint/2010/main" val="300676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tif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ol-prod-cdn.literatumonline.com/cms/attachment/ff282ecf-9a9c-468b-8d45-cae50c4226d9/tog_37_f1.gif" TargetMode="External"/><Relationship Id="rId3" Type="http://schemas.openxmlformats.org/officeDocument/2006/relationships/image" Target="../media/image3.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Epigenetics</a:t>
            </a:r>
            <a:endParaRPr lang="en-US" dirty="0"/>
          </a:p>
        </p:txBody>
      </p:sp>
    </p:spTree>
    <p:extLst>
      <p:ext uri="{BB962C8B-B14F-4D97-AF65-F5344CB8AC3E}">
        <p14:creationId xmlns:p14="http://schemas.microsoft.com/office/powerpoint/2010/main" val="271245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1489979" y="1633911"/>
            <a:ext cx="7205134"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M</a:t>
            </a:r>
            <a:r>
              <a:rPr kumimoji="0" lang="en-GB" altLang="en-US" b="0" i="0" u="none" strike="noStrike" cap="none" normalizeH="0" baseline="0" dirty="0" smtClean="0" bmk="">
                <a:ln>
                  <a:noFill/>
                </a:ln>
                <a:solidFill>
                  <a:schemeClr val="tx1"/>
                </a:solidFill>
                <a:effectLst/>
                <a:ea typeface="Calibri" panose="020F0502020204030204" pitchFamily="34" charset="0"/>
                <a:cs typeface="Arial" panose="020B0604020202020204" pitchFamily="34" charset="0"/>
              </a:rPr>
              <a:t>icroRNAs (miRNAs</a:t>
            </a:r>
            <a:r>
              <a:rPr kumimoji="0" lang="en-GB" altLang="en-US"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  belong to </a:t>
            </a:r>
            <a:r>
              <a:rPr kumimoji="0" lang="en-GB" altLang="en-US" b="0" i="0" u="none" strike="noStrike" cap="none" normalizeH="0" baseline="0" dirty="0" smtClean="0">
                <a:ln>
                  <a:noFill/>
                </a:ln>
                <a:solidFill>
                  <a:srgbClr val="FF0000"/>
                </a:solidFill>
                <a:effectLst/>
                <a:ea typeface="Calibri" panose="020F0502020204030204" pitchFamily="34" charset="0"/>
                <a:cs typeface="Arial" panose="020B0604020202020204" pitchFamily="34" charset="0"/>
              </a:rPr>
              <a:t>a non-coding RNA family </a:t>
            </a:r>
            <a:r>
              <a:rPr kumimoji="0" lang="en-GB" altLang="en-US"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and consist of 17-25 nucleotides.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miRNAs epigenetically contribute in </a:t>
            </a:r>
            <a:r>
              <a:rPr kumimoji="0" lang="en-GB" altLang="en-US" b="0" i="0" u="none" strike="noStrike" cap="none" normalizeH="0" baseline="0" dirty="0" smtClean="0">
                <a:ln>
                  <a:noFill/>
                </a:ln>
                <a:solidFill>
                  <a:srgbClr val="FF0000"/>
                </a:solidFill>
                <a:effectLst/>
                <a:ea typeface="Calibri" panose="020F0502020204030204" pitchFamily="34" charset="0"/>
                <a:cs typeface="Arial" panose="020B0604020202020204" pitchFamily="34" charset="0"/>
              </a:rPr>
              <a:t>governing gene expression </a:t>
            </a:r>
            <a:r>
              <a:rPr kumimoji="0" lang="en-GB" altLang="en-US"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in various pathways, for instance miRNA expression may be controlled by epigenetic mechanisms, miRNAs are involved in inhibition of some epigenetic elements, or cooperation between miRNA and epigenetic elements is required to achieve a specific task.</a:t>
            </a:r>
            <a:r>
              <a:rPr kumimoji="0" lang="en-GB" altLang="en-US" b="0" i="0" u="none" strike="noStrike" cap="none" normalizeH="0" dirty="0" smtClean="0">
                <a:ln>
                  <a:noFill/>
                </a:ln>
                <a:solidFill>
                  <a:schemeClr val="tx1"/>
                </a:solidFill>
                <a:effectLst/>
                <a:ea typeface="Calibri" panose="020F0502020204030204" pitchFamily="34" charset="0"/>
                <a:cs typeface="Arial" panose="020B0604020202020204"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endParaRPr lang="en-GB" altLang="en-US" baseline="0" dirty="0">
              <a:ea typeface="Calibri" panose="020F050202020403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In addition, some of 50% miRNAs, that are placed in </a:t>
            </a:r>
            <a:r>
              <a:rPr kumimoji="0" lang="en-GB" altLang="en-US" b="0" i="0" u="none" strike="noStrike" cap="none" normalizeH="0" baseline="0" dirty="0" err="1" smtClean="0">
                <a:ln>
                  <a:noFill/>
                </a:ln>
                <a:solidFill>
                  <a:schemeClr val="tx1"/>
                </a:solidFill>
                <a:effectLst/>
                <a:ea typeface="Calibri" panose="020F0502020204030204" pitchFamily="34" charset="0"/>
                <a:cs typeface="Arial" panose="020B0604020202020204" pitchFamily="34" charset="0"/>
              </a:rPr>
              <a:t>CpG</a:t>
            </a:r>
            <a:r>
              <a:rPr kumimoji="0" lang="en-GB" altLang="en-US"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 islands, have been regulated by </a:t>
            </a:r>
            <a:r>
              <a:rPr kumimoji="0" lang="en-GB" altLang="en-US" b="0" i="0" u="none" strike="noStrike" cap="none" normalizeH="0" baseline="0" dirty="0" smtClean="0">
                <a:ln>
                  <a:noFill/>
                </a:ln>
                <a:solidFill>
                  <a:srgbClr val="FF0000"/>
                </a:solidFill>
                <a:effectLst/>
                <a:ea typeface="Calibri" panose="020F0502020204030204" pitchFamily="34" charset="0"/>
                <a:cs typeface="Arial" panose="020B0604020202020204" pitchFamily="34" charset="0"/>
              </a:rPr>
              <a:t>DNA methylation </a:t>
            </a:r>
            <a:r>
              <a:rPr kumimoji="0" lang="en-GB" altLang="en-US"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and they were </a:t>
            </a:r>
            <a:r>
              <a:rPr kumimoji="0" lang="en-GB" altLang="en-US" b="0" i="0" u="none" strike="noStrike" cap="none" normalizeH="0" baseline="0" dirty="0" smtClean="0">
                <a:ln>
                  <a:noFill/>
                </a:ln>
                <a:solidFill>
                  <a:srgbClr val="FF0000"/>
                </a:solidFill>
                <a:effectLst/>
                <a:ea typeface="Calibri" panose="020F0502020204030204" pitchFamily="34" charset="0"/>
                <a:cs typeface="Arial" panose="020B0604020202020204" pitchFamily="34" charset="0"/>
              </a:rPr>
              <a:t>abnormally expressed in different tumours</a:t>
            </a:r>
            <a:r>
              <a:rPr kumimoji="0" lang="en-GB" altLang="en-US"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 including miR-31 (breast cancer) and miR-124a (colon cancer). </a:t>
            </a:r>
            <a:endParaRPr kumimoji="0" lang="en-GB" altLang="en-US" b="0" i="0" u="none" strike="noStrike" cap="none" normalizeH="0" baseline="0" dirty="0" smtClean="0">
              <a:ln>
                <a:noFill/>
              </a:ln>
              <a:solidFill>
                <a:schemeClr val="tx1"/>
              </a:solidFill>
              <a:effectLst/>
            </a:endParaRPr>
          </a:p>
        </p:txBody>
      </p:sp>
      <p:sp>
        <p:nvSpPr>
          <p:cNvPr id="6" name="TextBox 5"/>
          <p:cNvSpPr txBox="1"/>
          <p:nvPr/>
        </p:nvSpPr>
        <p:spPr>
          <a:xfrm>
            <a:off x="1489979" y="881149"/>
            <a:ext cx="1318374" cy="369332"/>
          </a:xfrm>
          <a:prstGeom prst="rect">
            <a:avLst/>
          </a:prstGeom>
          <a:noFill/>
        </p:spPr>
        <p:txBody>
          <a:bodyPr wrap="none" rtlCol="0">
            <a:spAutoFit/>
          </a:bodyPr>
          <a:lstStyle/>
          <a:p>
            <a:r>
              <a:rPr lang="en-US" b="1" dirty="0" smtClean="0"/>
              <a:t>MicroRNAs:</a:t>
            </a:r>
            <a:endParaRPr lang="en-US" b="1" dirty="0"/>
          </a:p>
        </p:txBody>
      </p:sp>
    </p:spTree>
    <p:extLst>
      <p:ext uri="{BB962C8B-B14F-4D97-AF65-F5344CB8AC3E}">
        <p14:creationId xmlns:p14="http://schemas.microsoft.com/office/powerpoint/2010/main" val="29683624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7504" y="387148"/>
            <a:ext cx="8096250" cy="4105275"/>
          </a:xfrm>
          <a:prstGeom prst="rect">
            <a:avLst/>
          </a:prstGeom>
        </p:spPr>
      </p:pic>
      <p:sp>
        <p:nvSpPr>
          <p:cNvPr id="7" name="TextBox 6"/>
          <p:cNvSpPr txBox="1"/>
          <p:nvPr/>
        </p:nvSpPr>
        <p:spPr>
          <a:xfrm>
            <a:off x="2319250" y="4588625"/>
            <a:ext cx="8196350" cy="1477328"/>
          </a:xfrm>
          <a:prstGeom prst="rect">
            <a:avLst/>
          </a:prstGeom>
          <a:noFill/>
        </p:spPr>
        <p:txBody>
          <a:bodyPr wrap="square" rtlCol="0">
            <a:spAutoFit/>
          </a:bodyPr>
          <a:lstStyle/>
          <a:p>
            <a:r>
              <a:rPr lang="en-US"/>
              <a:t>miRNAs </a:t>
            </a:r>
            <a:r>
              <a:rPr lang="en-US" smtClean="0"/>
              <a:t>involvtranslational </a:t>
            </a:r>
            <a:r>
              <a:rPr lang="en-US" dirty="0"/>
              <a:t>repression or degradation of the target mRNA (messenger RNA). miRNAs are a class of short, non-coding, single-stranded RNA molecules, approximately 22 nucleotides in length, that negatively regulate gene expression at the post-transcriptional level. They bind sequences in the target messenger RNA through complementarity and form RNA-RNA complex.  </a:t>
            </a:r>
          </a:p>
        </p:txBody>
      </p:sp>
    </p:spTree>
    <p:extLst>
      <p:ext uri="{BB962C8B-B14F-4D97-AF65-F5344CB8AC3E}">
        <p14:creationId xmlns:p14="http://schemas.microsoft.com/office/powerpoint/2010/main" val="4283570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dirty="0" smtClean="0">
                <a:latin typeface="+mn-lt"/>
              </a:rPr>
              <a:t>Reference:</a:t>
            </a:r>
            <a:endParaRPr lang="en-US" sz="1800" b="1" dirty="0">
              <a:latin typeface="+mn-lt"/>
            </a:endParaRPr>
          </a:p>
        </p:txBody>
      </p:sp>
      <p:sp>
        <p:nvSpPr>
          <p:cNvPr id="5" name="Rectangle 4"/>
          <p:cNvSpPr/>
          <p:nvPr/>
        </p:nvSpPr>
        <p:spPr>
          <a:xfrm>
            <a:off x="838200" y="2184161"/>
            <a:ext cx="9481250" cy="923330"/>
          </a:xfrm>
          <a:prstGeom prst="rect">
            <a:avLst/>
          </a:prstGeom>
        </p:spPr>
        <p:txBody>
          <a:bodyPr wrap="none">
            <a:spAutoFit/>
          </a:bodyPr>
          <a:lstStyle/>
          <a:p>
            <a:r>
              <a:rPr lang="en-US" dirty="0">
                <a:solidFill>
                  <a:srgbClr val="000000"/>
                </a:solidFill>
              </a:rPr>
              <a:t>DNA Methylation in </a:t>
            </a:r>
            <a:r>
              <a:rPr lang="en-US" dirty="0" smtClean="0">
                <a:solidFill>
                  <a:srgbClr val="000000"/>
                </a:solidFill>
              </a:rPr>
              <a:t>Mammals (</a:t>
            </a:r>
            <a:r>
              <a:rPr lang="en-US" dirty="0" smtClean="0"/>
              <a:t>En Li</a:t>
            </a:r>
            <a:r>
              <a:rPr lang="en-US" dirty="0"/>
              <a:t> and  </a:t>
            </a:r>
            <a:r>
              <a:rPr lang="en-US" dirty="0" smtClean="0"/>
              <a:t>Yi Zhang)</a:t>
            </a:r>
          </a:p>
          <a:p>
            <a:r>
              <a:rPr lang="en-US" dirty="0"/>
              <a:t>DNA methylation: a form of epigenetic control of gene </a:t>
            </a:r>
            <a:r>
              <a:rPr lang="en-US" dirty="0" smtClean="0"/>
              <a:t>expression ( Derek Lim and </a:t>
            </a:r>
            <a:r>
              <a:rPr lang="en-US" dirty="0" err="1" smtClean="0"/>
              <a:t>Eamonn</a:t>
            </a:r>
            <a:r>
              <a:rPr lang="en-US" dirty="0" smtClean="0"/>
              <a:t> Maher) </a:t>
            </a:r>
            <a:endParaRPr lang="en-US" dirty="0"/>
          </a:p>
          <a:p>
            <a:r>
              <a:rPr lang="en-US" dirty="0" smtClean="0">
                <a:solidFill>
                  <a:srgbClr val="000000"/>
                </a:solidFill>
              </a:rPr>
              <a:t> </a:t>
            </a:r>
            <a:endParaRPr lang="en-US" b="0" i="0" u="none" strike="noStrike" dirty="0">
              <a:solidFill>
                <a:srgbClr val="000000"/>
              </a:solidFill>
              <a:effectLst/>
            </a:endParaRPr>
          </a:p>
        </p:txBody>
      </p:sp>
    </p:spTree>
    <p:extLst>
      <p:ext uri="{BB962C8B-B14F-4D97-AF65-F5344CB8AC3E}">
        <p14:creationId xmlns:p14="http://schemas.microsoft.com/office/powerpoint/2010/main" val="874799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29788" y="1313410"/>
            <a:ext cx="6693593" cy="2862322"/>
          </a:xfrm>
          <a:prstGeom prst="rect">
            <a:avLst/>
          </a:prstGeom>
          <a:noFill/>
        </p:spPr>
        <p:txBody>
          <a:bodyPr wrap="square" rtlCol="0">
            <a:spAutoFit/>
          </a:bodyPr>
          <a:lstStyle/>
          <a:p>
            <a:pPr algn="just"/>
            <a:r>
              <a:rPr lang="en-GB" b="1" dirty="0" smtClean="0"/>
              <a:t>Epigenetics modification:</a:t>
            </a:r>
          </a:p>
          <a:p>
            <a:pPr algn="just"/>
            <a:endParaRPr lang="en-GB" dirty="0"/>
          </a:p>
          <a:p>
            <a:pPr algn="just"/>
            <a:r>
              <a:rPr lang="en-GB" dirty="0" smtClean="0">
                <a:solidFill>
                  <a:srgbClr val="FF0000"/>
                </a:solidFill>
              </a:rPr>
              <a:t>Changing in </a:t>
            </a:r>
            <a:r>
              <a:rPr lang="en-GB" dirty="0">
                <a:solidFill>
                  <a:srgbClr val="FF0000"/>
                </a:solidFill>
              </a:rPr>
              <a:t>gene expression </a:t>
            </a:r>
            <a:r>
              <a:rPr lang="en-GB" dirty="0"/>
              <a:t>without </a:t>
            </a:r>
            <a:r>
              <a:rPr lang="en-GB" dirty="0">
                <a:solidFill>
                  <a:srgbClr val="FF0000"/>
                </a:solidFill>
              </a:rPr>
              <a:t>affecting the primary DNA sequence. </a:t>
            </a:r>
            <a:endParaRPr lang="en-GB" dirty="0" smtClean="0">
              <a:solidFill>
                <a:srgbClr val="FF0000"/>
              </a:solidFill>
            </a:endParaRPr>
          </a:p>
          <a:p>
            <a:pPr algn="just"/>
            <a:endParaRPr lang="en-GB" dirty="0"/>
          </a:p>
          <a:p>
            <a:pPr algn="just"/>
            <a:r>
              <a:rPr lang="en-GB" dirty="0" smtClean="0"/>
              <a:t>So</a:t>
            </a:r>
            <a:r>
              <a:rPr lang="en-GB" dirty="0"/>
              <a:t>, epigenetic modifications </a:t>
            </a:r>
            <a:r>
              <a:rPr lang="en-GB" dirty="0">
                <a:solidFill>
                  <a:srgbClr val="FF0000"/>
                </a:solidFill>
              </a:rPr>
              <a:t>regulate</a:t>
            </a:r>
            <a:r>
              <a:rPr lang="en-GB" dirty="0"/>
              <a:t> the processes during the transition from </a:t>
            </a:r>
            <a:r>
              <a:rPr lang="en-GB" dirty="0">
                <a:solidFill>
                  <a:srgbClr val="FF0000"/>
                </a:solidFill>
              </a:rPr>
              <a:t>genotype to </a:t>
            </a:r>
            <a:r>
              <a:rPr lang="en-GB" dirty="0" smtClean="0">
                <a:solidFill>
                  <a:srgbClr val="FF0000"/>
                </a:solidFill>
              </a:rPr>
              <a:t>phenotype</a:t>
            </a:r>
            <a:r>
              <a:rPr lang="en-GB" dirty="0" smtClean="0"/>
              <a:t>.</a:t>
            </a:r>
          </a:p>
          <a:p>
            <a:pPr algn="just"/>
            <a:endParaRPr lang="en-GB" dirty="0"/>
          </a:p>
          <a:p>
            <a:pPr algn="just"/>
            <a:r>
              <a:rPr lang="en-GB" dirty="0"/>
              <a:t>Epigenetic </a:t>
            </a:r>
            <a:r>
              <a:rPr lang="en-GB" dirty="0" smtClean="0"/>
              <a:t>modification including </a:t>
            </a:r>
            <a:r>
              <a:rPr lang="en-GB" dirty="0">
                <a:solidFill>
                  <a:srgbClr val="FF0000"/>
                </a:solidFill>
              </a:rPr>
              <a:t>DNA methylation, histone modification and micro </a:t>
            </a:r>
            <a:r>
              <a:rPr lang="en-GB" dirty="0" smtClean="0">
                <a:solidFill>
                  <a:srgbClr val="FF0000"/>
                </a:solidFill>
              </a:rPr>
              <a:t>RNAs.</a:t>
            </a:r>
            <a:endParaRPr lang="en-US" dirty="0">
              <a:solidFill>
                <a:srgbClr val="FF0000"/>
              </a:solidFill>
            </a:endParaRPr>
          </a:p>
        </p:txBody>
      </p:sp>
    </p:spTree>
    <p:extLst>
      <p:ext uri="{BB962C8B-B14F-4D97-AF65-F5344CB8AC3E}">
        <p14:creationId xmlns:p14="http://schemas.microsoft.com/office/powerpoint/2010/main" val="376365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823258" y="643682"/>
            <a:ext cx="9144000" cy="5620512"/>
          </a:xfrm>
          <a:prstGeom prst="rect">
            <a:avLst/>
          </a:prstGeom>
        </p:spPr>
      </p:pic>
    </p:spTree>
    <p:extLst>
      <p:ext uri="{BB962C8B-B14F-4D97-AF65-F5344CB8AC3E}">
        <p14:creationId xmlns:p14="http://schemas.microsoft.com/office/powerpoint/2010/main" val="2246440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7529" y="1097280"/>
            <a:ext cx="5153889" cy="1200329"/>
          </a:xfrm>
          <a:prstGeom prst="rect">
            <a:avLst/>
          </a:prstGeom>
          <a:noFill/>
        </p:spPr>
        <p:txBody>
          <a:bodyPr wrap="square" rtlCol="0">
            <a:spAutoFit/>
          </a:bodyPr>
          <a:lstStyle/>
          <a:p>
            <a:r>
              <a:rPr lang="en-GB" dirty="0"/>
              <a:t>DNA methylation </a:t>
            </a:r>
            <a:r>
              <a:rPr lang="en-GB" dirty="0">
                <a:solidFill>
                  <a:srgbClr val="FF0000"/>
                </a:solidFill>
              </a:rPr>
              <a:t>is an epigenetic modification </a:t>
            </a:r>
            <a:r>
              <a:rPr lang="en-GB" dirty="0"/>
              <a:t>that occurs as a result of a biological mechanism that leads to </a:t>
            </a:r>
            <a:r>
              <a:rPr lang="en-GB" dirty="0">
                <a:solidFill>
                  <a:srgbClr val="FF0000"/>
                </a:solidFill>
              </a:rPr>
              <a:t>the attachment of a methyl group onto the 5th</a:t>
            </a:r>
            <a:r>
              <a:rPr lang="en-GB" baseline="30000" dirty="0">
                <a:solidFill>
                  <a:srgbClr val="FF0000"/>
                </a:solidFill>
              </a:rPr>
              <a:t> </a:t>
            </a:r>
            <a:r>
              <a:rPr lang="en-GB" dirty="0">
                <a:solidFill>
                  <a:srgbClr val="FF0000"/>
                </a:solidFill>
              </a:rPr>
              <a:t>carbon of cytosine </a:t>
            </a:r>
            <a:r>
              <a:rPr lang="en-GB" dirty="0"/>
              <a:t>(5mC</a:t>
            </a:r>
            <a:r>
              <a:rPr lang="en-GB" dirty="0" smtClean="0"/>
              <a:t>).</a:t>
            </a:r>
            <a:endParaRPr lang="en-US" dirty="0"/>
          </a:p>
        </p:txBody>
      </p:sp>
      <p:pic>
        <p:nvPicPr>
          <p:cNvPr id="5" name="Picture 4"/>
          <p:cNvPicPr/>
          <p:nvPr/>
        </p:nvPicPr>
        <p:blipFill>
          <a:blip r:embed="rId2" cstate="print">
            <a:extLst>
              <a:ext uri="{28A0092B-C50C-407E-A947-70E740481C1C}">
                <a14:useLocalDpi xmlns:a14="http://schemas.microsoft.com/office/drawing/2010/main"/>
              </a:ext>
            </a:extLst>
          </a:blip>
          <a:stretch>
            <a:fillRect/>
          </a:stretch>
        </p:blipFill>
        <p:spPr>
          <a:xfrm>
            <a:off x="6464300" y="0"/>
            <a:ext cx="5727700" cy="5460365"/>
          </a:xfrm>
          <a:prstGeom prst="rect">
            <a:avLst/>
          </a:prstGeom>
        </p:spPr>
      </p:pic>
      <p:sp>
        <p:nvSpPr>
          <p:cNvPr id="6" name="TextBox 5"/>
          <p:cNvSpPr txBox="1"/>
          <p:nvPr/>
        </p:nvSpPr>
        <p:spPr>
          <a:xfrm>
            <a:off x="997529" y="2867890"/>
            <a:ext cx="5128951" cy="1477328"/>
          </a:xfrm>
          <a:prstGeom prst="rect">
            <a:avLst/>
          </a:prstGeom>
          <a:noFill/>
        </p:spPr>
        <p:txBody>
          <a:bodyPr wrap="square" rtlCol="0">
            <a:spAutoFit/>
          </a:bodyPr>
          <a:lstStyle/>
          <a:p>
            <a:pPr algn="just"/>
            <a:r>
              <a:rPr lang="en-GB" dirty="0"/>
              <a:t>DNA methylation processes are controlled by the </a:t>
            </a:r>
            <a:r>
              <a:rPr lang="en-GB" dirty="0">
                <a:solidFill>
                  <a:srgbClr val="FF0000"/>
                </a:solidFill>
              </a:rPr>
              <a:t>DNA </a:t>
            </a:r>
            <a:r>
              <a:rPr lang="en-GB" dirty="0" err="1">
                <a:solidFill>
                  <a:srgbClr val="FF0000"/>
                </a:solidFill>
              </a:rPr>
              <a:t>methyltransferase</a:t>
            </a:r>
            <a:r>
              <a:rPr lang="en-GB" dirty="0">
                <a:solidFill>
                  <a:srgbClr val="FF0000"/>
                </a:solidFill>
              </a:rPr>
              <a:t> enzyme </a:t>
            </a:r>
            <a:r>
              <a:rPr lang="en-GB" dirty="0"/>
              <a:t>(DNMTs) family, which create 5 </a:t>
            </a:r>
            <a:r>
              <a:rPr lang="en-GB" dirty="0" err="1"/>
              <a:t>methylcytosine</a:t>
            </a:r>
            <a:r>
              <a:rPr lang="en-GB" dirty="0"/>
              <a:t> (5mC) </a:t>
            </a:r>
            <a:r>
              <a:rPr lang="en-GB" dirty="0" smtClean="0"/>
              <a:t>via transferring </a:t>
            </a:r>
            <a:r>
              <a:rPr lang="en-GB" dirty="0">
                <a:solidFill>
                  <a:srgbClr val="FF0000"/>
                </a:solidFill>
              </a:rPr>
              <a:t>a methyl group from a donor S- </a:t>
            </a:r>
            <a:r>
              <a:rPr lang="en-GB" dirty="0" err="1" smtClean="0">
                <a:solidFill>
                  <a:srgbClr val="FF0000"/>
                </a:solidFill>
              </a:rPr>
              <a:t>adenosyl</a:t>
            </a:r>
            <a:r>
              <a:rPr lang="en-GB" dirty="0" smtClean="0">
                <a:solidFill>
                  <a:srgbClr val="FF0000"/>
                </a:solidFill>
              </a:rPr>
              <a:t> methionine </a:t>
            </a:r>
            <a:r>
              <a:rPr lang="en-GB" dirty="0">
                <a:solidFill>
                  <a:srgbClr val="FF0000"/>
                </a:solidFill>
              </a:rPr>
              <a:t>(SAM)</a:t>
            </a:r>
            <a:r>
              <a:rPr lang="en-GB" dirty="0"/>
              <a:t> to the 5th carbon of </a:t>
            </a:r>
            <a:r>
              <a:rPr lang="en-GB" dirty="0" smtClean="0"/>
              <a:t>cytosine.</a:t>
            </a:r>
            <a:endParaRPr lang="en-US" dirty="0"/>
          </a:p>
        </p:txBody>
      </p:sp>
      <p:sp>
        <p:nvSpPr>
          <p:cNvPr id="7" name="TextBox 6"/>
          <p:cNvSpPr txBox="1"/>
          <p:nvPr/>
        </p:nvSpPr>
        <p:spPr>
          <a:xfrm>
            <a:off x="1080655" y="4547062"/>
            <a:ext cx="4671752" cy="646331"/>
          </a:xfrm>
          <a:prstGeom prst="rect">
            <a:avLst/>
          </a:prstGeom>
          <a:noFill/>
        </p:spPr>
        <p:txBody>
          <a:bodyPr wrap="square" rtlCol="0">
            <a:spAutoFit/>
          </a:bodyPr>
          <a:lstStyle/>
          <a:p>
            <a:r>
              <a:rPr lang="en-US" dirty="0" smtClean="0"/>
              <a:t>DNA according to methylation status is either </a:t>
            </a:r>
            <a:r>
              <a:rPr lang="en-US" dirty="0" err="1" smtClean="0">
                <a:solidFill>
                  <a:srgbClr val="FF0000"/>
                </a:solidFill>
              </a:rPr>
              <a:t>Hypomethylated</a:t>
            </a:r>
            <a:r>
              <a:rPr lang="en-US" dirty="0" smtClean="0"/>
              <a:t> or </a:t>
            </a:r>
            <a:r>
              <a:rPr lang="en-US" dirty="0" err="1" smtClean="0">
                <a:solidFill>
                  <a:srgbClr val="FF0000"/>
                </a:solidFill>
              </a:rPr>
              <a:t>hypermethylated</a:t>
            </a:r>
            <a:r>
              <a:rPr lang="en-US" dirty="0" smtClean="0"/>
              <a:t>. </a:t>
            </a:r>
            <a:endParaRPr lang="en-US" dirty="0"/>
          </a:p>
        </p:txBody>
      </p:sp>
      <p:sp>
        <p:nvSpPr>
          <p:cNvPr id="2" name="TextBox 1"/>
          <p:cNvSpPr txBox="1"/>
          <p:nvPr/>
        </p:nvSpPr>
        <p:spPr>
          <a:xfrm>
            <a:off x="6265949" y="5380672"/>
            <a:ext cx="5926051" cy="1477328"/>
          </a:xfrm>
          <a:prstGeom prst="rect">
            <a:avLst/>
          </a:prstGeom>
          <a:noFill/>
        </p:spPr>
        <p:txBody>
          <a:bodyPr wrap="square" rtlCol="0">
            <a:spAutoFit/>
          </a:bodyPr>
          <a:lstStyle/>
          <a:p>
            <a:pPr algn="just"/>
            <a:r>
              <a:rPr lang="en-GB" dirty="0"/>
              <a:t>A: CH</a:t>
            </a:r>
            <a:r>
              <a:rPr lang="en-GB" baseline="-25000" dirty="0"/>
              <a:t>3</a:t>
            </a:r>
            <a:r>
              <a:rPr lang="en-GB" dirty="0"/>
              <a:t> is added to cytosine in the presence of </a:t>
            </a:r>
            <a:r>
              <a:rPr lang="en-GB" i="1" dirty="0"/>
              <a:t>DNMT</a:t>
            </a:r>
            <a:r>
              <a:rPr lang="en-GB" dirty="0"/>
              <a:t> enzymes and SAM (donor). B: Symmetrical </a:t>
            </a:r>
            <a:r>
              <a:rPr lang="en-GB" dirty="0" err="1"/>
              <a:t>CpG</a:t>
            </a:r>
            <a:r>
              <a:rPr lang="en-GB" dirty="0"/>
              <a:t> methylation. C: Diagram shows relation between DNA methylation and gene expression.</a:t>
            </a:r>
            <a:endParaRPr lang="en-US" dirty="0"/>
          </a:p>
          <a:p>
            <a:pPr algn="just"/>
            <a:endParaRPr lang="en-US" dirty="0"/>
          </a:p>
        </p:txBody>
      </p:sp>
      <p:sp>
        <p:nvSpPr>
          <p:cNvPr id="3" name="TextBox 2"/>
          <p:cNvSpPr txBox="1"/>
          <p:nvPr/>
        </p:nvSpPr>
        <p:spPr>
          <a:xfrm>
            <a:off x="2909454" y="442360"/>
            <a:ext cx="1835887" cy="369332"/>
          </a:xfrm>
          <a:prstGeom prst="rect">
            <a:avLst/>
          </a:prstGeom>
          <a:noFill/>
        </p:spPr>
        <p:txBody>
          <a:bodyPr wrap="none" rtlCol="0">
            <a:spAutoFit/>
          </a:bodyPr>
          <a:lstStyle/>
          <a:p>
            <a:r>
              <a:rPr lang="en-US" b="1" dirty="0" smtClean="0"/>
              <a:t>DNA methylation</a:t>
            </a:r>
            <a:endParaRPr lang="en-US" b="1" dirty="0"/>
          </a:p>
        </p:txBody>
      </p:sp>
    </p:spTree>
    <p:extLst>
      <p:ext uri="{BB962C8B-B14F-4D97-AF65-F5344CB8AC3E}">
        <p14:creationId xmlns:p14="http://schemas.microsoft.com/office/powerpoint/2010/main" val="280864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80654" y="964276"/>
            <a:ext cx="9841346" cy="2031325"/>
          </a:xfrm>
          <a:prstGeom prst="rect">
            <a:avLst/>
          </a:prstGeom>
          <a:noFill/>
        </p:spPr>
        <p:txBody>
          <a:bodyPr wrap="square" rtlCol="0">
            <a:spAutoFit/>
          </a:bodyPr>
          <a:lstStyle/>
          <a:p>
            <a:r>
              <a:rPr lang="en-GB" dirty="0" err="1"/>
              <a:t>Hypomethylation</a:t>
            </a:r>
            <a:r>
              <a:rPr lang="en-GB" dirty="0"/>
              <a:t> is a process that leads to </a:t>
            </a:r>
            <a:r>
              <a:rPr lang="en-GB" dirty="0">
                <a:solidFill>
                  <a:srgbClr val="FF0000"/>
                </a:solidFill>
              </a:rPr>
              <a:t>gene </a:t>
            </a:r>
            <a:r>
              <a:rPr lang="en-GB" dirty="0" smtClean="0">
                <a:solidFill>
                  <a:srgbClr val="FF0000"/>
                </a:solidFill>
              </a:rPr>
              <a:t>activation (oncogenes) </a:t>
            </a:r>
            <a:r>
              <a:rPr lang="en-GB" dirty="0"/>
              <a:t>and is carried out by two mechanisms</a:t>
            </a:r>
            <a:r>
              <a:rPr lang="en-GB" dirty="0" smtClean="0"/>
              <a:t>.</a:t>
            </a:r>
          </a:p>
          <a:p>
            <a:endParaRPr lang="en-GB" dirty="0"/>
          </a:p>
          <a:p>
            <a:r>
              <a:rPr lang="en-GB" dirty="0" smtClean="0">
                <a:solidFill>
                  <a:srgbClr val="FF0000"/>
                </a:solidFill>
              </a:rPr>
              <a:t>Passive process</a:t>
            </a:r>
            <a:r>
              <a:rPr lang="en-GB" dirty="0" smtClean="0"/>
              <a:t>: loss or reduction of </a:t>
            </a:r>
            <a:r>
              <a:rPr lang="en-GB" i="1" dirty="0" smtClean="0"/>
              <a:t>DNMT </a:t>
            </a:r>
            <a:r>
              <a:rPr lang="en-GB" dirty="0" smtClean="0"/>
              <a:t>enzyme during cell division.</a:t>
            </a:r>
          </a:p>
          <a:p>
            <a:endParaRPr lang="en-GB" dirty="0" smtClean="0"/>
          </a:p>
          <a:p>
            <a:r>
              <a:rPr lang="en-GB" dirty="0" smtClean="0">
                <a:solidFill>
                  <a:srgbClr val="FF0000"/>
                </a:solidFill>
              </a:rPr>
              <a:t>Active process</a:t>
            </a:r>
            <a:r>
              <a:rPr lang="en-GB" dirty="0" smtClean="0"/>
              <a:t>: </a:t>
            </a:r>
            <a:r>
              <a:rPr lang="en-GB" dirty="0"/>
              <a:t>ten-eleven translocation (</a:t>
            </a:r>
            <a:r>
              <a:rPr lang="en-GB" i="1" dirty="0"/>
              <a:t>TET</a:t>
            </a:r>
            <a:r>
              <a:rPr lang="en-GB" dirty="0"/>
              <a:t>) enzyme via </a:t>
            </a:r>
            <a:r>
              <a:rPr lang="en-GB" dirty="0">
                <a:solidFill>
                  <a:srgbClr val="FF0000"/>
                </a:solidFill>
              </a:rPr>
              <a:t>an enhanced oxidation </a:t>
            </a:r>
            <a:r>
              <a:rPr lang="en-GB" dirty="0" smtClean="0">
                <a:solidFill>
                  <a:srgbClr val="FF0000"/>
                </a:solidFill>
              </a:rPr>
              <a:t>mechanism </a:t>
            </a:r>
            <a:r>
              <a:rPr lang="en-GB" dirty="0" smtClean="0"/>
              <a:t>leads to </a:t>
            </a:r>
            <a:r>
              <a:rPr lang="en-GB" dirty="0" smtClean="0">
                <a:solidFill>
                  <a:srgbClr val="FF0000"/>
                </a:solidFill>
              </a:rPr>
              <a:t>convert methylated cytosine to </a:t>
            </a:r>
            <a:r>
              <a:rPr lang="en-GB" dirty="0" err="1" smtClean="0">
                <a:solidFill>
                  <a:srgbClr val="FF0000"/>
                </a:solidFill>
              </a:rPr>
              <a:t>unmethylated</a:t>
            </a:r>
            <a:r>
              <a:rPr lang="en-GB" dirty="0" smtClean="0">
                <a:solidFill>
                  <a:srgbClr val="FF0000"/>
                </a:solidFill>
              </a:rPr>
              <a:t> cytosine.</a:t>
            </a:r>
            <a:endParaRPr lang="en-US" dirty="0">
              <a:solidFill>
                <a:srgbClr val="FF0000"/>
              </a:solidFill>
            </a:endParaRPr>
          </a:p>
        </p:txBody>
      </p:sp>
      <p:sp>
        <p:nvSpPr>
          <p:cNvPr id="5" name="TextBox 4"/>
          <p:cNvSpPr txBox="1"/>
          <p:nvPr/>
        </p:nvSpPr>
        <p:spPr>
          <a:xfrm>
            <a:off x="1080655" y="3429000"/>
            <a:ext cx="8825346" cy="923330"/>
          </a:xfrm>
          <a:prstGeom prst="rect">
            <a:avLst/>
          </a:prstGeom>
          <a:noFill/>
        </p:spPr>
        <p:txBody>
          <a:bodyPr wrap="square" rtlCol="0">
            <a:spAutoFit/>
          </a:bodyPr>
          <a:lstStyle/>
          <a:p>
            <a:r>
              <a:rPr lang="en-US" dirty="0" err="1" smtClean="0"/>
              <a:t>Hypermethylated</a:t>
            </a:r>
            <a:r>
              <a:rPr lang="en-US" dirty="0"/>
              <a:t> </a:t>
            </a:r>
            <a:r>
              <a:rPr lang="en-US" dirty="0" smtClean="0"/>
              <a:t>is a process that leads to </a:t>
            </a:r>
            <a:r>
              <a:rPr lang="en-US" dirty="0" smtClean="0">
                <a:solidFill>
                  <a:srgbClr val="FF0000"/>
                </a:solidFill>
              </a:rPr>
              <a:t>gene inactivation </a:t>
            </a:r>
            <a:r>
              <a:rPr lang="en-US" dirty="0" smtClean="0"/>
              <a:t>(Tumor suppressor genes). </a:t>
            </a:r>
            <a:r>
              <a:rPr lang="en-GB" dirty="0"/>
              <a:t>which suggested </a:t>
            </a:r>
            <a:r>
              <a:rPr lang="en-GB" dirty="0">
                <a:solidFill>
                  <a:srgbClr val="FF0000"/>
                </a:solidFill>
              </a:rPr>
              <a:t>an increase of </a:t>
            </a:r>
            <a:r>
              <a:rPr lang="en-GB" i="1" dirty="0">
                <a:solidFill>
                  <a:srgbClr val="FF0000"/>
                </a:solidFill>
              </a:rPr>
              <a:t>DNMTs</a:t>
            </a:r>
            <a:r>
              <a:rPr lang="en-GB" dirty="0">
                <a:solidFill>
                  <a:srgbClr val="FF0000"/>
                </a:solidFill>
              </a:rPr>
              <a:t> </a:t>
            </a:r>
            <a:r>
              <a:rPr lang="en-GB" dirty="0"/>
              <a:t>enzymes activity in cancer cells compared to normal </a:t>
            </a:r>
            <a:r>
              <a:rPr lang="en-GB" dirty="0" smtClean="0"/>
              <a:t>cells.</a:t>
            </a:r>
            <a:r>
              <a:rPr lang="en-US" dirty="0" smtClean="0"/>
              <a:t> </a:t>
            </a:r>
            <a:endParaRPr lang="en-US" dirty="0"/>
          </a:p>
        </p:txBody>
      </p:sp>
    </p:spTree>
    <p:extLst>
      <p:ext uri="{BB962C8B-B14F-4D97-AF65-F5344CB8AC3E}">
        <p14:creationId xmlns:p14="http://schemas.microsoft.com/office/powerpoint/2010/main" val="2357627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88181" y="1445288"/>
            <a:ext cx="7200900" cy="376237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360814" y="5311833"/>
            <a:ext cx="7793489" cy="1200329"/>
          </a:xfrm>
          <a:prstGeom prst="rect">
            <a:avLst/>
          </a:prstGeom>
          <a:noFill/>
        </p:spPr>
        <p:txBody>
          <a:bodyPr wrap="square" rtlCol="0">
            <a:spAutoFit/>
          </a:bodyPr>
          <a:lstStyle/>
          <a:p>
            <a:r>
              <a:rPr lang="en-US" dirty="0"/>
              <a:t>DNA methylation </a:t>
            </a:r>
            <a:r>
              <a:rPr lang="en-US" dirty="0" smtClean="0"/>
              <a:t>controlling </a:t>
            </a:r>
            <a:r>
              <a:rPr lang="en-US" dirty="0"/>
              <a:t>gene expression. (A) The </a:t>
            </a:r>
            <a:r>
              <a:rPr lang="en-US" dirty="0" err="1"/>
              <a:t>CpG</a:t>
            </a:r>
            <a:r>
              <a:rPr lang="en-US" dirty="0"/>
              <a:t> island promoter is </a:t>
            </a:r>
            <a:r>
              <a:rPr lang="en-US" dirty="0" err="1"/>
              <a:t>unmethylated</a:t>
            </a:r>
            <a:r>
              <a:rPr lang="en-US" dirty="0"/>
              <a:t> and allows binding of transcription factors, which is required for transcription initiation. (B) The </a:t>
            </a:r>
            <a:r>
              <a:rPr lang="en-US" dirty="0" err="1"/>
              <a:t>CpG</a:t>
            </a:r>
            <a:r>
              <a:rPr lang="en-US" dirty="0"/>
              <a:t> island promoter methylation </a:t>
            </a:r>
            <a:r>
              <a:rPr lang="en-US" dirty="0" smtClean="0"/>
              <a:t>deters </a:t>
            </a:r>
            <a:r>
              <a:rPr lang="en-US" dirty="0"/>
              <a:t>binding of transcription factors and </a:t>
            </a:r>
            <a:r>
              <a:rPr lang="en-US" dirty="0" smtClean="0"/>
              <a:t>causing gene inactivation.</a:t>
            </a:r>
            <a:endParaRPr lang="en-US" dirty="0"/>
          </a:p>
        </p:txBody>
      </p:sp>
    </p:spTree>
    <p:extLst>
      <p:ext uri="{BB962C8B-B14F-4D97-AF65-F5344CB8AC3E}">
        <p14:creationId xmlns:p14="http://schemas.microsoft.com/office/powerpoint/2010/main" val="1208843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95302" y="1014154"/>
            <a:ext cx="2799320" cy="369332"/>
          </a:xfrm>
          <a:prstGeom prst="rect">
            <a:avLst/>
          </a:prstGeom>
          <a:noFill/>
        </p:spPr>
        <p:txBody>
          <a:bodyPr wrap="square" rtlCol="0">
            <a:spAutoFit/>
          </a:bodyPr>
          <a:lstStyle/>
          <a:p>
            <a:r>
              <a:rPr lang="en-US" b="1" dirty="0" smtClean="0"/>
              <a:t>Histone modification:</a:t>
            </a:r>
            <a:endParaRPr lang="en-US" b="1" dirty="0"/>
          </a:p>
        </p:txBody>
      </p:sp>
      <p:sp>
        <p:nvSpPr>
          <p:cNvPr id="6" name="TextBox 5"/>
          <p:cNvSpPr txBox="1"/>
          <p:nvPr/>
        </p:nvSpPr>
        <p:spPr>
          <a:xfrm>
            <a:off x="1895302" y="1704248"/>
            <a:ext cx="7210736" cy="1200329"/>
          </a:xfrm>
          <a:prstGeom prst="rect">
            <a:avLst/>
          </a:prstGeom>
          <a:noFill/>
        </p:spPr>
        <p:txBody>
          <a:bodyPr wrap="square" rtlCol="0">
            <a:spAutoFit/>
          </a:bodyPr>
          <a:lstStyle/>
          <a:p>
            <a:pPr algn="just"/>
            <a:r>
              <a:rPr lang="en-GB" dirty="0"/>
              <a:t>H</a:t>
            </a:r>
            <a:r>
              <a:rPr lang="en-GB" dirty="0" smtClean="0"/>
              <a:t>istone </a:t>
            </a:r>
            <a:r>
              <a:rPr lang="en-GB" dirty="0"/>
              <a:t>proteins (H2A, H2B, H3 and H4) have N- and C- terminals that form histone tails, where post-translation modifications often take place </a:t>
            </a:r>
            <a:r>
              <a:rPr lang="en-GB" dirty="0">
                <a:solidFill>
                  <a:srgbClr val="FF0000"/>
                </a:solidFill>
              </a:rPr>
              <a:t>causing changes of chromatin structure</a:t>
            </a:r>
            <a:r>
              <a:rPr lang="en-GB" dirty="0"/>
              <a:t>, including phosphorylation, methylation, and </a:t>
            </a:r>
            <a:r>
              <a:rPr lang="en-GB" dirty="0" smtClean="0"/>
              <a:t>acetylation.</a:t>
            </a:r>
            <a:endParaRPr lang="en-US" dirty="0"/>
          </a:p>
        </p:txBody>
      </p:sp>
      <p:sp>
        <p:nvSpPr>
          <p:cNvPr id="7" name="TextBox 6"/>
          <p:cNvSpPr txBox="1"/>
          <p:nvPr/>
        </p:nvSpPr>
        <p:spPr>
          <a:xfrm>
            <a:off x="1895302" y="3225339"/>
            <a:ext cx="7032567" cy="2585323"/>
          </a:xfrm>
          <a:prstGeom prst="rect">
            <a:avLst/>
          </a:prstGeom>
          <a:noFill/>
        </p:spPr>
        <p:txBody>
          <a:bodyPr wrap="square" rtlCol="0">
            <a:spAutoFit/>
          </a:bodyPr>
          <a:lstStyle/>
          <a:p>
            <a:r>
              <a:rPr lang="en-US" dirty="0" smtClean="0"/>
              <a:t>Histone acetylation:</a:t>
            </a:r>
          </a:p>
          <a:p>
            <a:endParaRPr lang="en-US" dirty="0"/>
          </a:p>
          <a:p>
            <a:pPr algn="just"/>
            <a:r>
              <a:rPr lang="en-GB" dirty="0"/>
              <a:t>H</a:t>
            </a:r>
            <a:r>
              <a:rPr lang="en-GB" dirty="0" smtClean="0"/>
              <a:t>istone </a:t>
            </a:r>
            <a:r>
              <a:rPr lang="en-GB" dirty="0"/>
              <a:t>acetyl transferase (</a:t>
            </a:r>
            <a:r>
              <a:rPr lang="en-GB" i="1" dirty="0" smtClean="0"/>
              <a:t>HAT</a:t>
            </a:r>
            <a:r>
              <a:rPr lang="en-GB" dirty="0" smtClean="0"/>
              <a:t>): tend to </a:t>
            </a:r>
            <a:r>
              <a:rPr lang="en-GB" dirty="0" smtClean="0">
                <a:solidFill>
                  <a:srgbClr val="FF0000"/>
                </a:solidFill>
              </a:rPr>
              <a:t>add acetyl group</a:t>
            </a:r>
            <a:r>
              <a:rPr lang="en-GB" dirty="0" smtClean="0"/>
              <a:t> on lysine </a:t>
            </a:r>
            <a:r>
              <a:rPr lang="en-GB" dirty="0"/>
              <a:t>residue on histone tail, which leads to </a:t>
            </a:r>
            <a:r>
              <a:rPr lang="en-GB" dirty="0">
                <a:solidFill>
                  <a:srgbClr val="FF0000"/>
                </a:solidFill>
              </a:rPr>
              <a:t>chromatin becoming permissive </a:t>
            </a:r>
            <a:r>
              <a:rPr lang="en-GB" dirty="0"/>
              <a:t>and as </a:t>
            </a:r>
            <a:r>
              <a:rPr lang="en-GB" dirty="0">
                <a:solidFill>
                  <a:srgbClr val="FF0000"/>
                </a:solidFill>
              </a:rPr>
              <a:t>a consequence a transcription process </a:t>
            </a:r>
            <a:r>
              <a:rPr lang="en-GB" dirty="0"/>
              <a:t>takes </a:t>
            </a:r>
            <a:r>
              <a:rPr lang="en-GB" dirty="0" smtClean="0"/>
              <a:t>place. </a:t>
            </a:r>
          </a:p>
          <a:p>
            <a:endParaRPr lang="en-GB" dirty="0" smtClean="0"/>
          </a:p>
          <a:p>
            <a:endParaRPr lang="en-GB" dirty="0"/>
          </a:p>
          <a:p>
            <a:r>
              <a:rPr lang="en-GB" dirty="0" smtClean="0"/>
              <a:t>Histone </a:t>
            </a:r>
            <a:r>
              <a:rPr lang="en-GB" dirty="0"/>
              <a:t>deacetylase (</a:t>
            </a:r>
            <a:r>
              <a:rPr lang="en-GB" i="1" dirty="0"/>
              <a:t>HDAC</a:t>
            </a:r>
            <a:r>
              <a:rPr lang="en-GB" dirty="0" smtClean="0"/>
              <a:t>): tend to </a:t>
            </a:r>
            <a:r>
              <a:rPr lang="en-GB" dirty="0" smtClean="0">
                <a:solidFill>
                  <a:srgbClr val="FF0000"/>
                </a:solidFill>
              </a:rPr>
              <a:t>remove </a:t>
            </a:r>
            <a:r>
              <a:rPr lang="en-GB" dirty="0">
                <a:solidFill>
                  <a:srgbClr val="FF0000"/>
                </a:solidFill>
              </a:rPr>
              <a:t>an acetyl group</a:t>
            </a:r>
            <a:r>
              <a:rPr lang="en-GB" dirty="0"/>
              <a:t>, causing stability of chromatin structure and </a:t>
            </a:r>
            <a:r>
              <a:rPr lang="en-GB" dirty="0">
                <a:solidFill>
                  <a:srgbClr val="FF0000"/>
                </a:solidFill>
              </a:rPr>
              <a:t>expression </a:t>
            </a:r>
            <a:r>
              <a:rPr lang="en-GB" dirty="0" smtClean="0">
                <a:solidFill>
                  <a:srgbClr val="FF0000"/>
                </a:solidFill>
              </a:rPr>
              <a:t>inhibition.</a:t>
            </a:r>
            <a:endParaRPr lang="en-US" dirty="0">
              <a:solidFill>
                <a:srgbClr val="FF0000"/>
              </a:solidFill>
            </a:endParaRPr>
          </a:p>
        </p:txBody>
      </p:sp>
    </p:spTree>
    <p:extLst>
      <p:ext uri="{BB962C8B-B14F-4D97-AF65-F5344CB8AC3E}">
        <p14:creationId xmlns:p14="http://schemas.microsoft.com/office/powerpoint/2010/main" val="2575207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6508" y="1265767"/>
            <a:ext cx="5734050" cy="4038600"/>
          </a:xfrm>
          <a:prstGeom prst="rect">
            <a:avLst/>
          </a:prstGeom>
        </p:spPr>
      </p:pic>
      <p:sp>
        <p:nvSpPr>
          <p:cNvPr id="5" name="TextBox 4"/>
          <p:cNvSpPr txBox="1"/>
          <p:nvPr/>
        </p:nvSpPr>
        <p:spPr>
          <a:xfrm>
            <a:off x="9540240" y="681337"/>
            <a:ext cx="1367554" cy="369332"/>
          </a:xfrm>
          <a:prstGeom prst="rect">
            <a:avLst/>
          </a:prstGeom>
          <a:noFill/>
        </p:spPr>
        <p:txBody>
          <a:bodyPr wrap="none" rtlCol="0">
            <a:spAutoFit/>
          </a:bodyPr>
          <a:lstStyle/>
          <a:p>
            <a:r>
              <a:rPr lang="en-US" dirty="0" smtClean="0"/>
              <a:t>Acetyl group</a:t>
            </a:r>
            <a:endParaRPr lang="en-US" dirty="0"/>
          </a:p>
        </p:txBody>
      </p:sp>
      <p:cxnSp>
        <p:nvCxnSpPr>
          <p:cNvPr id="6" name="Straight Arrow Connector 5"/>
          <p:cNvCxnSpPr>
            <a:stCxn id="5" idx="2"/>
          </p:cNvCxnSpPr>
          <p:nvPr/>
        </p:nvCxnSpPr>
        <p:spPr>
          <a:xfrm>
            <a:off x="10224017" y="1050669"/>
            <a:ext cx="0" cy="52012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7" name="TextBox 6"/>
          <p:cNvSpPr txBox="1"/>
          <p:nvPr/>
        </p:nvSpPr>
        <p:spPr>
          <a:xfrm>
            <a:off x="9359581" y="1544690"/>
            <a:ext cx="1750672" cy="369332"/>
          </a:xfrm>
          <a:prstGeom prst="rect">
            <a:avLst/>
          </a:prstGeom>
          <a:noFill/>
        </p:spPr>
        <p:txBody>
          <a:bodyPr wrap="none" rtlCol="0">
            <a:spAutoFit/>
          </a:bodyPr>
          <a:lstStyle/>
          <a:p>
            <a:r>
              <a:rPr lang="en-US" dirty="0" smtClean="0"/>
              <a:t>remove + charge</a:t>
            </a:r>
            <a:endParaRPr lang="en-US" dirty="0"/>
          </a:p>
        </p:txBody>
      </p:sp>
      <p:cxnSp>
        <p:nvCxnSpPr>
          <p:cNvPr id="8" name="Straight Arrow Connector 7"/>
          <p:cNvCxnSpPr/>
          <p:nvPr/>
        </p:nvCxnSpPr>
        <p:spPr>
          <a:xfrm>
            <a:off x="10224016" y="1914022"/>
            <a:ext cx="0" cy="52012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9" name="Rectangle 8"/>
          <p:cNvSpPr/>
          <p:nvPr/>
        </p:nvSpPr>
        <p:spPr>
          <a:xfrm>
            <a:off x="9089641" y="2408043"/>
            <a:ext cx="2290552" cy="1200329"/>
          </a:xfrm>
          <a:prstGeom prst="rect">
            <a:avLst/>
          </a:prstGeom>
        </p:spPr>
        <p:txBody>
          <a:bodyPr wrap="square">
            <a:spAutoFit/>
          </a:bodyPr>
          <a:lstStyle/>
          <a:p>
            <a:pPr algn="ctr"/>
            <a:r>
              <a:rPr lang="en-US" dirty="0" smtClean="0"/>
              <a:t>Decrease interaction between histone and negatively charged DNA</a:t>
            </a:r>
            <a:endParaRPr lang="en-US" dirty="0"/>
          </a:p>
        </p:txBody>
      </p:sp>
      <p:cxnSp>
        <p:nvCxnSpPr>
          <p:cNvPr id="10" name="Straight Arrow Connector 9"/>
          <p:cNvCxnSpPr/>
          <p:nvPr/>
        </p:nvCxnSpPr>
        <p:spPr>
          <a:xfrm>
            <a:off x="10234917" y="3539622"/>
            <a:ext cx="0" cy="52012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1" name="Rectangle 10"/>
          <p:cNvSpPr/>
          <p:nvPr/>
        </p:nvSpPr>
        <p:spPr>
          <a:xfrm>
            <a:off x="9148908" y="4139786"/>
            <a:ext cx="2290552" cy="923330"/>
          </a:xfrm>
          <a:prstGeom prst="rect">
            <a:avLst/>
          </a:prstGeom>
        </p:spPr>
        <p:txBody>
          <a:bodyPr wrap="square">
            <a:spAutoFit/>
          </a:bodyPr>
          <a:lstStyle/>
          <a:p>
            <a:pPr algn="ctr"/>
            <a:r>
              <a:rPr lang="en-US" dirty="0" smtClean="0"/>
              <a:t>packed chromatin converts to unpacked chromatin</a:t>
            </a:r>
            <a:endParaRPr lang="en-US" dirty="0"/>
          </a:p>
        </p:txBody>
      </p:sp>
      <p:cxnSp>
        <p:nvCxnSpPr>
          <p:cNvPr id="12" name="Straight Arrow Connector 11"/>
          <p:cNvCxnSpPr/>
          <p:nvPr/>
        </p:nvCxnSpPr>
        <p:spPr>
          <a:xfrm>
            <a:off x="10294184" y="5063116"/>
            <a:ext cx="0" cy="52012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3" name="Rectangle 12"/>
          <p:cNvSpPr/>
          <p:nvPr/>
        </p:nvSpPr>
        <p:spPr>
          <a:xfrm>
            <a:off x="9148908" y="5785416"/>
            <a:ext cx="2290552" cy="646331"/>
          </a:xfrm>
          <a:prstGeom prst="rect">
            <a:avLst/>
          </a:prstGeom>
        </p:spPr>
        <p:txBody>
          <a:bodyPr wrap="square">
            <a:spAutoFit/>
          </a:bodyPr>
          <a:lstStyle/>
          <a:p>
            <a:pPr algn="ctr"/>
            <a:r>
              <a:rPr lang="en-US" dirty="0"/>
              <a:t>I</a:t>
            </a:r>
            <a:r>
              <a:rPr lang="en-US" dirty="0" smtClean="0"/>
              <a:t>ncrease</a:t>
            </a:r>
            <a:endParaRPr lang="en-US" dirty="0"/>
          </a:p>
          <a:p>
            <a:pPr algn="ctr"/>
            <a:r>
              <a:rPr lang="en-US" dirty="0" smtClean="0"/>
              <a:t>Gene expression</a:t>
            </a:r>
            <a:endParaRPr lang="en-US" dirty="0"/>
          </a:p>
        </p:txBody>
      </p:sp>
    </p:spTree>
    <p:extLst>
      <p:ext uri="{BB962C8B-B14F-4D97-AF65-F5344CB8AC3E}">
        <p14:creationId xmlns:p14="http://schemas.microsoft.com/office/powerpoint/2010/main" val="118869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70611" y="1521229"/>
            <a:ext cx="7662949" cy="2862322"/>
          </a:xfrm>
          <a:prstGeom prst="rect">
            <a:avLst/>
          </a:prstGeom>
          <a:noFill/>
        </p:spPr>
        <p:txBody>
          <a:bodyPr wrap="square" rtlCol="0">
            <a:spAutoFit/>
          </a:bodyPr>
          <a:lstStyle/>
          <a:p>
            <a:r>
              <a:rPr lang="en-GB" dirty="0" smtClean="0"/>
              <a:t>Histone methylation:</a:t>
            </a:r>
          </a:p>
          <a:p>
            <a:endParaRPr lang="en-GB" dirty="0" smtClean="0"/>
          </a:p>
          <a:p>
            <a:r>
              <a:rPr lang="en-GB" dirty="0" smtClean="0"/>
              <a:t>Histone </a:t>
            </a:r>
            <a:r>
              <a:rPr lang="en-GB" dirty="0"/>
              <a:t>methylation takes </a:t>
            </a:r>
            <a:r>
              <a:rPr lang="en-GB" dirty="0">
                <a:solidFill>
                  <a:srgbClr val="FF0000"/>
                </a:solidFill>
              </a:rPr>
              <a:t>place on lysine or arginine residues</a:t>
            </a:r>
            <a:r>
              <a:rPr lang="en-GB" dirty="0"/>
              <a:t>, and is regulated </a:t>
            </a:r>
            <a:r>
              <a:rPr lang="en-GB" dirty="0" smtClean="0"/>
              <a:t>by:</a:t>
            </a:r>
          </a:p>
          <a:p>
            <a:endParaRPr lang="en-GB" dirty="0" smtClean="0"/>
          </a:p>
          <a:p>
            <a:r>
              <a:rPr lang="en-GB" dirty="0" smtClean="0"/>
              <a:t> </a:t>
            </a:r>
            <a:r>
              <a:rPr lang="en-GB" dirty="0"/>
              <a:t>H</a:t>
            </a:r>
            <a:r>
              <a:rPr lang="en-GB" dirty="0" smtClean="0"/>
              <a:t>istone </a:t>
            </a:r>
            <a:r>
              <a:rPr lang="en-GB" dirty="0" err="1"/>
              <a:t>methyltransferases</a:t>
            </a:r>
            <a:r>
              <a:rPr lang="en-GB" dirty="0"/>
              <a:t> that </a:t>
            </a:r>
            <a:r>
              <a:rPr lang="en-GB" dirty="0">
                <a:solidFill>
                  <a:srgbClr val="FF0000"/>
                </a:solidFill>
              </a:rPr>
              <a:t>transfer methyl groups from SAM </a:t>
            </a:r>
            <a:r>
              <a:rPr lang="en-GB" dirty="0"/>
              <a:t>to amino groups or </a:t>
            </a:r>
            <a:r>
              <a:rPr lang="en-GB" dirty="0" err="1"/>
              <a:t>guanidino</a:t>
            </a:r>
            <a:r>
              <a:rPr lang="en-GB" dirty="0"/>
              <a:t> group of lysine or arginine </a:t>
            </a:r>
            <a:r>
              <a:rPr lang="en-GB" dirty="0" smtClean="0"/>
              <a:t>respectively. </a:t>
            </a:r>
          </a:p>
          <a:p>
            <a:endParaRPr lang="en-GB" dirty="0"/>
          </a:p>
          <a:p>
            <a:pPr algn="just"/>
            <a:r>
              <a:rPr lang="en-GB" dirty="0"/>
              <a:t>H</a:t>
            </a:r>
            <a:r>
              <a:rPr lang="en-GB" dirty="0" smtClean="0"/>
              <a:t>istone </a:t>
            </a:r>
            <a:r>
              <a:rPr lang="en-GB" dirty="0"/>
              <a:t>demethylases, which function antagonistically to histone </a:t>
            </a:r>
            <a:r>
              <a:rPr lang="en-GB" dirty="0" err="1"/>
              <a:t>methyltransferases</a:t>
            </a:r>
            <a:r>
              <a:rPr lang="en-GB" dirty="0"/>
              <a:t> by </a:t>
            </a:r>
            <a:r>
              <a:rPr lang="en-GB" dirty="0">
                <a:solidFill>
                  <a:srgbClr val="FF0000"/>
                </a:solidFill>
              </a:rPr>
              <a:t>removing</a:t>
            </a:r>
            <a:r>
              <a:rPr lang="en-GB" dirty="0"/>
              <a:t> a methyl </a:t>
            </a:r>
            <a:r>
              <a:rPr lang="en-GB" dirty="0" smtClean="0"/>
              <a:t>group.</a:t>
            </a:r>
            <a:endParaRPr lang="en-US" dirty="0"/>
          </a:p>
        </p:txBody>
      </p:sp>
    </p:spTree>
    <p:extLst>
      <p:ext uri="{BB962C8B-B14F-4D97-AF65-F5344CB8AC3E}">
        <p14:creationId xmlns:p14="http://schemas.microsoft.com/office/powerpoint/2010/main" val="25351177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295</TotalTime>
  <Words>651</Words>
  <Application>Microsoft Macintosh PowerPoint</Application>
  <PresentationFormat>Widescreen</PresentationFormat>
  <Paragraphs>52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Epigenetics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Bader O. Almotairi</dc:creator>
  <cp:lastModifiedBy>Microsoft Office User</cp:lastModifiedBy>
  <cp:revision>24</cp:revision>
  <dcterms:created xsi:type="dcterms:W3CDTF">2018-11-13T09:06:15Z</dcterms:created>
  <dcterms:modified xsi:type="dcterms:W3CDTF">2019-11-23T21:32:21Z</dcterms:modified>
</cp:coreProperties>
</file>