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307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303" r:id="rId26"/>
    <p:sldId id="280" r:id="rId27"/>
    <p:sldId id="281" r:id="rId28"/>
    <p:sldId id="304" r:id="rId29"/>
    <p:sldId id="283" r:id="rId30"/>
    <p:sldId id="305" r:id="rId31"/>
    <p:sldId id="306" r:id="rId32"/>
    <p:sldId id="308" r:id="rId33"/>
    <p:sldId id="309" r:id="rId34"/>
    <p:sldId id="310" r:id="rId35"/>
    <p:sldId id="284" r:id="rId36"/>
    <p:sldId id="311" r:id="rId37"/>
    <p:sldId id="286" r:id="rId38"/>
    <p:sldId id="312" r:id="rId39"/>
    <p:sldId id="287" r:id="rId40"/>
    <p:sldId id="288" r:id="rId41"/>
    <p:sldId id="289" r:id="rId42"/>
    <p:sldId id="290" r:id="rId43"/>
    <p:sldId id="313" r:id="rId44"/>
    <p:sldId id="292" r:id="rId45"/>
    <p:sldId id="315" r:id="rId46"/>
    <p:sldId id="314" r:id="rId47"/>
    <p:sldId id="293" r:id="rId48"/>
    <p:sldId id="294" r:id="rId49"/>
    <p:sldId id="295" r:id="rId50"/>
    <p:sldId id="296" r:id="rId51"/>
    <p:sldId id="297" r:id="rId52"/>
    <p:sldId id="300" r:id="rId53"/>
    <p:sldId id="301" r:id="rId54"/>
    <p:sldId id="302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82A3D-9CBE-4269-9294-E11D996E80FA}" type="datetimeFigureOut">
              <a:rPr lang="en-GB" smtClean="0"/>
              <a:t>21/02/2015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B1999-5785-49D5-8716-F6F60AE444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95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104034-D7F3-4702-B442-696915E56F2C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BD983C-B59F-4D9F-BD09-B477BA2FB34E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BD983C-B59F-4D9F-BD09-B477BA2FB34E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5FFA7D-70DA-493C-8644-12727EDFAE1A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2229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B48BDA-397C-48B8-8AA2-B97AF2D21F77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3F346A-557E-419F-8762-F91C54A04A09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300B92-FFB3-459E-A029-FB99AC20A173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300B92-FFB3-459E-A029-FB99AC20A173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4441A-DD27-4A23-A28C-74800D49888E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4441A-DD27-4A23-A28C-74800D49888E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4441A-DD27-4A23-A28C-74800D49888E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104034-D7F3-4702-B442-696915E56F2C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38591C-5C41-40AD-907E-3D3B438ED9A7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26D262-7099-4ABF-BC6B-E947FEAA8955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77176A-6191-4B93-A764-61FDD9CF3650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altLang="en-US" smtClean="0"/>
              <a:t>Copyright © 2010 Nelson</a:t>
            </a:r>
          </a:p>
          <a:p>
            <a:pPr eaLnBrk="1" hangingPunct="1"/>
            <a:endParaRPr lang="en-CA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C8C9AA-EDD5-45AC-847C-87F738F98E84}" type="slidenum">
              <a:rPr lang="en-CA" smtClean="0"/>
              <a:pPr>
                <a:defRPr/>
              </a:pPr>
              <a:t>50</a:t>
            </a:fld>
            <a:endParaRPr lang="en-CA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altLang="en-US" smtClean="0"/>
              <a:t>Copyright © 2010 Nelson</a:t>
            </a:r>
          </a:p>
          <a:p>
            <a:pPr eaLnBrk="1" hangingPunct="1"/>
            <a:endParaRPr lang="en-CA" altLang="en-US" smtClean="0"/>
          </a:p>
          <a:p>
            <a:pPr eaLnBrk="1" hangingPunct="1"/>
            <a:endParaRPr lang="en-CA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477C40-9FE6-47C8-B6A0-93A0B50A1633}" type="slidenum">
              <a:rPr lang="en-CA" smtClean="0"/>
              <a:pPr>
                <a:defRPr/>
              </a:pPr>
              <a:t>51</a:t>
            </a:fld>
            <a:endParaRPr lang="en-CA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altLang="en-US" smtClean="0"/>
              <a:t>Copyright © 2010 Nelson</a:t>
            </a:r>
          </a:p>
          <a:p>
            <a:pPr eaLnBrk="1" hangingPunct="1"/>
            <a:endParaRPr lang="en-CA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C9606E-C25D-401B-BA47-B2D6B9DEB262}" type="slidenum">
              <a:rPr lang="en-CA" smtClean="0"/>
              <a:pPr>
                <a:defRPr/>
              </a:pPr>
              <a:t>52</a:t>
            </a:fld>
            <a:endParaRPr lang="en-CA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altLang="en-US" smtClean="0"/>
              <a:t>Copyright © 2010 Nelson</a:t>
            </a:r>
          </a:p>
          <a:p>
            <a:pPr eaLnBrk="1" hangingPunct="1"/>
            <a:endParaRPr lang="en-CA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846DCC-F31A-4D00-B93C-FF95518C6E11}" type="slidenum">
              <a:rPr lang="en-CA" smtClean="0"/>
              <a:pPr>
                <a:defRPr/>
              </a:pPr>
              <a:t>53</a:t>
            </a:fld>
            <a:endParaRPr lang="en-CA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altLang="en-US" smtClean="0"/>
              <a:t>Copyright © 2010 Nelson</a:t>
            </a:r>
          </a:p>
          <a:p>
            <a:pPr eaLnBrk="1" hangingPunct="1"/>
            <a:endParaRPr lang="en-CA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56C39E-962C-453E-926C-EFA79D8D89B7}" type="slidenum">
              <a:rPr lang="en-CA" smtClean="0"/>
              <a:pPr>
                <a:defRPr/>
              </a:pPr>
              <a:t>54</a:t>
            </a:fld>
            <a:endParaRPr lang="en-C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3A94A3-17CD-45C8-8102-CB6D87BA79BD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A1E741-5375-452C-BBE1-34B20F93DCCA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A1E741-5375-452C-BBE1-34B20F93DCCA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7C4CA2-1292-4196-89EF-70001A588AB1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7C4CA2-1292-4196-89EF-70001A588AB1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8491AC-1C2E-4508-9B17-B29DA46499D9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CA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CA" altLang="en-US" smtClean="0"/>
              <a:t>Copyright © 2010 Nelson</a:t>
            </a:r>
          </a:p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CA" smtClean="0"/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8491AC-1C2E-4508-9B17-B29DA46499D9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CA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6F136-2012-4931-B0C9-C3484AF25644}" type="datetime1">
              <a:rPr lang="en-US" smtClean="0"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F8FC7-D9EF-4E55-86F3-EE00F37CC187}" type="datetime1">
              <a:rPr lang="en-US" smtClean="0"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0E99-1459-496E-ABA8-18C752699F76}" type="datetime1">
              <a:rPr lang="en-US" smtClean="0"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3FF4-2F52-4DA1-ADC4-1820A2628C2A}" type="datetime1">
              <a:rPr lang="en-US" smtClean="0"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40BE-4646-49F7-9E09-784CC260708D}" type="datetime1">
              <a:rPr lang="en-US" smtClean="0"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8122-DB69-4620-8969-9D14803A49EA}" type="datetime1">
              <a:rPr lang="en-US" smtClean="0"/>
              <a:t>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0DCB-E7ED-4D0F-AED1-FD746EEA7B3E}" type="datetime1">
              <a:rPr lang="en-US" smtClean="0"/>
              <a:t>2/21/2015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DAB3-080B-43C4-86B9-BCF60B5816CF}" type="datetime1">
              <a:rPr lang="en-US" smtClean="0"/>
              <a:t>2/21/2015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C9D3-F7DF-476D-969F-A1BF34C4D550}" type="datetime1">
              <a:rPr lang="en-US" smtClean="0"/>
              <a:t>2/21/2015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1700-28CC-464C-AE45-833C2775703D}" type="datetime1">
              <a:rPr lang="en-US" smtClean="0"/>
              <a:t>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32C7D-1897-4577-88B6-108D30BF5AF7}" type="datetime1">
              <a:rPr lang="en-US" smtClean="0"/>
              <a:t>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DBECC-84DB-495A-B16D-5633E40C385C}" type="datetime1">
              <a:rPr lang="en-US" smtClean="0"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Equity Portfolio Management Strategies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8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portfolio managers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Attempt to ‘beat the market’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Form portfolio that can produce actual returns in excess of risk-adjusted expected returns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Difference between actual and expected returns is called portfolio’s alpha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90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Active portfolio managers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Alpha represents the amount of value </a:t>
            </a:r>
          </a:p>
          <a:p>
            <a:endParaRPr lang="en-GB" dirty="0" smtClean="0"/>
          </a:p>
          <a:p>
            <a:r>
              <a:rPr lang="en-GB" dirty="0" smtClean="0"/>
              <a:t>Added  if positive</a:t>
            </a:r>
          </a:p>
          <a:p>
            <a:endParaRPr lang="en-GB" dirty="0"/>
          </a:p>
          <a:p>
            <a:r>
              <a:rPr lang="en-GB" dirty="0" smtClean="0"/>
              <a:t>Or subtracted if negative</a:t>
            </a:r>
          </a:p>
          <a:p>
            <a:endParaRPr lang="en-GB" dirty="0"/>
          </a:p>
          <a:p>
            <a:r>
              <a:rPr lang="en-GB" dirty="0" smtClean="0"/>
              <a:t>To the investment process.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3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Passive equity portfolio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Portfolio return will track those of a benchmark index over time.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Indexing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No attempt to generate alpha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7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Passive equity portfolio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Long-term buy and hold strategy</a:t>
            </a:r>
          </a:p>
          <a:p>
            <a:endParaRPr lang="en-GB" dirty="0" smtClean="0"/>
          </a:p>
          <a:p>
            <a:r>
              <a:rPr lang="en-GB" dirty="0" smtClean="0"/>
              <a:t>Occasional rebalancing </a:t>
            </a:r>
          </a:p>
          <a:p>
            <a:endParaRPr lang="en-GB" dirty="0" smtClean="0"/>
          </a:p>
          <a:p>
            <a:r>
              <a:rPr lang="en-GB" dirty="0" smtClean="0"/>
              <a:t>if the composition of the underlying benchmark changes </a:t>
            </a:r>
          </a:p>
          <a:p>
            <a:endParaRPr lang="en-GB" dirty="0" smtClean="0"/>
          </a:p>
          <a:p>
            <a:r>
              <a:rPr lang="en-GB" dirty="0" smtClean="0"/>
              <a:t>cash distributions are to be reinvested.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2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Passive equity portfolio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Managers are judged by how well she tracks the target</a:t>
            </a:r>
          </a:p>
          <a:p>
            <a:endParaRPr lang="en-GB" dirty="0"/>
          </a:p>
          <a:p>
            <a:r>
              <a:rPr lang="en-GB" dirty="0" smtClean="0"/>
              <a:t>Minimizes the deviation between stock portfolio and index returns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Active equity portfolio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en-US" sz="3500" dirty="0"/>
              <a:t>Attempts to outperform a passive benchmark portfolio on a risk-adjusted basis by seeking the “alpha” value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Managers attempt to add alpha by</a:t>
            </a:r>
          </a:p>
          <a:p>
            <a:r>
              <a:rPr lang="en-GB" dirty="0" smtClean="0"/>
              <a:t>1. tactical adjustments (equity style or sector timing)</a:t>
            </a:r>
          </a:p>
          <a:p>
            <a:r>
              <a:rPr lang="en-GB" dirty="0" smtClean="0"/>
              <a:t>2. security selection (stock-picking)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2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Passive equity portfolio management strategies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8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Passive management strategies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EFFICIENT MARKETS HYPOTHESIS</a:t>
            </a:r>
          </a:p>
          <a:p>
            <a:r>
              <a:rPr lang="en-GB" dirty="0" smtClean="0"/>
              <a:t>Buy and hold</a:t>
            </a:r>
          </a:p>
          <a:p>
            <a:r>
              <a:rPr lang="en-GB" dirty="0" smtClean="0"/>
              <a:t>Indexing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Passive Equity Portfolio </a:t>
            </a:r>
            <a:br>
              <a:rPr lang="en-GB" dirty="0"/>
            </a:br>
            <a:r>
              <a:rPr lang="en-GB" dirty="0"/>
              <a:t>Management Strategies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Attempt to replicate the performance of an </a:t>
            </a:r>
            <a:r>
              <a:rPr lang="en-US" altLang="en-US" dirty="0" smtClean="0"/>
              <a:t>index</a:t>
            </a:r>
          </a:p>
          <a:p>
            <a:endParaRPr lang="en-GB" altLang="en-US" dirty="0" smtClean="0"/>
          </a:p>
          <a:p>
            <a:endParaRPr lang="en-US" alt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5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Passive Equity Portfolio </a:t>
            </a:r>
            <a:br>
              <a:rPr lang="en-GB" dirty="0"/>
            </a:br>
            <a:r>
              <a:rPr lang="en-GB" dirty="0"/>
              <a:t>Management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Strong rationale for this </a:t>
            </a:r>
            <a:r>
              <a:rPr lang="en-GB" dirty="0" smtClean="0"/>
              <a:t>approach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Stock </a:t>
            </a:r>
            <a:r>
              <a:rPr lang="en-GB" dirty="0" smtClean="0"/>
              <a:t>markets throughout the world are often fairly efficient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Costs </a:t>
            </a:r>
            <a:r>
              <a:rPr lang="en-GB" dirty="0"/>
              <a:t>of active management (1 to 2%) are hard to overcome in risk-adjusted performance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1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Equity portfolio 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Managers analyse economy, industries and companies to estimate a stock’s intrinsic value.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Evaluate firms’ strategies and competitive advantage and recommend individual stocks for purchase or sale.</a:t>
            </a:r>
          </a:p>
          <a:p>
            <a:pPr algn="just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en-US" dirty="0"/>
              <a:t>Passive Equity Portfolio </a:t>
            </a:r>
            <a:br>
              <a:rPr lang="en-CA" altLang="en-US" dirty="0"/>
            </a:br>
            <a:r>
              <a:rPr lang="en-CA" altLang="en-US" dirty="0"/>
              <a:t>Management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dirty="0" smtClean="0"/>
              <a:t>However, passive strategies are not costless to employ.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Because </a:t>
            </a:r>
            <a:r>
              <a:rPr lang="en-GB" dirty="0" smtClean="0"/>
              <a:t>of cash flows into and out of an index fund, as well as events that change the composition of the benchmark itself.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May slightly underperform the target index due to fees and commissions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Index Portfolio Construction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/>
              <a:t>Full Replication</a:t>
            </a:r>
          </a:p>
          <a:p>
            <a:r>
              <a:rPr lang="en-GB" dirty="0"/>
              <a:t>All securities in the index are purchased in proportion to weights in the index</a:t>
            </a:r>
          </a:p>
          <a:p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/>
              <a:t>helps ensure close tracking</a:t>
            </a:r>
          </a:p>
          <a:p>
            <a:endParaRPr lang="en-GB" dirty="0" smtClean="0"/>
          </a:p>
          <a:p>
            <a:r>
              <a:rPr lang="en-GB" dirty="0" smtClean="0"/>
              <a:t>Increases </a:t>
            </a:r>
            <a:r>
              <a:rPr lang="en-GB" dirty="0"/>
              <a:t>transaction costs, particularly with dividend reinvestment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50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Index Portfolio Construction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/>
              <a:t>Sampling</a:t>
            </a:r>
          </a:p>
          <a:p>
            <a:r>
              <a:rPr lang="en-GB" dirty="0"/>
              <a:t>Buys a representative sample of stocks in the benchmark index according to their weights in the index</a:t>
            </a:r>
          </a:p>
          <a:p>
            <a:r>
              <a:rPr lang="en-GB" dirty="0"/>
              <a:t>Fewer stocks means lower commissions</a:t>
            </a:r>
          </a:p>
          <a:p>
            <a:r>
              <a:rPr lang="en-GB" dirty="0"/>
              <a:t>Reinvestment of dividends is less difficult</a:t>
            </a:r>
          </a:p>
          <a:p>
            <a:r>
              <a:rPr lang="en-GB" dirty="0"/>
              <a:t>Will not track the index as closely, so there will be some tracking error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Index Portfolio Construction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i="1" dirty="0"/>
              <a:t>Quadratic Optimization (or programming techniques)</a:t>
            </a:r>
          </a:p>
          <a:p>
            <a:pPr algn="just"/>
            <a:r>
              <a:rPr lang="en-GB" dirty="0"/>
              <a:t>Historical information on price changes and correlations between securities are input into a computer program that determines the composition of a portfolio that will minimize tracking error with the benchmark</a:t>
            </a:r>
          </a:p>
          <a:p>
            <a:pPr algn="just"/>
            <a:r>
              <a:rPr lang="en-GB" dirty="0"/>
              <a:t>Relies on historical correlations, which may change over time, leading to failure to track the index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4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42900"/>
            <a:ext cx="8893175" cy="998538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  <a:tabLst>
                <a:tab pos="2971800" algn="l"/>
                <a:tab pos="3086100" algn="l"/>
              </a:tabLst>
            </a:pPr>
            <a:r>
              <a:rPr lang="en-US" altLang="en-US" dirty="0" smtClean="0"/>
              <a:t>Tracking Error and Index Portfolio Construction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68450"/>
            <a:ext cx="8512175" cy="5029200"/>
          </a:xfrm>
        </p:spPr>
        <p:txBody>
          <a:bodyPr>
            <a:normAutofit/>
          </a:bodyPr>
          <a:lstStyle/>
          <a:p>
            <a:pPr algn="just"/>
            <a:r>
              <a:rPr lang="en-US" altLang="en-US" dirty="0" smtClean="0"/>
              <a:t>The goal of the passive manager should be to minimize the portfolio’s return volatility relative to the index, i.e., to minimize tracking </a:t>
            </a:r>
            <a:r>
              <a:rPr lang="en-US" altLang="en-US" dirty="0" smtClean="0"/>
              <a:t>error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11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42900"/>
            <a:ext cx="8893175" cy="998538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  <a:tabLst>
                <a:tab pos="2971800" algn="l"/>
                <a:tab pos="3086100" algn="l"/>
              </a:tabLst>
            </a:pPr>
            <a:r>
              <a:rPr lang="en-US" altLang="en-US" smtClean="0"/>
              <a:t>Tracking Error and Index Portfolio Construction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68450"/>
            <a:ext cx="8512175" cy="5029200"/>
          </a:xfrm>
        </p:spPr>
        <p:txBody>
          <a:bodyPr>
            <a:noAutofit/>
          </a:bodyPr>
          <a:lstStyle/>
          <a:p>
            <a:r>
              <a:rPr lang="en-US" altLang="en-US" dirty="0" smtClean="0"/>
              <a:t>Tracking </a:t>
            </a:r>
            <a:r>
              <a:rPr lang="en-US" altLang="en-US" dirty="0" smtClean="0"/>
              <a:t>Error Measure</a:t>
            </a:r>
          </a:p>
          <a:p>
            <a:pPr lvl="1"/>
            <a:r>
              <a:rPr lang="en-US" altLang="en-US" sz="3200" dirty="0" smtClean="0"/>
              <a:t>Return differential in time period t</a:t>
            </a:r>
          </a:p>
          <a:p>
            <a:pPr lvl="1">
              <a:lnSpc>
                <a:spcPct val="130000"/>
              </a:lnSpc>
              <a:buFontTx/>
              <a:buNone/>
            </a:pPr>
            <a:r>
              <a:rPr lang="en-US" altLang="en-US" sz="3200" dirty="0" smtClean="0"/>
              <a:t>			</a:t>
            </a:r>
            <a:r>
              <a:rPr lang="el-GR" altLang="en-US" sz="3200" dirty="0" smtClean="0">
                <a:cs typeface="Arial" charset="0"/>
              </a:rPr>
              <a:t>Δ</a:t>
            </a:r>
            <a:r>
              <a:rPr lang="en-US" altLang="en-US" sz="3200" baseline="-25000" dirty="0" smtClean="0">
                <a:cs typeface="Arial" charset="0"/>
              </a:rPr>
              <a:t>t </a:t>
            </a:r>
            <a:r>
              <a:rPr lang="en-US" altLang="en-US" sz="3200" dirty="0" smtClean="0">
                <a:cs typeface="Arial" charset="0"/>
              </a:rPr>
              <a:t>=</a:t>
            </a:r>
            <a:r>
              <a:rPr lang="en-US" altLang="en-US" sz="3200" dirty="0" err="1" smtClean="0">
                <a:cs typeface="Arial" charset="0"/>
              </a:rPr>
              <a:t>R</a:t>
            </a:r>
            <a:r>
              <a:rPr lang="en-US" altLang="en-US" sz="3200" baseline="-25000" dirty="0" err="1" smtClean="0">
                <a:cs typeface="Arial" charset="0"/>
              </a:rPr>
              <a:t>pt</a:t>
            </a:r>
            <a:r>
              <a:rPr lang="en-US" altLang="en-US" sz="3200" dirty="0" smtClean="0">
                <a:cs typeface="Arial" charset="0"/>
              </a:rPr>
              <a:t> – </a:t>
            </a:r>
            <a:r>
              <a:rPr lang="en-US" altLang="en-US" sz="3200" dirty="0" err="1" smtClean="0">
                <a:cs typeface="Arial" charset="0"/>
              </a:rPr>
              <a:t>R</a:t>
            </a:r>
            <a:r>
              <a:rPr lang="en-US" altLang="en-US" sz="3200" baseline="-25000" dirty="0" err="1" smtClean="0">
                <a:cs typeface="Arial" charset="0"/>
              </a:rPr>
              <a:t>bt</a:t>
            </a:r>
            <a:endParaRPr lang="en-US" altLang="en-US" sz="3200" dirty="0" smtClean="0">
              <a:cs typeface="Arial" charset="0"/>
            </a:endParaRPr>
          </a:p>
          <a:p>
            <a:pPr lvl="3">
              <a:lnSpc>
                <a:spcPct val="130000"/>
              </a:lnSpc>
              <a:buFontTx/>
              <a:buNone/>
            </a:pPr>
            <a:r>
              <a:rPr lang="en-US" altLang="en-US" sz="2400" dirty="0" smtClean="0">
                <a:cs typeface="Arial" charset="0"/>
              </a:rPr>
              <a:t>where </a:t>
            </a:r>
            <a:r>
              <a:rPr lang="en-US" altLang="en-US" sz="2400" dirty="0" err="1" smtClean="0">
                <a:cs typeface="Arial" charset="0"/>
              </a:rPr>
              <a:t>R</a:t>
            </a:r>
            <a:r>
              <a:rPr lang="en-US" altLang="en-US" sz="2400" baseline="-25000" dirty="0" err="1" smtClean="0">
                <a:cs typeface="Arial" charset="0"/>
              </a:rPr>
              <a:t>pt</a:t>
            </a:r>
            <a:r>
              <a:rPr lang="en-US" altLang="en-US" sz="2400" dirty="0" smtClean="0">
                <a:cs typeface="Arial" charset="0"/>
              </a:rPr>
              <a:t>= </a:t>
            </a:r>
            <a:r>
              <a:rPr lang="en-US" altLang="en-US" sz="2400" dirty="0" smtClean="0"/>
              <a:t>return to the managed portfolio in Period </a:t>
            </a:r>
            <a:r>
              <a:rPr lang="en-US" altLang="en-US" sz="2400" i="1" dirty="0" smtClean="0"/>
              <a:t>t</a:t>
            </a:r>
            <a:endParaRPr lang="en-US" altLang="en-US" sz="2400" dirty="0" smtClean="0">
              <a:cs typeface="Arial" charset="0"/>
            </a:endParaRPr>
          </a:p>
          <a:p>
            <a:pPr lvl="3">
              <a:buFontTx/>
              <a:buNone/>
            </a:pPr>
            <a:r>
              <a:rPr lang="en-US" altLang="en-US" sz="2400" dirty="0" smtClean="0"/>
              <a:t>		    </a:t>
            </a:r>
            <a:r>
              <a:rPr lang="en-US" altLang="en-US" sz="2400" dirty="0" err="1" smtClean="0"/>
              <a:t>R</a:t>
            </a:r>
            <a:r>
              <a:rPr lang="en-US" altLang="en-US" sz="2400" baseline="-25000" dirty="0" err="1" smtClean="0"/>
              <a:t>bt</a:t>
            </a:r>
            <a:r>
              <a:rPr lang="en-US" altLang="en-US" sz="2400" dirty="0" smtClean="0"/>
              <a:t>= </a:t>
            </a:r>
            <a:r>
              <a:rPr lang="el-GR" altLang="en-US" sz="2400" dirty="0" smtClean="0"/>
              <a:t>return to the benchmark portfolio in Period </a:t>
            </a:r>
            <a:r>
              <a:rPr lang="el-GR" altLang="en-US" sz="2400" i="1" dirty="0" smtClean="0"/>
              <a:t>t</a:t>
            </a:r>
            <a:endParaRPr lang="en-US" altLang="en-US" sz="2400" i="1" dirty="0" smtClean="0"/>
          </a:p>
          <a:p>
            <a:pPr lvl="1"/>
            <a:r>
              <a:rPr lang="en-US" altLang="en-US" sz="3200" dirty="0" smtClean="0"/>
              <a:t>Tracking error is measured as the standard deviation of </a:t>
            </a:r>
            <a:r>
              <a:rPr lang="el-GR" altLang="en-US" sz="3200" dirty="0" smtClean="0">
                <a:cs typeface="Arial" charset="0"/>
              </a:rPr>
              <a:t>Δ</a:t>
            </a:r>
            <a:r>
              <a:rPr lang="en-US" altLang="en-US" sz="3200" baseline="-25000" dirty="0" smtClean="0">
                <a:cs typeface="Arial" charset="0"/>
              </a:rPr>
              <a:t>t</a:t>
            </a:r>
            <a:r>
              <a:rPr lang="en-US" altLang="en-US" sz="3200" dirty="0" smtClean="0">
                <a:cs typeface="Arial" charset="0"/>
              </a:rPr>
              <a:t>, normally annualized (TE)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391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152525"/>
          </a:xfrm>
        </p:spPr>
        <p:txBody>
          <a:bodyPr/>
          <a:lstStyle/>
          <a:p>
            <a:pPr eaLnBrk="1" hangingPunct="1"/>
            <a:r>
              <a:rPr lang="en-CA" altLang="en-US" sz="3600" smtClean="0"/>
              <a:t>Tracking Error and Index Portfolio Construction</a:t>
            </a:r>
          </a:p>
        </p:txBody>
      </p:sp>
      <p:pic>
        <p:nvPicPr>
          <p:cNvPr id="12291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722438"/>
            <a:ext cx="8385175" cy="4514850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65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619125"/>
            <a:ext cx="9144000" cy="10810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CA" altLang="en-US" smtClean="0"/>
              <a:t>Methods of Index Portfolio Investing</a:t>
            </a:r>
            <a:br>
              <a:rPr lang="en-CA" altLang="en-US" smtClean="0"/>
            </a:br>
            <a:endParaRPr lang="en-CA" alt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50825" y="1490663"/>
            <a:ext cx="8642350" cy="3810000"/>
          </a:xfrm>
        </p:spPr>
        <p:txBody>
          <a:bodyPr>
            <a:normAutofit/>
          </a:bodyPr>
          <a:lstStyle/>
          <a:p>
            <a:pPr eaLnBrk="1" hangingPunct="1"/>
            <a:r>
              <a:rPr lang="en-CA" altLang="en-US" b="1" i="1" dirty="0" smtClean="0"/>
              <a:t>Index Funds</a:t>
            </a:r>
            <a:endParaRPr lang="en-US" altLang="en-US" b="1" i="1" dirty="0" smtClean="0"/>
          </a:p>
          <a:p>
            <a:pPr lvl="1" eaLnBrk="1" hangingPunct="1"/>
            <a:r>
              <a:rPr lang="en-US" altLang="en-US" sz="3200" dirty="0" smtClean="0"/>
              <a:t>In an indexed portfolio, the fund manager will typically attempt to replicate the composition of the particular index </a:t>
            </a:r>
            <a:r>
              <a:rPr lang="en-US" altLang="en-US" sz="3200" dirty="0" smtClean="0"/>
              <a:t>exactly</a:t>
            </a:r>
          </a:p>
          <a:p>
            <a:pPr marL="457200" lvl="1" indent="0" eaLnBrk="1" hangingPunct="1">
              <a:buNone/>
            </a:pPr>
            <a:endParaRPr lang="en-US" altLang="en-US" sz="3200" dirty="0" smtClean="0"/>
          </a:p>
          <a:p>
            <a:pPr lvl="1" eaLnBrk="1" hangingPunct="1"/>
            <a:r>
              <a:rPr lang="en-US" altLang="en-US" sz="3200" dirty="0" smtClean="0"/>
              <a:t>The fund manager will buy the exact securities comprising the index in their exact weights</a:t>
            </a:r>
          </a:p>
          <a:p>
            <a:pPr eaLnBrk="1" hangingPunct="1"/>
            <a:endParaRPr lang="en-CA" altLang="en-US" sz="20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619125"/>
            <a:ext cx="9144000" cy="10810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CA" altLang="en-US" smtClean="0"/>
              <a:t>Methods of Index Portfolio Investing</a:t>
            </a:r>
            <a:br>
              <a:rPr lang="en-CA" altLang="en-US" smtClean="0"/>
            </a:br>
            <a:endParaRPr lang="en-CA" alt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50825" y="1490662"/>
            <a:ext cx="8642350" cy="468153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CA" altLang="en-US" b="1" i="1" dirty="0" smtClean="0"/>
              <a:t>Index Funds</a:t>
            </a:r>
            <a:endParaRPr lang="en-US" altLang="en-US" b="1" i="1" dirty="0" smtClean="0"/>
          </a:p>
          <a:p>
            <a:pPr lvl="1" eaLnBrk="1" hangingPunct="1">
              <a:lnSpc>
                <a:spcPct val="110000"/>
              </a:lnSpc>
            </a:pPr>
            <a:r>
              <a:rPr lang="en-US" altLang="en-US" sz="3200" dirty="0" smtClean="0"/>
              <a:t>Change </a:t>
            </a:r>
            <a:r>
              <a:rPr lang="en-US" altLang="en-US" sz="3200" dirty="0" smtClean="0"/>
              <a:t>those positions anytime the composition of the index itself is </a:t>
            </a:r>
            <a:r>
              <a:rPr lang="en-US" altLang="en-US" sz="3200" dirty="0" smtClean="0"/>
              <a:t>changed</a:t>
            </a:r>
          </a:p>
          <a:p>
            <a:pPr marL="457200" lvl="1" indent="0" eaLnBrk="1" hangingPunct="1">
              <a:lnSpc>
                <a:spcPct val="110000"/>
              </a:lnSpc>
              <a:buNone/>
            </a:pPr>
            <a:endParaRPr lang="en-US" altLang="en-US" sz="3200" dirty="0" smtClean="0"/>
          </a:p>
          <a:p>
            <a:pPr lvl="1" eaLnBrk="1" hangingPunct="1">
              <a:lnSpc>
                <a:spcPct val="110000"/>
              </a:lnSpc>
            </a:pPr>
            <a:r>
              <a:rPr lang="en-US" altLang="en-US" sz="3200" dirty="0" smtClean="0"/>
              <a:t>Low trading and management expense </a:t>
            </a:r>
            <a:r>
              <a:rPr lang="en-US" altLang="en-US" sz="3200" dirty="0" smtClean="0"/>
              <a:t>ratios</a:t>
            </a:r>
          </a:p>
          <a:p>
            <a:pPr marL="457200" lvl="1" indent="0" eaLnBrk="1" hangingPunct="1">
              <a:lnSpc>
                <a:spcPct val="110000"/>
              </a:lnSpc>
              <a:buNone/>
            </a:pPr>
            <a:endParaRPr lang="en-US" altLang="en-US" sz="3200" dirty="0" smtClean="0"/>
          </a:p>
          <a:p>
            <a:pPr lvl="1" eaLnBrk="1" hangingPunct="1"/>
            <a:r>
              <a:rPr lang="en-US" altLang="en-US" sz="3200" dirty="0" smtClean="0"/>
              <a:t>Advantage: provide an inexpensive way for investors to acquire a diversified portfolio</a:t>
            </a:r>
          </a:p>
          <a:p>
            <a:pPr eaLnBrk="1" hangingPunct="1"/>
            <a:endParaRPr lang="en-CA" altLang="en-US" sz="20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5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619125"/>
            <a:ext cx="9144000" cy="10810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CA" altLang="en-US" smtClean="0"/>
              <a:t>Methods of Index Portfolio Investing</a:t>
            </a:r>
            <a:br>
              <a:rPr lang="en-CA" altLang="en-US" smtClean="0"/>
            </a:br>
            <a:endParaRPr lang="en-CA" alt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50825" y="1628775"/>
            <a:ext cx="8642350" cy="48482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CA" altLang="en-US" b="1" i="1" dirty="0" smtClean="0"/>
              <a:t>ETFs</a:t>
            </a:r>
            <a:endParaRPr lang="en-US" altLang="en-US" b="1" i="1" dirty="0" smtClean="0"/>
          </a:p>
          <a:p>
            <a:pPr lvl="1" algn="just" eaLnBrk="1" hangingPunct="1"/>
            <a:r>
              <a:rPr lang="en-US" altLang="en-US" sz="3200" dirty="0" smtClean="0"/>
              <a:t>Depository receipts that give investors a pro rata claim on the capital gains and cash flows of the securities that are held in deposit by a financial institution that issued the </a:t>
            </a:r>
            <a:r>
              <a:rPr lang="en-US" altLang="en-US" sz="3200" dirty="0" smtClean="0"/>
              <a:t>certificates</a:t>
            </a:r>
          </a:p>
          <a:p>
            <a:pPr marL="457200" lvl="1" indent="0" algn="just" eaLnBrk="1" hangingPunct="1">
              <a:buNone/>
            </a:pPr>
            <a:endParaRPr lang="en-US" altLang="en-US" sz="3200" dirty="0" smtClean="0"/>
          </a:p>
          <a:p>
            <a:pPr lvl="1" algn="just" eaLnBrk="1" hangingPunct="1"/>
            <a:r>
              <a:rPr lang="en-US" altLang="en-US" sz="3200" dirty="0" smtClean="0"/>
              <a:t>Advantage of ETFs over index mutual funds is that they can be bought and sold (and short sold) like common stock</a:t>
            </a:r>
          </a:p>
          <a:p>
            <a:pPr eaLnBrk="1" hangingPunct="1">
              <a:buFontTx/>
              <a:buNone/>
            </a:pPr>
            <a:endParaRPr lang="en-CA" alt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2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Equity portfolio 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Computers analyse relationships between stocks and market sectors to identify undervalued stocks.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1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619125"/>
            <a:ext cx="9144000" cy="10810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CA" altLang="en-US" smtClean="0"/>
              <a:t>Methods of Index Portfolio Investing</a:t>
            </a:r>
            <a:br>
              <a:rPr lang="en-CA" altLang="en-US" smtClean="0"/>
            </a:br>
            <a:endParaRPr lang="en-CA" alt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50825" y="1628775"/>
            <a:ext cx="8642350" cy="3883025"/>
          </a:xfrm>
        </p:spPr>
        <p:txBody>
          <a:bodyPr>
            <a:normAutofit/>
          </a:bodyPr>
          <a:lstStyle/>
          <a:p>
            <a:pPr eaLnBrk="1" hangingPunct="1"/>
            <a:r>
              <a:rPr lang="en-CA" altLang="en-US" dirty="0" smtClean="0"/>
              <a:t>ETFs</a:t>
            </a:r>
            <a:endParaRPr lang="en-US" altLang="en-US" dirty="0" smtClean="0"/>
          </a:p>
          <a:p>
            <a:pPr lvl="1" eaLnBrk="1" hangingPunct="1"/>
            <a:r>
              <a:rPr lang="en-US" altLang="en-US" sz="3200" dirty="0" smtClean="0"/>
              <a:t>The </a:t>
            </a:r>
            <a:r>
              <a:rPr lang="en-US" altLang="en-US" sz="3200" dirty="0" smtClean="0"/>
              <a:t>notable example of ETFs</a:t>
            </a:r>
          </a:p>
          <a:p>
            <a:pPr lvl="3" eaLnBrk="1" hangingPunct="1"/>
            <a:r>
              <a:rPr lang="en-US" altLang="en-US" sz="3200" dirty="0" err="1" smtClean="0"/>
              <a:t>Falcom</a:t>
            </a:r>
            <a:r>
              <a:rPr lang="en-US" altLang="en-US" sz="3200" dirty="0" smtClean="0"/>
              <a:t> Saudi Equity ETF</a:t>
            </a:r>
            <a:endParaRPr lang="en-US" altLang="en-US" sz="3200" dirty="0" smtClean="0"/>
          </a:p>
          <a:p>
            <a:pPr lvl="3" eaLnBrk="1" hangingPunct="1"/>
            <a:r>
              <a:rPr lang="en-US" altLang="en-US" sz="3200" dirty="0" smtClean="0"/>
              <a:t>HSBC </a:t>
            </a:r>
            <a:r>
              <a:rPr lang="en-US" altLang="en-US" sz="3200" dirty="0" err="1" smtClean="0"/>
              <a:t>Amanah</a:t>
            </a:r>
            <a:r>
              <a:rPr lang="en-US" altLang="en-US" sz="3200" dirty="0" smtClean="0"/>
              <a:t> Saudi 20</a:t>
            </a:r>
            <a:endParaRPr lang="en-US" altLang="en-US" sz="3200" dirty="0" smtClean="0"/>
          </a:p>
          <a:p>
            <a:pPr lvl="3" eaLnBrk="1" hangingPunct="1"/>
            <a:r>
              <a:rPr lang="en-US" altLang="en-US" sz="3200" dirty="0" err="1" smtClean="0"/>
              <a:t>Falcom</a:t>
            </a:r>
            <a:r>
              <a:rPr lang="en-US" altLang="en-US" sz="3200" dirty="0" smtClean="0"/>
              <a:t> Petrochemical ETF</a:t>
            </a:r>
            <a:endParaRPr lang="en-US" altLang="en-US" sz="3200" dirty="0" smtClean="0"/>
          </a:p>
          <a:p>
            <a:pPr eaLnBrk="1" hangingPunct="1">
              <a:buFontTx/>
              <a:buNone/>
            </a:pPr>
            <a:endParaRPr lang="en-CA" alt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7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equity portfolio management strategies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5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en-US" dirty="0"/>
              <a:t>Active Equity Portfolio </a:t>
            </a:r>
            <a:br>
              <a:rPr lang="en-CA" altLang="en-US" dirty="0"/>
            </a:br>
            <a:r>
              <a:rPr lang="en-CA" altLang="en-US" dirty="0"/>
              <a:t>Management Strategies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FUNDAMENTAL ANALYSIS</a:t>
            </a:r>
          </a:p>
          <a:p>
            <a:r>
              <a:rPr lang="en-GB" dirty="0" smtClean="0"/>
              <a:t>a. Top down (asset class rotation, sector rotation, etc.)</a:t>
            </a:r>
          </a:p>
          <a:p>
            <a:r>
              <a:rPr lang="en-GB" dirty="0" smtClean="0"/>
              <a:t>b. Bottom up (stock undervaluation / overvaluation)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9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Active Equity Portfolio </a:t>
            </a:r>
            <a:br>
              <a:rPr lang="en-GB" dirty="0"/>
            </a:br>
            <a:r>
              <a:rPr lang="en-GB" dirty="0"/>
              <a:t>Management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2. TECHNICAL ANALYSIS</a:t>
            </a:r>
          </a:p>
          <a:p>
            <a:r>
              <a:rPr lang="en-GB" dirty="0" smtClean="0"/>
              <a:t>Contrarian (e.g. overreaction)</a:t>
            </a:r>
          </a:p>
          <a:p>
            <a:r>
              <a:rPr lang="en-GB" dirty="0" smtClean="0"/>
              <a:t>Continuation (e.g. price momentum)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en-US" dirty="0"/>
              <a:t>Active Equity Portfolio </a:t>
            </a:r>
            <a:br>
              <a:rPr lang="en-CA" altLang="en-US" dirty="0"/>
            </a:br>
            <a:r>
              <a:rPr lang="en-CA" altLang="en-US" dirty="0"/>
              <a:t>Management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3. ANOMALIES AND ATTRIBUTES</a:t>
            </a:r>
          </a:p>
          <a:p>
            <a:r>
              <a:rPr lang="en-GB" dirty="0" smtClean="0"/>
              <a:t>a. Calendar effects ( e.g. weekend)</a:t>
            </a:r>
          </a:p>
          <a:p>
            <a:r>
              <a:rPr lang="en-GB" dirty="0" smtClean="0"/>
              <a:t>b. Information effects ( e.g. neglect)</a:t>
            </a:r>
          </a:p>
          <a:p>
            <a:r>
              <a:rPr lang="en-GB" dirty="0" smtClean="0"/>
              <a:t>c. Security characteristics ( e.g. P/E, P/B)</a:t>
            </a:r>
          </a:p>
          <a:p>
            <a:r>
              <a:rPr lang="en-GB" dirty="0" smtClean="0"/>
              <a:t>d. Investment styles (e.g. value, growth)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0810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CA" altLang="en-US" dirty="0" smtClean="0"/>
              <a:t>Active Equity Portfolio </a:t>
            </a:r>
            <a:br>
              <a:rPr lang="en-CA" altLang="en-US" dirty="0" smtClean="0"/>
            </a:br>
            <a:r>
              <a:rPr lang="en-CA" altLang="en-US" dirty="0" smtClean="0"/>
              <a:t>Management Strategies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50825" y="1628774"/>
            <a:ext cx="8642350" cy="36290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 smtClean="0"/>
              <a:t>Goal is to earn a portfolio return that exceeds the return of a passive benchmark portfolio, net of transaction costs, on a risk-adjusted basis</a:t>
            </a:r>
          </a:p>
          <a:p>
            <a:pPr lvl="1" eaLnBrk="1" hangingPunct="1"/>
            <a:r>
              <a:rPr lang="en-US" altLang="en-US" sz="3200" dirty="0" smtClean="0"/>
              <a:t>Need to select an appropriate benchmark</a:t>
            </a:r>
          </a:p>
          <a:p>
            <a:pPr lvl="1" eaLnBrk="1" hangingPunct="1"/>
            <a:endParaRPr lang="en-CA" altLang="en-US" sz="2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9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0810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CA" altLang="en-US" dirty="0" smtClean="0"/>
              <a:t>Active Equity Portfolio </a:t>
            </a:r>
            <a:br>
              <a:rPr lang="en-CA" altLang="en-US" dirty="0" smtClean="0"/>
            </a:br>
            <a:r>
              <a:rPr lang="en-CA" altLang="en-US" dirty="0" smtClean="0"/>
              <a:t>Management Strategies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50825" y="1628774"/>
            <a:ext cx="8642350" cy="40862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 smtClean="0"/>
              <a:t>Practical </a:t>
            </a:r>
            <a:r>
              <a:rPr lang="en-US" altLang="en-US" dirty="0" smtClean="0"/>
              <a:t>difficulties of active manager</a:t>
            </a:r>
          </a:p>
          <a:p>
            <a:pPr lvl="1" eaLnBrk="1" hangingPunct="1"/>
            <a:r>
              <a:rPr lang="en-US" altLang="en-US" sz="3200" dirty="0" smtClean="0"/>
              <a:t>Transactions costs must be offset by superior performance vis-à-vis the benchmark</a:t>
            </a:r>
          </a:p>
          <a:p>
            <a:pPr lvl="1" eaLnBrk="1" hangingPunct="1"/>
            <a:r>
              <a:rPr lang="en-US" altLang="en-US" sz="3200" dirty="0" smtClean="0"/>
              <a:t>Higher risk-taking can also increase needed performance to beat the benchmark</a:t>
            </a:r>
          </a:p>
          <a:p>
            <a:pPr lvl="1" eaLnBrk="1" hangingPunct="1"/>
            <a:endParaRPr lang="en-CA" altLang="en-US" sz="2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4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792162"/>
          </a:xfrm>
        </p:spPr>
        <p:txBody>
          <a:bodyPr/>
          <a:lstStyle/>
          <a:p>
            <a:pPr eaLnBrk="1" hangingPunct="1"/>
            <a:r>
              <a:rPr lang="en-CA" altLang="en-US" dirty="0" smtClean="0"/>
              <a:t>Fundamental Strategies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en-US" dirty="0" smtClean="0">
                <a:cs typeface="Times New Roman" pitchFamily="18" charset="0"/>
              </a:rPr>
              <a:t>Top-Down versus Bottom-Up Approaches</a:t>
            </a:r>
          </a:p>
          <a:p>
            <a:pPr lvl="1">
              <a:lnSpc>
                <a:spcPct val="110000"/>
              </a:lnSpc>
            </a:pPr>
            <a:r>
              <a:rPr lang="en-US" altLang="en-US" sz="3200" b="1" i="1" dirty="0" smtClean="0"/>
              <a:t>Top-Down</a:t>
            </a:r>
          </a:p>
          <a:p>
            <a:pPr lvl="2">
              <a:lnSpc>
                <a:spcPct val="110000"/>
              </a:lnSpc>
            </a:pPr>
            <a:r>
              <a:rPr lang="en-US" altLang="en-US" sz="3200" dirty="0" smtClean="0"/>
              <a:t>Broad country and asset class allocations</a:t>
            </a:r>
          </a:p>
          <a:p>
            <a:pPr lvl="2">
              <a:lnSpc>
                <a:spcPct val="110000"/>
              </a:lnSpc>
            </a:pPr>
            <a:r>
              <a:rPr lang="en-US" altLang="en-US" sz="3200" dirty="0" smtClean="0"/>
              <a:t>Sector allocation decisions</a:t>
            </a:r>
          </a:p>
          <a:p>
            <a:pPr lvl="2">
              <a:lnSpc>
                <a:spcPct val="110000"/>
              </a:lnSpc>
            </a:pPr>
            <a:r>
              <a:rPr lang="en-US" altLang="en-US" sz="3200" dirty="0" smtClean="0"/>
              <a:t>Individual securities </a:t>
            </a:r>
            <a:r>
              <a:rPr lang="en-US" altLang="en-US" sz="3200" dirty="0" smtClean="0"/>
              <a:t>selection</a:t>
            </a:r>
            <a:endParaRPr lang="en-US" altLang="en-US" sz="32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792162"/>
          </a:xfrm>
        </p:spPr>
        <p:txBody>
          <a:bodyPr/>
          <a:lstStyle/>
          <a:p>
            <a:pPr eaLnBrk="1" hangingPunct="1"/>
            <a:r>
              <a:rPr lang="en-CA" altLang="en-US" smtClean="0"/>
              <a:t>Fundamental Strategies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en-US" dirty="0" smtClean="0">
                <a:cs typeface="Times New Roman" pitchFamily="18" charset="0"/>
              </a:rPr>
              <a:t>Top-Down versus Bottom-Up Approaches</a:t>
            </a:r>
          </a:p>
          <a:p>
            <a:pPr lvl="1">
              <a:lnSpc>
                <a:spcPct val="110000"/>
              </a:lnSpc>
            </a:pPr>
            <a:r>
              <a:rPr lang="en-US" altLang="en-US" sz="3200" b="1" i="1" dirty="0" smtClean="0">
                <a:cs typeface="Times New Roman" pitchFamily="18" charset="0"/>
              </a:rPr>
              <a:t>Bottom-Up</a:t>
            </a:r>
            <a:endParaRPr lang="en-US" altLang="en-US" sz="3200" b="1" i="1" dirty="0" smtClean="0">
              <a:cs typeface="Times New Roman" pitchFamily="18" charset="0"/>
            </a:endParaRPr>
          </a:p>
          <a:p>
            <a:pPr lvl="2">
              <a:lnSpc>
                <a:spcPct val="110000"/>
              </a:lnSpc>
            </a:pPr>
            <a:r>
              <a:rPr lang="en-US" altLang="en-US" sz="3200" dirty="0" smtClean="0">
                <a:cs typeface="Times New Roman" pitchFamily="18" charset="0"/>
              </a:rPr>
              <a:t>Emphasizes</a:t>
            </a:r>
            <a:r>
              <a:rPr lang="en-US" altLang="en-US" sz="3200" dirty="0" smtClean="0"/>
              <a:t> the selection of securities without any initial market or sector analysis</a:t>
            </a:r>
            <a:endParaRPr lang="en-US" altLang="en-US" sz="3200" dirty="0" smtClean="0">
              <a:cs typeface="Times New Roman" pitchFamily="18" charset="0"/>
            </a:endParaRPr>
          </a:p>
          <a:p>
            <a:pPr lvl="2">
              <a:lnSpc>
                <a:spcPct val="110000"/>
              </a:lnSpc>
            </a:pPr>
            <a:r>
              <a:rPr lang="en-US" altLang="en-US" sz="3200" dirty="0" smtClean="0"/>
              <a:t>Form a portfolio of equities that can be purchased at a substantial discount to what his or her valuation model indicates they are worth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2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250825" y="1219201"/>
            <a:ext cx="8642350" cy="5257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altLang="en-US" b="1" i="1" dirty="0" smtClean="0"/>
              <a:t>Three Generic Themes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3200" b="1" i="1" dirty="0" smtClean="0"/>
              <a:t>Time the equity market </a:t>
            </a:r>
            <a:r>
              <a:rPr lang="en-US" altLang="en-US" sz="3200" dirty="0" smtClean="0"/>
              <a:t>by shifting funds into and out of stocks, bonds, and T-bills depending on broad market forecasts 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3200" b="1" i="1" dirty="0" smtClean="0"/>
              <a:t>Shift funds </a:t>
            </a:r>
            <a:r>
              <a:rPr lang="en-US" altLang="en-US" sz="3200" dirty="0" smtClean="0"/>
              <a:t>among different equity sectors and industries (e.g., financial stocks, technology stocks) or among investment styles (e.g., value, growth large capitalization, small capitalization). This is basically the sector rotation strategy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3200" dirty="0" smtClean="0"/>
              <a:t>Do </a:t>
            </a:r>
            <a:r>
              <a:rPr lang="en-US" altLang="en-US" sz="3200" b="1" i="1" dirty="0" smtClean="0"/>
              <a:t>stock picking </a:t>
            </a:r>
            <a:r>
              <a:rPr lang="en-US" altLang="en-US" sz="3200" dirty="0" smtClean="0"/>
              <a:t>and look at individual issues in an attempt to find undervalued stocks</a:t>
            </a:r>
          </a:p>
          <a:p>
            <a:pPr lvl="2" eaLnBrk="1" hangingPunct="1">
              <a:lnSpc>
                <a:spcPct val="110000"/>
              </a:lnSpc>
              <a:buFontTx/>
              <a:buNone/>
            </a:pPr>
            <a:endParaRPr lang="en-US" altLang="en-US" sz="2800" dirty="0" smtClean="0"/>
          </a:p>
        </p:txBody>
      </p:sp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792162"/>
          </a:xfrm>
        </p:spPr>
        <p:txBody>
          <a:bodyPr/>
          <a:lstStyle/>
          <a:p>
            <a:pPr eaLnBrk="1" hangingPunct="1"/>
            <a:r>
              <a:rPr lang="en-CA" altLang="en-US" smtClean="0"/>
              <a:t>Fundamental Strategies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60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Equity portfolio 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Managers of equity portfolios can increase investor’s wealth through their sector and asset allocation decisions.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719137"/>
          </a:xfrm>
        </p:spPr>
        <p:txBody>
          <a:bodyPr/>
          <a:lstStyle/>
          <a:p>
            <a:pPr eaLnBrk="1" hangingPunct="1"/>
            <a:r>
              <a:rPr lang="en-CA" altLang="en-US" sz="3600" smtClean="0"/>
              <a:t>The Stock Market and the Business Cycle</a:t>
            </a:r>
          </a:p>
        </p:txBody>
      </p:sp>
      <p:pic>
        <p:nvPicPr>
          <p:cNvPr id="1945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771650"/>
            <a:ext cx="8713788" cy="3925888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3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6513" y="115888"/>
            <a:ext cx="9144001" cy="1081087"/>
          </a:xfrm>
        </p:spPr>
        <p:txBody>
          <a:bodyPr/>
          <a:lstStyle/>
          <a:p>
            <a:pPr eaLnBrk="1" hangingPunct="1"/>
            <a:r>
              <a:rPr lang="en-CA" altLang="en-US" smtClean="0"/>
              <a:t>Fundamental Strategies: 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>
          <a:xfrm>
            <a:off x="34925" y="1066801"/>
            <a:ext cx="8642350" cy="560228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en-US" b="1" i="1" dirty="0" smtClean="0"/>
              <a:t>The 130/30 Strategy</a:t>
            </a:r>
          </a:p>
          <a:p>
            <a:pPr lvl="1">
              <a:lnSpc>
                <a:spcPct val="110000"/>
              </a:lnSpc>
            </a:pPr>
            <a:r>
              <a:rPr lang="en-US" altLang="en-US" sz="3200" dirty="0" smtClean="0"/>
              <a:t>Long positions up to 130% of the portfolio’s original capital and short positions up to 30%</a:t>
            </a:r>
          </a:p>
          <a:p>
            <a:pPr lvl="1">
              <a:lnSpc>
                <a:spcPct val="110000"/>
              </a:lnSpc>
            </a:pPr>
            <a:r>
              <a:rPr lang="en-US" altLang="en-US" sz="3200" dirty="0" smtClean="0"/>
              <a:t>Use of the short positions creates the leverage needed, increasing both risk and expected returns compared to the fund’s benchmark</a:t>
            </a:r>
          </a:p>
          <a:p>
            <a:pPr lvl="1">
              <a:lnSpc>
                <a:spcPct val="110000"/>
              </a:lnSpc>
            </a:pPr>
            <a:r>
              <a:rPr lang="en-US" altLang="en-US" sz="3200" dirty="0" smtClean="0"/>
              <a:t>Enable managers to make full use of their fundamental research to buy stocks they identify as undervalued as well as short those that are overvalued</a:t>
            </a:r>
          </a:p>
          <a:p>
            <a:endParaRPr lang="en-CA" alt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24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792163"/>
          </a:xfrm>
        </p:spPr>
        <p:txBody>
          <a:bodyPr/>
          <a:lstStyle/>
          <a:p>
            <a:pPr eaLnBrk="1" hangingPunct="1"/>
            <a:r>
              <a:rPr lang="en-CA" altLang="en-US" smtClean="0"/>
              <a:t>Technical Strategies</a:t>
            </a:r>
          </a:p>
        </p:txBody>
      </p:sp>
      <p:sp>
        <p:nvSpPr>
          <p:cNvPr id="2150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i="1" dirty="0" smtClean="0">
                <a:cs typeface="Times New Roman" pitchFamily="18" charset="0"/>
              </a:rPr>
              <a:t>Contrarian Investment Strategy</a:t>
            </a:r>
          </a:p>
          <a:p>
            <a:pPr lvl="1"/>
            <a:r>
              <a:rPr lang="en-US" altLang="en-US" sz="3200" dirty="0" smtClean="0"/>
              <a:t>The belief that the best time to buy (sell) a stock is when the majority of other investors are the most bearish (bullish) about it</a:t>
            </a:r>
          </a:p>
          <a:p>
            <a:pPr lvl="1"/>
            <a:r>
              <a:rPr lang="en-US" altLang="en-US" sz="3200" dirty="0" smtClean="0"/>
              <a:t>The concept of mean reverting</a:t>
            </a:r>
          </a:p>
          <a:p>
            <a:pPr lvl="1"/>
            <a:r>
              <a:rPr lang="en-US" altLang="en-US" sz="3200" dirty="0" smtClean="0"/>
              <a:t>The overreaction hypothesis</a:t>
            </a:r>
            <a:endParaRPr lang="en-US" altLang="en-US" sz="3200" dirty="0" smtClean="0">
              <a:cs typeface="Times New Roman" pitchFamily="18" charset="0"/>
            </a:endParaRPr>
          </a:p>
          <a:p>
            <a:r>
              <a:rPr lang="en-US" altLang="en-US" sz="2800" dirty="0" smtClean="0">
                <a:cs typeface="Times New Roman" pitchFamily="18" charset="0"/>
              </a:rPr>
              <a:t> </a:t>
            </a:r>
            <a:endParaRPr lang="en-CA" alt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9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792163"/>
          </a:xfrm>
        </p:spPr>
        <p:txBody>
          <a:bodyPr/>
          <a:lstStyle/>
          <a:p>
            <a:pPr eaLnBrk="1" hangingPunct="1"/>
            <a:r>
              <a:rPr lang="en-CA" altLang="en-US" smtClean="0"/>
              <a:t>Technical Strategies</a:t>
            </a:r>
          </a:p>
        </p:txBody>
      </p:sp>
      <p:sp>
        <p:nvSpPr>
          <p:cNvPr id="2150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b="1" i="1" dirty="0" smtClean="0">
                <a:cs typeface="Times New Roman" pitchFamily="18" charset="0"/>
              </a:rPr>
              <a:t>Price </a:t>
            </a:r>
            <a:r>
              <a:rPr lang="en-US" altLang="en-US" b="1" i="1" dirty="0" smtClean="0">
                <a:cs typeface="Times New Roman" pitchFamily="18" charset="0"/>
              </a:rPr>
              <a:t>Momentum Strategy</a:t>
            </a:r>
          </a:p>
          <a:p>
            <a:pPr lvl="1" algn="just"/>
            <a:r>
              <a:rPr lang="en-US" altLang="en-US" sz="3200" dirty="0" smtClean="0"/>
              <a:t>Focus on the trend of past prices alone and makes purchase and sale decisions accordingly</a:t>
            </a:r>
          </a:p>
          <a:p>
            <a:pPr lvl="1" algn="just"/>
            <a:r>
              <a:rPr lang="en-US" altLang="en-US" sz="3200" dirty="0" smtClean="0"/>
              <a:t>Assume that recent trends in past prices will continue</a:t>
            </a:r>
          </a:p>
          <a:p>
            <a:endParaRPr lang="en-CA" alt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6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b="1" i="1" dirty="0" smtClean="0"/>
              <a:t>Earnings Momentum Strategy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Momentum is measured by the difference of actual EPS to the expected EPS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Purchases stocks that have accelerating earnings and sells (or short sells) stocks with disappointing </a:t>
            </a:r>
            <a:r>
              <a:rPr lang="en-US" altLang="en-US" sz="3200" dirty="0" smtClean="0"/>
              <a:t>earnings</a:t>
            </a:r>
            <a:endParaRPr lang="en-US" altLang="en-US" sz="3200" dirty="0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Anomalies and Attributes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2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b="1" i="1" dirty="0" smtClean="0"/>
              <a:t>Calendar-Related </a:t>
            </a:r>
            <a:r>
              <a:rPr lang="en-US" altLang="en-US" b="1" i="1" dirty="0" smtClean="0"/>
              <a:t>Anomalies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The Weekend Effect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The January </a:t>
            </a:r>
            <a:r>
              <a:rPr lang="en-US" altLang="en-US" sz="3200" dirty="0" smtClean="0"/>
              <a:t>Effect</a:t>
            </a:r>
            <a:endParaRPr lang="en-US" altLang="en-US" sz="3200" dirty="0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Anomalies and Attributes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1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b="1" i="1" dirty="0" smtClean="0"/>
              <a:t>Firm-Specific </a:t>
            </a:r>
            <a:r>
              <a:rPr lang="en-US" altLang="en-US" b="1" i="1" dirty="0" smtClean="0"/>
              <a:t>Attributes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Firm Size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P/E and P/BV ratios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Anomalies and Attributes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7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792163"/>
          </a:xfrm>
        </p:spPr>
        <p:txBody>
          <a:bodyPr/>
          <a:lstStyle/>
          <a:p>
            <a:pPr eaLnBrk="1" hangingPunct="1"/>
            <a:r>
              <a:rPr lang="en-CA" altLang="en-US" smtClean="0"/>
              <a:t>Investment Styles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79388" y="1628774"/>
            <a:ext cx="8642350" cy="4467225"/>
          </a:xfrm>
        </p:spPr>
        <p:txBody>
          <a:bodyPr>
            <a:normAutofit/>
          </a:bodyPr>
          <a:lstStyle/>
          <a:p>
            <a:pPr eaLnBrk="1" hangingPunct="1"/>
            <a:r>
              <a:rPr lang="en-CA" altLang="en-US" b="1" i="1" dirty="0" smtClean="0"/>
              <a:t>Value Versus Growth</a:t>
            </a:r>
            <a:endParaRPr lang="en-US" altLang="en-US" b="1" i="1" dirty="0" smtClean="0"/>
          </a:p>
          <a:p>
            <a:pPr lvl="1" eaLnBrk="1" hangingPunct="1"/>
            <a:r>
              <a:rPr lang="en-US" altLang="en-US" sz="3200" dirty="0" smtClean="0"/>
              <a:t>A growth investor focuses on the current and future economic “story” of a company, with less regard to share valuation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3200" dirty="0" smtClean="0"/>
              <a:t>Focus on EPS and its economic determinants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3200" dirty="0" smtClean="0"/>
              <a:t>Look for companies expected to have rapid EPS growth</a:t>
            </a:r>
          </a:p>
          <a:p>
            <a:pPr lvl="1" eaLnBrk="1" hangingPunct="1"/>
            <a:endParaRPr lang="en-CA" altLang="en-US" sz="2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792163"/>
          </a:xfrm>
        </p:spPr>
        <p:txBody>
          <a:bodyPr/>
          <a:lstStyle/>
          <a:p>
            <a:pPr eaLnBrk="1" hangingPunct="1"/>
            <a:r>
              <a:rPr lang="en-CA" altLang="en-US" smtClean="0"/>
              <a:t>Investment Styles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79388" y="1628774"/>
            <a:ext cx="8642350" cy="477202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CA" altLang="en-US" b="1" i="1" dirty="0" smtClean="0"/>
              <a:t>Value Versus Growth</a:t>
            </a:r>
            <a:endParaRPr lang="en-US" altLang="en-US" b="1" i="1" dirty="0" smtClean="0"/>
          </a:p>
          <a:p>
            <a:pPr lvl="1" algn="just" eaLnBrk="1" hangingPunct="1"/>
            <a:r>
              <a:rPr lang="en-US" altLang="en-US" sz="3200" dirty="0" smtClean="0"/>
              <a:t>Value investor focuses on share price in anticipation of a market correction and improving company fundamentals</a:t>
            </a:r>
          </a:p>
          <a:p>
            <a:pPr lvl="1" algn="just" eaLnBrk="1" hangingPunct="1"/>
            <a:r>
              <a:rPr lang="en-US" altLang="en-US" sz="3200" dirty="0" smtClean="0"/>
              <a:t>Value stocks generally have offered somewhat higher returns than growth stocks, but this does not occur with much consistency from one investment period to another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en-US" altLang="en-US" sz="3200" dirty="0" smtClean="0"/>
              <a:t>Focus on the price component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en-US" altLang="en-US" sz="3200" dirty="0" smtClean="0"/>
              <a:t>Not care much about current earnings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en-US" altLang="en-US" sz="3200" dirty="0" smtClean="0"/>
              <a:t>Assume the P/E ratio is below its natural level</a:t>
            </a:r>
          </a:p>
          <a:p>
            <a:pPr lvl="1" eaLnBrk="1" hangingPunct="1"/>
            <a:endParaRPr lang="en-US" altLang="en-US" sz="2400" dirty="0" smtClean="0"/>
          </a:p>
          <a:p>
            <a:pPr lvl="1" eaLnBrk="1" hangingPunct="1"/>
            <a:endParaRPr lang="en-CA" altLang="en-US" sz="2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9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Style Analysis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95400"/>
            <a:ext cx="8591550" cy="5157788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Construct a portfolio to capture one or more of the characteristics of equity securities</a:t>
            </a:r>
          </a:p>
          <a:p>
            <a:r>
              <a:rPr lang="en-US" altLang="en-US" dirty="0" smtClean="0"/>
              <a:t>Small-cap stocks, low-P/E stocks, etc…</a:t>
            </a:r>
          </a:p>
          <a:p>
            <a:r>
              <a:rPr lang="en-US" altLang="en-US" dirty="0" smtClean="0"/>
              <a:t>Value stocks (those that appear to be </a:t>
            </a:r>
            <a:r>
              <a:rPr lang="en-US" altLang="en-US" dirty="0" err="1" smtClean="0"/>
              <a:t>under-priced</a:t>
            </a:r>
            <a:r>
              <a:rPr lang="en-US" altLang="en-US" dirty="0" smtClean="0"/>
              <a:t> according to various measures)</a:t>
            </a:r>
          </a:p>
          <a:p>
            <a:pPr lvl="1"/>
            <a:r>
              <a:rPr lang="en-US" altLang="en-US" sz="3200" dirty="0" smtClean="0"/>
              <a:t>Low Price/Book value or Price/Earnings ratios</a:t>
            </a:r>
          </a:p>
          <a:p>
            <a:r>
              <a:rPr lang="en-US" altLang="en-US" dirty="0" smtClean="0"/>
              <a:t>Growth stocks (above-average earnings per share increases)</a:t>
            </a:r>
          </a:p>
          <a:p>
            <a:pPr lvl="1"/>
            <a:r>
              <a:rPr lang="en-US" altLang="en-US" sz="3200" dirty="0" smtClean="0"/>
              <a:t>High P/E, possibly a price momentum strategy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60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Tactical asset allocation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A manager acting as a market timer might split his funds into two index portfolios:</a:t>
            </a:r>
          </a:p>
          <a:p>
            <a:pPr algn="just"/>
            <a:r>
              <a:rPr lang="en-GB" dirty="0"/>
              <a:t>1. stocks</a:t>
            </a:r>
          </a:p>
          <a:p>
            <a:pPr algn="just"/>
            <a:r>
              <a:rPr lang="en-GB" dirty="0"/>
              <a:t>2. </a:t>
            </a:r>
            <a:r>
              <a:rPr lang="en-GB" dirty="0" smtClean="0"/>
              <a:t>bonds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Benefits from correctly predicting broad market movements rather than trends for individual companies.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863600"/>
          </a:xfrm>
        </p:spPr>
        <p:txBody>
          <a:bodyPr/>
          <a:lstStyle/>
          <a:p>
            <a:pPr eaLnBrk="1" hangingPunct="1"/>
            <a:r>
              <a:rPr lang="en-CA" altLang="en-US" smtClean="0"/>
              <a:t>Style Analysis</a:t>
            </a:r>
          </a:p>
        </p:txBody>
      </p:sp>
      <p:pic>
        <p:nvPicPr>
          <p:cNvPr id="2765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762125"/>
            <a:ext cx="8064500" cy="4403725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6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7191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CA" altLang="en-US" smtClean="0"/>
              <a:t>Does Style Matter?</a:t>
            </a:r>
          </a:p>
        </p:txBody>
      </p:sp>
      <p:sp>
        <p:nvSpPr>
          <p:cNvPr id="28675" name="Content Placeholder 7"/>
          <p:cNvSpPr>
            <a:spLocks noGrp="1"/>
          </p:cNvSpPr>
          <p:nvPr>
            <p:ph idx="1"/>
          </p:nvPr>
        </p:nvSpPr>
        <p:spPr>
          <a:xfrm>
            <a:off x="250825" y="1219200"/>
            <a:ext cx="864235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dirty="0" smtClean="0"/>
              <a:t>Choice to align with investment style communicates information to clients</a:t>
            </a:r>
          </a:p>
          <a:p>
            <a:pPr eaLnBrk="1" hangingPunct="1"/>
            <a:r>
              <a:rPr lang="en-US" altLang="en-US" dirty="0" smtClean="0"/>
              <a:t>Determining style is useful in measuring performance relative to a benchmark</a:t>
            </a:r>
          </a:p>
          <a:p>
            <a:pPr eaLnBrk="1" hangingPunct="1"/>
            <a:r>
              <a:rPr lang="en-US" altLang="en-US" dirty="0" smtClean="0"/>
              <a:t>Style identification allows an investor to diversify by portfolio</a:t>
            </a:r>
          </a:p>
          <a:p>
            <a:pPr eaLnBrk="1" hangingPunct="1"/>
            <a:r>
              <a:rPr lang="en-US" altLang="en-US" dirty="0" smtClean="0"/>
              <a:t>Style investing allows control of the total portfolio to be shared between the investment managers and a sponsor</a:t>
            </a:r>
          </a:p>
          <a:p>
            <a:pPr eaLnBrk="1" hangingPunct="1"/>
            <a:r>
              <a:rPr lang="en-US" altLang="en-US" dirty="0" smtClean="0"/>
              <a:t>Intentional and unintentional style drift</a:t>
            </a:r>
            <a:endParaRPr lang="en-CA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78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6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719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CA" altLang="en-US" smtClean="0"/>
              <a:t>Asset Allocation Strategies</a:t>
            </a:r>
          </a:p>
        </p:txBody>
      </p:sp>
      <p:sp>
        <p:nvSpPr>
          <p:cNvPr id="31747" name="Content Placeholder 7"/>
          <p:cNvSpPr>
            <a:spLocks noGrp="1"/>
          </p:cNvSpPr>
          <p:nvPr>
            <p:ph idx="1"/>
          </p:nvPr>
        </p:nvSpPr>
        <p:spPr>
          <a:xfrm>
            <a:off x="395288" y="1844674"/>
            <a:ext cx="8066087" cy="42513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Integrated asset allocation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 smtClean="0"/>
              <a:t>Capital market conditions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 smtClean="0"/>
              <a:t>Investor’s objectives and constraints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Strategic asset allocation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 smtClean="0"/>
              <a:t>Constant-mix</a:t>
            </a:r>
            <a:endParaRPr lang="en-CA" altLang="en-US" sz="32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6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6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863600"/>
          </a:xfrm>
        </p:spPr>
        <p:txBody>
          <a:bodyPr/>
          <a:lstStyle/>
          <a:p>
            <a:pPr eaLnBrk="1" hangingPunct="1"/>
            <a:r>
              <a:rPr lang="en-CA" altLang="en-US" smtClean="0"/>
              <a:t>Asset Allocation Strategies</a:t>
            </a:r>
          </a:p>
        </p:txBody>
      </p:sp>
      <p:sp>
        <p:nvSpPr>
          <p:cNvPr id="32771" name="Content Placeholder 7"/>
          <p:cNvSpPr>
            <a:spLocks noGrp="1"/>
          </p:cNvSpPr>
          <p:nvPr>
            <p:ph idx="1"/>
          </p:nvPr>
        </p:nvSpPr>
        <p:spPr>
          <a:xfrm>
            <a:off x="611188" y="1844674"/>
            <a:ext cx="7416800" cy="42513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Tactical asset allocation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 smtClean="0"/>
              <a:t>Mean reversion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 smtClean="0"/>
              <a:t>Inherently contrarian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Insured asset allocation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 smtClean="0"/>
              <a:t>Constant proportion</a:t>
            </a:r>
          </a:p>
          <a:p>
            <a:pPr eaLnBrk="1" hangingPunct="1">
              <a:lnSpc>
                <a:spcPct val="90000"/>
              </a:lnSpc>
            </a:pPr>
            <a:endParaRPr lang="en-CA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5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6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935037"/>
          </a:xfrm>
        </p:spPr>
        <p:txBody>
          <a:bodyPr/>
          <a:lstStyle/>
          <a:p>
            <a:pPr eaLnBrk="1" hangingPunct="1"/>
            <a:r>
              <a:rPr lang="en-CA" altLang="en-US" smtClean="0"/>
              <a:t>Asset Allocation Strategies</a:t>
            </a:r>
          </a:p>
        </p:txBody>
      </p:sp>
      <p:sp>
        <p:nvSpPr>
          <p:cNvPr id="33795" name="Content Placeholder 7"/>
          <p:cNvSpPr>
            <a:spLocks noGrp="1"/>
          </p:cNvSpPr>
          <p:nvPr>
            <p:ph idx="1"/>
          </p:nvPr>
        </p:nvSpPr>
        <p:spPr>
          <a:xfrm>
            <a:off x="466725" y="1773238"/>
            <a:ext cx="7705725" cy="43227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Selecting an Active Allocation Method</a:t>
            </a:r>
          </a:p>
          <a:p>
            <a:pPr lvl="1" eaLnBrk="1" hangingPunct="1"/>
            <a:r>
              <a:rPr lang="en-US" altLang="en-US" sz="3200" dirty="0" smtClean="0"/>
              <a:t>Perceptions of variability in the client’s objectives and constraints </a:t>
            </a:r>
          </a:p>
          <a:p>
            <a:pPr lvl="1" eaLnBrk="1" hangingPunct="1"/>
            <a:r>
              <a:rPr lang="en-US" altLang="en-US" sz="3200" dirty="0" smtClean="0"/>
              <a:t>Perceived relationship between the past and future capital market conditions</a:t>
            </a:r>
          </a:p>
          <a:p>
            <a:pPr lvl="1" eaLnBrk="1" hangingPunct="1"/>
            <a:r>
              <a:rPr lang="en-US" altLang="en-US" sz="3200" dirty="0" smtClean="0"/>
              <a:t>The investor’s needs and capital market conditions are can be considered constant and can be considered variable</a:t>
            </a:r>
          </a:p>
          <a:p>
            <a:pPr eaLnBrk="1" hangingPunct="1">
              <a:lnSpc>
                <a:spcPct val="90000"/>
              </a:lnSpc>
            </a:pPr>
            <a:endParaRPr lang="en-CA" altLang="en-US" sz="2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7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Insured asset allocation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Attempts to limit investment losses by shifting funds between an existing equity portfolio and a risk-free security depending on changing market conditions.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1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Equity portfolio management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Passive management</a:t>
            </a:r>
          </a:p>
          <a:p>
            <a:r>
              <a:rPr lang="en-GB" dirty="0" smtClean="0"/>
              <a:t>2. Active management</a:t>
            </a:r>
          </a:p>
          <a:p>
            <a:endParaRPr lang="en-GB" dirty="0"/>
          </a:p>
          <a:p>
            <a:pPr algn="just"/>
            <a:r>
              <a:rPr lang="en-GB" dirty="0" smtClean="0"/>
              <a:t>One way to distinguish these strategies is to decompose the total actual return that the portfolio manager attempts to produce.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Equity portfolio management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Total Actual Return = Expected Return + Alpha</a:t>
            </a:r>
          </a:p>
          <a:p>
            <a:r>
              <a:rPr lang="en-GB" b="1" i="1" dirty="0" smtClean="0"/>
              <a:t>Passive:</a:t>
            </a:r>
            <a:endParaRPr lang="en-GB" b="1" i="1" dirty="0"/>
          </a:p>
          <a:p>
            <a:r>
              <a:rPr lang="en-GB" dirty="0" smtClean="0"/>
              <a:t>Total Actual Return = [Risk-free rate + Risk premium]</a:t>
            </a:r>
          </a:p>
          <a:p>
            <a:endParaRPr lang="en-GB" dirty="0"/>
          </a:p>
          <a:p>
            <a:r>
              <a:rPr lang="en-GB" b="1" i="1" dirty="0" smtClean="0"/>
              <a:t>Active:</a:t>
            </a:r>
          </a:p>
          <a:p>
            <a:r>
              <a:rPr lang="en-GB" dirty="0"/>
              <a:t>Total Actual Return = [Risk-free rate + Risk premium</a:t>
            </a:r>
            <a:r>
              <a:rPr lang="en-GB" dirty="0" smtClean="0"/>
              <a:t>] + [Alpha]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4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Passive portfolio managers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Just try to capture the expected return consistent with the risk level of their portfolios.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40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2087</Words>
  <Application>Microsoft Office PowerPoint</Application>
  <PresentationFormat>On-screen Show (4:3)</PresentationFormat>
  <Paragraphs>409</Paragraphs>
  <Slides>54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Equity Portfolio Management Strategies</vt:lpstr>
      <vt:lpstr>Equity portfolio construction</vt:lpstr>
      <vt:lpstr>Equity portfolio construction</vt:lpstr>
      <vt:lpstr>Equity portfolio construction</vt:lpstr>
      <vt:lpstr>Tactical asset allocation</vt:lpstr>
      <vt:lpstr>Insured asset allocation</vt:lpstr>
      <vt:lpstr>Equity portfolio management strategies</vt:lpstr>
      <vt:lpstr>Equity portfolio management strategies</vt:lpstr>
      <vt:lpstr>Passive portfolio managers</vt:lpstr>
      <vt:lpstr>Active portfolio managers</vt:lpstr>
      <vt:lpstr>Active portfolio managers</vt:lpstr>
      <vt:lpstr>Passive equity portfolio management</vt:lpstr>
      <vt:lpstr>Passive equity portfolio management</vt:lpstr>
      <vt:lpstr>Passive equity portfolio management</vt:lpstr>
      <vt:lpstr>Active equity portfolio management</vt:lpstr>
      <vt:lpstr>Passive equity portfolio management strategies</vt:lpstr>
      <vt:lpstr>Passive management strategies</vt:lpstr>
      <vt:lpstr>Passive Equity Portfolio  Management Strategies</vt:lpstr>
      <vt:lpstr>Passive Equity Portfolio  Management Strategies</vt:lpstr>
      <vt:lpstr>Passive Equity Portfolio  Management Strategies</vt:lpstr>
      <vt:lpstr>Index Portfolio Construction Techniques</vt:lpstr>
      <vt:lpstr>Index Portfolio Construction Techniques</vt:lpstr>
      <vt:lpstr>Index Portfolio Construction Techniques</vt:lpstr>
      <vt:lpstr>Tracking Error and Index Portfolio Construction</vt:lpstr>
      <vt:lpstr>Tracking Error and Index Portfolio Construction</vt:lpstr>
      <vt:lpstr>Tracking Error and Index Portfolio Construction</vt:lpstr>
      <vt:lpstr>Methods of Index Portfolio Investing </vt:lpstr>
      <vt:lpstr>Methods of Index Portfolio Investing </vt:lpstr>
      <vt:lpstr>Methods of Index Portfolio Investing </vt:lpstr>
      <vt:lpstr>Methods of Index Portfolio Investing </vt:lpstr>
      <vt:lpstr>Active equity portfolio management strategies</vt:lpstr>
      <vt:lpstr>Active Equity Portfolio  Management Strategies</vt:lpstr>
      <vt:lpstr>Active Equity Portfolio  Management Strategies</vt:lpstr>
      <vt:lpstr>Active Equity Portfolio  Management Strategies</vt:lpstr>
      <vt:lpstr>Active Equity Portfolio  Management Strategies</vt:lpstr>
      <vt:lpstr>Active Equity Portfolio  Management Strategies</vt:lpstr>
      <vt:lpstr>Fundamental Strategies</vt:lpstr>
      <vt:lpstr>Fundamental Strategies</vt:lpstr>
      <vt:lpstr>Fundamental Strategies</vt:lpstr>
      <vt:lpstr>The Stock Market and the Business Cycle</vt:lpstr>
      <vt:lpstr>Fundamental Strategies: </vt:lpstr>
      <vt:lpstr>Technical Strategies</vt:lpstr>
      <vt:lpstr>Technical Strategies</vt:lpstr>
      <vt:lpstr>Anomalies and Attributes</vt:lpstr>
      <vt:lpstr>Anomalies and Attributes</vt:lpstr>
      <vt:lpstr>Anomalies and Attributes</vt:lpstr>
      <vt:lpstr>Investment Styles</vt:lpstr>
      <vt:lpstr>Investment Styles</vt:lpstr>
      <vt:lpstr>Style Analysis</vt:lpstr>
      <vt:lpstr>Style Analysis</vt:lpstr>
      <vt:lpstr>Does Style Matter?</vt:lpstr>
      <vt:lpstr>Asset Allocation Strategies</vt:lpstr>
      <vt:lpstr>Asset Allocation Strategies</vt:lpstr>
      <vt:lpstr>Asset Allocation Strategies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Equity Portfolio Management Strategies</dc:title>
  <dc:creator>Lakshmi</dc:creator>
  <cp:lastModifiedBy>Lakshmi</cp:lastModifiedBy>
  <cp:revision>22</cp:revision>
  <dcterms:created xsi:type="dcterms:W3CDTF">2006-08-16T00:00:00Z</dcterms:created>
  <dcterms:modified xsi:type="dcterms:W3CDTF">2015-02-21T07:35:22Z</dcterms:modified>
</cp:coreProperties>
</file>