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8" r:id="rId13"/>
    <p:sldId id="267" r:id="rId14"/>
    <p:sldId id="269" r:id="rId15"/>
    <p:sldId id="270" r:id="rId16"/>
    <p:sldId id="271" r:id="rId17"/>
    <p:sldId id="272" r:id="rId18"/>
    <p:sldId id="273" r:id="rId19"/>
    <p:sldId id="275" r:id="rId20"/>
    <p:sldId id="274"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97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75A5249E-118C-42D3-A295-C9A2CCB9FC9C}" type="datetimeFigureOut">
              <a:rPr lang="en-US" smtClean="0"/>
              <a:t>9/24/13</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97ADD64A-EE46-427C-BE04-662D20855EF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5A5249E-118C-42D3-A295-C9A2CCB9FC9C}" type="datetimeFigureOut">
              <a:rPr lang="en-US" smtClean="0"/>
              <a:t>9/24/13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7ADD64A-EE46-427C-BE04-662D20855EF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75A5249E-118C-42D3-A295-C9A2CCB9FC9C}" type="datetimeFigureOut">
              <a:rPr lang="en-US" smtClean="0"/>
              <a:t>9/24/13</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97ADD64A-EE46-427C-BE04-662D20855EF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5A5249E-118C-42D3-A295-C9A2CCB9FC9C}" type="datetimeFigureOut">
              <a:rPr lang="en-US" smtClean="0"/>
              <a:t>9/24/13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7ADD64A-EE46-427C-BE04-662D20855EF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75A5249E-118C-42D3-A295-C9A2CCB9FC9C}" type="datetimeFigureOut">
              <a:rPr lang="en-US" smtClean="0"/>
              <a:t>9/24/13</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97ADD64A-EE46-427C-BE04-662D20855EF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5A5249E-118C-42D3-A295-C9A2CCB9FC9C}" type="datetimeFigureOut">
              <a:rPr lang="en-US" smtClean="0"/>
              <a:t>9/24/13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7ADD64A-EE46-427C-BE04-662D20855EF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5A5249E-118C-42D3-A295-C9A2CCB9FC9C}" type="datetimeFigureOut">
              <a:rPr lang="en-US" smtClean="0"/>
              <a:t>9/24/13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7ADD64A-EE46-427C-BE04-662D20855EF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5A5249E-118C-42D3-A295-C9A2CCB9FC9C}" type="datetimeFigureOut">
              <a:rPr lang="en-US" smtClean="0"/>
              <a:t>9/24/13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7ADD64A-EE46-427C-BE04-662D20855EF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75A5249E-118C-42D3-A295-C9A2CCB9FC9C}" type="datetimeFigureOut">
              <a:rPr lang="en-US" smtClean="0"/>
              <a:t>9/24/13</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97ADD64A-EE46-427C-BE04-662D20855EF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5A5249E-118C-42D3-A295-C9A2CCB9FC9C}" type="datetimeFigureOut">
              <a:rPr lang="en-US" smtClean="0"/>
              <a:t>9/24/13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7ADD64A-EE46-427C-BE04-662D20855EF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75A5249E-118C-42D3-A295-C9A2CCB9FC9C}" type="datetimeFigureOut">
              <a:rPr lang="en-US" smtClean="0"/>
              <a:t>9/24/13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7ADD64A-EE46-427C-BE04-662D20855EF6}"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75A5249E-118C-42D3-A295-C9A2CCB9FC9C}" type="datetimeFigureOut">
              <a:rPr lang="en-US" smtClean="0"/>
              <a:t>9/24/13</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7ADD64A-EE46-427C-BE04-662D20855EF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to write an essay!! </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Style</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Many students worry about their writing style but remember, your words express your thoughts and if you've got a clear plan and a real grasp of the material, then you will have very little trouble writing with clarity and coherence. It's much better to use clear straightforward language, although there is a difference between written and spoken language. </a:t>
            </a:r>
          </a:p>
          <a:p>
            <a:pPr>
              <a:buNone/>
            </a:pPr>
            <a:r>
              <a:rPr lang="en-US" dirty="0" smtClean="0"/>
              <a:t>The main objective is to be clear and concise so that your reader can follow your argument, and is not distracted or irritated by irrelevant padding.</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referencing</a:t>
            </a:r>
            <a:endParaRPr lang="en-US" dirty="0"/>
          </a:p>
        </p:txBody>
      </p:sp>
      <p:sp>
        <p:nvSpPr>
          <p:cNvPr id="3" name="Content Placeholder 2"/>
          <p:cNvSpPr>
            <a:spLocks noGrp="1"/>
          </p:cNvSpPr>
          <p:nvPr>
            <p:ph idx="1"/>
          </p:nvPr>
        </p:nvSpPr>
        <p:spPr/>
        <p:txBody>
          <a:bodyPr>
            <a:normAutofit/>
          </a:bodyPr>
          <a:lstStyle/>
          <a:p>
            <a:pPr>
              <a:buNone/>
            </a:pPr>
            <a:r>
              <a:rPr lang="en-US" dirty="0" smtClean="0"/>
              <a:t>At the end of your essay you should give a full list of the material you consulted to complete your </a:t>
            </a:r>
            <a:r>
              <a:rPr lang="en-US" dirty="0" smtClean="0"/>
              <a:t>essay. </a:t>
            </a:r>
            <a:endParaRPr lang="en-US" dirty="0" smtClean="0"/>
          </a:p>
          <a:p>
            <a:pPr>
              <a:buNone/>
            </a:pPr>
            <a:r>
              <a:rPr lang="en-US" dirty="0" smtClean="0"/>
              <a:t>This is useful to the reader and to you if you should need to check back on points or take some of your ideas further.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Editing and proofreading </a:t>
            </a:r>
            <a:endParaRPr lang="en-US" dirty="0"/>
          </a:p>
        </p:txBody>
      </p:sp>
      <p:sp>
        <p:nvSpPr>
          <p:cNvPr id="3" name="Content Placeholder 2"/>
          <p:cNvSpPr>
            <a:spLocks noGrp="1"/>
          </p:cNvSpPr>
          <p:nvPr>
            <p:ph idx="1"/>
          </p:nvPr>
        </p:nvSpPr>
        <p:spPr/>
        <p:txBody>
          <a:bodyPr>
            <a:normAutofit/>
          </a:bodyPr>
          <a:lstStyle/>
          <a:p>
            <a:pPr>
              <a:buNone/>
            </a:pPr>
            <a:r>
              <a:rPr lang="en-US" dirty="0" smtClean="0"/>
              <a:t>A review is essential even if it may not result in much rewriting. You might even get a friend to listen while you read </a:t>
            </a:r>
            <a:r>
              <a:rPr lang="en-US" dirty="0" smtClean="0"/>
              <a:t>out loud </a:t>
            </a:r>
            <a:r>
              <a:rPr lang="en-US" dirty="0" smtClean="0"/>
              <a:t>- this can help a lot if you're worried about clumsy sentence structure, punctuation or illogical ordering of your ideas. </a:t>
            </a:r>
          </a:p>
          <a:p>
            <a:pPr>
              <a:buNone/>
            </a:pPr>
            <a:r>
              <a:rPr lang="en-US" dirty="0" smtClean="0"/>
              <a:t>Make sure you spell-check your work and refer to a dictionary for words that your computer doesn't recognize as mistakes. </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Essay Assessment Criteria</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dirty="0" smtClean="0"/>
              <a:t>To deserve an A: </a:t>
            </a:r>
          </a:p>
          <a:p>
            <a:pPr lvl="0"/>
            <a:r>
              <a:rPr lang="en-GB" b="1" dirty="0" smtClean="0"/>
              <a:t>Information:</a:t>
            </a:r>
            <a:r>
              <a:rPr lang="en-GB" i="1" dirty="0" smtClean="0"/>
              <a:t> </a:t>
            </a:r>
            <a:r>
              <a:rPr lang="en-GB" dirty="0" smtClean="0"/>
              <a:t>Detailed, accurate, relevant; key points highlighted.</a:t>
            </a:r>
            <a:endParaRPr lang="en-US" dirty="0" smtClean="0"/>
          </a:p>
          <a:p>
            <a:pPr lvl="0"/>
            <a:r>
              <a:rPr lang="en-GB" b="1" dirty="0" smtClean="0"/>
              <a:t>Structure:</a:t>
            </a:r>
            <a:r>
              <a:rPr lang="en-GB" dirty="0" smtClean="0"/>
              <a:t> Rigorously argued, logical, easy to follow.</a:t>
            </a:r>
            <a:endParaRPr lang="en-US" dirty="0" smtClean="0"/>
          </a:p>
          <a:p>
            <a:pPr lvl="0"/>
            <a:r>
              <a:rPr lang="en-GB" b="1" dirty="0" smtClean="0"/>
              <a:t>Interpretation:</a:t>
            </a:r>
            <a:r>
              <a:rPr lang="en-GB" i="1" dirty="0" smtClean="0"/>
              <a:t> </a:t>
            </a:r>
            <a:r>
              <a:rPr lang="en-GB" dirty="0" smtClean="0"/>
              <a:t>Extensive evidence of independent thought.</a:t>
            </a:r>
            <a:endParaRPr lang="en-US" dirty="0" smtClean="0"/>
          </a:p>
          <a:p>
            <a:pPr lvl="0"/>
            <a:r>
              <a:rPr lang="en-GB" b="1" dirty="0" smtClean="0"/>
              <a:t>Use of Evidence:</a:t>
            </a:r>
            <a:r>
              <a:rPr lang="en-GB" i="1" dirty="0" smtClean="0"/>
              <a:t> </a:t>
            </a:r>
            <a:r>
              <a:rPr lang="en-GB" dirty="0" smtClean="0"/>
              <a:t>Key points supported with evidence, critically evaluated; exemplary awareness of key issues.</a:t>
            </a:r>
            <a:endParaRPr lang="en-US" dirty="0" smtClean="0"/>
          </a:p>
          <a:p>
            <a:pPr lvl="0"/>
            <a:r>
              <a:rPr lang="en-GB" b="1" dirty="0" smtClean="0"/>
              <a:t>Presentation Skills</a:t>
            </a:r>
            <a:r>
              <a:rPr lang="en-GB" b="1" i="1" dirty="0" smtClean="0"/>
              <a:t>:</a:t>
            </a:r>
            <a:r>
              <a:rPr lang="en-GB" i="1" dirty="0" smtClean="0"/>
              <a:t> </a:t>
            </a:r>
            <a:r>
              <a:rPr lang="en-GB" dirty="0" smtClean="0"/>
              <a:t>Clear, lively, imaginative; excellent use of illustrations (if appropriate); exemplary application of a range of IT skills.</a:t>
            </a:r>
            <a:endParaRPr lang="en-US" dirty="0" smtClean="0"/>
          </a:p>
          <a:p>
            <a:pPr lvl="0"/>
            <a:r>
              <a:rPr lang="en-GB" b="1" dirty="0" smtClean="0"/>
              <a:t>Academic Referencing:</a:t>
            </a:r>
            <a:r>
              <a:rPr lang="en-GB" i="1" dirty="0" smtClean="0"/>
              <a:t> </a:t>
            </a:r>
            <a:r>
              <a:rPr lang="en-GB" dirty="0" smtClean="0"/>
              <a:t>Exemplary use of academic referencing conventions.</a:t>
            </a:r>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Essay Assessment Criteria (Cont.) </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To deserve a B: </a:t>
            </a:r>
          </a:p>
          <a:p>
            <a:pPr lvl="0"/>
            <a:r>
              <a:rPr lang="en-GB" b="1" dirty="0" smtClean="0"/>
              <a:t>Information:</a:t>
            </a:r>
            <a:r>
              <a:rPr lang="en-GB" i="1" dirty="0" smtClean="0"/>
              <a:t> </a:t>
            </a:r>
            <a:r>
              <a:rPr lang="en-GB" dirty="0" smtClean="0"/>
              <a:t>Detailed, accurate, relevant.</a:t>
            </a:r>
            <a:endParaRPr lang="en-US" dirty="0" smtClean="0"/>
          </a:p>
          <a:p>
            <a:pPr lvl="0"/>
            <a:r>
              <a:rPr lang="en-GB" b="1" dirty="0" smtClean="0"/>
              <a:t>Structure:</a:t>
            </a:r>
            <a:r>
              <a:rPr lang="en-GB" i="1" dirty="0" smtClean="0"/>
              <a:t> </a:t>
            </a:r>
            <a:r>
              <a:rPr lang="en-GB" dirty="0" smtClean="0"/>
              <a:t>Generally clearly argued and logical.</a:t>
            </a:r>
            <a:endParaRPr lang="en-US" dirty="0" smtClean="0"/>
          </a:p>
          <a:p>
            <a:pPr lvl="0"/>
            <a:r>
              <a:rPr lang="en-GB" b="1" dirty="0" smtClean="0"/>
              <a:t>Interpretation: </a:t>
            </a:r>
            <a:r>
              <a:rPr lang="en-GB" dirty="0" smtClean="0"/>
              <a:t>Attempts to go beyond the ideas presented in secondary literature.</a:t>
            </a:r>
            <a:endParaRPr lang="en-US" dirty="0" smtClean="0"/>
          </a:p>
          <a:p>
            <a:pPr lvl="0"/>
            <a:r>
              <a:rPr lang="en-GB" b="1" dirty="0" smtClean="0"/>
              <a:t>Use of Evidence: </a:t>
            </a:r>
            <a:r>
              <a:rPr lang="en-GB" dirty="0" smtClean="0"/>
              <a:t>Most points illustrated with relevant evidence.</a:t>
            </a:r>
            <a:endParaRPr lang="en-US" dirty="0" smtClean="0"/>
          </a:p>
          <a:p>
            <a:pPr lvl="0"/>
            <a:r>
              <a:rPr lang="en-GB" b="1" dirty="0" smtClean="0"/>
              <a:t>Presentation Skills:</a:t>
            </a:r>
            <a:r>
              <a:rPr lang="en-GB" i="1" dirty="0" smtClean="0"/>
              <a:t> </a:t>
            </a:r>
            <a:r>
              <a:rPr lang="en-GB" dirty="0" smtClean="0"/>
              <a:t>Generally clear, lively; use of appropriate visual aids; good evidence of application of IT skills.</a:t>
            </a:r>
          </a:p>
          <a:p>
            <a:pPr lvl="0"/>
            <a:r>
              <a:rPr lang="en-GB" b="1" dirty="0" smtClean="0"/>
              <a:t>Academic Referencing: </a:t>
            </a:r>
            <a:r>
              <a:rPr lang="en-GB" dirty="0" smtClean="0"/>
              <a:t>good use of academic referencing conventions.</a:t>
            </a:r>
            <a:endParaRPr lang="en-US"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lvl="0">
              <a:buNone/>
            </a:pPr>
            <a:r>
              <a:rPr lang="en-GB" b="1" dirty="0" smtClean="0"/>
              <a:t>To deserve a C:</a:t>
            </a:r>
          </a:p>
          <a:p>
            <a:pPr lvl="0"/>
            <a:r>
              <a:rPr lang="en-GB" b="1" dirty="0" smtClean="0"/>
              <a:t>Information: </a:t>
            </a:r>
            <a:r>
              <a:rPr lang="en-GB" dirty="0" smtClean="0"/>
              <a:t>Generally accurate and relevant, but perhaps some gaps and/or irrelevant material.</a:t>
            </a:r>
            <a:endParaRPr lang="en-US" dirty="0" smtClean="0"/>
          </a:p>
          <a:p>
            <a:pPr lvl="0"/>
            <a:r>
              <a:rPr lang="en-GB" b="1" dirty="0" smtClean="0"/>
              <a:t>Structure: </a:t>
            </a:r>
            <a:r>
              <a:rPr lang="en-GB" dirty="0" smtClean="0"/>
              <a:t>Not always clear or logical; may be overly influenced by secondary literature rather than the requirements of the topic.</a:t>
            </a:r>
            <a:endParaRPr lang="en-US" dirty="0" smtClean="0"/>
          </a:p>
          <a:p>
            <a:pPr lvl="0"/>
            <a:r>
              <a:rPr lang="en-GB" b="1" dirty="0" smtClean="0"/>
              <a:t>Interpretation: </a:t>
            </a:r>
            <a:r>
              <a:rPr lang="en-GB" dirty="0" smtClean="0"/>
              <a:t>Little attempt to go beyond or criticise secondary literature.</a:t>
            </a:r>
            <a:endParaRPr lang="en-US" dirty="0" smtClean="0"/>
          </a:p>
          <a:p>
            <a:pPr lvl="0"/>
            <a:r>
              <a:rPr lang="en-GB" b="1" dirty="0" smtClean="0"/>
              <a:t>Use of Evidence:</a:t>
            </a:r>
            <a:r>
              <a:rPr lang="en-GB" i="1" dirty="0" smtClean="0"/>
              <a:t> </a:t>
            </a:r>
            <a:r>
              <a:rPr lang="en-GB" dirty="0" smtClean="0"/>
              <a:t>Some illustrative material, but not necessarily well selected and not critically evaluated.</a:t>
            </a:r>
            <a:endParaRPr lang="en-US" dirty="0" smtClean="0"/>
          </a:p>
          <a:p>
            <a:pPr lvl="0"/>
            <a:r>
              <a:rPr lang="en-GB" b="1" dirty="0" smtClean="0"/>
              <a:t>Presentation Skills:</a:t>
            </a:r>
            <a:r>
              <a:rPr lang="en-GB" i="1" dirty="0" smtClean="0"/>
              <a:t> </a:t>
            </a:r>
            <a:r>
              <a:rPr lang="en-GB" dirty="0" smtClean="0"/>
              <a:t>Some presentational glitches but generally competent, limited range of IT skills but those employed used to acceptable standard.</a:t>
            </a:r>
            <a:endParaRPr lang="en-US" dirty="0" smtClean="0"/>
          </a:p>
        </p:txBody>
      </p:sp>
      <p:sp>
        <p:nvSpPr>
          <p:cNvPr id="4" name="Title 1"/>
          <p:cNvSpPr>
            <a:spLocks noGrp="1"/>
          </p:cNvSpPr>
          <p:nvPr>
            <p:ph type="title"/>
          </p:nvPr>
        </p:nvSpPr>
        <p:spPr/>
        <p:txBody>
          <a:bodyPr>
            <a:normAutofit fontScale="90000"/>
          </a:bodyPr>
          <a:lstStyle/>
          <a:p>
            <a:r>
              <a:rPr lang="en-GB" dirty="0" smtClean="0"/>
              <a:t>Essay Assessment Criteria (Cont.)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Essay Assessment Criteria (Cont.) </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To deserve a D:</a:t>
            </a:r>
          </a:p>
          <a:p>
            <a:pPr lvl="0"/>
            <a:r>
              <a:rPr lang="en-GB" b="1" dirty="0" smtClean="0"/>
              <a:t>Information:</a:t>
            </a:r>
            <a:r>
              <a:rPr lang="en-GB" i="1" dirty="0" smtClean="0"/>
              <a:t> </a:t>
            </a:r>
            <a:r>
              <a:rPr lang="en-GB" dirty="0" smtClean="0"/>
              <a:t>Limited knowledge, with some significant gaps and/or errors.</a:t>
            </a:r>
            <a:endParaRPr lang="en-US" dirty="0" smtClean="0"/>
          </a:p>
          <a:p>
            <a:pPr lvl="0"/>
            <a:r>
              <a:rPr lang="en-GB" b="1" dirty="0" smtClean="0"/>
              <a:t>Structure:</a:t>
            </a:r>
            <a:r>
              <a:rPr lang="en-GB" i="1" dirty="0" smtClean="0"/>
              <a:t> </a:t>
            </a:r>
            <a:r>
              <a:rPr lang="en-GB" dirty="0" smtClean="0"/>
              <a:t>Argument underdeveloped and not entirely clear.</a:t>
            </a:r>
            <a:endParaRPr lang="en-US" dirty="0" smtClean="0"/>
          </a:p>
          <a:p>
            <a:pPr lvl="0"/>
            <a:r>
              <a:rPr lang="en-GB" b="1" dirty="0" smtClean="0"/>
              <a:t>Interpretation:</a:t>
            </a:r>
            <a:r>
              <a:rPr lang="en-GB" i="1" dirty="0" smtClean="0"/>
              <a:t> </a:t>
            </a:r>
            <a:r>
              <a:rPr lang="en-GB" dirty="0" smtClean="0"/>
              <a:t>Fairly superficial and generally derivative and uncritical.</a:t>
            </a:r>
            <a:endParaRPr lang="en-US" dirty="0" smtClean="0"/>
          </a:p>
          <a:p>
            <a:pPr lvl="0"/>
            <a:r>
              <a:rPr lang="en-GB" b="1" dirty="0" smtClean="0"/>
              <a:t>Use of Evidence: </a:t>
            </a:r>
            <a:r>
              <a:rPr lang="en-GB" dirty="0" smtClean="0"/>
              <a:t>Some mentioned, but not integrated into presentation or evaluated.</a:t>
            </a:r>
            <a:endParaRPr lang="en-US" dirty="0" smtClean="0"/>
          </a:p>
          <a:p>
            <a:pPr lvl="0"/>
            <a:r>
              <a:rPr lang="en-GB" b="1" dirty="0" smtClean="0"/>
              <a:t>Presentation Skills:</a:t>
            </a:r>
            <a:r>
              <a:rPr lang="en-GB" i="1" dirty="0" smtClean="0"/>
              <a:t> </a:t>
            </a:r>
            <a:r>
              <a:rPr lang="en-GB" dirty="0" smtClean="0"/>
              <a:t>Not always clear or easy to follow; unimaginative and not engaging; poor use of IT skills.</a:t>
            </a:r>
            <a:endParaRPr lang="en-US"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Essay Assessment Criteria (Cont.) </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To deserve an F: </a:t>
            </a:r>
          </a:p>
          <a:p>
            <a:pPr lvl="0"/>
            <a:r>
              <a:rPr lang="en-GB" b="1" dirty="0" smtClean="0"/>
              <a:t>Information: </a:t>
            </a:r>
            <a:r>
              <a:rPr lang="en-GB" dirty="0" smtClean="0"/>
              <a:t>Very limited, with many errors and gaps.</a:t>
            </a:r>
            <a:endParaRPr lang="en-US" dirty="0" smtClean="0"/>
          </a:p>
          <a:p>
            <a:pPr lvl="0"/>
            <a:r>
              <a:rPr lang="en-GB" b="1" dirty="0" smtClean="0"/>
              <a:t>Structure:</a:t>
            </a:r>
            <a:r>
              <a:rPr lang="en-GB" i="1" dirty="0" smtClean="0"/>
              <a:t> </a:t>
            </a:r>
            <a:r>
              <a:rPr lang="en-GB" dirty="0" smtClean="0"/>
              <a:t>Muddled, incoherent.</a:t>
            </a:r>
            <a:endParaRPr lang="en-US" dirty="0" smtClean="0"/>
          </a:p>
          <a:p>
            <a:pPr lvl="0"/>
            <a:r>
              <a:rPr lang="en-GB" b="1" dirty="0" smtClean="0"/>
              <a:t>Interpretation:</a:t>
            </a:r>
            <a:r>
              <a:rPr lang="en-GB" i="1" dirty="0" smtClean="0"/>
              <a:t> </a:t>
            </a:r>
            <a:r>
              <a:rPr lang="en-GB" dirty="0" smtClean="0"/>
              <a:t>Entirely derivative, generally superficial.</a:t>
            </a:r>
            <a:endParaRPr lang="en-US" dirty="0" smtClean="0"/>
          </a:p>
          <a:p>
            <a:pPr lvl="0"/>
            <a:r>
              <a:rPr lang="en-GB" b="1" dirty="0" smtClean="0"/>
              <a:t>Use of Evidence: </a:t>
            </a:r>
            <a:r>
              <a:rPr lang="en-GB" dirty="0" smtClean="0"/>
              <a:t>Little or no evidence discussed.</a:t>
            </a:r>
            <a:endParaRPr lang="en-US" dirty="0" smtClean="0"/>
          </a:p>
          <a:p>
            <a:pPr lvl="0"/>
            <a:r>
              <a:rPr lang="en-GB" b="1" dirty="0" smtClean="0"/>
              <a:t>Presentation Skills: </a:t>
            </a:r>
            <a:r>
              <a:rPr lang="en-GB" dirty="0" smtClean="0"/>
              <a:t>Clumsy, disjointed, difficult to follow, dull, very poor linkage of text and illustrations; very poor use of IT skills.</a:t>
            </a:r>
            <a:endParaRPr lang="en-US"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avoid this .. </a:t>
            </a:r>
            <a:endParaRPr lang="en-US" dirty="0"/>
          </a:p>
        </p:txBody>
      </p:sp>
      <p:sp>
        <p:nvSpPr>
          <p:cNvPr id="3" name="Content Placeholder 2"/>
          <p:cNvSpPr>
            <a:spLocks noGrp="1"/>
          </p:cNvSpPr>
          <p:nvPr>
            <p:ph idx="1"/>
          </p:nvPr>
        </p:nvSpPr>
        <p:spPr/>
        <p:txBody>
          <a:bodyPr/>
          <a:lstStyle/>
          <a:p>
            <a:r>
              <a:rPr lang="en-US" dirty="0" smtClean="0"/>
              <a:t>Show me drafts and get feedback as much as possible prior to submitting. </a:t>
            </a:r>
          </a:p>
          <a:p>
            <a:r>
              <a:rPr lang="en-US" dirty="0" smtClean="0"/>
              <a:t>The last date in which I can read draft will be on Wednesday 27</a:t>
            </a:r>
            <a:r>
              <a:rPr lang="en-US" baseline="30000" dirty="0" smtClean="0"/>
              <a:t>th</a:t>
            </a:r>
            <a:r>
              <a:rPr lang="en-US" dirty="0" smtClean="0"/>
              <a:t> of November 2013 (24/1/35). </a:t>
            </a:r>
            <a:endParaRPr lang="en-US" dirty="0" smtClean="0"/>
          </a:p>
          <a:p>
            <a:r>
              <a:rPr lang="en-US" dirty="0" smtClean="0"/>
              <a:t>Remember not to repeat what was presented in the classes, but to provide new inputs and new insights to the topic.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Essay evaluation form: </a:t>
            </a:r>
            <a:endParaRPr lang="en-US" dirty="0"/>
          </a:p>
        </p:txBody>
      </p:sp>
    </p:spTree>
    <p:extLst>
      <p:ext uri="{BB962C8B-B14F-4D97-AF65-F5344CB8AC3E}">
        <p14:creationId xmlns:p14="http://schemas.microsoft.com/office/powerpoint/2010/main" val="7499783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034" y="2643182"/>
            <a:ext cx="7242048" cy="1143000"/>
          </a:xfrm>
        </p:spPr>
        <p:txBody>
          <a:bodyPr/>
          <a:lstStyle/>
          <a:p>
            <a:r>
              <a:rPr lang="en-US" dirty="0" smtClean="0"/>
              <a:t>Few simple steps .. </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ssess_essays-1 copy.jpg"/>
          <p:cNvPicPr>
            <a:picLocks noGrp="1" noChangeAspect="1"/>
          </p:cNvPicPr>
          <p:nvPr>
            <p:ph idx="1"/>
          </p:nvPr>
        </p:nvPicPr>
        <p:blipFill rotWithShape="1">
          <a:blip r:embed="rId2">
            <a:extLst>
              <a:ext uri="{28A0092B-C50C-407E-A947-70E740481C1C}">
                <a14:useLocalDpi xmlns:a14="http://schemas.microsoft.com/office/drawing/2010/main" val="0"/>
              </a:ext>
            </a:extLst>
          </a:blip>
          <a:srcRect l="900" t="5714" r="-900" b="24267"/>
          <a:stretch/>
        </p:blipFill>
        <p:spPr>
          <a:xfrm>
            <a:off x="683568" y="-171400"/>
            <a:ext cx="7239000" cy="7175501"/>
          </a:xfrm>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2780928"/>
            <a:ext cx="7242048" cy="1143000"/>
          </a:xfrm>
        </p:spPr>
        <p:txBody>
          <a:bodyPr>
            <a:normAutofit/>
          </a:bodyPr>
          <a:lstStyle/>
          <a:p>
            <a:r>
              <a:rPr lang="en-US" sz="6000" dirty="0" smtClean="0"/>
              <a:t>Good luck!!!</a:t>
            </a:r>
            <a:endParaRPr lang="en-US" sz="6000" dirty="0"/>
          </a:p>
        </p:txBody>
      </p:sp>
    </p:spTree>
    <p:extLst>
      <p:ext uri="{BB962C8B-B14F-4D97-AF65-F5344CB8AC3E}">
        <p14:creationId xmlns:p14="http://schemas.microsoft.com/office/powerpoint/2010/main" val="4042491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 early</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As soon as you are given an essay question, begin your thinking. If you don't, you might miss useful information whilst doing other research. The television and radio often have programs on topical issues which could be of use - if you don't already have some ideas for your essay you could miss their usefulness. </a:t>
            </a:r>
            <a:br>
              <a:rPr lang="en-US" dirty="0" smtClean="0"/>
            </a:br>
            <a:r>
              <a:rPr lang="en-US" dirty="0" smtClean="0"/>
              <a:t/>
            </a:r>
            <a:br>
              <a:rPr lang="en-US" dirty="0" smtClean="0"/>
            </a:br>
            <a:r>
              <a:rPr lang="en-US" dirty="0" smtClean="0"/>
              <a:t>Starting early also gives you the opportunity to draft and redraft your essay, talk to someone else about it and get it typed up and ready to hand in on time. If you do your essay the night before it is due in, it shows!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Collecting the material</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It is important to collect information that is relevant. How? It is all too easy to dash to the library, collect a huge pile of books and then browse aimlessly. You might learn something, but you won't get your essay done.</a:t>
            </a:r>
            <a:br>
              <a:rPr lang="en-US" dirty="0" smtClean="0"/>
            </a:br>
            <a:r>
              <a:rPr lang="en-US" dirty="0" smtClean="0"/>
              <a:t/>
            </a:r>
            <a:br>
              <a:rPr lang="en-US" dirty="0" smtClean="0"/>
            </a:br>
            <a:r>
              <a:rPr lang="en-US" dirty="0" smtClean="0"/>
              <a:t>The best place to start is by quickly </a:t>
            </a:r>
            <a:r>
              <a:rPr lang="en-US" dirty="0" smtClean="0"/>
              <a:t>writing </a:t>
            </a:r>
            <a:r>
              <a:rPr lang="en-US" dirty="0" smtClean="0"/>
              <a:t>down what you already know about the question: you will probably know more than you realize. It helps to get you thinking about the topic and may also give you some ideas to follow up.</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Purposeful reading</a:t>
            </a:r>
            <a:endParaRPr lang="en-US" dirty="0"/>
          </a:p>
        </p:txBody>
      </p:sp>
      <p:sp>
        <p:nvSpPr>
          <p:cNvPr id="3" name="Content Placeholder 2"/>
          <p:cNvSpPr>
            <a:spLocks noGrp="1"/>
          </p:cNvSpPr>
          <p:nvPr>
            <p:ph idx="1"/>
          </p:nvPr>
        </p:nvSpPr>
        <p:spPr/>
        <p:txBody>
          <a:bodyPr/>
          <a:lstStyle/>
          <a:p>
            <a:pPr>
              <a:buNone/>
            </a:pPr>
            <a:r>
              <a:rPr lang="en-US" dirty="0" smtClean="0"/>
              <a:t>You need to adopt a strategic method: in order to read purposefully, formulate a set of questions before you begin reading. As you read, more specific questions will arise and you can look for the answers to these too. </a:t>
            </a:r>
          </a:p>
          <a:p>
            <a:pPr>
              <a:buNone/>
            </a:pPr>
            <a:endParaRPr lang="en-US" dirty="0" smtClean="0"/>
          </a:p>
          <a:p>
            <a:pPr>
              <a:buNone/>
            </a:pPr>
            <a:r>
              <a:rPr lang="en-US" dirty="0" smtClean="0"/>
              <a:t>It is easy to do too much research and end up getting confused by the facts and figures. Looking for the answers to predetermined questions helps to avoid this.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Keep a notebook</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Write down ideas, discussions, quotations or examples as you come across them. If you don't write them down, you will inevitably forget them when it comes to writing up time. </a:t>
            </a:r>
          </a:p>
          <a:p>
            <a:pPr>
              <a:buNone/>
            </a:pPr>
            <a:r>
              <a:rPr lang="en-US" dirty="0" smtClean="0"/>
              <a:t>Your notebook should also be used to write down exact details of the sources of information which you use. Failure to do this will result in wasted time relooking for information, frustration and even information being wasted because you can't use it, due to not being able to state the source.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word on plagiarism </a:t>
            </a:r>
            <a:endParaRPr lang="en-US" dirty="0"/>
          </a:p>
        </p:txBody>
      </p:sp>
      <p:sp>
        <p:nvSpPr>
          <p:cNvPr id="3" name="Content Placeholder 2"/>
          <p:cNvSpPr>
            <a:spLocks noGrp="1"/>
          </p:cNvSpPr>
          <p:nvPr>
            <p:ph idx="1"/>
          </p:nvPr>
        </p:nvSpPr>
        <p:spPr>
          <a:xfrm>
            <a:off x="457200" y="1857364"/>
            <a:ext cx="7239000" cy="4598372"/>
          </a:xfrm>
        </p:spPr>
        <p:txBody>
          <a:bodyPr/>
          <a:lstStyle/>
          <a:p>
            <a:pPr>
              <a:buNone/>
            </a:pPr>
            <a:r>
              <a:rPr lang="en-US" dirty="0" smtClean="0"/>
              <a:t>If you use source material, either as a direct quotation or as a summary in your own words, you must make a reference to it in your text and give the full details in your bibliography. You must always credit the original author, otherwise your lecturer will think you are trying to cheat or pass off someone else's idea as your own.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down to writing</a:t>
            </a:r>
            <a:endParaRPr lang="en-US" dirty="0"/>
          </a:p>
        </p:txBody>
      </p:sp>
      <p:sp>
        <p:nvSpPr>
          <p:cNvPr id="3" name="Content Placeholder 2"/>
          <p:cNvSpPr>
            <a:spLocks noGrp="1"/>
          </p:cNvSpPr>
          <p:nvPr>
            <p:ph idx="1"/>
          </p:nvPr>
        </p:nvSpPr>
        <p:spPr/>
        <p:txBody>
          <a:bodyPr/>
          <a:lstStyle/>
          <a:p>
            <a:pPr>
              <a:buNone/>
            </a:pPr>
            <a:r>
              <a:rPr lang="en-US" dirty="0" smtClean="0"/>
              <a:t>Even the most experienced writer can find a blank page frightening. The trick is to just start writing. It doesn’t matter where you begin as long as what you write ends up in the right place in the end. Just write, don’t worry about spelling and style. Get your first thoughts down on paper. Once you have done this you can sort out your ideas using your initial plan.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mycourse.solent.ac.uk/pluginfile.php/3101/mod_book/chapter/1787/structure.gif"/>
          <p:cNvPicPr>
            <a:picLocks noChangeAspect="1" noChangeArrowheads="1"/>
          </p:cNvPicPr>
          <p:nvPr/>
        </p:nvPicPr>
        <p:blipFill>
          <a:blip r:embed="rId2"/>
          <a:srcRect/>
          <a:stretch>
            <a:fillRect/>
          </a:stretch>
        </p:blipFill>
        <p:spPr bwMode="auto">
          <a:xfrm>
            <a:off x="1500166" y="968572"/>
            <a:ext cx="4929222" cy="5817370"/>
          </a:xfrm>
          <a:prstGeom prst="rect">
            <a:avLst/>
          </a:prstGeom>
          <a:noFill/>
        </p:spPr>
      </p:pic>
      <p:sp>
        <p:nvSpPr>
          <p:cNvPr id="2" name="Title 1"/>
          <p:cNvSpPr>
            <a:spLocks noGrp="1"/>
          </p:cNvSpPr>
          <p:nvPr>
            <p:ph type="title"/>
          </p:nvPr>
        </p:nvSpPr>
        <p:spPr/>
        <p:txBody>
          <a:bodyPr>
            <a:normAutofit fontScale="90000"/>
          </a:bodyPr>
          <a:lstStyle/>
          <a:p>
            <a:r>
              <a:rPr lang="en-US" dirty="0" smtClean="0"/>
              <a:t>Your essay should follow this pattern: </a:t>
            </a:r>
            <a:endParaRPr lang="en-US" dirty="0"/>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90</TotalTime>
  <Words>1185</Words>
  <Application>Microsoft Macintosh PowerPoint</Application>
  <PresentationFormat>On-screen Show (4:3)</PresentationFormat>
  <Paragraphs>70</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Opulent</vt:lpstr>
      <vt:lpstr>How to write an essay!! </vt:lpstr>
      <vt:lpstr>Few simple steps .. </vt:lpstr>
      <vt:lpstr>Start early</vt:lpstr>
      <vt:lpstr>Collecting the material</vt:lpstr>
      <vt:lpstr>Purposeful reading</vt:lpstr>
      <vt:lpstr>Keep a notebook</vt:lpstr>
      <vt:lpstr>A word on plagiarism </vt:lpstr>
      <vt:lpstr>Getting down to writing</vt:lpstr>
      <vt:lpstr>Your essay should follow this pattern: </vt:lpstr>
      <vt:lpstr>Style</vt:lpstr>
      <vt:lpstr>referencing</vt:lpstr>
      <vt:lpstr>Editing and proofreading </vt:lpstr>
      <vt:lpstr>Essay Assessment Criteria</vt:lpstr>
      <vt:lpstr>Essay Assessment Criteria (Cont.) </vt:lpstr>
      <vt:lpstr>Essay Assessment Criteria (Cont.) </vt:lpstr>
      <vt:lpstr>Essay Assessment Criteria (Cont.) </vt:lpstr>
      <vt:lpstr>Essay Assessment Criteria (Cont.) </vt:lpstr>
      <vt:lpstr>To avoid this .. </vt:lpstr>
      <vt:lpstr>Essay evaluation form: </vt:lpstr>
      <vt:lpstr>PowerPoint Presentation</vt:lpstr>
      <vt:lpstr>Good luck!!!</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write an essay!! </dc:title>
  <dc:creator>vip</dc:creator>
  <cp:lastModifiedBy>MacBook</cp:lastModifiedBy>
  <cp:revision>9</cp:revision>
  <dcterms:created xsi:type="dcterms:W3CDTF">2013-09-24T09:16:14Z</dcterms:created>
  <dcterms:modified xsi:type="dcterms:W3CDTF">2013-09-24T14:45:07Z</dcterms:modified>
</cp:coreProperties>
</file>