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73"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271" r:id="rId31"/>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94484"/>
  </p:normalViewPr>
  <p:slideViewPr>
    <p:cSldViewPr snapToGrid="0">
      <p:cViewPr varScale="1">
        <p:scale>
          <a:sx n="90" d="100"/>
          <a:sy n="90" d="100"/>
        </p:scale>
        <p:origin x="55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9325" y="780585"/>
            <a:ext cx="9144000" cy="1190510"/>
          </a:xfrm>
        </p:spPr>
        <p:txBody>
          <a:bodyPr>
            <a:normAutofit/>
          </a:bodyPr>
          <a:lstStyle/>
          <a:p>
            <a:pPr rtl="1"/>
            <a:r>
              <a:rPr lang="en-US" sz="4800" dirty="0">
                <a:solidFill>
                  <a:schemeClr val="accent1">
                    <a:lumMod val="75000"/>
                  </a:schemeClr>
                </a:solidFill>
                <a:latin typeface="Times New Roman" pitchFamily="18" charset="0"/>
                <a:cs typeface="Times New Roman" pitchFamily="18" charset="0"/>
              </a:rPr>
              <a:t>Ethical Consideration</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981200" y="0"/>
            <a:ext cx="8229600" cy="838200"/>
          </a:xfrm>
        </p:spPr>
        <p:txBody>
          <a:bodyPr/>
          <a:lstStyle/>
          <a:p>
            <a:r>
              <a:rPr lang="en-US" altLang="en-US" sz="3200" dirty="0">
                <a:solidFill>
                  <a:schemeClr val="bg1"/>
                </a:solidFill>
                <a:latin typeface="Times New Roman" charset="0"/>
                <a:ea typeface="Times New Roman" charset="0"/>
                <a:cs typeface="Times New Roman" charset="0"/>
              </a:rPr>
              <a:t>The Right to Protection from Exploitation</a:t>
            </a:r>
          </a:p>
        </p:txBody>
      </p:sp>
      <p:sp>
        <p:nvSpPr>
          <p:cNvPr id="15363"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Participants need to be assured that their participation, or information they might provide, will not be used against them in any way.</a:t>
            </a:r>
          </a:p>
          <a:p>
            <a:pPr>
              <a:buFont typeface="Wingdings" charset="2"/>
              <a:buNone/>
            </a:pPr>
            <a:endParaRPr lang="en-US" altLang="en-US" sz="2600" dirty="0">
              <a:solidFill>
                <a:schemeClr val="accent1">
                  <a:lumMod val="75000"/>
                </a:schemeClr>
              </a:solidFill>
              <a:latin typeface="Times New Roman" charset="0"/>
              <a:ea typeface="Times New Roman" charset="0"/>
              <a:cs typeface="Times New Roman" charset="0"/>
            </a:endParaRPr>
          </a:p>
          <a:p>
            <a:r>
              <a:rPr lang="en-US" altLang="en-US" sz="2600" dirty="0">
                <a:solidFill>
                  <a:schemeClr val="accent1">
                    <a:lumMod val="75000"/>
                  </a:schemeClr>
                </a:solidFill>
                <a:latin typeface="Times New Roman" charset="0"/>
                <a:ea typeface="Times New Roman" charset="0"/>
                <a:cs typeface="Times New Roman" charset="0"/>
              </a:rPr>
              <a:t>Patients’ consent to participate in a study may result from their understanding of the researcher’s role</a:t>
            </a:r>
            <a:r>
              <a:rPr lang="en-US" altLang="en-US" sz="2600" i="1" dirty="0">
                <a:solidFill>
                  <a:schemeClr val="accent1">
                    <a:lumMod val="75000"/>
                  </a:schemeClr>
                </a:solidFill>
                <a:latin typeface="Times New Roman" charset="0"/>
                <a:ea typeface="Times New Roman" charset="0"/>
                <a:cs typeface="Times New Roman" charset="0"/>
              </a:rPr>
              <a:t>,</a:t>
            </a:r>
            <a:endParaRPr lang="en-US" altLang="en-US" sz="2600" dirty="0">
              <a:solidFill>
                <a:schemeClr val="accent1">
                  <a:lumMod val="75000"/>
                </a:schemeClr>
              </a:solidFill>
              <a:latin typeface="Times New Roman" charset="0"/>
              <a:ea typeface="Times New Roman" charset="0"/>
              <a:cs typeface="Times New Roman" charset="0"/>
            </a:endParaRPr>
          </a:p>
        </p:txBody>
      </p:sp>
    </p:spTree>
    <p:custDataLst>
      <p:tags r:id="rId1"/>
    </p:custDataLst>
    <p:extLst>
      <p:ext uri="{BB962C8B-B14F-4D97-AF65-F5344CB8AC3E}">
        <p14:creationId xmlns:p14="http://schemas.microsoft.com/office/powerpoint/2010/main" val="661228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981200" y="0"/>
            <a:ext cx="8229600" cy="762000"/>
          </a:xfrm>
        </p:spPr>
        <p:txBody>
          <a:bodyPr/>
          <a:lstStyle/>
          <a:p>
            <a:r>
              <a:rPr lang="en-US" altLang="en-US" dirty="0">
                <a:solidFill>
                  <a:schemeClr val="bg1"/>
                </a:solidFill>
                <a:latin typeface="Times New Roman" charset="0"/>
                <a:ea typeface="Times New Roman" charset="0"/>
                <a:cs typeface="Times New Roman" charset="0"/>
              </a:rPr>
              <a:t>Respect for Human Dignity</a:t>
            </a:r>
          </a:p>
        </p:txBody>
      </p:sp>
      <p:sp>
        <p:nvSpPr>
          <p:cNvPr id="16387"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The Right to Self-Determination.</a:t>
            </a:r>
          </a:p>
          <a:p>
            <a:r>
              <a:rPr lang="en-US" altLang="en-US" sz="2600" dirty="0">
                <a:solidFill>
                  <a:schemeClr val="accent1">
                    <a:lumMod val="75000"/>
                  </a:schemeClr>
                </a:solidFill>
                <a:latin typeface="Times New Roman" charset="0"/>
                <a:ea typeface="Times New Roman" charset="0"/>
                <a:cs typeface="Times New Roman" charset="0"/>
              </a:rPr>
              <a:t>The Right to Full Disclosure</a:t>
            </a:r>
          </a:p>
        </p:txBody>
      </p:sp>
    </p:spTree>
    <p:custDataLst>
      <p:tags r:id="rId1"/>
    </p:custDataLst>
    <p:extLst>
      <p:ext uri="{BB962C8B-B14F-4D97-AF65-F5344CB8AC3E}">
        <p14:creationId xmlns:p14="http://schemas.microsoft.com/office/powerpoint/2010/main" val="47173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The Right to Self-Determination.</a:t>
            </a:r>
          </a:p>
        </p:txBody>
      </p:sp>
      <p:sp>
        <p:nvSpPr>
          <p:cNvPr id="17411"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The principle of </a:t>
            </a:r>
            <a:r>
              <a:rPr lang="en-US" altLang="en-US" sz="2600" i="1">
                <a:solidFill>
                  <a:schemeClr val="accent1">
                    <a:lumMod val="75000"/>
                  </a:schemeClr>
                </a:solidFill>
                <a:latin typeface="Times New Roman" charset="0"/>
                <a:ea typeface="Times New Roman" charset="0"/>
                <a:cs typeface="Times New Roman" charset="0"/>
              </a:rPr>
              <a:t>self-determination means that prospective participants </a:t>
            </a:r>
            <a:r>
              <a:rPr lang="en-US" altLang="en-US" sz="2600">
                <a:solidFill>
                  <a:schemeClr val="accent1">
                    <a:lumMod val="75000"/>
                  </a:schemeClr>
                </a:solidFill>
                <a:latin typeface="Times New Roman" charset="0"/>
                <a:ea typeface="Times New Roman" charset="0"/>
                <a:cs typeface="Times New Roman" charset="0"/>
              </a:rPr>
              <a:t>have </a:t>
            </a:r>
            <a:r>
              <a:rPr lang="en-US" altLang="en-US" sz="2600" u="sng">
                <a:solidFill>
                  <a:schemeClr val="accent1">
                    <a:lumMod val="75000"/>
                  </a:schemeClr>
                </a:solidFill>
                <a:latin typeface="Times New Roman" charset="0"/>
                <a:ea typeface="Times New Roman" charset="0"/>
                <a:cs typeface="Times New Roman" charset="0"/>
              </a:rPr>
              <a:t>the right to decide voluntarily whether to participate in a study, with-out risking penalty or prejudicial treatment</a:t>
            </a:r>
            <a:r>
              <a:rPr lang="en-US" altLang="en-US" sz="2600">
                <a:solidFill>
                  <a:schemeClr val="accent1">
                    <a:lumMod val="75000"/>
                  </a:schemeClr>
                </a:solidFill>
                <a:latin typeface="Times New Roman" charset="0"/>
                <a:ea typeface="Times New Roman" charset="0"/>
                <a:cs typeface="Times New Roman" charset="0"/>
              </a:rPr>
              <a:t>.</a:t>
            </a:r>
          </a:p>
          <a:p>
            <a:r>
              <a:rPr lang="en-US" altLang="en-US" sz="2600" dirty="0">
                <a:solidFill>
                  <a:schemeClr val="accent1">
                    <a:lumMod val="75000"/>
                  </a:schemeClr>
                </a:solidFill>
                <a:latin typeface="Times New Roman" charset="0"/>
                <a:ea typeface="Times New Roman" charset="0"/>
                <a:cs typeface="Times New Roman" charset="0"/>
              </a:rPr>
              <a:t>It also means that people have the right to ask questions, to refuse to give information, and to withdraw from the study.</a:t>
            </a:r>
          </a:p>
          <a:p>
            <a:r>
              <a:rPr lang="en-US" altLang="en-US" sz="2600" dirty="0">
                <a:solidFill>
                  <a:schemeClr val="accent1">
                    <a:lumMod val="75000"/>
                  </a:schemeClr>
                </a:solidFill>
                <a:latin typeface="Times New Roman" charset="0"/>
                <a:ea typeface="Times New Roman" charset="0"/>
                <a:cs typeface="Times New Roman" charset="0"/>
              </a:rPr>
              <a:t>freedom from coercion of any type. </a:t>
            </a:r>
            <a:r>
              <a:rPr lang="en-US" altLang="en-US" sz="2600" i="1" dirty="0">
                <a:solidFill>
                  <a:schemeClr val="accent1">
                    <a:lumMod val="75000"/>
                  </a:schemeClr>
                </a:solidFill>
                <a:latin typeface="Times New Roman" charset="0"/>
                <a:ea typeface="Times New Roman" charset="0"/>
                <a:cs typeface="Times New Roman" charset="0"/>
              </a:rPr>
              <a:t>Coercion involves explicit or implicit threats of penalty from failing to participate </a:t>
            </a:r>
            <a:r>
              <a:rPr lang="en-US" altLang="en-US" sz="2600" dirty="0">
                <a:solidFill>
                  <a:schemeClr val="accent1">
                    <a:lumMod val="75000"/>
                  </a:schemeClr>
                </a:solidFill>
                <a:latin typeface="Times New Roman" charset="0"/>
                <a:ea typeface="Times New Roman" charset="0"/>
                <a:cs typeface="Times New Roman" charset="0"/>
              </a:rPr>
              <a:t>in a study or excessive rewards from agreeing to participate.</a:t>
            </a:r>
          </a:p>
        </p:txBody>
      </p:sp>
    </p:spTree>
    <p:custDataLst>
      <p:tags r:id="rId1"/>
    </p:custDataLst>
    <p:extLst>
      <p:ext uri="{BB962C8B-B14F-4D97-AF65-F5344CB8AC3E}">
        <p14:creationId xmlns:p14="http://schemas.microsoft.com/office/powerpoint/2010/main" val="422876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The Right to Full Disclosure</a:t>
            </a:r>
          </a:p>
        </p:txBody>
      </p:sp>
      <p:sp>
        <p:nvSpPr>
          <p:cNvPr id="18435"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Full disclosure means that the researcher has fully described the nature of the study, the person’s right to refuse participation, the researcher’s responsibilities, and likely risks and benefits.</a:t>
            </a:r>
          </a:p>
          <a:p>
            <a:endParaRPr lang="en-US" altLang="en-US" sz="2600" dirty="0">
              <a:solidFill>
                <a:schemeClr val="accent1">
                  <a:lumMod val="75000"/>
                </a:schemeClr>
              </a:solidFill>
              <a:latin typeface="Times New Roman" charset="0"/>
              <a:ea typeface="Times New Roman" charset="0"/>
              <a:cs typeface="Times New Roman" charset="0"/>
            </a:endParaRPr>
          </a:p>
          <a:p>
            <a:r>
              <a:rPr lang="en-US" altLang="en-US" sz="2600" dirty="0">
                <a:solidFill>
                  <a:schemeClr val="accent1">
                    <a:lumMod val="75000"/>
                  </a:schemeClr>
                </a:solidFill>
                <a:latin typeface="Times New Roman" charset="0"/>
                <a:ea typeface="Times New Roman" charset="0"/>
                <a:cs typeface="Times New Roman" charset="0"/>
              </a:rPr>
              <a:t>Testing the hypothesis that high school students with a high absentee rate are more likely to be substance abusers than students with good attendance. If we approached potential participants and fully explained the purpose of the study, some students likely would refuse to participate</a:t>
            </a:r>
          </a:p>
        </p:txBody>
      </p:sp>
    </p:spTree>
    <p:custDataLst>
      <p:tags r:id="rId1"/>
    </p:custDataLst>
    <p:extLst>
      <p:ext uri="{BB962C8B-B14F-4D97-AF65-F5344CB8AC3E}">
        <p14:creationId xmlns:p14="http://schemas.microsoft.com/office/powerpoint/2010/main" val="1261561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981200" y="-114301"/>
            <a:ext cx="8229600" cy="914400"/>
          </a:xfrm>
        </p:spPr>
        <p:txBody>
          <a:bodyPr/>
          <a:lstStyle/>
          <a:p>
            <a:r>
              <a:rPr lang="en-US" altLang="en-US" dirty="0">
                <a:solidFill>
                  <a:schemeClr val="bg1"/>
                </a:solidFill>
                <a:latin typeface="Times New Roman" charset="0"/>
                <a:ea typeface="Times New Roman" charset="0"/>
                <a:cs typeface="Times New Roman" charset="0"/>
              </a:rPr>
              <a:t>Justice</a:t>
            </a:r>
          </a:p>
        </p:txBody>
      </p:sp>
      <p:sp>
        <p:nvSpPr>
          <p:cNvPr id="19459" name="Content Placeholder 2"/>
          <p:cNvSpPr>
            <a:spLocks noGrp="1"/>
          </p:cNvSpPr>
          <p:nvPr>
            <p:ph idx="1"/>
          </p:nvPr>
        </p:nvSpPr>
        <p:spPr/>
        <p:txBody>
          <a:bodyPr/>
          <a:lstStyle/>
          <a:p>
            <a:r>
              <a:rPr lang="en-US" altLang="en-US">
                <a:solidFill>
                  <a:schemeClr val="accent1">
                    <a:lumMod val="75000"/>
                  </a:schemeClr>
                </a:solidFill>
                <a:latin typeface="Times New Roman" charset="0"/>
                <a:ea typeface="Times New Roman" charset="0"/>
                <a:cs typeface="Times New Roman" charset="0"/>
              </a:rPr>
              <a:t>The Right to Fair Treatment.</a:t>
            </a:r>
          </a:p>
          <a:p>
            <a:r>
              <a:rPr lang="en-US" altLang="en-US" dirty="0">
                <a:solidFill>
                  <a:schemeClr val="accent1">
                    <a:lumMod val="75000"/>
                  </a:schemeClr>
                </a:solidFill>
                <a:latin typeface="Times New Roman" charset="0"/>
                <a:ea typeface="Times New Roman" charset="0"/>
                <a:cs typeface="Times New Roman" charset="0"/>
              </a:rPr>
              <a:t>The Right to Privacy.</a:t>
            </a:r>
          </a:p>
        </p:txBody>
      </p:sp>
    </p:spTree>
    <p:custDataLst>
      <p:tags r:id="rId1"/>
    </p:custDataLst>
    <p:extLst>
      <p:ext uri="{BB962C8B-B14F-4D97-AF65-F5344CB8AC3E}">
        <p14:creationId xmlns:p14="http://schemas.microsoft.com/office/powerpoint/2010/main" val="949949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The Right to Fair Treatment.</a:t>
            </a:r>
          </a:p>
        </p:txBody>
      </p:sp>
      <p:sp>
        <p:nvSpPr>
          <p:cNvPr id="20483" name="Content Placeholder 2"/>
          <p:cNvSpPr>
            <a:spLocks noGrp="1"/>
          </p:cNvSpPr>
          <p:nvPr>
            <p:ph idx="1"/>
          </p:nvPr>
        </p:nvSpPr>
        <p:spPr/>
        <p:txBody>
          <a:bodyPr/>
          <a:lstStyle/>
          <a:p>
            <a:r>
              <a:rPr lang="en-US" altLang="en-US" sz="2600" dirty="0">
                <a:solidFill>
                  <a:schemeClr val="accent1">
                    <a:lumMod val="75000"/>
                  </a:schemeClr>
                </a:solidFill>
                <a:latin typeface="Times New Roman" charset="0"/>
                <a:ea typeface="Times New Roman" charset="0"/>
                <a:cs typeface="Times New Roman" charset="0"/>
              </a:rPr>
              <a:t>It means that researchers must treat people who decline to participate in a study or who withdraw from it in a </a:t>
            </a:r>
            <a:r>
              <a:rPr lang="en-US" altLang="en-US" sz="2600" dirty="0" err="1">
                <a:solidFill>
                  <a:schemeClr val="accent1">
                    <a:lumMod val="75000"/>
                  </a:schemeClr>
                </a:solidFill>
                <a:latin typeface="Times New Roman" charset="0"/>
                <a:ea typeface="Times New Roman" charset="0"/>
                <a:cs typeface="Times New Roman" charset="0"/>
              </a:rPr>
              <a:t>nonprejudicial</a:t>
            </a:r>
            <a:r>
              <a:rPr lang="en-US" altLang="en-US" sz="2600" dirty="0">
                <a:solidFill>
                  <a:schemeClr val="accent1">
                    <a:lumMod val="75000"/>
                  </a:schemeClr>
                </a:solidFill>
                <a:latin typeface="Times New Roman" charset="0"/>
                <a:ea typeface="Times New Roman" charset="0"/>
                <a:cs typeface="Times New Roman" charset="0"/>
              </a:rPr>
              <a:t> manner; they must honor all agreements made with participants, including the payment of any promised stipends; demonstrate sensitivity to (and respect for) the beliefs, habits, and lifestyles of people from different backgrounds or cultures; and afford participants courteous and tactful treatment at all times.</a:t>
            </a:r>
          </a:p>
        </p:txBody>
      </p:sp>
    </p:spTree>
    <p:custDataLst>
      <p:tags r:id="rId1"/>
    </p:custDataLst>
    <p:extLst>
      <p:ext uri="{BB962C8B-B14F-4D97-AF65-F5344CB8AC3E}">
        <p14:creationId xmlns:p14="http://schemas.microsoft.com/office/powerpoint/2010/main" val="1400772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981200" y="-128588"/>
            <a:ext cx="8229600" cy="914400"/>
          </a:xfrm>
        </p:spPr>
        <p:txBody>
          <a:bodyPr/>
          <a:lstStyle/>
          <a:p>
            <a:r>
              <a:rPr lang="en-US" altLang="en-US" dirty="0">
                <a:solidFill>
                  <a:schemeClr val="bg1"/>
                </a:solidFill>
                <a:latin typeface="Times New Roman" charset="0"/>
                <a:ea typeface="Times New Roman" charset="0"/>
                <a:cs typeface="Times New Roman" charset="0"/>
              </a:rPr>
              <a:t>The Right to Privacy.</a:t>
            </a:r>
          </a:p>
        </p:txBody>
      </p:sp>
      <p:sp>
        <p:nvSpPr>
          <p:cNvPr id="21507"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Researchers should ensure that their research is not more intrusive than it needs to be and that participants’ privacy is maintained throughout the study.</a:t>
            </a:r>
          </a:p>
          <a:p>
            <a:endParaRPr lang="en-US" altLang="en-US" sz="2600" dirty="0">
              <a:solidFill>
                <a:schemeClr val="accent1">
                  <a:lumMod val="75000"/>
                </a:schemeClr>
              </a:solidFill>
              <a:latin typeface="Times New Roman" charset="0"/>
              <a:ea typeface="Times New Roman" charset="0"/>
              <a:cs typeface="Times New Roman" charset="0"/>
            </a:endParaRPr>
          </a:p>
          <a:p>
            <a:r>
              <a:rPr lang="en-US" altLang="en-US" sz="2600" dirty="0">
                <a:solidFill>
                  <a:schemeClr val="accent1">
                    <a:lumMod val="75000"/>
                  </a:schemeClr>
                </a:solidFill>
                <a:latin typeface="Times New Roman" charset="0"/>
                <a:ea typeface="Times New Roman" charset="0"/>
                <a:cs typeface="Times New Roman" charset="0"/>
              </a:rPr>
              <a:t>Participants have the right to expect that any data they provide will be kept in strictest confidence.</a:t>
            </a:r>
          </a:p>
        </p:txBody>
      </p:sp>
    </p:spTree>
    <p:custDataLst>
      <p:tags r:id="rId1"/>
    </p:custDataLst>
    <p:extLst>
      <p:ext uri="{BB962C8B-B14F-4D97-AF65-F5344CB8AC3E}">
        <p14:creationId xmlns:p14="http://schemas.microsoft.com/office/powerpoint/2010/main" val="2068828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752600" y="114300"/>
            <a:ext cx="8229600" cy="838200"/>
          </a:xfrm>
        </p:spPr>
        <p:txBody>
          <a:bodyPr/>
          <a:lstStyle/>
          <a:p>
            <a:pPr algn="ctr"/>
            <a:r>
              <a:rPr lang="en-US" altLang="en-US" sz="3200" dirty="0">
                <a:solidFill>
                  <a:schemeClr val="bg1"/>
                </a:solidFill>
                <a:latin typeface="Times New Roman" charset="0"/>
                <a:ea typeface="Times New Roman" charset="0"/>
                <a:cs typeface="Times New Roman" charset="0"/>
              </a:rPr>
              <a:t>Procedures For Protecting Study Participants</a:t>
            </a:r>
          </a:p>
        </p:txBody>
      </p:sp>
      <p:sp>
        <p:nvSpPr>
          <p:cNvPr id="22531" name="Content Placeholder 2"/>
          <p:cNvSpPr>
            <a:spLocks noGrp="1"/>
          </p:cNvSpPr>
          <p:nvPr>
            <p:ph idx="1"/>
          </p:nvPr>
        </p:nvSpPr>
        <p:spPr/>
        <p:txBody>
          <a:bodyPr/>
          <a:lstStyle/>
          <a:p>
            <a:r>
              <a:rPr lang="en-US" altLang="en-US">
                <a:solidFill>
                  <a:schemeClr val="accent1">
                    <a:lumMod val="75000"/>
                  </a:schemeClr>
                </a:solidFill>
                <a:latin typeface="Times New Roman" charset="0"/>
                <a:ea typeface="Times New Roman" charset="0"/>
                <a:cs typeface="Times New Roman" charset="0"/>
              </a:rPr>
              <a:t>Risk–Benefit Assessments.</a:t>
            </a:r>
          </a:p>
          <a:p>
            <a:r>
              <a:rPr lang="en-US" altLang="en-US" dirty="0">
                <a:solidFill>
                  <a:schemeClr val="accent1">
                    <a:lumMod val="75000"/>
                  </a:schemeClr>
                </a:solidFill>
                <a:latin typeface="Times New Roman" charset="0"/>
                <a:ea typeface="Times New Roman" charset="0"/>
                <a:cs typeface="Times New Roman" charset="0"/>
              </a:rPr>
              <a:t>Informed Consent.</a:t>
            </a:r>
          </a:p>
          <a:p>
            <a:r>
              <a:rPr lang="en-US" altLang="en-US" dirty="0">
                <a:solidFill>
                  <a:schemeClr val="accent1">
                    <a:lumMod val="75000"/>
                  </a:schemeClr>
                </a:solidFill>
                <a:latin typeface="Times New Roman" charset="0"/>
                <a:ea typeface="Times New Roman" charset="0"/>
                <a:cs typeface="Times New Roman" charset="0"/>
              </a:rPr>
              <a:t>Confidentiality Procedures.</a:t>
            </a:r>
          </a:p>
          <a:p>
            <a:r>
              <a:rPr lang="en-US" altLang="en-US" dirty="0">
                <a:solidFill>
                  <a:schemeClr val="accent1">
                    <a:lumMod val="75000"/>
                  </a:schemeClr>
                </a:solidFill>
                <a:latin typeface="Times New Roman" charset="0"/>
                <a:ea typeface="Times New Roman" charset="0"/>
                <a:cs typeface="Times New Roman" charset="0"/>
              </a:rPr>
              <a:t>Debriefings and Referrals.</a:t>
            </a:r>
          </a:p>
          <a:p>
            <a:r>
              <a:rPr lang="en-US" altLang="en-US" dirty="0">
                <a:solidFill>
                  <a:schemeClr val="accent1">
                    <a:lumMod val="75000"/>
                  </a:schemeClr>
                </a:solidFill>
                <a:latin typeface="Times New Roman" charset="0"/>
                <a:ea typeface="Times New Roman" charset="0"/>
                <a:cs typeface="Times New Roman" charset="0"/>
              </a:rPr>
              <a:t>Treatment of Vulnerable Groups.</a:t>
            </a:r>
          </a:p>
          <a:p>
            <a:r>
              <a:rPr lang="en-US" altLang="en-US" dirty="0">
                <a:solidFill>
                  <a:schemeClr val="accent1">
                    <a:lumMod val="75000"/>
                  </a:schemeClr>
                </a:solidFill>
                <a:latin typeface="Times New Roman" charset="0"/>
                <a:ea typeface="Times New Roman" charset="0"/>
                <a:cs typeface="Times New Roman" charset="0"/>
              </a:rPr>
              <a:t>External Reviews and the Protection of Human Rights</a:t>
            </a:r>
          </a:p>
        </p:txBody>
      </p:sp>
    </p:spTree>
    <p:custDataLst>
      <p:tags r:id="rId1"/>
    </p:custDataLst>
    <p:extLst>
      <p:ext uri="{BB962C8B-B14F-4D97-AF65-F5344CB8AC3E}">
        <p14:creationId xmlns:p14="http://schemas.microsoft.com/office/powerpoint/2010/main" val="8973920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209800" y="3581400"/>
            <a:ext cx="7772400" cy="609600"/>
          </a:xfrm>
        </p:spPr>
        <p:txBody>
          <a:bodyPr>
            <a:normAutofit fontScale="90000"/>
          </a:bodyPr>
          <a:lstStyle/>
          <a:p>
            <a:pPr algn="ctr"/>
            <a:r>
              <a:rPr lang="en-US" altLang="en-US">
                <a:latin typeface="Times New Roman" charset="0"/>
                <a:ea typeface="Times New Roman" charset="0"/>
                <a:cs typeface="Times New Roman" charset="0"/>
              </a:rPr>
              <a:t>Risk–Benefit Assessments.</a:t>
            </a:r>
          </a:p>
        </p:txBody>
      </p:sp>
    </p:spTree>
    <p:custDataLst>
      <p:tags r:id="rId1"/>
    </p:custDataLst>
    <p:extLst>
      <p:ext uri="{BB962C8B-B14F-4D97-AF65-F5344CB8AC3E}">
        <p14:creationId xmlns:p14="http://schemas.microsoft.com/office/powerpoint/2010/main" val="6897919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981200" y="0"/>
            <a:ext cx="8229600" cy="762000"/>
          </a:xfrm>
        </p:spPr>
        <p:txBody>
          <a:bodyPr/>
          <a:lstStyle/>
          <a:p>
            <a:r>
              <a:rPr lang="en-US" altLang="en-US" sz="3200" dirty="0">
                <a:solidFill>
                  <a:schemeClr val="bg1"/>
                </a:solidFill>
                <a:latin typeface="Times New Roman" charset="0"/>
                <a:ea typeface="Times New Roman" charset="0"/>
                <a:cs typeface="Times New Roman" charset="0"/>
              </a:rPr>
              <a:t>Major Potential Benefits to Participants</a:t>
            </a:r>
            <a:endParaRPr lang="en-US" altLang="en-US" dirty="0">
              <a:solidFill>
                <a:schemeClr val="bg1"/>
              </a:solidFill>
              <a:latin typeface="Times New Roman" charset="0"/>
              <a:ea typeface="Times New Roman" charset="0"/>
              <a:cs typeface="Times New Roman" charset="0"/>
            </a:endParaRPr>
          </a:p>
        </p:txBody>
      </p:sp>
      <p:sp>
        <p:nvSpPr>
          <p:cNvPr id="24579" name="Content Placeholder 2"/>
          <p:cNvSpPr>
            <a:spLocks noGrp="1"/>
          </p:cNvSpPr>
          <p:nvPr>
            <p:ph idx="1"/>
          </p:nvPr>
        </p:nvSpPr>
        <p:spPr/>
        <p:txBody>
          <a:bodyPr/>
          <a:lstStyle/>
          <a:p>
            <a:pPr>
              <a:buFont typeface="Wingdings" charset="2"/>
              <a:buNone/>
            </a:pPr>
            <a:r>
              <a:rPr lang="en-US" altLang="en-US" sz="2200">
                <a:solidFill>
                  <a:schemeClr val="accent1">
                    <a:lumMod val="75000"/>
                  </a:schemeClr>
                </a:solidFill>
                <a:latin typeface="Times New Roman" charset="0"/>
                <a:ea typeface="Times New Roman" charset="0"/>
                <a:cs typeface="Times New Roman" charset="0"/>
              </a:rPr>
              <a:t>■ </a:t>
            </a:r>
            <a:r>
              <a:rPr lang="en-US" altLang="en-US" sz="2200" u="sng">
                <a:solidFill>
                  <a:schemeClr val="accent1">
                    <a:lumMod val="75000"/>
                  </a:schemeClr>
                </a:solidFill>
                <a:latin typeface="Times New Roman" charset="0"/>
                <a:ea typeface="Times New Roman" charset="0"/>
                <a:cs typeface="Times New Roman" charset="0"/>
              </a:rPr>
              <a:t>Access to a potentially beneficial intervention </a:t>
            </a:r>
            <a:r>
              <a:rPr lang="en-US" altLang="en-US" sz="2200">
                <a:solidFill>
                  <a:schemeClr val="accent1">
                    <a:lumMod val="75000"/>
                  </a:schemeClr>
                </a:solidFill>
                <a:latin typeface="Times New Roman" charset="0"/>
                <a:ea typeface="Times New Roman" charset="0"/>
                <a:cs typeface="Times New Roman" charset="0"/>
              </a:rPr>
              <a:t>that might otherwise be unavailable to them</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Comfort in being </a:t>
            </a:r>
            <a:r>
              <a:rPr lang="en-US" altLang="en-US" sz="2200" u="sng" dirty="0">
                <a:solidFill>
                  <a:schemeClr val="accent1">
                    <a:lumMod val="75000"/>
                  </a:schemeClr>
                </a:solidFill>
                <a:latin typeface="Times New Roman" charset="0"/>
                <a:ea typeface="Times New Roman" charset="0"/>
                <a:cs typeface="Times New Roman" charset="0"/>
              </a:rPr>
              <a:t>able to discuss their situation </a:t>
            </a:r>
            <a:r>
              <a:rPr lang="en-US" altLang="en-US" sz="2200" dirty="0">
                <a:solidFill>
                  <a:schemeClr val="accent1">
                    <a:lumMod val="75000"/>
                  </a:schemeClr>
                </a:solidFill>
                <a:latin typeface="Times New Roman" charset="0"/>
                <a:ea typeface="Times New Roman" charset="0"/>
                <a:cs typeface="Times New Roman" charset="0"/>
              </a:rPr>
              <a:t>or problem with a friendly, objective person</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Increased knowledge</a:t>
            </a:r>
            <a:r>
              <a:rPr lang="en-US" altLang="en-US" sz="2200" dirty="0">
                <a:solidFill>
                  <a:schemeClr val="accent1">
                    <a:lumMod val="75000"/>
                  </a:schemeClr>
                </a:solidFill>
                <a:latin typeface="Times New Roman" charset="0"/>
                <a:ea typeface="Times New Roman" charset="0"/>
                <a:cs typeface="Times New Roman" charset="0"/>
              </a:rPr>
              <a:t> about themselves or their conditions, either through opportunity for introspection and self-reflection or through direct interaction with researchers</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Escape from a normal routine</a:t>
            </a:r>
            <a:r>
              <a:rPr lang="en-US" altLang="en-US" sz="2200" dirty="0">
                <a:solidFill>
                  <a:schemeClr val="accent1">
                    <a:lumMod val="75000"/>
                  </a:schemeClr>
                </a:solidFill>
                <a:latin typeface="Times New Roman" charset="0"/>
                <a:ea typeface="Times New Roman" charset="0"/>
                <a:cs typeface="Times New Roman" charset="0"/>
              </a:rPr>
              <a:t>, excitement of being part of a study</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Satisfaction that information they provide may help others </a:t>
            </a:r>
            <a:r>
              <a:rPr lang="en-US" altLang="en-US" sz="2200" dirty="0">
                <a:solidFill>
                  <a:schemeClr val="accent1">
                    <a:lumMod val="75000"/>
                  </a:schemeClr>
                </a:solidFill>
                <a:latin typeface="Times New Roman" charset="0"/>
                <a:ea typeface="Times New Roman" charset="0"/>
                <a:cs typeface="Times New Roman" charset="0"/>
              </a:rPr>
              <a:t>with similar problems or conditions</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Direct monetary or material gain </a:t>
            </a:r>
            <a:r>
              <a:rPr lang="en-US" altLang="en-US" sz="2200" dirty="0">
                <a:solidFill>
                  <a:schemeClr val="accent1">
                    <a:lumMod val="75000"/>
                  </a:schemeClr>
                </a:solidFill>
                <a:latin typeface="Times New Roman" charset="0"/>
                <a:ea typeface="Times New Roman" charset="0"/>
                <a:cs typeface="Times New Roman" charset="0"/>
              </a:rPr>
              <a:t>through stipends or other incentives</a:t>
            </a:r>
          </a:p>
        </p:txBody>
      </p:sp>
    </p:spTree>
    <p:custDataLst>
      <p:tags r:id="rId1"/>
    </p:custDataLst>
    <p:extLst>
      <p:ext uri="{BB962C8B-B14F-4D97-AF65-F5344CB8AC3E}">
        <p14:creationId xmlns:p14="http://schemas.microsoft.com/office/powerpoint/2010/main" val="1216762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452563" y="0"/>
            <a:ext cx="8229600" cy="838200"/>
          </a:xfrm>
        </p:spPr>
        <p:txBody>
          <a:bodyPr/>
          <a:lstStyle/>
          <a:p>
            <a:r>
              <a:rPr lang="en-US" altLang="en-US" dirty="0">
                <a:solidFill>
                  <a:schemeClr val="bg1"/>
                </a:solidFill>
                <a:latin typeface="Times New Roman" charset="0"/>
                <a:ea typeface="Times New Roman" charset="0"/>
                <a:cs typeface="Times New Roman" charset="0"/>
              </a:rPr>
              <a:t>Ethical consideration </a:t>
            </a:r>
          </a:p>
        </p:txBody>
      </p:sp>
      <p:sp>
        <p:nvSpPr>
          <p:cNvPr id="7171" name="Content Placeholder 2"/>
          <p:cNvSpPr>
            <a:spLocks noGrp="1"/>
          </p:cNvSpPr>
          <p:nvPr>
            <p:ph idx="1"/>
          </p:nvPr>
        </p:nvSpPr>
        <p:spPr/>
        <p:txBody>
          <a:bodyPr/>
          <a:lstStyle/>
          <a:p>
            <a:r>
              <a:rPr lang="en-US" altLang="en-US">
                <a:solidFill>
                  <a:schemeClr val="accent1">
                    <a:lumMod val="75000"/>
                  </a:schemeClr>
                </a:solidFill>
                <a:latin typeface="Times New Roman" charset="0"/>
                <a:ea typeface="Times New Roman" charset="0"/>
                <a:cs typeface="Times New Roman" charset="0"/>
              </a:rPr>
              <a:t>When humans are used as study participants care must be exercised in ensuring that the rights of those humans are protected.</a:t>
            </a:r>
          </a:p>
          <a:p>
            <a:endParaRPr lang="en-US" altLang="en-US" dirty="0">
              <a:solidFill>
                <a:schemeClr val="accent1">
                  <a:lumMod val="75000"/>
                </a:schemeClr>
              </a:solidFill>
              <a:latin typeface="Times New Roman" charset="0"/>
              <a:ea typeface="Times New Roman" charset="0"/>
              <a:cs typeface="Times New Roman" charset="0"/>
            </a:endParaRPr>
          </a:p>
        </p:txBody>
      </p:sp>
    </p:spTree>
    <p:custDataLst>
      <p:tags r:id="rId1"/>
    </p:custDataLst>
    <p:extLst>
      <p:ext uri="{BB962C8B-B14F-4D97-AF65-F5344CB8AC3E}">
        <p14:creationId xmlns:p14="http://schemas.microsoft.com/office/powerpoint/2010/main" val="19530374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838200"/>
          </a:xfrm>
        </p:spPr>
        <p:txBody>
          <a:bodyPr/>
          <a:lstStyle/>
          <a:p>
            <a:pPr>
              <a:defRPr/>
            </a:pPr>
            <a:r>
              <a:rPr lang="en-US" sz="3556" dirty="0">
                <a:solidFill>
                  <a:schemeClr val="bg1"/>
                </a:solidFill>
                <a:latin typeface="Times New Roman" panose="02020603050405020304" pitchFamily="18" charset="0"/>
                <a:cs typeface="Times New Roman" panose="02020603050405020304" pitchFamily="18" charset="0"/>
              </a:rPr>
              <a:t>Major Potential Risks to Participants</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25603" name="Content Placeholder 2"/>
          <p:cNvSpPr>
            <a:spLocks noGrp="1"/>
          </p:cNvSpPr>
          <p:nvPr>
            <p:ph idx="1"/>
          </p:nvPr>
        </p:nvSpPr>
        <p:spPr/>
        <p:txBody>
          <a:bodyPr/>
          <a:lstStyle/>
          <a:p>
            <a:pPr>
              <a:buFont typeface="Wingdings" charset="2"/>
              <a:buNone/>
            </a:pPr>
            <a:r>
              <a:rPr lang="en-US" altLang="en-US" sz="2200">
                <a:solidFill>
                  <a:schemeClr val="accent1">
                    <a:lumMod val="75000"/>
                  </a:schemeClr>
                </a:solidFill>
                <a:latin typeface="Times New Roman" charset="0"/>
                <a:ea typeface="Times New Roman" charset="0"/>
                <a:cs typeface="Times New Roman" charset="0"/>
              </a:rPr>
              <a:t>■ </a:t>
            </a:r>
            <a:r>
              <a:rPr lang="en-US" altLang="en-US" sz="2200" u="sng">
                <a:solidFill>
                  <a:schemeClr val="accent1">
                    <a:lumMod val="75000"/>
                  </a:schemeClr>
                </a:solidFill>
                <a:latin typeface="Times New Roman" charset="0"/>
                <a:ea typeface="Times New Roman" charset="0"/>
                <a:cs typeface="Times New Roman" charset="0"/>
              </a:rPr>
              <a:t>Physical harm</a:t>
            </a:r>
            <a:r>
              <a:rPr lang="en-US" altLang="en-US" sz="2200">
                <a:solidFill>
                  <a:schemeClr val="accent1">
                    <a:lumMod val="75000"/>
                  </a:schemeClr>
                </a:solidFill>
                <a:latin typeface="Times New Roman" charset="0"/>
                <a:ea typeface="Times New Roman" charset="0"/>
                <a:cs typeface="Times New Roman" charset="0"/>
              </a:rPr>
              <a:t>, including unanticipated side effects</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Physical discomfort</a:t>
            </a:r>
            <a:r>
              <a:rPr lang="en-US" altLang="en-US" sz="2200" dirty="0">
                <a:solidFill>
                  <a:schemeClr val="accent1">
                    <a:lumMod val="75000"/>
                  </a:schemeClr>
                </a:solidFill>
                <a:latin typeface="Times New Roman" charset="0"/>
                <a:ea typeface="Times New Roman" charset="0"/>
                <a:cs typeface="Times New Roman" charset="0"/>
              </a:rPr>
              <a:t>, fatigue, or boredom</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Psychological or emotional distress </a:t>
            </a:r>
            <a:r>
              <a:rPr lang="en-US" altLang="en-US" sz="2200" dirty="0">
                <a:solidFill>
                  <a:schemeClr val="accent1">
                    <a:lumMod val="75000"/>
                  </a:schemeClr>
                </a:solidFill>
                <a:latin typeface="Times New Roman" charset="0"/>
                <a:ea typeface="Times New Roman" charset="0"/>
                <a:cs typeface="Times New Roman" charset="0"/>
              </a:rPr>
              <a:t>resulting from self-disclosure, fear of the unknown, discomfort with strangers, anger or embarrassment at the type of questions being asked</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Social risks</a:t>
            </a:r>
            <a:r>
              <a:rPr lang="en-US" altLang="en-US" sz="2200" dirty="0">
                <a:solidFill>
                  <a:schemeClr val="accent1">
                    <a:lumMod val="75000"/>
                  </a:schemeClr>
                </a:solidFill>
                <a:latin typeface="Times New Roman" charset="0"/>
                <a:ea typeface="Times New Roman" charset="0"/>
                <a:cs typeface="Times New Roman" charset="0"/>
              </a:rPr>
              <a:t>, such as the risk of stigma, adverse effects on personal relationships, loss of status</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Loss of privacy</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Loss of time</a:t>
            </a:r>
          </a:p>
          <a:p>
            <a:pPr>
              <a:buFont typeface="Wingdings" charset="2"/>
              <a:buNone/>
            </a:pPr>
            <a:r>
              <a:rPr lang="en-US" altLang="en-US" sz="2200" dirty="0">
                <a:solidFill>
                  <a:schemeClr val="accent1">
                    <a:lumMod val="75000"/>
                  </a:schemeClr>
                </a:solidFill>
                <a:latin typeface="Times New Roman" charset="0"/>
                <a:ea typeface="Times New Roman" charset="0"/>
                <a:cs typeface="Times New Roman" charset="0"/>
              </a:rPr>
              <a:t>■ </a:t>
            </a:r>
            <a:r>
              <a:rPr lang="en-US" altLang="en-US" sz="2200" u="sng" dirty="0">
                <a:solidFill>
                  <a:schemeClr val="accent1">
                    <a:lumMod val="75000"/>
                  </a:schemeClr>
                </a:solidFill>
                <a:latin typeface="Times New Roman" charset="0"/>
                <a:ea typeface="Times New Roman" charset="0"/>
                <a:cs typeface="Times New Roman" charset="0"/>
              </a:rPr>
              <a:t>Monetary costs</a:t>
            </a:r>
          </a:p>
        </p:txBody>
      </p:sp>
    </p:spTree>
    <p:custDataLst>
      <p:tags r:id="rId1"/>
    </p:custDataLst>
    <p:extLst>
      <p:ext uri="{BB962C8B-B14F-4D97-AF65-F5344CB8AC3E}">
        <p14:creationId xmlns:p14="http://schemas.microsoft.com/office/powerpoint/2010/main" val="17800002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866900" y="0"/>
            <a:ext cx="8229600" cy="762000"/>
          </a:xfrm>
        </p:spPr>
        <p:txBody>
          <a:bodyPr/>
          <a:lstStyle/>
          <a:p>
            <a:pPr algn="ctr"/>
            <a:r>
              <a:rPr lang="en-US" altLang="en-US" dirty="0">
                <a:solidFill>
                  <a:schemeClr val="bg1"/>
                </a:solidFill>
                <a:latin typeface="Times New Roman" charset="0"/>
                <a:ea typeface="Times New Roman" charset="0"/>
                <a:cs typeface="Times New Roman" charset="0"/>
              </a:rPr>
              <a:t>Informed Consent.</a:t>
            </a:r>
          </a:p>
        </p:txBody>
      </p:sp>
      <p:sp>
        <p:nvSpPr>
          <p:cNvPr id="26627"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Informed consent means that participants have adequate information regarding the research, comprehend the information, and have the power of free choice, enabling them to consent to or decline participation voluntarily.</a:t>
            </a:r>
          </a:p>
        </p:txBody>
      </p:sp>
    </p:spTree>
    <p:custDataLst>
      <p:tags r:id="rId1"/>
    </p:custDataLst>
    <p:extLst>
      <p:ext uri="{BB962C8B-B14F-4D97-AF65-F5344CB8AC3E}">
        <p14:creationId xmlns:p14="http://schemas.microsoft.com/office/powerpoint/2010/main" val="20163771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Confidentiality Procedures.</a:t>
            </a:r>
          </a:p>
        </p:txBody>
      </p:sp>
      <p:sp>
        <p:nvSpPr>
          <p:cNvPr id="27651" name="Content Placeholder 2"/>
          <p:cNvSpPr>
            <a:spLocks noGrp="1"/>
          </p:cNvSpPr>
          <p:nvPr>
            <p:ph idx="1"/>
          </p:nvPr>
        </p:nvSpPr>
        <p:spPr/>
        <p:txBody>
          <a:bodyPr/>
          <a:lstStyle/>
          <a:p>
            <a:r>
              <a:rPr lang="en-US" altLang="en-US" dirty="0">
                <a:solidFill>
                  <a:schemeClr val="accent1">
                    <a:lumMod val="75000"/>
                  </a:schemeClr>
                </a:solidFill>
                <a:latin typeface="Times New Roman" charset="0"/>
                <a:ea typeface="Times New Roman" charset="0"/>
                <a:cs typeface="Times New Roman" charset="0"/>
              </a:rPr>
              <a:t>Anonymity.</a:t>
            </a:r>
          </a:p>
          <a:p>
            <a:r>
              <a:rPr lang="en-US" altLang="en-US" dirty="0">
                <a:solidFill>
                  <a:schemeClr val="accent1">
                    <a:lumMod val="75000"/>
                  </a:schemeClr>
                </a:solidFill>
                <a:latin typeface="Times New Roman" charset="0"/>
                <a:ea typeface="Times New Roman" charset="0"/>
                <a:cs typeface="Times New Roman" charset="0"/>
              </a:rPr>
              <a:t>Confidentiality in the Absence of Anonymity</a:t>
            </a:r>
          </a:p>
        </p:txBody>
      </p:sp>
    </p:spTree>
    <p:custDataLst>
      <p:tags r:id="rId1"/>
    </p:custDataLst>
    <p:extLst>
      <p:ext uri="{BB962C8B-B14F-4D97-AF65-F5344CB8AC3E}">
        <p14:creationId xmlns:p14="http://schemas.microsoft.com/office/powerpoint/2010/main" val="19593314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981200" y="0"/>
            <a:ext cx="8229600" cy="762000"/>
          </a:xfrm>
        </p:spPr>
        <p:txBody>
          <a:bodyPr/>
          <a:lstStyle/>
          <a:p>
            <a:r>
              <a:rPr lang="en-US" altLang="en-US" dirty="0">
                <a:solidFill>
                  <a:schemeClr val="bg1"/>
                </a:solidFill>
                <a:latin typeface="Times New Roman" charset="0"/>
                <a:ea typeface="Times New Roman" charset="0"/>
                <a:cs typeface="Times New Roman" charset="0"/>
              </a:rPr>
              <a:t>Anonymity.</a:t>
            </a:r>
          </a:p>
        </p:txBody>
      </p:sp>
      <p:sp>
        <p:nvSpPr>
          <p:cNvPr id="28675"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Anonymity, the most secure means of protecting confidentiality, occurs when even the researcher cannot link participants to their data.</a:t>
            </a:r>
          </a:p>
        </p:txBody>
      </p:sp>
    </p:spTree>
    <p:custDataLst>
      <p:tags r:id="rId1"/>
    </p:custDataLst>
    <p:extLst>
      <p:ext uri="{BB962C8B-B14F-4D97-AF65-F5344CB8AC3E}">
        <p14:creationId xmlns:p14="http://schemas.microsoft.com/office/powerpoint/2010/main" val="968714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981200" y="0"/>
            <a:ext cx="8229600" cy="838200"/>
          </a:xfrm>
        </p:spPr>
        <p:txBody>
          <a:bodyPr/>
          <a:lstStyle/>
          <a:p>
            <a:pPr algn="ctr"/>
            <a:r>
              <a:rPr lang="en-US" altLang="en-US" sz="3400" dirty="0">
                <a:solidFill>
                  <a:schemeClr val="bg1"/>
                </a:solidFill>
                <a:latin typeface="Times New Roman" charset="0"/>
                <a:ea typeface="Times New Roman" charset="0"/>
                <a:cs typeface="Times New Roman" charset="0"/>
              </a:rPr>
              <a:t>Confidentiality in the Absence of Anonymity</a:t>
            </a:r>
          </a:p>
        </p:txBody>
      </p:sp>
      <p:sp>
        <p:nvSpPr>
          <p:cNvPr id="29699" name="Content Placeholder 2"/>
          <p:cNvSpPr>
            <a:spLocks noGrp="1"/>
          </p:cNvSpPr>
          <p:nvPr>
            <p:ph idx="1"/>
          </p:nvPr>
        </p:nvSpPr>
        <p:spPr/>
        <p:txBody>
          <a:bodyPr/>
          <a:lstStyle/>
          <a:p>
            <a:r>
              <a:rPr lang="en-US" altLang="en-US" sz="2600">
                <a:solidFill>
                  <a:schemeClr val="accent1">
                    <a:lumMod val="75000"/>
                  </a:schemeClr>
                </a:solidFill>
                <a:latin typeface="Times New Roman" charset="0"/>
                <a:ea typeface="Times New Roman" charset="0"/>
                <a:cs typeface="Times New Roman" charset="0"/>
              </a:rPr>
              <a:t>Appropriate confidentiality procedures need to be implemented. </a:t>
            </a:r>
            <a:r>
              <a:rPr lang="en-US" altLang="en-US" sz="2600" dirty="0">
                <a:solidFill>
                  <a:schemeClr val="accent1">
                    <a:lumMod val="75000"/>
                  </a:schemeClr>
                </a:solidFill>
                <a:latin typeface="Times New Roman" charset="0"/>
                <a:ea typeface="Times New Roman" charset="0"/>
                <a:cs typeface="Times New Roman" charset="0"/>
              </a:rPr>
              <a:t>A promise of confidentiality is a pledge that any information participants provide will not be publicly reported in a manner that identifies them and will not be made accessible to others</a:t>
            </a:r>
          </a:p>
        </p:txBody>
      </p:sp>
    </p:spTree>
    <p:custDataLst>
      <p:tags r:id="rId1"/>
    </p:custDataLst>
    <p:extLst>
      <p:ext uri="{BB962C8B-B14F-4D97-AF65-F5344CB8AC3E}">
        <p14:creationId xmlns:p14="http://schemas.microsoft.com/office/powerpoint/2010/main" val="11085693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Debriefings and Referrals.</a:t>
            </a:r>
          </a:p>
        </p:txBody>
      </p:sp>
      <p:sp>
        <p:nvSpPr>
          <p:cNvPr id="30723" name="Content Placeholder 2"/>
          <p:cNvSpPr>
            <a:spLocks noGrp="1"/>
          </p:cNvSpPr>
          <p:nvPr>
            <p:ph idx="1"/>
          </p:nvPr>
        </p:nvSpPr>
        <p:spPr/>
        <p:txBody>
          <a:bodyPr/>
          <a:lstStyle/>
          <a:p>
            <a:r>
              <a:rPr lang="en-US" altLang="en-US" sz="2400" dirty="0">
                <a:solidFill>
                  <a:schemeClr val="accent1">
                    <a:lumMod val="75000"/>
                  </a:schemeClr>
                </a:solidFill>
                <a:latin typeface="Times New Roman" charset="0"/>
                <a:ea typeface="Times New Roman" charset="0"/>
                <a:cs typeface="Times New Roman" charset="0"/>
              </a:rPr>
              <a:t>Researchers can show their respect for study participants—and proactively minimize emotional risks—by carefully attending to the nature of the interactions they have with them.</a:t>
            </a:r>
          </a:p>
          <a:p>
            <a:r>
              <a:rPr lang="en-US" altLang="en-US" sz="2400" dirty="0">
                <a:solidFill>
                  <a:schemeClr val="accent1">
                    <a:lumMod val="75000"/>
                  </a:schemeClr>
                </a:solidFill>
                <a:latin typeface="Times New Roman" charset="0"/>
                <a:ea typeface="Times New Roman" charset="0"/>
                <a:cs typeface="Times New Roman" charset="0"/>
              </a:rPr>
              <a:t>it is sometimes advisable to offer debriefing sessions after data collection is completed to permit participants to ask questions or air complaints.</a:t>
            </a:r>
          </a:p>
          <a:p>
            <a:r>
              <a:rPr lang="en-US" altLang="en-US" sz="2400" dirty="0">
                <a:solidFill>
                  <a:schemeClr val="accent1">
                    <a:lumMod val="75000"/>
                  </a:schemeClr>
                </a:solidFill>
                <a:latin typeface="Times New Roman" charset="0"/>
                <a:ea typeface="Times New Roman" charset="0"/>
                <a:cs typeface="Times New Roman" charset="0"/>
              </a:rPr>
              <a:t>researchers may need to assist study participants by making referrals to appropriate health, social, or psychological services.</a:t>
            </a:r>
          </a:p>
        </p:txBody>
      </p:sp>
    </p:spTree>
    <p:custDataLst>
      <p:tags r:id="rId1"/>
    </p:custDataLst>
    <p:extLst>
      <p:ext uri="{BB962C8B-B14F-4D97-AF65-F5344CB8AC3E}">
        <p14:creationId xmlns:p14="http://schemas.microsoft.com/office/powerpoint/2010/main" val="156944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Treatment of Vulnerable Groups</a:t>
            </a:r>
          </a:p>
        </p:txBody>
      </p:sp>
      <p:sp>
        <p:nvSpPr>
          <p:cNvPr id="31747" name="Content Placeholder 2"/>
          <p:cNvSpPr>
            <a:spLocks noGrp="1"/>
          </p:cNvSpPr>
          <p:nvPr>
            <p:ph idx="1"/>
          </p:nvPr>
        </p:nvSpPr>
        <p:spPr/>
        <p:txBody>
          <a:bodyPr/>
          <a:lstStyle/>
          <a:p>
            <a:r>
              <a:rPr lang="en-US" altLang="en-US">
                <a:solidFill>
                  <a:schemeClr val="accent1">
                    <a:lumMod val="75000"/>
                  </a:schemeClr>
                </a:solidFill>
                <a:latin typeface="Times New Roman" charset="0"/>
                <a:ea typeface="Times New Roman" charset="0"/>
                <a:cs typeface="Times New Roman" charset="0"/>
              </a:rPr>
              <a:t>Vulnerable subjects (the term used in U.S. </a:t>
            </a:r>
            <a:r>
              <a:rPr lang="en-US" altLang="en-US" dirty="0">
                <a:solidFill>
                  <a:schemeClr val="accent1">
                    <a:lumMod val="75000"/>
                  </a:schemeClr>
                </a:solidFill>
                <a:latin typeface="Times New Roman" charset="0"/>
                <a:ea typeface="Times New Roman" charset="0"/>
                <a:cs typeface="Times New Roman" charset="0"/>
              </a:rPr>
              <a:t>federal guidelines) may be incapable of giving fully informed consent (e.g., mentally retarded people) or may be at high risk of unintended side effects because of their circumstances</a:t>
            </a:r>
          </a:p>
        </p:txBody>
      </p:sp>
    </p:spTree>
    <p:custDataLst>
      <p:tags r:id="rId1"/>
    </p:custDataLst>
    <p:extLst>
      <p:ext uri="{BB962C8B-B14F-4D97-AF65-F5344CB8AC3E}">
        <p14:creationId xmlns:p14="http://schemas.microsoft.com/office/powerpoint/2010/main" val="6492004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2209800" y="914400"/>
            <a:ext cx="7772400" cy="5181600"/>
          </a:xfrm>
        </p:spPr>
        <p:txBody>
          <a:bodyPr/>
          <a:lstStyle/>
          <a:p>
            <a:r>
              <a:rPr lang="en-US" altLang="en-US" sz="2400" u="sng" dirty="0">
                <a:solidFill>
                  <a:schemeClr val="accent1">
                    <a:lumMod val="75000"/>
                  </a:schemeClr>
                </a:solidFill>
                <a:latin typeface="Times New Roman" charset="0"/>
                <a:ea typeface="Times New Roman" charset="0"/>
                <a:cs typeface="Times New Roman" charset="0"/>
              </a:rPr>
              <a:t>Children: </a:t>
            </a:r>
            <a:r>
              <a:rPr lang="en-US" altLang="en-US" sz="2400" dirty="0">
                <a:solidFill>
                  <a:schemeClr val="accent1">
                    <a:lumMod val="75000"/>
                  </a:schemeClr>
                </a:solidFill>
                <a:latin typeface="Times New Roman" charset="0"/>
                <a:ea typeface="Times New Roman" charset="0"/>
                <a:cs typeface="Times New Roman" charset="0"/>
              </a:rPr>
              <a:t>Legally and ethically, children do not have the competence to give informed consent and so the consent of children’s parents or guardians should be obtained.</a:t>
            </a:r>
          </a:p>
          <a:p>
            <a:endParaRPr lang="en-US" altLang="en-US" sz="2400" dirty="0">
              <a:solidFill>
                <a:schemeClr val="accent1">
                  <a:lumMod val="75000"/>
                </a:schemeClr>
              </a:solidFill>
              <a:latin typeface="Times New Roman" charset="0"/>
              <a:ea typeface="Times New Roman" charset="0"/>
              <a:cs typeface="Times New Roman" charset="0"/>
            </a:endParaRPr>
          </a:p>
          <a:p>
            <a:r>
              <a:rPr lang="en-US" altLang="en-US" sz="2400" u="sng" dirty="0">
                <a:solidFill>
                  <a:schemeClr val="accent1">
                    <a:lumMod val="75000"/>
                  </a:schemeClr>
                </a:solidFill>
                <a:latin typeface="Times New Roman" charset="0"/>
                <a:ea typeface="Times New Roman" charset="0"/>
                <a:cs typeface="Times New Roman" charset="0"/>
              </a:rPr>
              <a:t>Mentally or emotionally disabled people: </a:t>
            </a:r>
            <a:r>
              <a:rPr lang="en-US" altLang="en-US" sz="2400" dirty="0">
                <a:solidFill>
                  <a:schemeClr val="accent1">
                    <a:lumMod val="75000"/>
                  </a:schemeClr>
                </a:solidFill>
                <a:latin typeface="Times New Roman" charset="0"/>
                <a:ea typeface="Times New Roman" charset="0"/>
                <a:cs typeface="Times New Roman" charset="0"/>
              </a:rPr>
              <a:t>Individuals whose disability makes it impossible for them to weigh the risks and benefits of participation and make informed decisions , researchers should obtain the written consent of a legal guardian.</a:t>
            </a:r>
          </a:p>
          <a:p>
            <a:endParaRPr lang="en-US" altLang="en-US" sz="2400" dirty="0">
              <a:solidFill>
                <a:schemeClr val="accent1">
                  <a:lumMod val="75000"/>
                </a:schemeClr>
              </a:solidFill>
              <a:latin typeface="Times New Roman" charset="0"/>
              <a:ea typeface="Times New Roman" charset="0"/>
              <a:cs typeface="Times New Roman" charset="0"/>
            </a:endParaRPr>
          </a:p>
          <a:p>
            <a:r>
              <a:rPr lang="en-US" altLang="en-US" sz="2400" u="sng" dirty="0">
                <a:solidFill>
                  <a:schemeClr val="accent1">
                    <a:lumMod val="75000"/>
                  </a:schemeClr>
                </a:solidFill>
                <a:latin typeface="Times New Roman" charset="0"/>
                <a:ea typeface="Times New Roman" charset="0"/>
                <a:cs typeface="Times New Roman" charset="0"/>
              </a:rPr>
              <a:t>Severely ill or physically disabled people: </a:t>
            </a:r>
            <a:r>
              <a:rPr lang="en-US" altLang="en-US" sz="2400" dirty="0">
                <a:solidFill>
                  <a:schemeClr val="accent1">
                    <a:lumMod val="75000"/>
                  </a:schemeClr>
                </a:solidFill>
                <a:latin typeface="Times New Roman" charset="0"/>
                <a:ea typeface="Times New Roman" charset="0"/>
                <a:cs typeface="Times New Roman" charset="0"/>
              </a:rPr>
              <a:t>assess their ability to make reasoned decisions about study participation.</a:t>
            </a:r>
          </a:p>
        </p:txBody>
      </p:sp>
      <p:sp>
        <p:nvSpPr>
          <p:cNvPr id="32771"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Treatment of Vulnerable Groups</a:t>
            </a:r>
          </a:p>
        </p:txBody>
      </p:sp>
    </p:spTree>
    <p:custDataLst>
      <p:tags r:id="rId1"/>
    </p:custDataLst>
    <p:extLst>
      <p:ext uri="{BB962C8B-B14F-4D97-AF65-F5344CB8AC3E}">
        <p14:creationId xmlns:p14="http://schemas.microsoft.com/office/powerpoint/2010/main" val="18947002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p:txBody>
          <a:bodyPr/>
          <a:lstStyle/>
          <a:p>
            <a:r>
              <a:rPr lang="en-US" altLang="en-US" sz="2400" u="sng">
                <a:solidFill>
                  <a:schemeClr val="accent1">
                    <a:lumMod val="75000"/>
                  </a:schemeClr>
                </a:solidFill>
                <a:latin typeface="Times New Roman" charset="0"/>
                <a:ea typeface="Times New Roman" charset="0"/>
                <a:cs typeface="Times New Roman" charset="0"/>
              </a:rPr>
              <a:t>The terminally ill: </a:t>
            </a:r>
            <a:r>
              <a:rPr lang="en-US" altLang="en-US" sz="2400">
                <a:solidFill>
                  <a:schemeClr val="accent1">
                    <a:lumMod val="75000"/>
                  </a:schemeClr>
                </a:solidFill>
                <a:latin typeface="Times New Roman" charset="0"/>
                <a:ea typeface="Times New Roman" charset="0"/>
                <a:cs typeface="Times New Roman" charset="0"/>
              </a:rPr>
              <a:t>Researchers must also take steps to ensure that if the terminally ill do participate in a study, their health care and comfort are not compromised</a:t>
            </a:r>
          </a:p>
          <a:p>
            <a:endParaRPr lang="en-US" altLang="en-US" sz="2400" u="sng" dirty="0">
              <a:solidFill>
                <a:schemeClr val="accent1">
                  <a:lumMod val="75000"/>
                </a:schemeClr>
              </a:solidFill>
              <a:latin typeface="Times New Roman" charset="0"/>
              <a:ea typeface="Times New Roman" charset="0"/>
              <a:cs typeface="Times New Roman" charset="0"/>
            </a:endParaRPr>
          </a:p>
          <a:p>
            <a:r>
              <a:rPr lang="en-US" altLang="en-US" sz="2400" u="sng" dirty="0">
                <a:solidFill>
                  <a:schemeClr val="accent1">
                    <a:lumMod val="75000"/>
                  </a:schemeClr>
                </a:solidFill>
                <a:latin typeface="Times New Roman" charset="0"/>
                <a:ea typeface="Times New Roman" charset="0"/>
                <a:cs typeface="Times New Roman" charset="0"/>
              </a:rPr>
              <a:t>Institutionalized people: </a:t>
            </a:r>
            <a:r>
              <a:rPr lang="en-US" altLang="en-US" sz="2400" dirty="0">
                <a:solidFill>
                  <a:schemeClr val="accent1">
                    <a:lumMod val="75000"/>
                  </a:schemeClr>
                </a:solidFill>
                <a:latin typeface="Times New Roman" charset="0"/>
                <a:ea typeface="Times New Roman" charset="0"/>
                <a:cs typeface="Times New Roman" charset="0"/>
              </a:rPr>
              <a:t>Researchers studying institutionalized groups need to emphasize the voluntary nature of participation.</a:t>
            </a:r>
          </a:p>
          <a:p>
            <a:endParaRPr lang="en-US" altLang="en-US" sz="2400" dirty="0">
              <a:solidFill>
                <a:schemeClr val="accent1">
                  <a:lumMod val="75000"/>
                </a:schemeClr>
              </a:solidFill>
              <a:latin typeface="Times New Roman" charset="0"/>
              <a:ea typeface="Times New Roman" charset="0"/>
              <a:cs typeface="Times New Roman" charset="0"/>
            </a:endParaRPr>
          </a:p>
          <a:p>
            <a:r>
              <a:rPr lang="en-US" altLang="en-US" sz="2400" u="sng" dirty="0">
                <a:solidFill>
                  <a:schemeClr val="accent1">
                    <a:lumMod val="75000"/>
                  </a:schemeClr>
                </a:solidFill>
                <a:latin typeface="Times New Roman" charset="0"/>
                <a:ea typeface="Times New Roman" charset="0"/>
                <a:cs typeface="Times New Roman" charset="0"/>
              </a:rPr>
              <a:t>Pregnant women: </a:t>
            </a:r>
            <a:r>
              <a:rPr lang="en-US" altLang="en-US" sz="2400" dirty="0">
                <a:solidFill>
                  <a:schemeClr val="accent1">
                    <a:lumMod val="75000"/>
                  </a:schemeClr>
                </a:solidFill>
                <a:latin typeface="Times New Roman" charset="0"/>
                <a:ea typeface="Times New Roman" charset="0"/>
                <a:cs typeface="Times New Roman" charset="0"/>
              </a:rPr>
              <a:t>pregnant woman cannot be involved in a study unless the study purpose is to meet the woman’s health needs and risks to her and the fetus are minimal.</a:t>
            </a:r>
          </a:p>
        </p:txBody>
      </p:sp>
      <p:sp>
        <p:nvSpPr>
          <p:cNvPr id="33795"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Treatment of Vulnerable Groups</a:t>
            </a:r>
          </a:p>
        </p:txBody>
      </p:sp>
    </p:spTree>
    <p:custDataLst>
      <p:tags r:id="rId1"/>
    </p:custDataLst>
    <p:extLst>
      <p:ext uri="{BB962C8B-B14F-4D97-AF65-F5344CB8AC3E}">
        <p14:creationId xmlns:p14="http://schemas.microsoft.com/office/powerpoint/2010/main" val="13395840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981200" y="0"/>
            <a:ext cx="8229600" cy="838200"/>
          </a:xfrm>
        </p:spPr>
        <p:txBody>
          <a:bodyPr>
            <a:normAutofit fontScale="90000"/>
          </a:bodyPr>
          <a:lstStyle/>
          <a:p>
            <a:r>
              <a:rPr lang="en-US" altLang="en-US" sz="3600" dirty="0">
                <a:solidFill>
                  <a:schemeClr val="bg1"/>
                </a:solidFill>
                <a:latin typeface="Times New Roman" charset="0"/>
                <a:ea typeface="Times New Roman" charset="0"/>
                <a:cs typeface="Times New Roman" charset="0"/>
              </a:rPr>
              <a:t>External Reviews and the Protection of Human Rights</a:t>
            </a:r>
          </a:p>
        </p:txBody>
      </p:sp>
      <p:sp>
        <p:nvSpPr>
          <p:cNvPr id="34819" name="Content Placeholder 2"/>
          <p:cNvSpPr>
            <a:spLocks noGrp="1"/>
          </p:cNvSpPr>
          <p:nvPr>
            <p:ph idx="1"/>
          </p:nvPr>
        </p:nvSpPr>
        <p:spPr/>
        <p:txBody>
          <a:bodyPr/>
          <a:lstStyle/>
          <a:p>
            <a:r>
              <a:rPr lang="en-US" altLang="en-US" sz="2200">
                <a:solidFill>
                  <a:schemeClr val="accent1">
                    <a:lumMod val="75000"/>
                  </a:schemeClr>
                </a:solidFill>
                <a:latin typeface="Times New Roman" charset="0"/>
                <a:ea typeface="Times New Roman" charset="0"/>
                <a:cs typeface="Times New Roman" charset="0"/>
              </a:rPr>
              <a:t>Most hospitals, universities, and other institutions where research is conducted have established formal committees for reviewing research plans. These committees are sometimes called </a:t>
            </a:r>
            <a:r>
              <a:rPr lang="en-US" altLang="en-US" sz="2200" i="1">
                <a:solidFill>
                  <a:schemeClr val="accent1">
                    <a:lumMod val="75000"/>
                  </a:schemeClr>
                </a:solidFill>
                <a:latin typeface="Times New Roman" charset="0"/>
                <a:ea typeface="Times New Roman" charset="0"/>
                <a:cs typeface="Times New Roman" charset="0"/>
              </a:rPr>
              <a:t>Human Subjects Committees or (in Canada) Research Ethics Boards. In the United States, the committee is often called an Institutional </a:t>
            </a:r>
            <a:r>
              <a:rPr lang="en-US" altLang="en-US" sz="2200">
                <a:solidFill>
                  <a:schemeClr val="accent1">
                    <a:lumMod val="75000"/>
                  </a:schemeClr>
                </a:solidFill>
                <a:latin typeface="Times New Roman" charset="0"/>
                <a:ea typeface="Times New Roman" charset="0"/>
                <a:cs typeface="Times New Roman" charset="0"/>
              </a:rPr>
              <a:t>Review Board (IRB).</a:t>
            </a:r>
          </a:p>
          <a:p>
            <a:endParaRPr lang="en-US" altLang="en-US" sz="2200">
              <a:solidFill>
                <a:schemeClr val="accent1">
                  <a:lumMod val="75000"/>
                </a:schemeClr>
              </a:solidFill>
              <a:latin typeface="Times New Roman" charset="0"/>
              <a:ea typeface="Times New Roman" charset="0"/>
              <a:cs typeface="Times New Roman" charset="0"/>
            </a:endParaRPr>
          </a:p>
          <a:p>
            <a:r>
              <a:rPr lang="en-US" altLang="en-US" sz="2200">
                <a:solidFill>
                  <a:schemeClr val="accent1">
                    <a:lumMod val="75000"/>
                  </a:schemeClr>
                </a:solidFill>
                <a:latin typeface="Times New Roman" charset="0"/>
                <a:ea typeface="Times New Roman" charset="0"/>
                <a:cs typeface="Times New Roman" charset="0"/>
              </a:rPr>
              <a:t>Before undertaking their study, researchers must submit research plans to the IRB An IRB can approve the proposed plans, require modifications, or disapprove them</a:t>
            </a:r>
          </a:p>
        </p:txBody>
      </p:sp>
    </p:spTree>
    <p:custDataLst>
      <p:tags r:id="rId1"/>
    </p:custDataLst>
    <p:extLst>
      <p:ext uri="{BB962C8B-B14F-4D97-AF65-F5344CB8AC3E}">
        <p14:creationId xmlns:p14="http://schemas.microsoft.com/office/powerpoint/2010/main" val="170304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Historical Background</a:t>
            </a:r>
          </a:p>
        </p:txBody>
      </p:sp>
      <p:sp>
        <p:nvSpPr>
          <p:cNvPr id="8195" name="Content Placeholder 2"/>
          <p:cNvSpPr>
            <a:spLocks noGrp="1"/>
          </p:cNvSpPr>
          <p:nvPr>
            <p:ph idx="1"/>
          </p:nvPr>
        </p:nvSpPr>
        <p:spPr/>
        <p:txBody>
          <a:bodyPr/>
          <a:lstStyle/>
          <a:p>
            <a:r>
              <a:rPr lang="en-US" altLang="en-US" i="1" u="sng">
                <a:solidFill>
                  <a:schemeClr val="accent1">
                    <a:lumMod val="75000"/>
                  </a:schemeClr>
                </a:solidFill>
                <a:latin typeface="Times New Roman" charset="0"/>
                <a:ea typeface="Times New Roman" charset="0"/>
                <a:cs typeface="Times New Roman" charset="0"/>
              </a:rPr>
              <a:t>The Nazi medical experiments of the 1930s and 1940s</a:t>
            </a:r>
            <a:r>
              <a:rPr lang="en-US" altLang="en-US">
                <a:solidFill>
                  <a:schemeClr val="accent1">
                    <a:lumMod val="75000"/>
                  </a:schemeClr>
                </a:solidFill>
                <a:latin typeface="Times New Roman" charset="0"/>
                <a:ea typeface="Times New Roman" charset="0"/>
                <a:cs typeface="Times New Roman" charset="0"/>
              </a:rPr>
              <a:t>. </a:t>
            </a:r>
            <a:r>
              <a:rPr lang="en-US" altLang="en-US" dirty="0">
                <a:solidFill>
                  <a:schemeClr val="accent1">
                    <a:lumMod val="75000"/>
                  </a:schemeClr>
                </a:solidFill>
                <a:latin typeface="Times New Roman" charset="0"/>
                <a:ea typeface="Times New Roman" charset="0"/>
                <a:cs typeface="Times New Roman" charset="0"/>
              </a:rPr>
              <a:t>involved the use of prisoners of war and racial “enemies” in numerous experiments designed to test the limits of human endurance and human reaction to diseases and untested drugs.</a:t>
            </a:r>
          </a:p>
          <a:p>
            <a:endParaRPr lang="en-US" altLang="en-US" dirty="0">
              <a:solidFill>
                <a:schemeClr val="accent1">
                  <a:lumMod val="75000"/>
                </a:schemeClr>
              </a:solidFill>
              <a:latin typeface="Times New Roman" charset="0"/>
              <a:ea typeface="Times New Roman" charset="0"/>
              <a:cs typeface="Times New Roman" charset="0"/>
            </a:endParaRPr>
          </a:p>
          <a:p>
            <a:r>
              <a:rPr lang="en-US" altLang="en-US" dirty="0">
                <a:solidFill>
                  <a:schemeClr val="accent1">
                    <a:lumMod val="75000"/>
                  </a:schemeClr>
                </a:solidFill>
                <a:latin typeface="Times New Roman" charset="0"/>
                <a:ea typeface="Times New Roman" charset="0"/>
                <a:cs typeface="Times New Roman" charset="0"/>
              </a:rPr>
              <a:t>Subjects could not refuse participation.</a:t>
            </a:r>
          </a:p>
        </p:txBody>
      </p:sp>
    </p:spTree>
    <p:custDataLst>
      <p:tags r:id="rId1"/>
    </p:custDataLst>
    <p:extLst>
      <p:ext uri="{BB962C8B-B14F-4D97-AF65-F5344CB8AC3E}">
        <p14:creationId xmlns:p14="http://schemas.microsoft.com/office/powerpoint/2010/main" val="4125752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p:txBody>
          <a:bodyPr/>
          <a:lstStyle/>
          <a:p>
            <a:pPr>
              <a:defRPr/>
            </a:pPr>
            <a:r>
              <a:rPr lang="en-US" sz="2600" i="1" u="sng" dirty="0">
                <a:solidFill>
                  <a:schemeClr val="accent1">
                    <a:lumMod val="75000"/>
                  </a:schemeClr>
                </a:solidFill>
                <a:latin typeface="Times New Roman" panose="02020603050405020304" pitchFamily="18" charset="0"/>
                <a:cs typeface="Times New Roman" panose="02020603050405020304" pitchFamily="18" charset="0"/>
              </a:rPr>
              <a:t>Tuskegee Syphilis Study (1932-1972)</a:t>
            </a:r>
            <a:r>
              <a:rPr lang="en-US" sz="2600" dirty="0">
                <a:solidFill>
                  <a:schemeClr val="accent1">
                    <a:lumMod val="75000"/>
                  </a:schemeClr>
                </a:solidFill>
                <a:latin typeface="Times New Roman" panose="02020603050405020304" pitchFamily="18" charset="0"/>
                <a:cs typeface="Times New Roman" panose="02020603050405020304" pitchFamily="18" charset="0"/>
              </a:rPr>
              <a:t>, sponsored by the U.S. Public Health Service, investigated the effects of syphilis among 400 men from a poor African American community. Medical treatment was deliberately withheld to study the course of the untreated disease.</a:t>
            </a:r>
          </a:p>
          <a:p>
            <a:pPr>
              <a:buFont typeface="Wingdings" panose="05000000000000000000" pitchFamily="2" charset="2"/>
              <a:buNone/>
              <a:defRPr/>
            </a:pPr>
            <a:endParaRPr lang="en-US" sz="2600" dirty="0">
              <a:solidFill>
                <a:schemeClr val="accent1">
                  <a:lumMod val="75000"/>
                </a:schemeClr>
              </a:solidFill>
              <a:latin typeface="Times New Roman" panose="02020603050405020304" pitchFamily="18" charset="0"/>
              <a:cs typeface="Times New Roman" panose="02020603050405020304" pitchFamily="18" charset="0"/>
            </a:endParaRPr>
          </a:p>
          <a:p>
            <a:pPr>
              <a:defRPr/>
            </a:pPr>
            <a:r>
              <a:rPr lang="en-US" sz="2600" i="1" u="sng" dirty="0">
                <a:solidFill>
                  <a:schemeClr val="accent1">
                    <a:lumMod val="75000"/>
                  </a:schemeClr>
                </a:solidFill>
                <a:latin typeface="Times New Roman" panose="02020603050405020304" pitchFamily="18" charset="0"/>
                <a:cs typeface="Times New Roman" panose="02020603050405020304" pitchFamily="18" charset="0"/>
              </a:rPr>
              <a:t>New Zealand studied </a:t>
            </a:r>
            <a:r>
              <a:rPr lang="en-US" sz="2600" dirty="0">
                <a:solidFill>
                  <a:schemeClr val="accent1">
                    <a:lumMod val="75000"/>
                  </a:schemeClr>
                </a:solidFill>
                <a:latin typeface="Times New Roman" panose="02020603050405020304" pitchFamily="18" charset="0"/>
                <a:cs typeface="Times New Roman" panose="02020603050405020304" pitchFamily="18" charset="0"/>
              </a:rPr>
              <a:t>women with cervical cancer in the 1980s; patients with carcinoma in situ were not given treatment so that researchers could study the natural progression of the disease.</a:t>
            </a:r>
          </a:p>
          <a:p>
            <a:pPr marL="0" indent="0">
              <a:buNone/>
              <a:defRPr/>
            </a:pPr>
            <a:endParaRPr lang="en-US" sz="26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9219" name="Title 1"/>
          <p:cNvSpPr>
            <a:spLocks noGrp="1"/>
          </p:cNvSpPr>
          <p:nvPr>
            <p:ph type="title"/>
          </p:nvPr>
        </p:nvSpPr>
        <p:spPr>
          <a:xfrm>
            <a:off x="1981200" y="0"/>
            <a:ext cx="8229600" cy="914400"/>
          </a:xfrm>
        </p:spPr>
        <p:txBody>
          <a:bodyPr/>
          <a:lstStyle/>
          <a:p>
            <a:r>
              <a:rPr lang="en-US" altLang="en-US" dirty="0">
                <a:solidFill>
                  <a:schemeClr val="bg1"/>
                </a:solidFill>
                <a:latin typeface="Times New Roman" charset="0"/>
                <a:ea typeface="Times New Roman" charset="0"/>
                <a:cs typeface="Times New Roman" charset="0"/>
              </a:rPr>
              <a:t>Historical Background</a:t>
            </a:r>
          </a:p>
        </p:txBody>
      </p:sp>
    </p:spTree>
    <p:custDataLst>
      <p:tags r:id="rId1"/>
    </p:custDataLst>
    <p:extLst>
      <p:ext uri="{BB962C8B-B14F-4D97-AF65-F5344CB8AC3E}">
        <p14:creationId xmlns:p14="http://schemas.microsoft.com/office/powerpoint/2010/main" val="2074661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981200" y="0"/>
            <a:ext cx="8229600" cy="838200"/>
          </a:xfrm>
        </p:spPr>
        <p:txBody>
          <a:bodyPr/>
          <a:lstStyle/>
          <a:p>
            <a:r>
              <a:rPr lang="en-US" altLang="en-US" dirty="0">
                <a:solidFill>
                  <a:schemeClr val="bg1"/>
                </a:solidFill>
                <a:latin typeface="Times New Roman" charset="0"/>
                <a:ea typeface="Times New Roman" charset="0"/>
                <a:cs typeface="Times New Roman" charset="0"/>
              </a:rPr>
              <a:t>Codes of Ethics</a:t>
            </a:r>
          </a:p>
        </p:txBody>
      </p:sp>
      <p:sp>
        <p:nvSpPr>
          <p:cNvPr id="10243" name="Content Placeholder 2"/>
          <p:cNvSpPr>
            <a:spLocks noGrp="1"/>
          </p:cNvSpPr>
          <p:nvPr>
            <p:ph idx="1"/>
          </p:nvPr>
        </p:nvSpPr>
        <p:spPr>
          <a:xfrm>
            <a:off x="2209800" y="1803400"/>
            <a:ext cx="7772400" cy="4198938"/>
          </a:xfrm>
        </p:spPr>
        <p:txBody>
          <a:bodyPr/>
          <a:lstStyle/>
          <a:p>
            <a:r>
              <a:rPr lang="en-US" altLang="en-US" sz="2200">
                <a:solidFill>
                  <a:schemeClr val="accent1">
                    <a:lumMod val="75000"/>
                  </a:schemeClr>
                </a:solidFill>
                <a:latin typeface="Times New Roman" charset="0"/>
                <a:ea typeface="Times New Roman" charset="0"/>
                <a:cs typeface="Times New Roman" charset="0"/>
              </a:rPr>
              <a:t>Nuremberg Code, developed in 1949 after the Nazi atrocities were made public. </a:t>
            </a:r>
          </a:p>
          <a:p>
            <a:endParaRPr lang="en-US" altLang="en-US" sz="2200" dirty="0">
              <a:solidFill>
                <a:schemeClr val="accent1">
                  <a:lumMod val="75000"/>
                </a:schemeClr>
              </a:solidFill>
              <a:latin typeface="Times New Roman" charset="0"/>
              <a:ea typeface="Times New Roman" charset="0"/>
              <a:cs typeface="Times New Roman" charset="0"/>
            </a:endParaRPr>
          </a:p>
          <a:p>
            <a:r>
              <a:rPr lang="en-US" altLang="en-US" sz="2200" dirty="0">
                <a:solidFill>
                  <a:schemeClr val="accent1">
                    <a:lumMod val="75000"/>
                  </a:schemeClr>
                </a:solidFill>
                <a:latin typeface="Times New Roman" charset="0"/>
                <a:ea typeface="Times New Roman" charset="0"/>
                <a:cs typeface="Times New Roman" charset="0"/>
              </a:rPr>
              <a:t>Declaration of Helsinki, which was adopted in 1964 by the World Medical Association and most recently revised in 2000, with clarifications published in 2004.</a:t>
            </a:r>
          </a:p>
          <a:p>
            <a:endParaRPr lang="en-US" altLang="en-US" sz="2200" dirty="0">
              <a:solidFill>
                <a:schemeClr val="accent1">
                  <a:lumMod val="75000"/>
                </a:schemeClr>
              </a:solidFill>
              <a:latin typeface="Times New Roman" charset="0"/>
              <a:ea typeface="Times New Roman" charset="0"/>
              <a:cs typeface="Times New Roman" charset="0"/>
            </a:endParaRPr>
          </a:p>
          <a:p>
            <a:r>
              <a:rPr lang="en-US" altLang="en-US" sz="2200" dirty="0">
                <a:solidFill>
                  <a:schemeClr val="accent1">
                    <a:lumMod val="75000"/>
                  </a:schemeClr>
                </a:solidFill>
                <a:latin typeface="Times New Roman" charset="0"/>
                <a:ea typeface="Times New Roman" charset="0"/>
                <a:cs typeface="Times New Roman" charset="0"/>
              </a:rPr>
              <a:t>Guidelines for psychologists were published by the American Psychological Association (2002) in </a:t>
            </a:r>
            <a:r>
              <a:rPr lang="en-US" altLang="en-US" sz="2200" i="1" dirty="0">
                <a:solidFill>
                  <a:schemeClr val="accent1">
                    <a:lumMod val="75000"/>
                  </a:schemeClr>
                </a:solidFill>
                <a:latin typeface="Times New Roman" charset="0"/>
                <a:ea typeface="Times New Roman" charset="0"/>
                <a:cs typeface="Times New Roman" charset="0"/>
              </a:rPr>
              <a:t>Ethical Principles of Psychologist and Code of Conduct.</a:t>
            </a:r>
          </a:p>
        </p:txBody>
      </p:sp>
    </p:spTree>
    <p:custDataLst>
      <p:tags r:id="rId1"/>
    </p:custDataLst>
    <p:extLst>
      <p:ext uri="{BB962C8B-B14F-4D97-AF65-F5344CB8AC3E}">
        <p14:creationId xmlns:p14="http://schemas.microsoft.com/office/powerpoint/2010/main" val="140274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738313" y="0"/>
            <a:ext cx="8229600" cy="838200"/>
          </a:xfrm>
        </p:spPr>
        <p:txBody>
          <a:bodyPr/>
          <a:lstStyle/>
          <a:p>
            <a:r>
              <a:rPr lang="en-US" altLang="en-US" sz="3600" dirty="0">
                <a:solidFill>
                  <a:schemeClr val="bg1"/>
                </a:solidFill>
                <a:latin typeface="Times New Roman" charset="0"/>
                <a:ea typeface="Times New Roman" charset="0"/>
                <a:cs typeface="Times New Roman" charset="0"/>
              </a:rPr>
              <a:t>Ethical Dilemmas in Conducting Research</a:t>
            </a:r>
          </a:p>
        </p:txBody>
      </p:sp>
      <p:sp>
        <p:nvSpPr>
          <p:cNvPr id="11267" name="Content Placeholder 2"/>
          <p:cNvSpPr>
            <a:spLocks noGrp="1"/>
          </p:cNvSpPr>
          <p:nvPr>
            <p:ph idx="1"/>
          </p:nvPr>
        </p:nvSpPr>
        <p:spPr/>
        <p:txBody>
          <a:bodyPr/>
          <a:lstStyle/>
          <a:p>
            <a:r>
              <a:rPr lang="en-US" altLang="en-US" sz="2200">
                <a:solidFill>
                  <a:schemeClr val="accent1">
                    <a:lumMod val="75000"/>
                  </a:schemeClr>
                </a:solidFill>
                <a:latin typeface="Times New Roman" charset="0"/>
                <a:ea typeface="Times New Roman" charset="0"/>
                <a:cs typeface="Times New Roman" charset="0"/>
              </a:rPr>
              <a:t>There are research problems in which participants’ rights and study demands are put in direct conflict, posing ethical dilemmas for researchers.</a:t>
            </a:r>
          </a:p>
          <a:p>
            <a:r>
              <a:rPr lang="en-US" altLang="en-US" sz="2200" i="1" u="sng" dirty="0">
                <a:solidFill>
                  <a:schemeClr val="accent1">
                    <a:lumMod val="75000"/>
                  </a:schemeClr>
                </a:solidFill>
                <a:latin typeface="Times New Roman" charset="0"/>
                <a:ea typeface="Times New Roman" charset="0"/>
                <a:cs typeface="Times New Roman" charset="0"/>
              </a:rPr>
              <a:t>1. Research question: </a:t>
            </a:r>
            <a:r>
              <a:rPr lang="en-US" altLang="en-US" sz="2200" i="1" dirty="0">
                <a:solidFill>
                  <a:schemeClr val="accent1">
                    <a:lumMod val="75000"/>
                  </a:schemeClr>
                </a:solidFill>
                <a:latin typeface="Times New Roman" charset="0"/>
                <a:ea typeface="Times New Roman" charset="0"/>
                <a:cs typeface="Times New Roman" charset="0"/>
              </a:rPr>
              <a:t>Are nurses equally empathic in their treatment of male and female patients in the ICU?</a:t>
            </a:r>
          </a:p>
          <a:p>
            <a:endParaRPr lang="en-US" altLang="en-US" sz="2200" dirty="0">
              <a:solidFill>
                <a:schemeClr val="accent1">
                  <a:lumMod val="75000"/>
                </a:schemeClr>
              </a:solidFill>
              <a:latin typeface="Times New Roman" charset="0"/>
              <a:ea typeface="Times New Roman" charset="0"/>
              <a:cs typeface="Times New Roman" charset="0"/>
            </a:endParaRPr>
          </a:p>
          <a:p>
            <a:r>
              <a:rPr lang="en-US" altLang="en-US" sz="2200" i="1" u="sng" dirty="0">
                <a:solidFill>
                  <a:schemeClr val="accent1">
                    <a:lumMod val="75000"/>
                  </a:schemeClr>
                </a:solidFill>
                <a:latin typeface="Times New Roman" charset="0"/>
                <a:ea typeface="Times New Roman" charset="0"/>
                <a:cs typeface="Times New Roman" charset="0"/>
              </a:rPr>
              <a:t>Ethical dilemma: </a:t>
            </a:r>
            <a:r>
              <a:rPr lang="en-US" altLang="en-US" sz="2200" i="1" dirty="0">
                <a:solidFill>
                  <a:schemeClr val="accent1">
                    <a:lumMod val="75000"/>
                  </a:schemeClr>
                </a:solidFill>
                <a:latin typeface="Times New Roman" charset="0"/>
                <a:ea typeface="Times New Roman" charset="0"/>
                <a:cs typeface="Times New Roman" charset="0"/>
              </a:rPr>
              <a:t>Ethics require that participants be made aware of their role in </a:t>
            </a:r>
            <a:r>
              <a:rPr lang="en-US" altLang="en-US" sz="2200" dirty="0">
                <a:solidFill>
                  <a:schemeClr val="accent1">
                    <a:lumMod val="75000"/>
                  </a:schemeClr>
                </a:solidFill>
                <a:latin typeface="Times New Roman" charset="0"/>
                <a:ea typeface="Times New Roman" charset="0"/>
                <a:cs typeface="Times New Roman" charset="0"/>
              </a:rPr>
              <a:t>a study. Yet, if the researcher informs nurses participating in this study that their degree of empathy in treating male and female patients will be scrutinized, will their behavior be “normal?” If the nurses’ usual behavior is altered because of the known presence of research observers, then the findings will not be valid.</a:t>
            </a:r>
          </a:p>
        </p:txBody>
      </p:sp>
    </p:spTree>
    <p:custDataLst>
      <p:tags r:id="rId1"/>
    </p:custDataLst>
    <p:extLst>
      <p:ext uri="{BB962C8B-B14F-4D97-AF65-F5344CB8AC3E}">
        <p14:creationId xmlns:p14="http://schemas.microsoft.com/office/powerpoint/2010/main" val="1800095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600200" y="0"/>
            <a:ext cx="8686800" cy="914400"/>
          </a:xfrm>
        </p:spPr>
        <p:txBody>
          <a:bodyPr/>
          <a:lstStyle/>
          <a:p>
            <a:r>
              <a:rPr lang="en-US" altLang="en-US" sz="3200" dirty="0">
                <a:solidFill>
                  <a:schemeClr val="bg1"/>
                </a:solidFill>
                <a:latin typeface="Times New Roman" charset="0"/>
                <a:ea typeface="Times New Roman" charset="0"/>
                <a:cs typeface="Times New Roman" charset="0"/>
              </a:rPr>
              <a:t>Ethical Principles For Protecting Study Participants</a:t>
            </a:r>
          </a:p>
        </p:txBody>
      </p:sp>
      <p:sp>
        <p:nvSpPr>
          <p:cNvPr id="12291" name="Content Placeholder 2"/>
          <p:cNvSpPr>
            <a:spLocks noGrp="1"/>
          </p:cNvSpPr>
          <p:nvPr>
            <p:ph idx="1"/>
          </p:nvPr>
        </p:nvSpPr>
        <p:spPr/>
        <p:txBody>
          <a:bodyPr/>
          <a:lstStyle/>
          <a:p>
            <a:r>
              <a:rPr lang="en-US" altLang="en-US">
                <a:solidFill>
                  <a:schemeClr val="accent1">
                    <a:lumMod val="75000"/>
                  </a:schemeClr>
                </a:solidFill>
                <a:latin typeface="Times New Roman" charset="0"/>
                <a:ea typeface="Times New Roman" charset="0"/>
                <a:cs typeface="Times New Roman" charset="0"/>
              </a:rPr>
              <a:t>Beneficence.</a:t>
            </a:r>
          </a:p>
          <a:p>
            <a:r>
              <a:rPr lang="en-US" altLang="en-US" dirty="0">
                <a:solidFill>
                  <a:schemeClr val="accent1">
                    <a:lumMod val="75000"/>
                  </a:schemeClr>
                </a:solidFill>
                <a:latin typeface="Times New Roman" charset="0"/>
                <a:ea typeface="Times New Roman" charset="0"/>
                <a:cs typeface="Times New Roman" charset="0"/>
              </a:rPr>
              <a:t>Respect for Human Dignity.</a:t>
            </a:r>
          </a:p>
          <a:p>
            <a:r>
              <a:rPr lang="en-US" altLang="en-US" dirty="0">
                <a:solidFill>
                  <a:schemeClr val="accent1">
                    <a:lumMod val="75000"/>
                  </a:schemeClr>
                </a:solidFill>
                <a:latin typeface="Times New Roman" charset="0"/>
                <a:ea typeface="Times New Roman" charset="0"/>
                <a:cs typeface="Times New Roman" charset="0"/>
              </a:rPr>
              <a:t>Justice.</a:t>
            </a:r>
          </a:p>
        </p:txBody>
      </p:sp>
    </p:spTree>
    <p:custDataLst>
      <p:tags r:id="rId1"/>
    </p:custDataLst>
    <p:extLst>
      <p:ext uri="{BB962C8B-B14F-4D97-AF65-F5344CB8AC3E}">
        <p14:creationId xmlns:p14="http://schemas.microsoft.com/office/powerpoint/2010/main" val="449247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881187" y="0"/>
            <a:ext cx="8229600" cy="914400"/>
          </a:xfrm>
        </p:spPr>
        <p:txBody>
          <a:bodyPr/>
          <a:lstStyle/>
          <a:p>
            <a:r>
              <a:rPr lang="en-US" altLang="en-US" dirty="0">
                <a:solidFill>
                  <a:schemeClr val="bg1"/>
                </a:solidFill>
                <a:latin typeface="Times New Roman" charset="0"/>
                <a:ea typeface="Times New Roman" charset="0"/>
                <a:cs typeface="Times New Roman" charset="0"/>
              </a:rPr>
              <a:t>Beneficence</a:t>
            </a:r>
          </a:p>
        </p:txBody>
      </p:sp>
      <p:sp>
        <p:nvSpPr>
          <p:cNvPr id="13315" name="Content Placeholder 2"/>
          <p:cNvSpPr>
            <a:spLocks noGrp="1"/>
          </p:cNvSpPr>
          <p:nvPr>
            <p:ph idx="1"/>
          </p:nvPr>
        </p:nvSpPr>
        <p:spPr/>
        <p:txBody>
          <a:bodyPr/>
          <a:lstStyle/>
          <a:p>
            <a:r>
              <a:rPr lang="en-US" altLang="en-US">
                <a:solidFill>
                  <a:schemeClr val="accent1">
                    <a:lumMod val="75000"/>
                  </a:schemeClr>
                </a:solidFill>
                <a:latin typeface="Times New Roman" charset="0"/>
                <a:ea typeface="Times New Roman" charset="0"/>
                <a:cs typeface="Times New Roman" charset="0"/>
              </a:rPr>
              <a:t>A duty on researchers to minimize harm and to maximize benefits.</a:t>
            </a:r>
          </a:p>
          <a:p>
            <a:r>
              <a:rPr lang="en-US" altLang="en-US" dirty="0">
                <a:solidFill>
                  <a:schemeClr val="accent1">
                    <a:lumMod val="75000"/>
                  </a:schemeClr>
                </a:solidFill>
                <a:latin typeface="Times New Roman" charset="0"/>
                <a:ea typeface="Times New Roman" charset="0"/>
                <a:cs typeface="Times New Roman" charset="0"/>
              </a:rPr>
              <a:t>The Right to Freedom from Harm and Discomfort.</a:t>
            </a:r>
          </a:p>
        </p:txBody>
      </p:sp>
    </p:spTree>
    <p:custDataLst>
      <p:tags r:id="rId1"/>
    </p:custDataLst>
    <p:extLst>
      <p:ext uri="{BB962C8B-B14F-4D97-AF65-F5344CB8AC3E}">
        <p14:creationId xmlns:p14="http://schemas.microsoft.com/office/powerpoint/2010/main" val="21024360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981200" y="0"/>
            <a:ext cx="8229600" cy="838200"/>
          </a:xfrm>
        </p:spPr>
        <p:txBody>
          <a:bodyPr>
            <a:normAutofit fontScale="90000"/>
          </a:bodyPr>
          <a:lstStyle/>
          <a:p>
            <a:r>
              <a:rPr lang="en-US" altLang="en-US" sz="3200" dirty="0">
                <a:solidFill>
                  <a:schemeClr val="bg1"/>
                </a:solidFill>
                <a:latin typeface="Times New Roman" charset="0"/>
                <a:ea typeface="Times New Roman" charset="0"/>
                <a:cs typeface="Times New Roman" charset="0"/>
              </a:rPr>
              <a:t>The Right to Freedom from Harm and Discomfort.</a:t>
            </a:r>
          </a:p>
        </p:txBody>
      </p:sp>
      <p:sp>
        <p:nvSpPr>
          <p:cNvPr id="14339" name="Content Placeholder 2"/>
          <p:cNvSpPr>
            <a:spLocks noGrp="1"/>
          </p:cNvSpPr>
          <p:nvPr>
            <p:ph idx="1"/>
          </p:nvPr>
        </p:nvSpPr>
        <p:spPr>
          <a:xfrm>
            <a:off x="1981200" y="1506538"/>
            <a:ext cx="8229600" cy="4525962"/>
          </a:xfrm>
        </p:spPr>
        <p:txBody>
          <a:bodyPr/>
          <a:lstStyle/>
          <a:p>
            <a:r>
              <a:rPr lang="en-US" altLang="en-US" sz="2600">
                <a:solidFill>
                  <a:schemeClr val="accent1">
                    <a:lumMod val="75000"/>
                  </a:schemeClr>
                </a:solidFill>
                <a:latin typeface="Times New Roman" charset="0"/>
                <a:ea typeface="Times New Roman" charset="0"/>
                <a:cs typeface="Times New Roman" charset="0"/>
              </a:rPr>
              <a:t>Physical (e.g., injury, </a:t>
            </a:r>
            <a:r>
              <a:rPr lang="fr-FR" altLang="en-US" sz="2600" dirty="0">
                <a:solidFill>
                  <a:schemeClr val="accent1">
                    <a:lumMod val="75000"/>
                  </a:schemeClr>
                </a:solidFill>
                <a:latin typeface="Times New Roman" charset="0"/>
                <a:ea typeface="Times New Roman" charset="0"/>
                <a:cs typeface="Times New Roman" charset="0"/>
              </a:rPr>
              <a:t>fatigue).</a:t>
            </a:r>
          </a:p>
          <a:p>
            <a:r>
              <a:rPr lang="fr-FR" altLang="en-US" sz="2600" dirty="0" err="1">
                <a:solidFill>
                  <a:schemeClr val="accent1">
                    <a:lumMod val="75000"/>
                  </a:schemeClr>
                </a:solidFill>
                <a:latin typeface="Times New Roman" charset="0"/>
                <a:ea typeface="Times New Roman" charset="0"/>
                <a:cs typeface="Times New Roman" charset="0"/>
              </a:rPr>
              <a:t>Psychological</a:t>
            </a:r>
            <a:r>
              <a:rPr lang="fr-FR" altLang="en-US" sz="2600" dirty="0">
                <a:solidFill>
                  <a:schemeClr val="accent1">
                    <a:lumMod val="75000"/>
                  </a:schemeClr>
                </a:solidFill>
                <a:latin typeface="Times New Roman" charset="0"/>
                <a:ea typeface="Times New Roman" charset="0"/>
                <a:cs typeface="Times New Roman" charset="0"/>
              </a:rPr>
              <a:t> (</a:t>
            </a:r>
            <a:r>
              <a:rPr lang="fr-FR" altLang="en-US" sz="2600" dirty="0" err="1">
                <a:solidFill>
                  <a:schemeClr val="accent1">
                    <a:lumMod val="75000"/>
                  </a:schemeClr>
                </a:solidFill>
                <a:latin typeface="Times New Roman" charset="0"/>
                <a:ea typeface="Times New Roman" charset="0"/>
                <a:cs typeface="Times New Roman" charset="0"/>
              </a:rPr>
              <a:t>e.g</a:t>
            </a:r>
            <a:r>
              <a:rPr lang="fr-FR" altLang="en-US" sz="2600" dirty="0">
                <a:solidFill>
                  <a:schemeClr val="accent1">
                    <a:lumMod val="75000"/>
                  </a:schemeClr>
                </a:solidFill>
                <a:latin typeface="Times New Roman" charset="0"/>
                <a:ea typeface="Times New Roman" charset="0"/>
                <a:cs typeface="Times New Roman" charset="0"/>
              </a:rPr>
              <a:t>., stress, </a:t>
            </a:r>
            <a:r>
              <a:rPr lang="fr-FR" altLang="en-US" sz="2600" dirty="0" err="1">
                <a:solidFill>
                  <a:schemeClr val="accent1">
                    <a:lumMod val="75000"/>
                  </a:schemeClr>
                </a:solidFill>
                <a:latin typeface="Times New Roman" charset="0"/>
                <a:ea typeface="Times New Roman" charset="0"/>
                <a:cs typeface="Times New Roman" charset="0"/>
              </a:rPr>
              <a:t>fear</a:t>
            </a:r>
            <a:r>
              <a:rPr lang="fr-FR" altLang="en-US" sz="2600" dirty="0">
                <a:solidFill>
                  <a:schemeClr val="accent1">
                    <a:lumMod val="75000"/>
                  </a:schemeClr>
                </a:solidFill>
                <a:latin typeface="Times New Roman" charset="0"/>
                <a:ea typeface="Times New Roman" charset="0"/>
                <a:cs typeface="Times New Roman" charset="0"/>
              </a:rPr>
              <a:t>).</a:t>
            </a:r>
          </a:p>
          <a:p>
            <a:r>
              <a:rPr lang="fr-FR" altLang="en-US" sz="2600" dirty="0">
                <a:solidFill>
                  <a:schemeClr val="accent1">
                    <a:lumMod val="75000"/>
                  </a:schemeClr>
                </a:solidFill>
                <a:latin typeface="Times New Roman" charset="0"/>
                <a:ea typeface="Times New Roman" charset="0"/>
                <a:cs typeface="Times New Roman" charset="0"/>
              </a:rPr>
              <a:t>Social </a:t>
            </a:r>
            <a:r>
              <a:rPr lang="en-US" altLang="en-US" sz="2600" dirty="0">
                <a:solidFill>
                  <a:schemeClr val="accent1">
                    <a:lumMod val="75000"/>
                  </a:schemeClr>
                </a:solidFill>
                <a:latin typeface="Times New Roman" charset="0"/>
                <a:ea typeface="Times New Roman" charset="0"/>
                <a:cs typeface="Times New Roman" charset="0"/>
              </a:rPr>
              <a:t>(e.g., loss of friends).</a:t>
            </a:r>
          </a:p>
          <a:p>
            <a:r>
              <a:rPr lang="en-US" altLang="en-US" sz="2600" dirty="0">
                <a:solidFill>
                  <a:schemeClr val="accent1">
                    <a:lumMod val="75000"/>
                  </a:schemeClr>
                </a:solidFill>
                <a:latin typeface="Times New Roman" charset="0"/>
                <a:ea typeface="Times New Roman" charset="0"/>
                <a:cs typeface="Times New Roman" charset="0"/>
              </a:rPr>
              <a:t>economic (e.g., loss of wages).</a:t>
            </a:r>
          </a:p>
          <a:p>
            <a:endParaRPr lang="en-US" altLang="en-US" sz="2600" dirty="0">
              <a:solidFill>
                <a:schemeClr val="accent1">
                  <a:lumMod val="75000"/>
                </a:schemeClr>
              </a:solidFill>
              <a:latin typeface="Times New Roman" charset="0"/>
              <a:ea typeface="Times New Roman" charset="0"/>
              <a:cs typeface="Times New Roman" charset="0"/>
            </a:endParaRPr>
          </a:p>
          <a:p>
            <a:r>
              <a:rPr lang="en-US" altLang="en-US" sz="2600" dirty="0">
                <a:solidFill>
                  <a:schemeClr val="accent1">
                    <a:lumMod val="75000"/>
                  </a:schemeClr>
                </a:solidFill>
                <a:latin typeface="Times New Roman" charset="0"/>
                <a:ea typeface="Times New Roman" charset="0"/>
                <a:cs typeface="Times New Roman" charset="0"/>
              </a:rPr>
              <a:t>Researchers should strive to minimize all types of harm and discomfort and to achieve insofar as possible a balance between the potential benefits and risks of being a participant</a:t>
            </a:r>
          </a:p>
          <a:p>
            <a:endParaRPr lang="en-US" altLang="en-US" sz="2600" dirty="0">
              <a:solidFill>
                <a:schemeClr val="accent1">
                  <a:lumMod val="75000"/>
                </a:schemeClr>
              </a:solidFill>
              <a:latin typeface="Times New Roman" charset="0"/>
              <a:ea typeface="Times New Roman" charset="0"/>
              <a:cs typeface="Times New Roman" charset="0"/>
            </a:endParaRPr>
          </a:p>
        </p:txBody>
      </p:sp>
    </p:spTree>
    <p:custDataLst>
      <p:tags r:id="rId1"/>
    </p:custDataLst>
    <p:extLst>
      <p:ext uri="{BB962C8B-B14F-4D97-AF65-F5344CB8AC3E}">
        <p14:creationId xmlns:p14="http://schemas.microsoft.com/office/powerpoint/2010/main" val="94696629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TotalTime>
  <Words>1551</Words>
  <Application>Microsoft Macintosh PowerPoint</Application>
  <PresentationFormat>Widescreen</PresentationFormat>
  <Paragraphs>117</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Calibri</vt:lpstr>
      <vt:lpstr>Calibri Light</vt:lpstr>
      <vt:lpstr>Traditional Arabic</vt:lpstr>
      <vt:lpstr>Arial</vt:lpstr>
      <vt:lpstr>Times New Roman</vt:lpstr>
      <vt:lpstr>Wingdings</vt:lpstr>
      <vt:lpstr>Office Theme</vt:lpstr>
      <vt:lpstr>Ethical Consideration</vt:lpstr>
      <vt:lpstr>Ethical consideration </vt:lpstr>
      <vt:lpstr>Historical Background</vt:lpstr>
      <vt:lpstr>Historical Background</vt:lpstr>
      <vt:lpstr>Codes of Ethics</vt:lpstr>
      <vt:lpstr>Ethical Dilemmas in Conducting Research</vt:lpstr>
      <vt:lpstr>Ethical Principles For Protecting Study Participants</vt:lpstr>
      <vt:lpstr>Beneficence</vt:lpstr>
      <vt:lpstr>The Right to Freedom from Harm and Discomfort.</vt:lpstr>
      <vt:lpstr>The Right to Protection from Exploitation</vt:lpstr>
      <vt:lpstr>Respect for Human Dignity</vt:lpstr>
      <vt:lpstr>The Right to Self-Determination.</vt:lpstr>
      <vt:lpstr>The Right to Full Disclosure</vt:lpstr>
      <vt:lpstr>Justice</vt:lpstr>
      <vt:lpstr>The Right to Fair Treatment.</vt:lpstr>
      <vt:lpstr>The Right to Privacy.</vt:lpstr>
      <vt:lpstr>Procedures For Protecting Study Participants</vt:lpstr>
      <vt:lpstr>Risk–Benefit Assessments.</vt:lpstr>
      <vt:lpstr>Major Potential Benefits to Participants</vt:lpstr>
      <vt:lpstr>Major Potential Risks to Participants</vt:lpstr>
      <vt:lpstr>Informed Consent.</vt:lpstr>
      <vt:lpstr>Confidentiality Procedures.</vt:lpstr>
      <vt:lpstr>Anonymity.</vt:lpstr>
      <vt:lpstr>Confidentiality in the Absence of Anonymity</vt:lpstr>
      <vt:lpstr>Debriefings and Referrals.</vt:lpstr>
      <vt:lpstr>Treatment of Vulnerable Groups</vt:lpstr>
      <vt:lpstr>Treatment of Vulnerable Groups</vt:lpstr>
      <vt:lpstr>Treatment of Vulnerable Groups</vt:lpstr>
      <vt:lpstr>External Reviews and the Protection of Human Rights</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37</cp:revision>
  <dcterms:created xsi:type="dcterms:W3CDTF">2017-03-15T21:22:10Z</dcterms:created>
  <dcterms:modified xsi:type="dcterms:W3CDTF">2017-05-10T14:17:01Z</dcterms:modified>
</cp:coreProperties>
</file>