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8388" cy="3027521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357188" indent="100013" algn="l" rtl="0" fontAlgn="base">
      <a:spcBef>
        <a:spcPct val="0"/>
      </a:spcBef>
      <a:spcAft>
        <a:spcPct val="0"/>
      </a:spcAft>
      <a:defRPr sz="25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715963" indent="198438" algn="l" rtl="0" fontAlgn="base">
      <a:spcBef>
        <a:spcPct val="0"/>
      </a:spcBef>
      <a:spcAft>
        <a:spcPct val="0"/>
      </a:spcAft>
      <a:defRPr sz="25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074738" indent="296863" algn="l" rtl="0" fontAlgn="base">
      <a:spcBef>
        <a:spcPct val="0"/>
      </a:spcBef>
      <a:spcAft>
        <a:spcPct val="0"/>
      </a:spcAft>
      <a:defRPr sz="25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433513" indent="395288" algn="l" rtl="0" fontAlgn="base">
      <a:spcBef>
        <a:spcPct val="0"/>
      </a:spcBef>
      <a:spcAft>
        <a:spcPct val="0"/>
      </a:spcAft>
      <a:defRPr sz="25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5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5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5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5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36">
          <p15:clr>
            <a:srgbClr val="A4A3A4"/>
          </p15:clr>
        </p15:guide>
        <p15:guide id="2" pos="67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AD4"/>
    <a:srgbClr val="6CE33D"/>
    <a:srgbClr val="2B5ADD"/>
    <a:srgbClr val="0073AC"/>
    <a:srgbClr val="006699"/>
    <a:srgbClr val="1D5561"/>
    <a:srgbClr val="C00000"/>
    <a:srgbClr val="E80000"/>
    <a:srgbClr val="CC0000"/>
    <a:srgbClr val="60FF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328" autoAdjust="0"/>
  </p:normalViewPr>
  <p:slideViewPr>
    <p:cSldViewPr>
      <p:cViewPr>
        <p:scale>
          <a:sx n="50" d="100"/>
          <a:sy n="50" d="100"/>
        </p:scale>
        <p:origin x="-998" y="2165"/>
      </p:cViewPr>
      <p:guideLst>
        <p:guide orient="horz" pos="9536"/>
        <p:guide pos="67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17738" y="685800"/>
            <a:ext cx="24225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9A23F60-9DB6-43B1-A022-0BFD3702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06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35718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7159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07473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4335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1793367" algn="l" defTabSz="7173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52040" algn="l" defTabSz="7173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10714" algn="l" defTabSz="7173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9387" algn="l" defTabSz="71734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D2A2DE-A94B-480B-9824-A422C8C8A223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ms-MY" dirty="0" smtClean="0"/>
          </a:p>
        </p:txBody>
      </p:sp>
    </p:spTree>
    <p:extLst>
      <p:ext uri="{BB962C8B-B14F-4D97-AF65-F5344CB8AC3E}">
        <p14:creationId xmlns:p14="http://schemas.microsoft.com/office/powerpoint/2010/main" xmlns="" val="3947706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666" y="9404501"/>
            <a:ext cx="18181058" cy="64899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491" y="17155955"/>
            <a:ext cx="14971407" cy="7736999"/>
          </a:xfrm>
        </p:spPr>
        <p:txBody>
          <a:bodyPr/>
          <a:lstStyle>
            <a:lvl1pPr marL="0" indent="0" algn="ctr">
              <a:buNone/>
              <a:defRPr/>
            </a:lvl1pPr>
            <a:lvl2pPr marL="358673" indent="0" algn="ctr">
              <a:buNone/>
              <a:defRPr/>
            </a:lvl2pPr>
            <a:lvl3pPr marL="717347" indent="0" algn="ctr">
              <a:buNone/>
              <a:defRPr/>
            </a:lvl3pPr>
            <a:lvl4pPr marL="1076020" indent="0" algn="ctr">
              <a:buNone/>
              <a:defRPr/>
            </a:lvl4pPr>
            <a:lvl5pPr marL="1434694" indent="0" algn="ctr">
              <a:buNone/>
              <a:defRPr/>
            </a:lvl5pPr>
            <a:lvl6pPr marL="1793367" indent="0" algn="ctr">
              <a:buNone/>
              <a:defRPr/>
            </a:lvl6pPr>
            <a:lvl7pPr marL="2152040" indent="0" algn="ctr">
              <a:buNone/>
              <a:defRPr/>
            </a:lvl7pPr>
            <a:lvl8pPr marL="2510714" indent="0" algn="ctr">
              <a:buNone/>
              <a:defRPr/>
            </a:lvl8pPr>
            <a:lvl9pPr marL="286938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E53A7-D9FA-4AB6-AECB-D21F76021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E19F1-34A5-4287-A5C1-AD1A66134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6350" y="1212850"/>
            <a:ext cx="4812155" cy="25831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884" y="1212850"/>
            <a:ext cx="14325068" cy="25831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4315-3651-46F5-9AF0-0B447F2AB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5DEA1-9B79-48BF-A905-880B94B80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34" y="19454190"/>
            <a:ext cx="18179898" cy="6012994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534" y="12831487"/>
            <a:ext cx="18179898" cy="6622703"/>
          </a:xfrm>
        </p:spPr>
        <p:txBody>
          <a:bodyPr anchor="b"/>
          <a:lstStyle>
            <a:lvl1pPr marL="0" indent="0">
              <a:buNone/>
              <a:defRPr sz="1600"/>
            </a:lvl1pPr>
            <a:lvl2pPr marL="358673" indent="0">
              <a:buNone/>
              <a:defRPr sz="1400"/>
            </a:lvl2pPr>
            <a:lvl3pPr marL="717347" indent="0">
              <a:buNone/>
              <a:defRPr sz="1300"/>
            </a:lvl3pPr>
            <a:lvl4pPr marL="1076020" indent="0">
              <a:buNone/>
              <a:defRPr sz="1100"/>
            </a:lvl4pPr>
            <a:lvl5pPr marL="1434694" indent="0">
              <a:buNone/>
              <a:defRPr sz="1100"/>
            </a:lvl5pPr>
            <a:lvl6pPr marL="1793367" indent="0">
              <a:buNone/>
              <a:defRPr sz="1100"/>
            </a:lvl6pPr>
            <a:lvl7pPr marL="2152040" indent="0">
              <a:buNone/>
              <a:defRPr sz="1100"/>
            </a:lvl7pPr>
            <a:lvl8pPr marL="2510714" indent="0">
              <a:buNone/>
              <a:defRPr sz="1100"/>
            </a:lvl8pPr>
            <a:lvl9pPr marL="2869387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74104-0A21-4C3A-A60B-6125974B9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85" y="7064218"/>
            <a:ext cx="9568611" cy="1997980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9893" y="7064218"/>
            <a:ext cx="9568611" cy="19979801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D0ED0-F48B-4105-BD27-AAA395CDC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84" y="6776446"/>
            <a:ext cx="9450252" cy="282516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673" indent="0">
              <a:buNone/>
              <a:defRPr sz="1600" b="1"/>
            </a:lvl2pPr>
            <a:lvl3pPr marL="717347" indent="0">
              <a:buNone/>
              <a:defRPr sz="1400" b="1"/>
            </a:lvl3pPr>
            <a:lvl4pPr marL="1076020" indent="0">
              <a:buNone/>
              <a:defRPr sz="1300" b="1"/>
            </a:lvl4pPr>
            <a:lvl5pPr marL="1434694" indent="0">
              <a:buNone/>
              <a:defRPr sz="1300" b="1"/>
            </a:lvl5pPr>
            <a:lvl6pPr marL="1793367" indent="0">
              <a:buNone/>
              <a:defRPr sz="1300" b="1"/>
            </a:lvl6pPr>
            <a:lvl7pPr marL="2152040" indent="0">
              <a:buNone/>
              <a:defRPr sz="1300" b="1"/>
            </a:lvl7pPr>
            <a:lvl8pPr marL="2510714" indent="0">
              <a:buNone/>
              <a:defRPr sz="1300" b="1"/>
            </a:lvl8pPr>
            <a:lvl9pPr marL="286938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84" y="9601606"/>
            <a:ext cx="9450252" cy="1744241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773" y="6776446"/>
            <a:ext cx="9453732" cy="282516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673" indent="0">
              <a:buNone/>
              <a:defRPr sz="1600" b="1"/>
            </a:lvl2pPr>
            <a:lvl3pPr marL="717347" indent="0">
              <a:buNone/>
              <a:defRPr sz="1400" b="1"/>
            </a:lvl3pPr>
            <a:lvl4pPr marL="1076020" indent="0">
              <a:buNone/>
              <a:defRPr sz="1300" b="1"/>
            </a:lvl4pPr>
            <a:lvl5pPr marL="1434694" indent="0">
              <a:buNone/>
              <a:defRPr sz="1300" b="1"/>
            </a:lvl5pPr>
            <a:lvl6pPr marL="1793367" indent="0">
              <a:buNone/>
              <a:defRPr sz="1300" b="1"/>
            </a:lvl6pPr>
            <a:lvl7pPr marL="2152040" indent="0">
              <a:buNone/>
              <a:defRPr sz="1300" b="1"/>
            </a:lvl7pPr>
            <a:lvl8pPr marL="2510714" indent="0">
              <a:buNone/>
              <a:defRPr sz="1300" b="1"/>
            </a:lvl8pPr>
            <a:lvl9pPr marL="286938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773" y="9601606"/>
            <a:ext cx="9453732" cy="1744241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D071-3869-4F6A-AA69-9916A9149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288B5-A6AF-4534-9301-498937A51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F47E2-4F0A-4255-BDCE-31C763B59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84" y="1204965"/>
            <a:ext cx="7036631" cy="51299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802" y="1204966"/>
            <a:ext cx="11956703" cy="2583905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884" y="6334931"/>
            <a:ext cx="7036631" cy="20709087"/>
          </a:xfrm>
        </p:spPr>
        <p:txBody>
          <a:bodyPr/>
          <a:lstStyle>
            <a:lvl1pPr marL="0" indent="0">
              <a:buNone/>
              <a:defRPr sz="1100"/>
            </a:lvl1pPr>
            <a:lvl2pPr marL="358673" indent="0">
              <a:buNone/>
              <a:defRPr sz="900"/>
            </a:lvl2pPr>
            <a:lvl3pPr marL="717347" indent="0">
              <a:buNone/>
              <a:defRPr sz="800"/>
            </a:lvl3pPr>
            <a:lvl4pPr marL="1076020" indent="0">
              <a:buNone/>
              <a:defRPr sz="700"/>
            </a:lvl4pPr>
            <a:lvl5pPr marL="1434694" indent="0">
              <a:buNone/>
              <a:defRPr sz="700"/>
            </a:lvl5pPr>
            <a:lvl6pPr marL="1793367" indent="0">
              <a:buNone/>
              <a:defRPr sz="700"/>
            </a:lvl6pPr>
            <a:lvl7pPr marL="2152040" indent="0">
              <a:buNone/>
              <a:defRPr sz="700"/>
            </a:lvl7pPr>
            <a:lvl8pPr marL="2510714" indent="0">
              <a:buNone/>
              <a:defRPr sz="700"/>
            </a:lvl8pPr>
            <a:lvl9pPr marL="286938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10E1-BEE0-46E0-A2C2-D13E7E4E1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2506" y="21192649"/>
            <a:ext cx="12832800" cy="25019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2506" y="2705585"/>
            <a:ext cx="12832800" cy="18165128"/>
          </a:xfrm>
        </p:spPr>
        <p:txBody>
          <a:bodyPr/>
          <a:lstStyle>
            <a:lvl1pPr marL="0" indent="0">
              <a:buNone/>
              <a:defRPr sz="2500"/>
            </a:lvl1pPr>
            <a:lvl2pPr marL="358673" indent="0">
              <a:buNone/>
              <a:defRPr sz="2200"/>
            </a:lvl2pPr>
            <a:lvl3pPr marL="717347" indent="0">
              <a:buNone/>
              <a:defRPr sz="1900"/>
            </a:lvl3pPr>
            <a:lvl4pPr marL="1076020" indent="0">
              <a:buNone/>
              <a:defRPr sz="1600"/>
            </a:lvl4pPr>
            <a:lvl5pPr marL="1434694" indent="0">
              <a:buNone/>
              <a:defRPr sz="1600"/>
            </a:lvl5pPr>
            <a:lvl6pPr marL="1793367" indent="0">
              <a:buNone/>
              <a:defRPr sz="1600"/>
            </a:lvl6pPr>
            <a:lvl7pPr marL="2152040" indent="0">
              <a:buNone/>
              <a:defRPr sz="1600"/>
            </a:lvl7pPr>
            <a:lvl8pPr marL="2510714" indent="0">
              <a:buNone/>
              <a:defRPr sz="1600"/>
            </a:lvl8pPr>
            <a:lvl9pPr marL="2869387" indent="0">
              <a:buNone/>
              <a:defRPr sz="1600"/>
            </a:lvl9pPr>
          </a:lstStyle>
          <a:p>
            <a:pPr lvl="0"/>
            <a:endParaRPr lang="ms-M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2506" y="23694560"/>
            <a:ext cx="12832800" cy="3553133"/>
          </a:xfrm>
        </p:spPr>
        <p:txBody>
          <a:bodyPr/>
          <a:lstStyle>
            <a:lvl1pPr marL="0" indent="0">
              <a:buNone/>
              <a:defRPr sz="1100"/>
            </a:lvl1pPr>
            <a:lvl2pPr marL="358673" indent="0">
              <a:buNone/>
              <a:defRPr sz="900"/>
            </a:lvl2pPr>
            <a:lvl3pPr marL="717347" indent="0">
              <a:buNone/>
              <a:defRPr sz="800"/>
            </a:lvl3pPr>
            <a:lvl4pPr marL="1076020" indent="0">
              <a:buNone/>
              <a:defRPr sz="700"/>
            </a:lvl4pPr>
            <a:lvl5pPr marL="1434694" indent="0">
              <a:buNone/>
              <a:defRPr sz="700"/>
            </a:lvl5pPr>
            <a:lvl6pPr marL="1793367" indent="0">
              <a:buNone/>
              <a:defRPr sz="700"/>
            </a:lvl6pPr>
            <a:lvl7pPr marL="2152040" indent="0">
              <a:buNone/>
              <a:defRPr sz="700"/>
            </a:lvl7pPr>
            <a:lvl8pPr marL="2510714" indent="0">
              <a:buNone/>
              <a:defRPr sz="700"/>
            </a:lvl8pPr>
            <a:lvl9pPr marL="286938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4DBAA-BEFB-4312-9AA2-DE5E77D79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0452" y="1212851"/>
            <a:ext cx="1924748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30" tIns="147565" rIns="295130" bIns="1475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0452" y="7064376"/>
            <a:ext cx="19247485" cy="1998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0452" y="27570113"/>
            <a:ext cx="498856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46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8931" y="27570113"/>
            <a:ext cx="677052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46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9376" y="27570113"/>
            <a:ext cx="498856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5130" tIns="147565" rIns="295130" bIns="147565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46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501F6ED-5BE0-4D81-8375-CBE261D97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2pPr>
      <a:lvl3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3pPr>
      <a:lvl4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4pPr>
      <a:lvl5pPr algn="ctr" defTabSz="2951163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5pPr>
      <a:lvl6pPr marL="358673" algn="ctr" defTabSz="2951583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6pPr>
      <a:lvl7pPr marL="717347" algn="ctr" defTabSz="2951583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7pPr>
      <a:lvl8pPr marL="1076020" algn="ctr" defTabSz="2951583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8pPr>
      <a:lvl9pPr marL="1434694" algn="ctr" defTabSz="2951583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9pPr>
    </p:titleStyle>
    <p:bodyStyle>
      <a:lvl1pPr marL="1106488" indent="-1106488" algn="l" defTabSz="2951163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  <a:ea typeface="+mn-ea"/>
          <a:cs typeface="+mn-cs"/>
        </a:defRPr>
      </a:lvl1pPr>
      <a:lvl2pPr marL="2397125" indent="-920750" algn="l" defTabSz="2951163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2pPr>
      <a:lvl3pPr marL="3687763" indent="-736600" algn="l" defTabSz="2951163" rtl="0" eaLnBrk="0" fontAlgn="base" hangingPunct="0">
        <a:spcBef>
          <a:spcPct val="20000"/>
        </a:spcBef>
        <a:spcAft>
          <a:spcPct val="0"/>
        </a:spcAft>
        <a:buChar char="•"/>
        <a:defRPr sz="7800">
          <a:solidFill>
            <a:schemeClr val="tx1"/>
          </a:solidFill>
          <a:latin typeface="+mn-lt"/>
        </a:defRPr>
      </a:lvl3pPr>
      <a:lvl4pPr marL="5164138" indent="-736600" algn="l" defTabSz="2951163" rtl="0" eaLnBrk="0" fontAlgn="base" hangingPunct="0">
        <a:spcBef>
          <a:spcPct val="20000"/>
        </a:spcBef>
        <a:spcAft>
          <a:spcPct val="0"/>
        </a:spcAft>
        <a:buChar char="–"/>
        <a:defRPr sz="6400">
          <a:solidFill>
            <a:schemeClr val="tx1"/>
          </a:solidFill>
          <a:latin typeface="+mn-lt"/>
        </a:defRPr>
      </a:lvl4pPr>
      <a:lvl5pPr marL="6638925" indent="-736600" algn="l" defTabSz="2951163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5pPr>
      <a:lvl6pPr marL="6999113" indent="-737273" algn="l" defTabSz="295158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6pPr>
      <a:lvl7pPr marL="7357786" indent="-737273" algn="l" defTabSz="295158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7pPr>
      <a:lvl8pPr marL="7716460" indent="-737273" algn="l" defTabSz="295158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8pPr>
      <a:lvl9pPr marL="8075133" indent="-737273" algn="l" defTabSz="295158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9pPr>
    </p:bodyStyle>
    <p:otherStyle>
      <a:defPPr>
        <a:defRPr lang="ms-MY"/>
      </a:defPPr>
      <a:lvl1pPr marL="0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673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7347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020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4694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3367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2040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0714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9387" algn="l" defTabSz="71734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 Box 136"/>
          <p:cNvSpPr txBox="1">
            <a:spLocks noChangeArrowheads="1"/>
          </p:cNvSpPr>
          <p:nvPr/>
        </p:nvSpPr>
        <p:spPr bwMode="auto">
          <a:xfrm>
            <a:off x="666427" y="8127206"/>
            <a:ext cx="7913084" cy="1004439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defTabSz="2951163">
              <a:buFont typeface="Arial" charset="0"/>
              <a:buChar char="•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3" name="Text Box 136"/>
          <p:cNvSpPr txBox="1">
            <a:spLocks noChangeArrowheads="1"/>
          </p:cNvSpPr>
          <p:nvPr/>
        </p:nvSpPr>
        <p:spPr bwMode="auto">
          <a:xfrm>
            <a:off x="8820320" y="8127206"/>
            <a:ext cx="6522073" cy="3150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Portable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Easy to carry and use.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Low weight.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Cheap.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Simplicity.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Made from wood and aluminum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181" name="Rectangle 133"/>
          <p:cNvSpPr>
            <a:spLocks noChangeArrowheads="1"/>
          </p:cNvSpPr>
          <p:nvPr/>
        </p:nvSpPr>
        <p:spPr bwMode="auto">
          <a:xfrm>
            <a:off x="596900" y="564356"/>
            <a:ext cx="20148765" cy="2057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71735" tIns="56484" rIns="71735" bIns="56484" anchor="ctr"/>
          <a:lstStyle/>
          <a:p>
            <a:pPr algn="ctr" defTabSz="2951583"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</a:t>
            </a:r>
            <a:r>
              <a:rPr 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Portable Chair</a:t>
            </a:r>
            <a:endParaRPr lang="en-US" sz="2400" dirty="0">
              <a:ln w="31750" cap="flat" cmpd="sng"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itchFamily="34" charset="0"/>
            </a:endParaRPr>
          </a:p>
          <a:p>
            <a:pPr algn="ctr" defTabSz="2951583">
              <a:buFont typeface="Wingdings" pitchFamily="2" charset="2"/>
              <a:buNone/>
              <a:defRPr/>
            </a:pPr>
            <a:endParaRPr lang="en-US" sz="4400" dirty="0">
              <a:ln w="38100" cap="flat" cmpd="sng">
                <a:solidFill>
                  <a:schemeClr val="bg1"/>
                </a:solidFill>
              </a:ln>
              <a:solidFill>
                <a:schemeClr val="tx1"/>
              </a:solidFill>
              <a:latin typeface="Eras Bold ITC" pitchFamily="34" charset="0"/>
              <a:cs typeface="+mn-cs"/>
            </a:endParaRPr>
          </a:p>
        </p:txBody>
      </p:sp>
      <p:sp>
        <p:nvSpPr>
          <p:cNvPr id="317" name="Text Box 160"/>
          <p:cNvSpPr txBox="1">
            <a:spLocks noChangeArrowheads="1"/>
          </p:cNvSpPr>
          <p:nvPr/>
        </p:nvSpPr>
        <p:spPr bwMode="auto">
          <a:xfrm>
            <a:off x="2141650" y="2183607"/>
            <a:ext cx="18598896" cy="34943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1735" tIns="35867" rIns="71735" bIns="35867">
            <a:spAutoFit/>
          </a:bodyPr>
          <a:lstStyle/>
          <a:p>
            <a:pPr algn="ctr"/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105 (Introduction to Engineering Design)</a:t>
            </a:r>
            <a:endPara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Text Box 136"/>
          <p:cNvSpPr txBox="1">
            <a:spLocks noChangeArrowheads="1"/>
          </p:cNvSpPr>
          <p:nvPr/>
        </p:nvSpPr>
        <p:spPr bwMode="auto">
          <a:xfrm>
            <a:off x="596900" y="2971024"/>
            <a:ext cx="6557041" cy="499686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 </a:t>
            </a:r>
            <a:r>
              <a:rPr lang="en-US" sz="2000" dirty="0">
                <a:solidFill>
                  <a:schemeClr val="tx1"/>
                </a:solidFill>
              </a:rPr>
              <a:t>chair is a piece of furniture with a raised surface used to sit on. The Chairs are most often supported by four legs and have a back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There </a:t>
            </a:r>
            <a:r>
              <a:rPr lang="en-US" sz="2000" dirty="0">
                <a:solidFill>
                  <a:schemeClr val="tx1"/>
                </a:solidFill>
              </a:rPr>
              <a:t>are many kinds of a chair that </a:t>
            </a:r>
            <a:r>
              <a:rPr lang="en-US" sz="2000" dirty="0" smtClean="0">
                <a:solidFill>
                  <a:schemeClr val="tx1"/>
                </a:solidFill>
              </a:rPr>
              <a:t>are completely </a:t>
            </a:r>
            <a:r>
              <a:rPr lang="en-US" sz="2000" dirty="0">
                <a:solidFill>
                  <a:schemeClr val="tx1"/>
                </a:solidFill>
              </a:rPr>
              <a:t>different in their shape, size, color, and also what it is has made of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we </a:t>
            </a:r>
            <a:r>
              <a:rPr lang="en-US" sz="2000" dirty="0">
                <a:solidFill>
                  <a:schemeClr val="tx1"/>
                </a:solidFill>
              </a:rPr>
              <a:t>all need to be comfortable, especially when we walk or stand up for a long time or when we are in the school or when we are in the markets or even at home, so chairs are important for our daily life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96" name="Text Box 136"/>
          <p:cNvSpPr txBox="1">
            <a:spLocks noChangeArrowheads="1"/>
          </p:cNvSpPr>
          <p:nvPr/>
        </p:nvSpPr>
        <p:spPr bwMode="auto">
          <a:xfrm>
            <a:off x="631312" y="18423754"/>
            <a:ext cx="8612673" cy="11521723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defTabSz="2951163">
              <a:buFont typeface="Arial" charset="0"/>
              <a:buChar char="•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 marL="174625" indent="-174625" algn="just" eaLnBrk="0" hangingPunct="0"/>
            <a:endParaRPr lang="en-US" sz="2400" b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1" name="Text Box 136"/>
          <p:cNvSpPr txBox="1">
            <a:spLocks noChangeArrowheads="1"/>
          </p:cNvSpPr>
          <p:nvPr/>
        </p:nvSpPr>
        <p:spPr bwMode="auto">
          <a:xfrm>
            <a:off x="14200955" y="2942436"/>
            <a:ext cx="6556120" cy="499686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rtl="1"/>
            <a:endParaRPr lang="en-US" sz="2000" dirty="0" smtClean="0">
              <a:solidFill>
                <a:schemeClr val="tx1"/>
              </a:solidFill>
            </a:endParaRPr>
          </a:p>
          <a:p>
            <a:pPr rtl="1"/>
            <a:endParaRPr lang="en-US" sz="2000" dirty="0">
              <a:solidFill>
                <a:schemeClr val="tx1"/>
              </a:solidFill>
            </a:endParaRPr>
          </a:p>
          <a:p>
            <a:pPr rtl="1"/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Primary Objective :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Design a portable chair to be easy to carry and move it anywhere, especially for the old people and for special needs, so they can carry the chair anywhere they want.</a:t>
            </a:r>
          </a:p>
          <a:p>
            <a:pPr rtl="1"/>
            <a:endParaRPr lang="ar-SA" sz="2000" dirty="0" smtClean="0">
              <a:solidFill>
                <a:schemeClr val="tx1"/>
              </a:solidFill>
            </a:endParaRPr>
          </a:p>
          <a:p>
            <a:pPr rtl="1"/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Secondary Objectives :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The chair will be easy to use, not heavy, nice shape, will be design as a bag, marketable, portable, low cost and easy to make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078" name="Text Box 160"/>
          <p:cNvSpPr txBox="1">
            <a:spLocks noChangeArrowheads="1"/>
          </p:cNvSpPr>
          <p:nvPr/>
        </p:nvSpPr>
        <p:spPr bwMode="auto">
          <a:xfrm>
            <a:off x="2322625" y="2183607"/>
            <a:ext cx="5094969" cy="34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algn="ctr"/>
            <a:r>
              <a:rPr lang="en-US" sz="18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Section: 35539                            BY: Group 5</a:t>
            </a:r>
          </a:p>
        </p:txBody>
      </p:sp>
      <p:sp>
        <p:nvSpPr>
          <p:cNvPr id="73" name="Text Box 160"/>
          <p:cNvSpPr txBox="1">
            <a:spLocks noChangeArrowheads="1"/>
          </p:cNvSpPr>
          <p:nvPr/>
        </p:nvSpPr>
        <p:spPr bwMode="auto">
          <a:xfrm>
            <a:off x="15649400" y="2183607"/>
            <a:ext cx="4955207" cy="34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r>
              <a:rPr lang="en-US" sz="18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SUPERVISOR: Dr. </a:t>
            </a:r>
            <a:r>
              <a:rPr lang="en-US" sz="1800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Mohanad</a:t>
            </a:r>
            <a:r>
              <a:rPr lang="en-US" sz="18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El </a:t>
            </a:r>
            <a:r>
              <a:rPr lang="en-US" sz="1800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Harbawi</a:t>
            </a:r>
            <a:endParaRPr lang="en-US" sz="1800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9" name="Text Box 136"/>
          <p:cNvSpPr txBox="1">
            <a:spLocks noChangeArrowheads="1"/>
          </p:cNvSpPr>
          <p:nvPr/>
        </p:nvSpPr>
        <p:spPr bwMode="auto">
          <a:xfrm>
            <a:off x="7405245" y="2942234"/>
            <a:ext cx="6588786" cy="499686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There </a:t>
            </a:r>
            <a:r>
              <a:rPr lang="en-US" sz="2000" dirty="0">
                <a:solidFill>
                  <a:schemeClr val="tx1"/>
                </a:solidFill>
              </a:rPr>
              <a:t>are a lot of chairs in the markets, different shapes and types. However, these types have some weaknesses regarding the design.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first problem is that the chairs in the markets are fixed (not portable), and cannot be moved easily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second problem is the weight of the chairs in the markets are very heavy, especially for the old people to carry them ever they </a:t>
            </a:r>
            <a:r>
              <a:rPr lang="en-US" sz="2000" dirty="0" smtClean="0">
                <a:solidFill>
                  <a:schemeClr val="tx1"/>
                </a:solidFill>
              </a:rPr>
              <a:t>want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third problem is the cost of the chairs in the markets are expensive. </a:t>
            </a:r>
          </a:p>
        </p:txBody>
      </p:sp>
      <p:sp>
        <p:nvSpPr>
          <p:cNvPr id="291" name="Text Box 136"/>
          <p:cNvSpPr txBox="1">
            <a:spLocks noChangeArrowheads="1"/>
          </p:cNvSpPr>
          <p:nvPr/>
        </p:nvSpPr>
        <p:spPr bwMode="auto">
          <a:xfrm>
            <a:off x="9479748" y="26344185"/>
            <a:ext cx="11473512" cy="358108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lvl="0"/>
            <a:endParaRPr lang="en-US" sz="2800" dirty="0" smtClean="0"/>
          </a:p>
          <a:p>
            <a:pPr lvl="0"/>
            <a:endParaRPr lang="en-US" sz="2800" dirty="0"/>
          </a:p>
          <a:p>
            <a:pPr lvl="0"/>
            <a:r>
              <a:rPr lang="en-US" sz="2800" dirty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The chairs in the markets are fixed, heavy and expensive.</a:t>
            </a:r>
          </a:p>
          <a:p>
            <a:pPr lvl="0"/>
            <a:endParaRPr lang="en-US" sz="2400" dirty="0" smtClean="0">
              <a:solidFill>
                <a:schemeClr val="tx1"/>
              </a:solidFill>
            </a:endParaRP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 - Best solution is (portable chair).</a:t>
            </a:r>
          </a:p>
          <a:p>
            <a:pPr lvl="0"/>
            <a:endParaRPr lang="en-US" sz="2400" dirty="0" smtClean="0">
              <a:solidFill>
                <a:schemeClr val="tx1"/>
              </a:solidFill>
            </a:endParaRP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 - Material suggested is wood.</a:t>
            </a:r>
          </a:p>
          <a:p>
            <a:pPr lvl="0"/>
            <a:endParaRPr lang="en-US" sz="2400" dirty="0" smtClean="0">
              <a:solidFill>
                <a:schemeClr val="tx1"/>
              </a:solidFill>
            </a:endParaRP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 - Wood is flexible, not heavy, very cheap and has a nice shape.  </a:t>
            </a:r>
            <a:endParaRPr lang="en-US" sz="2800" dirty="0"/>
          </a:p>
        </p:txBody>
      </p:sp>
      <p:grpSp>
        <p:nvGrpSpPr>
          <p:cNvPr id="329" name="Group 328"/>
          <p:cNvGrpSpPr/>
          <p:nvPr/>
        </p:nvGrpSpPr>
        <p:grpSpPr>
          <a:xfrm>
            <a:off x="919258" y="3072606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315" name="Group 314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316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19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INTRODUCTION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Group 69"/>
          <p:cNvGrpSpPr>
            <a:grpSpLocks/>
          </p:cNvGrpSpPr>
          <p:nvPr/>
        </p:nvGrpSpPr>
        <p:grpSpPr bwMode="auto">
          <a:xfrm>
            <a:off x="837331" y="3027821"/>
            <a:ext cx="559275" cy="671449"/>
            <a:chOff x="2710" y="1510"/>
            <a:chExt cx="434" cy="504"/>
          </a:xfrm>
        </p:grpSpPr>
        <p:sp>
          <p:nvSpPr>
            <p:cNvPr id="135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6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37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38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139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140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41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7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1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30" name="Group 329"/>
          <p:cNvGrpSpPr/>
          <p:nvPr/>
        </p:nvGrpSpPr>
        <p:grpSpPr>
          <a:xfrm>
            <a:off x="7684294" y="3072606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331" name="Group 330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333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32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PROBLEM STATEMENT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375" name="Group 69"/>
          <p:cNvGrpSpPr>
            <a:grpSpLocks/>
          </p:cNvGrpSpPr>
          <p:nvPr/>
        </p:nvGrpSpPr>
        <p:grpSpPr bwMode="auto">
          <a:xfrm>
            <a:off x="7568602" y="3021813"/>
            <a:ext cx="559275" cy="671449"/>
            <a:chOff x="2710" y="1510"/>
            <a:chExt cx="434" cy="504"/>
          </a:xfrm>
        </p:grpSpPr>
        <p:sp>
          <p:nvSpPr>
            <p:cNvPr id="376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77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78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379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380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382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387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2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37" name="Group 336"/>
          <p:cNvGrpSpPr/>
          <p:nvPr/>
        </p:nvGrpSpPr>
        <p:grpSpPr>
          <a:xfrm>
            <a:off x="14504194" y="3072606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338" name="Group 337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345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1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44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OBJECTIVES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398" name="Group 69"/>
          <p:cNvGrpSpPr>
            <a:grpSpLocks/>
          </p:cNvGrpSpPr>
          <p:nvPr/>
        </p:nvGrpSpPr>
        <p:grpSpPr bwMode="auto">
          <a:xfrm>
            <a:off x="14410599" y="3036157"/>
            <a:ext cx="559275" cy="671449"/>
            <a:chOff x="2710" y="1510"/>
            <a:chExt cx="434" cy="504"/>
          </a:xfrm>
        </p:grpSpPr>
        <p:sp>
          <p:nvSpPr>
            <p:cNvPr id="399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00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01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02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403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404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05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3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57" name="Group 356"/>
          <p:cNvGrpSpPr/>
          <p:nvPr/>
        </p:nvGrpSpPr>
        <p:grpSpPr>
          <a:xfrm>
            <a:off x="8980614" y="8203088"/>
            <a:ext cx="6117336" cy="505143"/>
            <a:chOff x="919258" y="3072606"/>
            <a:chExt cx="6117336" cy="505143"/>
          </a:xfrm>
          <a:solidFill>
            <a:srgbClr val="2B5ADD"/>
          </a:solidFill>
        </p:grpSpPr>
        <p:grpSp>
          <p:nvGrpSpPr>
            <p:cNvPr id="358" name="Group 357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360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1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59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3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Criteria</a:t>
              </a:r>
            </a:p>
          </p:txBody>
        </p:sp>
      </p:grpSp>
      <p:grpSp>
        <p:nvGrpSpPr>
          <p:cNvPr id="434" name="Group 69"/>
          <p:cNvGrpSpPr>
            <a:grpSpLocks/>
          </p:cNvGrpSpPr>
          <p:nvPr/>
        </p:nvGrpSpPr>
        <p:grpSpPr bwMode="auto">
          <a:xfrm>
            <a:off x="8974657" y="8181312"/>
            <a:ext cx="559275" cy="671449"/>
            <a:chOff x="2710" y="1510"/>
            <a:chExt cx="434" cy="504"/>
          </a:xfrm>
        </p:grpSpPr>
        <p:sp>
          <p:nvSpPr>
            <p:cNvPr id="435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6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37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38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439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440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41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5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362" name="Group 361"/>
          <p:cNvGrpSpPr/>
          <p:nvPr/>
        </p:nvGrpSpPr>
        <p:grpSpPr>
          <a:xfrm>
            <a:off x="940594" y="8279606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368" name="Group 367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373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71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METHODOLOGY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416" name="Group 69"/>
          <p:cNvGrpSpPr>
            <a:grpSpLocks/>
          </p:cNvGrpSpPr>
          <p:nvPr/>
        </p:nvGrpSpPr>
        <p:grpSpPr bwMode="auto">
          <a:xfrm>
            <a:off x="847309" y="8203406"/>
            <a:ext cx="559275" cy="671449"/>
            <a:chOff x="2710" y="1510"/>
            <a:chExt cx="434" cy="504"/>
          </a:xfrm>
        </p:grpSpPr>
        <p:sp>
          <p:nvSpPr>
            <p:cNvPr id="417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9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20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21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422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424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25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4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411" name="Group 410"/>
          <p:cNvGrpSpPr/>
          <p:nvPr/>
        </p:nvGrpSpPr>
        <p:grpSpPr>
          <a:xfrm>
            <a:off x="907188" y="18495192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412" name="Group 411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426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7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415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RESULTS AND DISCUSSION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450" name="Group 69"/>
          <p:cNvGrpSpPr>
            <a:grpSpLocks/>
          </p:cNvGrpSpPr>
          <p:nvPr/>
        </p:nvGrpSpPr>
        <p:grpSpPr bwMode="auto">
          <a:xfrm>
            <a:off x="860014" y="18480905"/>
            <a:ext cx="596016" cy="671449"/>
            <a:chOff x="2710" y="1510"/>
            <a:chExt cx="434" cy="504"/>
          </a:xfrm>
        </p:grpSpPr>
        <p:sp>
          <p:nvSpPr>
            <p:cNvPr id="451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52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53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54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455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456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57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07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8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433" name="Group 432"/>
          <p:cNvGrpSpPr/>
          <p:nvPr/>
        </p:nvGrpSpPr>
        <p:grpSpPr>
          <a:xfrm>
            <a:off x="10044980" y="26482208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442" name="Group 441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444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5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443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 smtClean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CONCLUSION</a:t>
              </a:r>
              <a:endParaRPr lang="en-US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466" name="Group 69"/>
          <p:cNvGrpSpPr>
            <a:grpSpLocks/>
          </p:cNvGrpSpPr>
          <p:nvPr/>
        </p:nvGrpSpPr>
        <p:grpSpPr bwMode="auto">
          <a:xfrm>
            <a:off x="9932194" y="26423220"/>
            <a:ext cx="659790" cy="671449"/>
            <a:chOff x="2677" y="1510"/>
            <a:chExt cx="512" cy="504"/>
          </a:xfrm>
        </p:grpSpPr>
        <p:sp>
          <p:nvSpPr>
            <p:cNvPr id="467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8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69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0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471" name="Group 67"/>
            <p:cNvGrpSpPr>
              <a:grpSpLocks/>
            </p:cNvGrpSpPr>
            <p:nvPr/>
          </p:nvGrpSpPr>
          <p:grpSpPr bwMode="auto">
            <a:xfrm>
              <a:off x="2677" y="1520"/>
              <a:ext cx="512" cy="394"/>
              <a:chOff x="2677" y="1520"/>
              <a:chExt cx="512" cy="394"/>
            </a:xfrm>
          </p:grpSpPr>
          <p:sp>
            <p:nvSpPr>
              <p:cNvPr id="472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73" name="Text Box 56"/>
              <p:cNvSpPr txBox="1">
                <a:spLocks noChangeArrowheads="1"/>
              </p:cNvSpPr>
              <p:nvPr/>
            </p:nvSpPr>
            <p:spPr bwMode="gray">
              <a:xfrm>
                <a:off x="2677" y="1544"/>
                <a:ext cx="512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10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588" y="98425"/>
            <a:ext cx="520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96900" y="93663"/>
            <a:ext cx="6159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saDA22\Desktop\فهرس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79" y="564357"/>
            <a:ext cx="1466849" cy="146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14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46990" y="583406"/>
            <a:ext cx="2098675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6" name="Text Box 136"/>
          <p:cNvSpPr txBox="1">
            <a:spLocks noChangeArrowheads="1"/>
          </p:cNvSpPr>
          <p:nvPr/>
        </p:nvSpPr>
        <p:spPr bwMode="auto">
          <a:xfrm>
            <a:off x="8846514" y="11470480"/>
            <a:ext cx="6495879" cy="284242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Design the chair to be carried as a handbag.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Size: length: 47 cm, width: 35 cm, height: 43 cm.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Weight not exceed 3 kg.</a:t>
            </a:r>
            <a:r>
              <a:rPr lang="ar-SA" sz="200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Cost not exceed SR 100 SR.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3 years lifetime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ar-SA" sz="2000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9151042" y="11610559"/>
            <a:ext cx="6117336" cy="505143"/>
            <a:chOff x="919258" y="3072606"/>
            <a:chExt cx="6117336" cy="505143"/>
          </a:xfrm>
          <a:solidFill>
            <a:srgbClr val="2B5ADD"/>
          </a:solidFill>
        </p:grpSpPr>
        <p:grpSp>
          <p:nvGrpSpPr>
            <p:cNvPr id="148" name="Group 147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150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49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3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zh-CN" sz="2600" b="1" dirty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Constraints</a:t>
              </a:r>
              <a:endParaRPr lang="en-US" sz="2600" b="1" dirty="0">
                <a:solidFill>
                  <a:schemeClr val="bg1"/>
                </a:solidFill>
                <a:effectLst>
                  <a:outerShdw blurRad="50800" dist="38100" algn="l" rotWithShape="0">
                    <a:schemeClr val="tx2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152" name="Group 69"/>
          <p:cNvGrpSpPr>
            <a:grpSpLocks/>
          </p:cNvGrpSpPr>
          <p:nvPr/>
        </p:nvGrpSpPr>
        <p:grpSpPr bwMode="auto">
          <a:xfrm>
            <a:off x="9144287" y="11551230"/>
            <a:ext cx="559275" cy="671449"/>
            <a:chOff x="2710" y="1510"/>
            <a:chExt cx="434" cy="504"/>
          </a:xfrm>
        </p:grpSpPr>
        <p:sp>
          <p:nvSpPr>
            <p:cNvPr id="153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4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55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56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157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158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59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7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160" name="Text Box 136"/>
          <p:cNvSpPr txBox="1">
            <a:spLocks noChangeArrowheads="1"/>
          </p:cNvSpPr>
          <p:nvPr/>
        </p:nvSpPr>
        <p:spPr bwMode="auto">
          <a:xfrm>
            <a:off x="15647194" y="8127206"/>
            <a:ext cx="5363334" cy="6227966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Design </a:t>
            </a:r>
            <a:r>
              <a:rPr lang="en-US" sz="2000" dirty="0">
                <a:solidFill>
                  <a:schemeClr val="tx1"/>
                </a:solidFill>
              </a:rPr>
              <a:t>a portable chair.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Easy to carry and move it anywhere.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Should be carried as a handbag.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Should be easy for old people.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Weight must be less than 3 kg.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Cost must not exceed 100 SR.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Must be safe.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Applied weight should be less than 90 Kg.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ar-SA" sz="2000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15875794" y="8218676"/>
            <a:ext cx="4953000" cy="505143"/>
            <a:chOff x="919258" y="3072606"/>
            <a:chExt cx="6117336" cy="505143"/>
          </a:xfrm>
          <a:solidFill>
            <a:srgbClr val="2B5ADD"/>
          </a:solidFill>
        </p:grpSpPr>
        <p:grpSp>
          <p:nvGrpSpPr>
            <p:cNvPr id="167" name="Group 166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169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68" name="Rectangle 129"/>
            <p:cNvSpPr>
              <a:spLocks noChangeArrowheads="1"/>
            </p:cNvSpPr>
            <p:nvPr/>
          </p:nvSpPr>
          <p:spPr bwMode="auto">
            <a:xfrm>
              <a:off x="1397793" y="3085306"/>
              <a:ext cx="5562600" cy="492443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Need Analysis</a:t>
              </a:r>
            </a:p>
          </p:txBody>
        </p:sp>
      </p:grpSp>
      <p:grpSp>
        <p:nvGrpSpPr>
          <p:cNvPr id="171" name="Group 69"/>
          <p:cNvGrpSpPr>
            <a:grpSpLocks/>
          </p:cNvGrpSpPr>
          <p:nvPr/>
        </p:nvGrpSpPr>
        <p:grpSpPr bwMode="auto">
          <a:xfrm>
            <a:off x="15875794" y="8230754"/>
            <a:ext cx="559275" cy="671449"/>
            <a:chOff x="2710" y="1510"/>
            <a:chExt cx="434" cy="504"/>
          </a:xfrm>
        </p:grpSpPr>
        <p:sp>
          <p:nvSpPr>
            <p:cNvPr id="172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73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74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75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176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177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178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6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179" name="Text Box 136"/>
          <p:cNvSpPr txBox="1">
            <a:spLocks noChangeArrowheads="1"/>
          </p:cNvSpPr>
          <p:nvPr/>
        </p:nvSpPr>
        <p:spPr bwMode="auto">
          <a:xfrm>
            <a:off x="9479748" y="14671214"/>
            <a:ext cx="11473512" cy="1146016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1735" tIns="35867" rIns="71735" bIns="35867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80" name="Table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6562161"/>
              </p:ext>
            </p:extLst>
          </p:nvPr>
        </p:nvGraphicFramePr>
        <p:xfrm>
          <a:off x="876698" y="19261954"/>
          <a:ext cx="8064896" cy="280831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561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Function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Option </a:t>
                      </a: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Option </a:t>
                      </a: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Option </a:t>
                      </a: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Material of the base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Steel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Plastic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Wood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Material of the </a:t>
                      </a:r>
                      <a:r>
                        <a:rPr lang="en-US" sz="1200" dirty="0">
                          <a:effectLst/>
                        </a:rPr>
                        <a:t>legs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Steel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Plastic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Aluminum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Cover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Heavy </a:t>
                      </a:r>
                      <a:r>
                        <a:rPr lang="en-US" sz="1200" dirty="0">
                          <a:effectLst/>
                        </a:rPr>
                        <a:t>Cloth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Light </a:t>
                      </a:r>
                      <a:r>
                        <a:rPr lang="en-US" sz="1200" dirty="0">
                          <a:effectLst/>
                        </a:rPr>
                        <a:t>Cloth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Leather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Fix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Glue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Nails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weld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1" name="Donut 180"/>
          <p:cNvSpPr/>
          <p:nvPr/>
        </p:nvSpPr>
        <p:spPr>
          <a:xfrm>
            <a:off x="7573442" y="19865087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2" name="Donut 181"/>
          <p:cNvSpPr/>
          <p:nvPr/>
        </p:nvSpPr>
        <p:spPr>
          <a:xfrm>
            <a:off x="7501434" y="20414082"/>
            <a:ext cx="864096" cy="504056"/>
          </a:xfrm>
          <a:prstGeom prst="donut">
            <a:avLst>
              <a:gd name="adj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3" name="Donut 182"/>
          <p:cNvSpPr/>
          <p:nvPr/>
        </p:nvSpPr>
        <p:spPr>
          <a:xfrm>
            <a:off x="3396978" y="21050358"/>
            <a:ext cx="1008112" cy="371836"/>
          </a:xfrm>
          <a:prstGeom prst="donut">
            <a:avLst>
              <a:gd name="adj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4" name="Donut 183"/>
          <p:cNvSpPr/>
          <p:nvPr/>
        </p:nvSpPr>
        <p:spPr>
          <a:xfrm>
            <a:off x="5557218" y="21597953"/>
            <a:ext cx="720080" cy="432048"/>
          </a:xfrm>
          <a:prstGeom prst="donut">
            <a:avLst>
              <a:gd name="adj" fmla="val 0"/>
            </a:avLst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5" name="Donut 184"/>
          <p:cNvSpPr/>
          <p:nvPr/>
        </p:nvSpPr>
        <p:spPr>
          <a:xfrm>
            <a:off x="3540994" y="19900278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6" name="Donut 185"/>
          <p:cNvSpPr/>
          <p:nvPr/>
        </p:nvSpPr>
        <p:spPr>
          <a:xfrm>
            <a:off x="7573442" y="21597953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7" name="Donut 186"/>
          <p:cNvSpPr/>
          <p:nvPr/>
        </p:nvSpPr>
        <p:spPr>
          <a:xfrm>
            <a:off x="7573442" y="21050358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8" name="Donut 187"/>
          <p:cNvSpPr/>
          <p:nvPr/>
        </p:nvSpPr>
        <p:spPr>
          <a:xfrm>
            <a:off x="7357418" y="20342074"/>
            <a:ext cx="1152128" cy="624172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89" name="Donut 188"/>
          <p:cNvSpPr/>
          <p:nvPr/>
        </p:nvSpPr>
        <p:spPr>
          <a:xfrm>
            <a:off x="3540994" y="21597953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90" name="Donut 189"/>
          <p:cNvSpPr/>
          <p:nvPr/>
        </p:nvSpPr>
        <p:spPr>
          <a:xfrm>
            <a:off x="5557218" y="19910026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91" name="Donut 190"/>
          <p:cNvSpPr/>
          <p:nvPr/>
        </p:nvSpPr>
        <p:spPr>
          <a:xfrm>
            <a:off x="5557218" y="20494474"/>
            <a:ext cx="720080" cy="432048"/>
          </a:xfrm>
          <a:prstGeom prst="donut">
            <a:avLst>
              <a:gd name="adj" fmla="val 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sp>
        <p:nvSpPr>
          <p:cNvPr id="192" name="Donut 191"/>
          <p:cNvSpPr/>
          <p:nvPr/>
        </p:nvSpPr>
        <p:spPr>
          <a:xfrm>
            <a:off x="5413202" y="21080464"/>
            <a:ext cx="1008112" cy="371836"/>
          </a:xfrm>
          <a:prstGeom prst="donut">
            <a:avLst>
              <a:gd name="adj" fmla="val 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6000">
              <a:solidFill>
                <a:schemeClr val="tx1"/>
              </a:solidFill>
            </a:endParaRPr>
          </a:p>
        </p:txBody>
      </p:sp>
      <p:graphicFrame>
        <p:nvGraphicFramePr>
          <p:cNvPr id="193" name="Table 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2464000"/>
              </p:ext>
            </p:extLst>
          </p:nvPr>
        </p:nvGraphicFramePr>
        <p:xfrm>
          <a:off x="864395" y="22383923"/>
          <a:ext cx="8110261" cy="480283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83053"/>
                <a:gridCol w="1383053"/>
                <a:gridCol w="1383053"/>
                <a:gridCol w="1383053"/>
                <a:gridCol w="1382212"/>
                <a:gridCol w="1195837"/>
              </a:tblGrid>
              <a:tr h="132260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    </a:t>
                      </a:r>
                      <a:r>
                        <a:rPr lang="en-US" sz="1200" baseline="0" dirty="0" smtClean="0">
                          <a:effectLst/>
                        </a:rPr>
                        <a:t>   </a:t>
                      </a:r>
                      <a:r>
                        <a:rPr lang="en-US" sz="1200" dirty="0" smtClean="0">
                          <a:effectLst/>
                        </a:rPr>
                        <a:t> Criteria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Concept 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Easy to </a:t>
                      </a: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en-US" sz="1200" dirty="0" smtClean="0">
                          <a:effectLst/>
                        </a:rPr>
                        <a:t>arry </a:t>
                      </a:r>
                      <a:r>
                        <a:rPr lang="en-US" sz="1200" dirty="0">
                          <a:effectLst/>
                        </a:rPr>
                        <a:t>and </a:t>
                      </a:r>
                      <a:r>
                        <a:rPr lang="en-US" sz="1200" dirty="0" smtClean="0">
                          <a:effectLst/>
                        </a:rPr>
                        <a:t>Use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Low </a:t>
                      </a:r>
                      <a:r>
                        <a:rPr lang="en-US" sz="1200" dirty="0" smtClean="0">
                          <a:effectLst/>
                        </a:rPr>
                        <a:t>Weight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Low Cost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kumimoji="0" lang="en-US" sz="1200" kern="1200" dirty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 smtClean="0">
                          <a:effectLst/>
                        </a:rPr>
                        <a:t>Durability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Score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17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Weight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175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effectLst/>
                        </a:rPr>
                        <a:t>Design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(a)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425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17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7175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en-US" sz="1200" kern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600" kern="1200" dirty="0" smtClean="0">
                          <a:solidFill>
                            <a:srgbClr val="FFFF00"/>
                          </a:solidFill>
                          <a:effectLst/>
                        </a:rPr>
                        <a:t>Design </a:t>
                      </a:r>
                      <a:r>
                        <a:rPr kumimoji="0" lang="en-US" sz="1600" kern="1200" dirty="0">
                          <a:solidFill>
                            <a:srgbClr val="FFFF00"/>
                          </a:solidFill>
                          <a:effectLst/>
                        </a:rPr>
                        <a:t>(b)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kern="1200" dirty="0">
                          <a:effectLst/>
                        </a:rPr>
                        <a:t> </a:t>
                      </a:r>
                      <a:endParaRPr kumimoji="0"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775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17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7175"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CE33D"/>
                          </a:solidFill>
                          <a:effectLst/>
                        </a:rPr>
                        <a:t>Design </a:t>
                      </a:r>
                      <a:r>
                        <a:rPr lang="en-US" sz="1600" dirty="0">
                          <a:solidFill>
                            <a:srgbClr val="6CE33D"/>
                          </a:solidFill>
                          <a:effectLst/>
                        </a:rPr>
                        <a:t>(c)</a:t>
                      </a:r>
                      <a:endParaRPr lang="en-US" sz="1400" dirty="0">
                        <a:solidFill>
                          <a:srgbClr val="6CE33D"/>
                        </a:solidFill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717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894989" y="27339154"/>
            <a:ext cx="812734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From </a:t>
            </a:r>
            <a:r>
              <a:rPr lang="en-US" sz="20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the comparison table we chose design (b) because it has the highest points.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Design (b) is flexible, not heavy, very cheap, durable and has a nice shape.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10044980" y="14815594"/>
            <a:ext cx="6117336" cy="505142"/>
            <a:chOff x="919258" y="3072606"/>
            <a:chExt cx="6117336" cy="505142"/>
          </a:xfrm>
          <a:solidFill>
            <a:srgbClr val="2B5ADD"/>
          </a:solidFill>
        </p:grpSpPr>
        <p:grpSp>
          <p:nvGrpSpPr>
            <p:cNvPr id="195" name="Group 194"/>
            <p:cNvGrpSpPr/>
            <p:nvPr/>
          </p:nvGrpSpPr>
          <p:grpSpPr>
            <a:xfrm>
              <a:off x="919258" y="3072606"/>
              <a:ext cx="6117336" cy="502920"/>
              <a:chOff x="838200" y="1524000"/>
              <a:chExt cx="7620000" cy="685800"/>
            </a:xfrm>
            <a:grpFill/>
          </p:grpSpPr>
          <p:sp>
            <p:nvSpPr>
              <p:cNvPr id="197" name="AutoShape 80"/>
              <p:cNvSpPr>
                <a:spLocks noChangeArrowheads="1"/>
              </p:cNvSpPr>
              <p:nvPr/>
            </p:nvSpPr>
            <p:spPr bwMode="gray">
              <a:xfrm>
                <a:off x="838200" y="1524000"/>
                <a:ext cx="7620000" cy="685800"/>
              </a:xfrm>
              <a:prstGeom prst="roundRect">
                <a:avLst>
                  <a:gd name="adj" fmla="val 17509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AutoShape 81"/>
              <p:cNvSpPr>
                <a:spLocks noChangeArrowheads="1"/>
              </p:cNvSpPr>
              <p:nvPr/>
            </p:nvSpPr>
            <p:spPr bwMode="gray">
              <a:xfrm>
                <a:off x="955675" y="1525429"/>
                <a:ext cx="7391400" cy="672941"/>
              </a:xfrm>
              <a:prstGeom prst="roundRect">
                <a:avLst>
                  <a:gd name="adj" fmla="val 16667"/>
                </a:avLst>
              </a:prstGeom>
              <a:grpFill/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96" name="Rectangle 129"/>
            <p:cNvSpPr>
              <a:spLocks noChangeArrowheads="1"/>
            </p:cNvSpPr>
            <p:nvPr/>
          </p:nvSpPr>
          <p:spPr bwMode="auto">
            <a:xfrm>
              <a:off x="1397794" y="3085306"/>
              <a:ext cx="5562600" cy="492442"/>
            </a:xfrm>
            <a:prstGeom prst="rect">
              <a:avLst/>
            </a:prstGeom>
            <a:grpFill/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600" b="1" dirty="0">
                  <a:solidFill>
                    <a:schemeClr val="bg1"/>
                  </a:solidFill>
                  <a:effectLst>
                    <a:outerShdw blurRad="50800" dist="38100" algn="l" rotWithShape="0">
                      <a:schemeClr val="tx2"/>
                    </a:outerShdw>
                  </a:effectLst>
                  <a:latin typeface="Times New Roman" pitchFamily="18" charset="0"/>
                </a:rPr>
                <a:t>Sketch &amp; Picture  </a:t>
              </a:r>
            </a:p>
          </p:txBody>
        </p:sp>
      </p:grpSp>
      <p:grpSp>
        <p:nvGrpSpPr>
          <p:cNvPr id="200" name="Group 69"/>
          <p:cNvGrpSpPr>
            <a:grpSpLocks/>
          </p:cNvGrpSpPr>
          <p:nvPr/>
        </p:nvGrpSpPr>
        <p:grpSpPr bwMode="auto">
          <a:xfrm>
            <a:off x="9974719" y="14756606"/>
            <a:ext cx="559275" cy="671449"/>
            <a:chOff x="2710" y="1510"/>
            <a:chExt cx="434" cy="504"/>
          </a:xfrm>
        </p:grpSpPr>
        <p:sp>
          <p:nvSpPr>
            <p:cNvPr id="201" name="Oval 51"/>
            <p:cNvSpPr>
              <a:spLocks noChangeArrowheads="1"/>
            </p:cNvSpPr>
            <p:nvPr/>
          </p:nvSpPr>
          <p:spPr bwMode="gray">
            <a:xfrm>
              <a:off x="2710" y="1510"/>
              <a:ext cx="434" cy="504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2" name="Oval 52"/>
            <p:cNvSpPr>
              <a:spLocks noChangeArrowheads="1"/>
            </p:cNvSpPr>
            <p:nvPr/>
          </p:nvSpPr>
          <p:spPr bwMode="gray">
            <a:xfrm>
              <a:off x="2714" y="1513"/>
              <a:ext cx="420" cy="4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3" name="Oval 53"/>
            <p:cNvSpPr>
              <a:spLocks noChangeArrowheads="1"/>
            </p:cNvSpPr>
            <p:nvPr/>
          </p:nvSpPr>
          <p:spPr bwMode="gray">
            <a:xfrm>
              <a:off x="2720" y="1515"/>
              <a:ext cx="410" cy="4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204" name="Oval 55"/>
            <p:cNvSpPr>
              <a:spLocks noChangeArrowheads="1"/>
            </p:cNvSpPr>
            <p:nvPr/>
          </p:nvSpPr>
          <p:spPr bwMode="gray">
            <a:xfrm>
              <a:off x="2747" y="1530"/>
              <a:ext cx="346" cy="31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grpSp>
          <p:nvGrpSpPr>
            <p:cNvPr id="205" name="Group 67"/>
            <p:cNvGrpSpPr>
              <a:grpSpLocks/>
            </p:cNvGrpSpPr>
            <p:nvPr/>
          </p:nvGrpSpPr>
          <p:grpSpPr bwMode="auto">
            <a:xfrm>
              <a:off x="2724" y="1520"/>
              <a:ext cx="390" cy="394"/>
              <a:chOff x="2724" y="1520"/>
              <a:chExt cx="390" cy="394"/>
            </a:xfrm>
          </p:grpSpPr>
          <p:sp>
            <p:nvSpPr>
              <p:cNvPr id="206" name="Oval 54"/>
              <p:cNvSpPr>
                <a:spLocks noChangeArrowheads="1"/>
              </p:cNvSpPr>
              <p:nvPr/>
            </p:nvSpPr>
            <p:spPr bwMode="gray">
              <a:xfrm>
                <a:off x="2724" y="1520"/>
                <a:ext cx="390" cy="38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207" name="Text Box 56"/>
              <p:cNvSpPr txBox="1">
                <a:spLocks noChangeArrowheads="1"/>
              </p:cNvSpPr>
              <p:nvPr/>
            </p:nvSpPr>
            <p:spPr bwMode="gray">
              <a:xfrm>
                <a:off x="2769" y="1544"/>
                <a:ext cx="327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600" b="1" dirty="0" smtClean="0">
                    <a:solidFill>
                      <a:srgbClr val="000000"/>
                    </a:solidFill>
                    <a:latin typeface="Verdana" pitchFamily="34" charset="0"/>
                  </a:rPr>
                  <a:t>9</a:t>
                </a:r>
                <a:endParaRPr lang="en-US" sz="2600" b="1" dirty="0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pic>
        <p:nvPicPr>
          <p:cNvPr id="218" name="Picture Placeholder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5" r="5175"/>
          <a:stretch>
            <a:fillRect/>
          </a:stretch>
        </p:blipFill>
        <p:spPr bwMode="auto">
          <a:xfrm>
            <a:off x="16552110" y="15925156"/>
            <a:ext cx="4291474" cy="2184053"/>
          </a:xfrm>
          <a:prstGeom prst="rect">
            <a:avLst/>
          </a:prstGeom>
          <a:noFill/>
          <a:ln w="9525">
            <a:solidFill>
              <a:schemeClr val="accent4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219" name="Picture Placeholder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2110" y="18638068"/>
            <a:ext cx="4250956" cy="2655449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</p:pic>
      <p:sp>
        <p:nvSpPr>
          <p:cNvPr id="208" name="شكل بيضاوي 207"/>
          <p:cNvSpPr/>
          <p:nvPr/>
        </p:nvSpPr>
        <p:spPr bwMode="auto">
          <a:xfrm>
            <a:off x="2050196" y="9065376"/>
            <a:ext cx="857256" cy="64294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Batang" pitchFamily="18" charset="-127"/>
                <a:cs typeface="Arial" pitchFamily="34" charset="0"/>
              </a:rPr>
              <a:t>Start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ea typeface="Batang" pitchFamily="18" charset="-127"/>
              <a:cs typeface="Arial" pitchFamily="34" charset="0"/>
            </a:endParaRPr>
          </a:p>
        </p:txBody>
      </p:sp>
      <p:sp>
        <p:nvSpPr>
          <p:cNvPr id="210" name="شكل بيضاوي 209"/>
          <p:cNvSpPr/>
          <p:nvPr/>
        </p:nvSpPr>
        <p:spPr bwMode="auto">
          <a:xfrm>
            <a:off x="6407914" y="16066300"/>
            <a:ext cx="1000132" cy="928694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Batang" pitchFamily="18" charset="-127"/>
                <a:cs typeface="Arial" pitchFamily="34" charset="0"/>
              </a:rPr>
              <a:t>End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ea typeface="Batang" pitchFamily="18" charset="-127"/>
              <a:cs typeface="Arial" pitchFamily="34" charset="0"/>
            </a:endParaRPr>
          </a:p>
        </p:txBody>
      </p:sp>
      <p:sp>
        <p:nvSpPr>
          <p:cNvPr id="211" name="مستطيل 210"/>
          <p:cNvSpPr/>
          <p:nvPr/>
        </p:nvSpPr>
        <p:spPr bwMode="auto">
          <a:xfrm>
            <a:off x="1192940" y="10065508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Problem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Identification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12" name="مستطيل 211"/>
          <p:cNvSpPr/>
          <p:nvPr/>
        </p:nvSpPr>
        <p:spPr bwMode="auto">
          <a:xfrm>
            <a:off x="1192940" y="10851326"/>
            <a:ext cx="2571768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Search for</a:t>
            </a:r>
          </a:p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Information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13" name="معين 212"/>
          <p:cNvSpPr/>
          <p:nvPr/>
        </p:nvSpPr>
        <p:spPr bwMode="auto">
          <a:xfrm>
            <a:off x="1478692" y="11780020"/>
            <a:ext cx="2000264" cy="1285884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More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Information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Needed?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cxnSp>
        <p:nvCxnSpPr>
          <p:cNvPr id="215" name="رابط كسهم مستقيم 214"/>
          <p:cNvCxnSpPr>
            <a:stCxn id="208" idx="4"/>
            <a:endCxn id="211" idx="0"/>
          </p:cNvCxnSpPr>
          <p:nvPr/>
        </p:nvCxnSpPr>
        <p:spPr bwMode="auto">
          <a:xfrm rot="5400000">
            <a:off x="2300229" y="9886913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0" name="رابط كسهم مستقيم 219"/>
          <p:cNvCxnSpPr>
            <a:stCxn id="211" idx="2"/>
            <a:endCxn id="212" idx="0"/>
          </p:cNvCxnSpPr>
          <p:nvPr/>
        </p:nvCxnSpPr>
        <p:spPr bwMode="auto">
          <a:xfrm rot="5400000">
            <a:off x="2300229" y="10672731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3" name="رابط كسهم مستقيم 222"/>
          <p:cNvCxnSpPr>
            <a:stCxn id="212" idx="2"/>
            <a:endCxn id="213" idx="0"/>
          </p:cNvCxnSpPr>
          <p:nvPr/>
        </p:nvCxnSpPr>
        <p:spPr bwMode="auto">
          <a:xfrm rot="5400000">
            <a:off x="2300229" y="11601425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6" name="رابط بشكل مرفق 225"/>
          <p:cNvCxnSpPr>
            <a:stCxn id="213" idx="1"/>
            <a:endCxn id="212" idx="1"/>
          </p:cNvCxnSpPr>
          <p:nvPr/>
        </p:nvCxnSpPr>
        <p:spPr bwMode="auto">
          <a:xfrm rot="10800000">
            <a:off x="1192940" y="11137078"/>
            <a:ext cx="285752" cy="1285884"/>
          </a:xfrm>
          <a:prstGeom prst="bentConnector3">
            <a:avLst>
              <a:gd name="adj1" fmla="val 17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8" name="مستطيل 227"/>
          <p:cNvSpPr/>
          <p:nvPr/>
        </p:nvSpPr>
        <p:spPr bwMode="auto">
          <a:xfrm>
            <a:off x="1192940" y="13423094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Forming  Ideas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29" name="مستطيل 228"/>
          <p:cNvSpPr/>
          <p:nvPr/>
        </p:nvSpPr>
        <p:spPr bwMode="auto">
          <a:xfrm>
            <a:off x="1192940" y="14137474"/>
            <a:ext cx="2571768" cy="7858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Search for Alternative</a:t>
            </a:r>
          </a:p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Proposals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30" name="مستطيل 229"/>
          <p:cNvSpPr/>
          <p:nvPr/>
        </p:nvSpPr>
        <p:spPr bwMode="auto">
          <a:xfrm>
            <a:off x="1192940" y="15209044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Evaluate  Proposals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31" name="معين 230"/>
          <p:cNvSpPr/>
          <p:nvPr/>
        </p:nvSpPr>
        <p:spPr bwMode="auto">
          <a:xfrm>
            <a:off x="1478692" y="15994862"/>
            <a:ext cx="2000264" cy="1285884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Any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Proposal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Feasible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?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cxnSp>
        <p:nvCxnSpPr>
          <p:cNvPr id="235" name="رابط كسهم مستقيم 234"/>
          <p:cNvCxnSpPr>
            <a:stCxn id="213" idx="2"/>
            <a:endCxn id="228" idx="0"/>
          </p:cNvCxnSpPr>
          <p:nvPr/>
        </p:nvCxnSpPr>
        <p:spPr bwMode="auto">
          <a:xfrm rot="5400000">
            <a:off x="2300229" y="13244499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8" name="رابط كسهم مستقيم 237"/>
          <p:cNvCxnSpPr>
            <a:stCxn id="228" idx="2"/>
            <a:endCxn id="229" idx="0"/>
          </p:cNvCxnSpPr>
          <p:nvPr/>
        </p:nvCxnSpPr>
        <p:spPr bwMode="auto">
          <a:xfrm rot="5400000">
            <a:off x="2335948" y="13994598"/>
            <a:ext cx="28575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1" name="رابط كسهم مستقيم 240"/>
          <p:cNvCxnSpPr>
            <a:stCxn id="229" idx="2"/>
            <a:endCxn id="230" idx="0"/>
          </p:cNvCxnSpPr>
          <p:nvPr/>
        </p:nvCxnSpPr>
        <p:spPr bwMode="auto">
          <a:xfrm rot="5400000">
            <a:off x="2335948" y="15066168"/>
            <a:ext cx="28575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4" name="رابط كسهم مستقيم 243"/>
          <p:cNvCxnSpPr>
            <a:stCxn id="230" idx="2"/>
            <a:endCxn id="231" idx="0"/>
          </p:cNvCxnSpPr>
          <p:nvPr/>
        </p:nvCxnSpPr>
        <p:spPr bwMode="auto">
          <a:xfrm rot="5400000">
            <a:off x="2300229" y="15816267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7" name="رابط بشكل مرفق 246"/>
          <p:cNvCxnSpPr>
            <a:stCxn id="231" idx="1"/>
            <a:endCxn id="229" idx="1"/>
          </p:cNvCxnSpPr>
          <p:nvPr/>
        </p:nvCxnSpPr>
        <p:spPr bwMode="auto">
          <a:xfrm rot="10800000">
            <a:off x="1192940" y="14530384"/>
            <a:ext cx="285752" cy="2107421"/>
          </a:xfrm>
          <a:prstGeom prst="bentConnector3">
            <a:avLst>
              <a:gd name="adj1" fmla="val 17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8" name="مستطيل 247"/>
          <p:cNvSpPr/>
          <p:nvPr/>
        </p:nvSpPr>
        <p:spPr bwMode="auto">
          <a:xfrm>
            <a:off x="5622096" y="9922632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Conceptual  Design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49" name="مستطيل 248"/>
          <p:cNvSpPr/>
          <p:nvPr/>
        </p:nvSpPr>
        <p:spPr bwMode="auto">
          <a:xfrm>
            <a:off x="5622096" y="10851326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Preliminary  Design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50" name="مستطيل 249"/>
          <p:cNvSpPr/>
          <p:nvPr/>
        </p:nvSpPr>
        <p:spPr bwMode="auto">
          <a:xfrm>
            <a:off x="5622096" y="11708582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Final  Design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51" name="مستطيل 250"/>
          <p:cNvSpPr/>
          <p:nvPr/>
        </p:nvSpPr>
        <p:spPr bwMode="auto">
          <a:xfrm>
            <a:off x="5622096" y="12565838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Build  and  Test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52" name="معين 251"/>
          <p:cNvSpPr/>
          <p:nvPr/>
        </p:nvSpPr>
        <p:spPr bwMode="auto">
          <a:xfrm>
            <a:off x="5836410" y="13494532"/>
            <a:ext cx="2143140" cy="1357322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Product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Arial" pitchFamily="34" charset="0"/>
              </a:rPr>
              <a:t>Acceptable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?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53" name="مستطيل 252"/>
          <p:cNvSpPr/>
          <p:nvPr/>
        </p:nvSpPr>
        <p:spPr bwMode="auto">
          <a:xfrm>
            <a:off x="5622096" y="15209044"/>
            <a:ext cx="2571768" cy="4286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Delivery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of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Product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cxnSp>
        <p:nvCxnSpPr>
          <p:cNvPr id="255" name="رابط كسهم مستقيم 254"/>
          <p:cNvCxnSpPr>
            <a:stCxn id="248" idx="2"/>
            <a:endCxn id="249" idx="0"/>
          </p:cNvCxnSpPr>
          <p:nvPr/>
        </p:nvCxnSpPr>
        <p:spPr bwMode="auto">
          <a:xfrm rot="5400000">
            <a:off x="6657947" y="10601293"/>
            <a:ext cx="50006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8" name="رابط كسهم مستقيم 257"/>
          <p:cNvCxnSpPr>
            <a:endCxn id="250" idx="0"/>
          </p:cNvCxnSpPr>
          <p:nvPr/>
        </p:nvCxnSpPr>
        <p:spPr bwMode="auto">
          <a:xfrm rot="5400000">
            <a:off x="6729385" y="11529987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0" name="رابط كسهم مستقيم 259"/>
          <p:cNvCxnSpPr>
            <a:stCxn id="250" idx="2"/>
            <a:endCxn id="251" idx="0"/>
          </p:cNvCxnSpPr>
          <p:nvPr/>
        </p:nvCxnSpPr>
        <p:spPr bwMode="auto">
          <a:xfrm rot="5400000">
            <a:off x="6693666" y="12351524"/>
            <a:ext cx="42862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2" name="رابط كسهم مستقيم 261"/>
          <p:cNvCxnSpPr>
            <a:stCxn id="251" idx="2"/>
            <a:endCxn id="252" idx="0"/>
          </p:cNvCxnSpPr>
          <p:nvPr/>
        </p:nvCxnSpPr>
        <p:spPr bwMode="auto">
          <a:xfrm rot="5400000">
            <a:off x="6657947" y="13244499"/>
            <a:ext cx="50006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9" name="رابط كسهم مستقيم 268"/>
          <p:cNvCxnSpPr>
            <a:stCxn id="252" idx="2"/>
            <a:endCxn id="253" idx="0"/>
          </p:cNvCxnSpPr>
          <p:nvPr/>
        </p:nvCxnSpPr>
        <p:spPr bwMode="auto">
          <a:xfrm rot="5400000">
            <a:off x="6729385" y="15030449"/>
            <a:ext cx="35719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1" name="رابط كسهم مستقيم 270"/>
          <p:cNvCxnSpPr>
            <a:stCxn id="253" idx="2"/>
            <a:endCxn id="210" idx="0"/>
          </p:cNvCxnSpPr>
          <p:nvPr/>
        </p:nvCxnSpPr>
        <p:spPr bwMode="auto">
          <a:xfrm rot="5400000">
            <a:off x="6693666" y="15851986"/>
            <a:ext cx="42862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6" name="شكل 275"/>
          <p:cNvCxnSpPr>
            <a:stCxn id="231" idx="2"/>
            <a:endCxn id="248" idx="0"/>
          </p:cNvCxnSpPr>
          <p:nvPr/>
        </p:nvCxnSpPr>
        <p:spPr bwMode="auto">
          <a:xfrm rot="5400000" flipH="1" flipV="1">
            <a:off x="1014345" y="11387111"/>
            <a:ext cx="7358114" cy="4429156"/>
          </a:xfrm>
          <a:prstGeom prst="bentConnector5">
            <a:avLst>
              <a:gd name="adj1" fmla="val -3107"/>
              <a:gd name="adj2" fmla="val 46774"/>
              <a:gd name="adj3" fmla="val 10310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4" name="شكل 353"/>
          <p:cNvCxnSpPr>
            <a:stCxn id="252" idx="1"/>
            <a:endCxn id="229" idx="1"/>
          </p:cNvCxnSpPr>
          <p:nvPr/>
        </p:nvCxnSpPr>
        <p:spPr bwMode="auto">
          <a:xfrm rot="10800000" flipV="1">
            <a:off x="1192940" y="14173193"/>
            <a:ext cx="4643470" cy="357190"/>
          </a:xfrm>
          <a:prstGeom prst="bentConnector5">
            <a:avLst>
              <a:gd name="adj1" fmla="val 14707"/>
              <a:gd name="adj2" fmla="val 1019539"/>
              <a:gd name="adj3" fmla="val 10872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5" name="مستطيل 364"/>
          <p:cNvSpPr/>
          <p:nvPr/>
        </p:nvSpPr>
        <p:spPr bwMode="auto">
          <a:xfrm>
            <a:off x="1050064" y="12137210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Yes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66" name="مستطيل 365"/>
          <p:cNvSpPr/>
          <p:nvPr/>
        </p:nvSpPr>
        <p:spPr bwMode="auto">
          <a:xfrm>
            <a:off x="1907320" y="13065904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No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67" name="مستطيل 366"/>
          <p:cNvSpPr/>
          <p:nvPr/>
        </p:nvSpPr>
        <p:spPr bwMode="auto">
          <a:xfrm>
            <a:off x="1050064" y="16280614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No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69" name="مستطيل 368"/>
          <p:cNvSpPr/>
          <p:nvPr/>
        </p:nvSpPr>
        <p:spPr bwMode="auto">
          <a:xfrm>
            <a:off x="1978758" y="17280746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Yes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70" name="مستطيل 369"/>
          <p:cNvSpPr/>
          <p:nvPr/>
        </p:nvSpPr>
        <p:spPr bwMode="auto">
          <a:xfrm>
            <a:off x="6407914" y="14851854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Yes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372" name="مستطيل 371"/>
          <p:cNvSpPr/>
          <p:nvPr/>
        </p:nvSpPr>
        <p:spPr bwMode="auto">
          <a:xfrm>
            <a:off x="5407782" y="13923160"/>
            <a:ext cx="42862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Arial" pitchFamily="34" charset="0"/>
              </a:rPr>
              <a:t>No</a:t>
            </a:r>
            <a:endParaRPr kumimoji="0" lang="ar-SA" sz="1600" b="0" i="0" u="none" strike="noStrike" cap="none" normalizeH="0" baseline="0" dirty="0" smtClean="0"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209" name="صورة 208" descr="Untitled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22624" y="15923424"/>
            <a:ext cx="6631274" cy="3214710"/>
          </a:xfrm>
          <a:prstGeom prst="rect">
            <a:avLst/>
          </a:prstGeom>
        </p:spPr>
      </p:pic>
      <p:pic>
        <p:nvPicPr>
          <p:cNvPr id="214" name="صورة 213" descr="IMG-20140513-WA00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575131" y="22781472"/>
            <a:ext cx="4191029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6" name="صورة 215" descr="IMG-20140513-WA002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575131" y="19352448"/>
            <a:ext cx="4095752" cy="3071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7" name="صورة 216" descr="IMG-20140513-WA002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694986" y="21567026"/>
            <a:ext cx="3161112" cy="42148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9525">
          <a:solidFill>
            <a:srgbClr val="000000"/>
          </a:solidFill>
          <a:miter lim="800000"/>
          <a:headEnd/>
          <a:tailEnd/>
        </a:ln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Batang" pitchFamily="18" charset="-127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solidFill>
          <a:schemeClr val="accent3">
            <a:lumMod val="85000"/>
          </a:schemeClr>
        </a:solidFill>
        <a:ln w="9525">
          <a:noFill/>
          <a:miter lim="800000"/>
          <a:headEnd/>
          <a:tailEnd/>
        </a:ln>
      </a:spPr>
      <a:bodyPr wrap="square" lIns="71735" tIns="35867" rIns="71735" bIns="35867">
        <a:spAutoFit/>
      </a:bodyPr>
      <a:lstStyle>
        <a:defPPr defTabSz="2951163">
          <a:buFont typeface="Arial" charset="0"/>
          <a:buChar char="•"/>
          <a:defRPr sz="2400" b="1"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3240</TotalTime>
  <Words>606</Words>
  <Application>Microsoft Office PowerPoint</Application>
  <PresentationFormat>Custom</PresentationFormat>
  <Paragraphs>314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-utp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Chromes</dc:creator>
  <cp:lastModifiedBy>User</cp:lastModifiedBy>
  <cp:revision>316</cp:revision>
  <dcterms:created xsi:type="dcterms:W3CDTF">2008-10-12T13:40:11Z</dcterms:created>
  <dcterms:modified xsi:type="dcterms:W3CDTF">2017-10-28T15:01:11Z</dcterms:modified>
</cp:coreProperties>
</file>