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66"/>
  </p:notesMasterIdLst>
  <p:sldIdLst>
    <p:sldId id="264" r:id="rId2"/>
    <p:sldId id="256" r:id="rId3"/>
    <p:sldId id="257" r:id="rId4"/>
    <p:sldId id="260" r:id="rId5"/>
    <p:sldId id="262" r:id="rId6"/>
    <p:sldId id="258" r:id="rId7"/>
    <p:sldId id="267" r:id="rId8"/>
    <p:sldId id="268" r:id="rId9"/>
    <p:sldId id="273" r:id="rId10"/>
    <p:sldId id="311" r:id="rId11"/>
    <p:sldId id="310" r:id="rId12"/>
    <p:sldId id="270" r:id="rId13"/>
    <p:sldId id="271" r:id="rId14"/>
    <p:sldId id="272" r:id="rId15"/>
    <p:sldId id="275" r:id="rId16"/>
    <p:sldId id="312" r:id="rId17"/>
    <p:sldId id="276" r:id="rId18"/>
    <p:sldId id="277" r:id="rId19"/>
    <p:sldId id="278" r:id="rId20"/>
    <p:sldId id="280" r:id="rId21"/>
    <p:sldId id="281" r:id="rId22"/>
    <p:sldId id="282" r:id="rId23"/>
    <p:sldId id="283" r:id="rId24"/>
    <p:sldId id="313" r:id="rId25"/>
    <p:sldId id="314" r:id="rId26"/>
    <p:sldId id="315" r:id="rId27"/>
    <p:sldId id="316" r:id="rId28"/>
    <p:sldId id="317" r:id="rId29"/>
    <p:sldId id="318" r:id="rId30"/>
    <p:sldId id="319" r:id="rId31"/>
    <p:sldId id="320" r:id="rId32"/>
    <p:sldId id="321" r:id="rId33"/>
    <p:sldId id="322" r:id="rId34"/>
    <p:sldId id="285" r:id="rId35"/>
    <p:sldId id="287" r:id="rId36"/>
    <p:sldId id="288" r:id="rId37"/>
    <p:sldId id="289" r:id="rId38"/>
    <p:sldId id="300" r:id="rId39"/>
    <p:sldId id="302" r:id="rId40"/>
    <p:sldId id="304" r:id="rId41"/>
    <p:sldId id="305" r:id="rId42"/>
    <p:sldId id="323" r:id="rId43"/>
    <p:sldId id="324" r:id="rId44"/>
    <p:sldId id="325" r:id="rId45"/>
    <p:sldId id="326" r:id="rId46"/>
    <p:sldId id="327" r:id="rId47"/>
    <p:sldId id="328" r:id="rId48"/>
    <p:sldId id="329" r:id="rId49"/>
    <p:sldId id="330" r:id="rId50"/>
    <p:sldId id="331" r:id="rId51"/>
    <p:sldId id="332" r:id="rId52"/>
    <p:sldId id="333" r:id="rId53"/>
    <p:sldId id="334" r:id="rId54"/>
    <p:sldId id="335" r:id="rId55"/>
    <p:sldId id="336" r:id="rId56"/>
    <p:sldId id="337" r:id="rId57"/>
    <p:sldId id="338" r:id="rId58"/>
    <p:sldId id="339" r:id="rId59"/>
    <p:sldId id="340" r:id="rId60"/>
    <p:sldId id="341" r:id="rId61"/>
    <p:sldId id="342" r:id="rId62"/>
    <p:sldId id="343" r:id="rId63"/>
    <p:sldId id="344" r:id="rId64"/>
    <p:sldId id="345" r:id="rId6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Verdana" pitchFamily="34" charset="0"/>
        <a:ea typeface="+mn-ea"/>
        <a:cs typeface="Arial" charset="0"/>
      </a:defRPr>
    </a:lvl1pPr>
    <a:lvl2pPr marL="457200" algn="l" rtl="0" fontAlgn="base">
      <a:spcBef>
        <a:spcPct val="0"/>
      </a:spcBef>
      <a:spcAft>
        <a:spcPct val="0"/>
      </a:spcAft>
      <a:defRPr kern="1200">
        <a:solidFill>
          <a:schemeClr val="tx1"/>
        </a:solidFill>
        <a:latin typeface="Verdana" pitchFamily="34" charset="0"/>
        <a:ea typeface="+mn-ea"/>
        <a:cs typeface="Arial" charset="0"/>
      </a:defRPr>
    </a:lvl2pPr>
    <a:lvl3pPr marL="914400" algn="l" rtl="0" fontAlgn="base">
      <a:spcBef>
        <a:spcPct val="0"/>
      </a:spcBef>
      <a:spcAft>
        <a:spcPct val="0"/>
      </a:spcAft>
      <a:defRPr kern="1200">
        <a:solidFill>
          <a:schemeClr val="tx1"/>
        </a:solidFill>
        <a:latin typeface="Verdana" pitchFamily="34" charset="0"/>
        <a:ea typeface="+mn-ea"/>
        <a:cs typeface="Arial" charset="0"/>
      </a:defRPr>
    </a:lvl3pPr>
    <a:lvl4pPr marL="1371600" algn="l" rtl="0" fontAlgn="base">
      <a:spcBef>
        <a:spcPct val="0"/>
      </a:spcBef>
      <a:spcAft>
        <a:spcPct val="0"/>
      </a:spcAft>
      <a:defRPr kern="1200">
        <a:solidFill>
          <a:schemeClr val="tx1"/>
        </a:solidFill>
        <a:latin typeface="Verdana" pitchFamily="34" charset="0"/>
        <a:ea typeface="+mn-ea"/>
        <a:cs typeface="Arial" charset="0"/>
      </a:defRPr>
    </a:lvl4pPr>
    <a:lvl5pPr marL="1828800" algn="l" rtl="0" fontAlgn="base">
      <a:spcBef>
        <a:spcPct val="0"/>
      </a:spcBef>
      <a:spcAft>
        <a:spcPct val="0"/>
      </a:spcAft>
      <a:defRPr kern="1200">
        <a:solidFill>
          <a:schemeClr val="tx1"/>
        </a:solidFill>
        <a:latin typeface="Verdana" pitchFamily="34" charset="0"/>
        <a:ea typeface="+mn-ea"/>
        <a:cs typeface="Arial" charset="0"/>
      </a:defRPr>
    </a:lvl5pPr>
    <a:lvl6pPr marL="2286000" algn="l" defTabSz="914400" rtl="0" eaLnBrk="1" latinLnBrk="0" hangingPunct="1">
      <a:defRPr kern="1200">
        <a:solidFill>
          <a:schemeClr val="tx1"/>
        </a:solidFill>
        <a:latin typeface="Verdana" pitchFamily="34" charset="0"/>
        <a:ea typeface="+mn-ea"/>
        <a:cs typeface="Arial" charset="0"/>
      </a:defRPr>
    </a:lvl6pPr>
    <a:lvl7pPr marL="2743200" algn="l" defTabSz="914400" rtl="0" eaLnBrk="1" latinLnBrk="0" hangingPunct="1">
      <a:defRPr kern="1200">
        <a:solidFill>
          <a:schemeClr val="tx1"/>
        </a:solidFill>
        <a:latin typeface="Verdana" pitchFamily="34" charset="0"/>
        <a:ea typeface="+mn-ea"/>
        <a:cs typeface="Arial" charset="0"/>
      </a:defRPr>
    </a:lvl7pPr>
    <a:lvl8pPr marL="3200400" algn="l" defTabSz="914400" rtl="0" eaLnBrk="1" latinLnBrk="0" hangingPunct="1">
      <a:defRPr kern="1200">
        <a:solidFill>
          <a:schemeClr val="tx1"/>
        </a:solidFill>
        <a:latin typeface="Verdana" pitchFamily="34" charset="0"/>
        <a:ea typeface="+mn-ea"/>
        <a:cs typeface="Arial" charset="0"/>
      </a:defRPr>
    </a:lvl8pPr>
    <a:lvl9pPr marL="3657600" algn="l" defTabSz="914400" rtl="0" eaLnBrk="1" latinLnBrk="0" hangingPunct="1">
      <a:defRPr kern="1200">
        <a:solidFill>
          <a:schemeClr val="tx1"/>
        </a:solidFill>
        <a:latin typeface="Verdana"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92929"/>
    <a:srgbClr val="006600"/>
    <a:srgbClr val="FF0000"/>
    <a:srgbClr val="FF0066"/>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894" y="2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endParaRPr lang="en-US"/>
          </a:p>
        </p:txBody>
      </p:sp>
      <p:sp>
        <p:nvSpPr>
          <p:cNvPr id="2150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endParaRPr lang="en-US"/>
          </a:p>
        </p:txBody>
      </p:sp>
      <p:sp>
        <p:nvSpPr>
          <p:cNvPr id="2150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2150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151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endParaRPr lang="en-US"/>
          </a:p>
        </p:txBody>
      </p:sp>
      <p:sp>
        <p:nvSpPr>
          <p:cNvPr id="2151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fld id="{08D3CA3B-39B5-4A69-BC9D-6BE5A82CF277}" type="slidenum">
              <a:rPr lang="en-US"/>
              <a:pPr/>
              <a:t>‹#›</a:t>
            </a:fld>
            <a:endParaRPr lang="en-US"/>
          </a:p>
        </p:txBody>
      </p:sp>
    </p:spTree>
    <p:extLst>
      <p:ext uri="{BB962C8B-B14F-4D97-AF65-F5344CB8AC3E}">
        <p14:creationId xmlns:p14="http://schemas.microsoft.com/office/powerpoint/2010/main" val="309265641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8972967-7BBF-413A-B677-D4093248D6C2}" type="slidenum">
              <a:rPr lang="en-US"/>
              <a:pPr/>
              <a:t>2</a:t>
            </a:fld>
            <a:endParaRPr lang="en-US"/>
          </a:p>
        </p:txBody>
      </p:sp>
      <p:sp>
        <p:nvSpPr>
          <p:cNvPr id="86018" name="Rectangle 2"/>
          <p:cNvSpPr>
            <a:spLocks noGrp="1" noRot="1" noChangeAspect="1" noChangeArrowheads="1" noTextEdit="1"/>
          </p:cNvSpPr>
          <p:nvPr>
            <p:ph type="sldImg"/>
          </p:nvPr>
        </p:nvSpPr>
        <p:spPr>
          <a:ln/>
        </p:spPr>
      </p:sp>
      <p:sp>
        <p:nvSpPr>
          <p:cNvPr id="86019"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0482" name="Group 2"/>
          <p:cNvGrpSpPr>
            <a:grpSpLocks/>
          </p:cNvGrpSpPr>
          <p:nvPr/>
        </p:nvGrpSpPr>
        <p:grpSpPr bwMode="auto">
          <a:xfrm>
            <a:off x="0" y="0"/>
            <a:ext cx="8805863" cy="6858000"/>
            <a:chOff x="0" y="0"/>
            <a:chExt cx="5547" cy="4320"/>
          </a:xfrm>
        </p:grpSpPr>
        <p:grpSp>
          <p:nvGrpSpPr>
            <p:cNvPr id="20483" name="Group 3"/>
            <p:cNvGrpSpPr>
              <a:grpSpLocks/>
            </p:cNvGrpSpPr>
            <p:nvPr userDrawn="1"/>
          </p:nvGrpSpPr>
          <p:grpSpPr bwMode="auto">
            <a:xfrm rot="-215207">
              <a:off x="3690" y="234"/>
              <a:ext cx="1857" cy="3625"/>
              <a:chOff x="3010" y="778"/>
              <a:chExt cx="1857" cy="3625"/>
            </a:xfrm>
          </p:grpSpPr>
          <p:sp>
            <p:nvSpPr>
              <p:cNvPr id="20484" name="Freeform 4"/>
              <p:cNvSpPr>
                <a:spLocks/>
              </p:cNvSpPr>
              <p:nvPr userDrawn="1"/>
            </p:nvSpPr>
            <p:spPr bwMode="ltGray">
              <a:xfrm rot="12185230" flipV="1">
                <a:off x="3534" y="778"/>
                <a:ext cx="1333" cy="1485"/>
              </a:xfrm>
              <a:custGeom>
                <a:avLst/>
                <a:gdLst/>
                <a:ahLst/>
                <a:cxnLst>
                  <a:cxn ang="0">
                    <a:pos x="16" y="370"/>
                  </a:cxn>
                  <a:cxn ang="0">
                    <a:pos x="6" y="341"/>
                  </a:cxn>
                  <a:cxn ang="0">
                    <a:pos x="0" y="289"/>
                  </a:cxn>
                  <a:cxn ang="0">
                    <a:pos x="4" y="222"/>
                  </a:cxn>
                  <a:cxn ang="0">
                    <a:pos x="25" y="151"/>
                  </a:cxn>
                  <a:cxn ang="0">
                    <a:pos x="69" y="84"/>
                  </a:cxn>
                  <a:cxn ang="0">
                    <a:pos x="142" y="31"/>
                  </a:cxn>
                  <a:cxn ang="0">
                    <a:pos x="247" y="2"/>
                  </a:cxn>
                  <a:cxn ang="0">
                    <a:pos x="380" y="9"/>
                  </a:cxn>
                  <a:cxn ang="0">
                    <a:pos x="484" y="68"/>
                  </a:cxn>
                  <a:cxn ang="0">
                    <a:pos x="554" y="165"/>
                  </a:cxn>
                  <a:cxn ang="0">
                    <a:pos x="591" y="284"/>
                  </a:cxn>
                  <a:cxn ang="0">
                    <a:pos x="595" y="409"/>
                  </a:cxn>
                  <a:cxn ang="0">
                    <a:pos x="566" y="525"/>
                  </a:cxn>
                  <a:cxn ang="0">
                    <a:pos x="507" y="615"/>
                  </a:cxn>
                  <a:cxn ang="0">
                    <a:pos x="417" y="663"/>
                  </a:cxn>
                  <a:cxn ang="0">
                    <a:pos x="389" y="659"/>
                  </a:cxn>
                  <a:cxn ang="0">
                    <a:pos x="441" y="617"/>
                  </a:cxn>
                  <a:cxn ang="0">
                    <a:pos x="482" y="544"/>
                  </a:cxn>
                  <a:cxn ang="0">
                    <a:pos x="509" y="454"/>
                  </a:cxn>
                  <a:cxn ang="0">
                    <a:pos x="520" y="355"/>
                  </a:cxn>
                  <a:cxn ang="0">
                    <a:pos x="514" y="258"/>
                  </a:cxn>
                  <a:cxn ang="0">
                    <a:pos x="485" y="174"/>
                  </a:cxn>
                  <a:cxn ang="0">
                    <a:pos x="433" y="112"/>
                  </a:cxn>
                  <a:cxn ang="0">
                    <a:pos x="341" y="75"/>
                  </a:cxn>
                  <a:cxn ang="0">
                    <a:pos x="246" y="61"/>
                  </a:cxn>
                  <a:cxn ang="0">
                    <a:pos x="174" y="71"/>
                  </a:cxn>
                  <a:cxn ang="0">
                    <a:pos x="121" y="101"/>
                  </a:cxn>
                  <a:cxn ang="0">
                    <a:pos x="84" y="149"/>
                  </a:cxn>
                  <a:cxn ang="0">
                    <a:pos x="57" y="206"/>
                  </a:cxn>
                  <a:cxn ang="0">
                    <a:pos x="40" y="272"/>
                  </a:cxn>
                  <a:cxn ang="0">
                    <a:pos x="28" y="339"/>
                  </a:cxn>
                </a:cxnLst>
                <a:rect l="0" t="0" r="r" b="b"/>
                <a:pathLst>
                  <a:path w="596" h="666">
                    <a:moveTo>
                      <a:pt x="22" y="372"/>
                    </a:moveTo>
                    <a:lnTo>
                      <a:pt x="16" y="370"/>
                    </a:lnTo>
                    <a:lnTo>
                      <a:pt x="10" y="360"/>
                    </a:lnTo>
                    <a:lnTo>
                      <a:pt x="6" y="341"/>
                    </a:lnTo>
                    <a:lnTo>
                      <a:pt x="1" y="318"/>
                    </a:lnTo>
                    <a:lnTo>
                      <a:pt x="0" y="289"/>
                    </a:lnTo>
                    <a:lnTo>
                      <a:pt x="0" y="257"/>
                    </a:lnTo>
                    <a:lnTo>
                      <a:pt x="4" y="222"/>
                    </a:lnTo>
                    <a:lnTo>
                      <a:pt x="13" y="187"/>
                    </a:lnTo>
                    <a:lnTo>
                      <a:pt x="25" y="151"/>
                    </a:lnTo>
                    <a:lnTo>
                      <a:pt x="45" y="116"/>
                    </a:lnTo>
                    <a:lnTo>
                      <a:pt x="69" y="84"/>
                    </a:lnTo>
                    <a:lnTo>
                      <a:pt x="101" y="55"/>
                    </a:lnTo>
                    <a:lnTo>
                      <a:pt x="142" y="31"/>
                    </a:lnTo>
                    <a:lnTo>
                      <a:pt x="190" y="13"/>
                    </a:lnTo>
                    <a:lnTo>
                      <a:pt x="247" y="2"/>
                    </a:lnTo>
                    <a:lnTo>
                      <a:pt x="314" y="0"/>
                    </a:lnTo>
                    <a:lnTo>
                      <a:pt x="380" y="9"/>
                    </a:lnTo>
                    <a:lnTo>
                      <a:pt x="436" y="33"/>
                    </a:lnTo>
                    <a:lnTo>
                      <a:pt x="484" y="68"/>
                    </a:lnTo>
                    <a:lnTo>
                      <a:pt x="524" y="113"/>
                    </a:lnTo>
                    <a:lnTo>
                      <a:pt x="554" y="165"/>
                    </a:lnTo>
                    <a:lnTo>
                      <a:pt x="577" y="222"/>
                    </a:lnTo>
                    <a:lnTo>
                      <a:pt x="591" y="284"/>
                    </a:lnTo>
                    <a:lnTo>
                      <a:pt x="596" y="347"/>
                    </a:lnTo>
                    <a:lnTo>
                      <a:pt x="595" y="409"/>
                    </a:lnTo>
                    <a:lnTo>
                      <a:pt x="585" y="469"/>
                    </a:lnTo>
                    <a:lnTo>
                      <a:pt x="566" y="525"/>
                    </a:lnTo>
                    <a:lnTo>
                      <a:pt x="540" y="574"/>
                    </a:lnTo>
                    <a:lnTo>
                      <a:pt x="507" y="615"/>
                    </a:lnTo>
                    <a:lnTo>
                      <a:pt x="465" y="645"/>
                    </a:lnTo>
                    <a:lnTo>
                      <a:pt x="417" y="663"/>
                    </a:lnTo>
                    <a:lnTo>
                      <a:pt x="360" y="666"/>
                    </a:lnTo>
                    <a:lnTo>
                      <a:pt x="389" y="659"/>
                    </a:lnTo>
                    <a:lnTo>
                      <a:pt x="417" y="642"/>
                    </a:lnTo>
                    <a:lnTo>
                      <a:pt x="441" y="617"/>
                    </a:lnTo>
                    <a:lnTo>
                      <a:pt x="463" y="583"/>
                    </a:lnTo>
                    <a:lnTo>
                      <a:pt x="482" y="544"/>
                    </a:lnTo>
                    <a:lnTo>
                      <a:pt x="497" y="501"/>
                    </a:lnTo>
                    <a:lnTo>
                      <a:pt x="509" y="454"/>
                    </a:lnTo>
                    <a:lnTo>
                      <a:pt x="517" y="404"/>
                    </a:lnTo>
                    <a:lnTo>
                      <a:pt x="520" y="355"/>
                    </a:lnTo>
                    <a:lnTo>
                      <a:pt x="519" y="305"/>
                    </a:lnTo>
                    <a:lnTo>
                      <a:pt x="514" y="258"/>
                    </a:lnTo>
                    <a:lnTo>
                      <a:pt x="502" y="213"/>
                    </a:lnTo>
                    <a:lnTo>
                      <a:pt x="485" y="174"/>
                    </a:lnTo>
                    <a:lnTo>
                      <a:pt x="462" y="139"/>
                    </a:lnTo>
                    <a:lnTo>
                      <a:pt x="433" y="112"/>
                    </a:lnTo>
                    <a:lnTo>
                      <a:pt x="397" y="93"/>
                    </a:lnTo>
                    <a:lnTo>
                      <a:pt x="341" y="75"/>
                    </a:lnTo>
                    <a:lnTo>
                      <a:pt x="290" y="65"/>
                    </a:lnTo>
                    <a:lnTo>
                      <a:pt x="246" y="61"/>
                    </a:lnTo>
                    <a:lnTo>
                      <a:pt x="207" y="63"/>
                    </a:lnTo>
                    <a:lnTo>
                      <a:pt x="174" y="71"/>
                    </a:lnTo>
                    <a:lnTo>
                      <a:pt x="146" y="84"/>
                    </a:lnTo>
                    <a:lnTo>
                      <a:pt x="121" y="101"/>
                    </a:lnTo>
                    <a:lnTo>
                      <a:pt x="101" y="123"/>
                    </a:lnTo>
                    <a:lnTo>
                      <a:pt x="84" y="149"/>
                    </a:lnTo>
                    <a:lnTo>
                      <a:pt x="69" y="176"/>
                    </a:lnTo>
                    <a:lnTo>
                      <a:pt x="57" y="206"/>
                    </a:lnTo>
                    <a:lnTo>
                      <a:pt x="48" y="239"/>
                    </a:lnTo>
                    <a:lnTo>
                      <a:pt x="40" y="272"/>
                    </a:lnTo>
                    <a:lnTo>
                      <a:pt x="33" y="305"/>
                    </a:lnTo>
                    <a:lnTo>
                      <a:pt x="28" y="339"/>
                    </a:lnTo>
                    <a:lnTo>
                      <a:pt x="22" y="372"/>
                    </a:lnTo>
                    <a:close/>
                  </a:path>
                </a:pathLst>
              </a:custGeom>
              <a:solidFill>
                <a:schemeClr val="accent2"/>
              </a:solidFill>
              <a:ln w="9525">
                <a:noFill/>
                <a:round/>
                <a:headEnd/>
                <a:tailEnd/>
              </a:ln>
            </p:spPr>
            <p:txBody>
              <a:bodyPr/>
              <a:lstStyle/>
              <a:p>
                <a:endParaRPr lang="en-GB"/>
              </a:p>
            </p:txBody>
          </p:sp>
          <p:sp>
            <p:nvSpPr>
              <p:cNvPr id="20485" name="Freeform 5"/>
              <p:cNvSpPr>
                <a:spLocks/>
              </p:cNvSpPr>
              <p:nvPr userDrawn="1"/>
            </p:nvSpPr>
            <p:spPr bwMode="ltGray">
              <a:xfrm rot="12185230" flipV="1">
                <a:off x="4029" y="1802"/>
                <a:ext cx="571" cy="531"/>
              </a:xfrm>
              <a:custGeom>
                <a:avLst/>
                <a:gdLst/>
                <a:ahLst/>
                <a:cxnLst>
                  <a:cxn ang="0">
                    <a:pos x="0" y="0"/>
                  </a:cxn>
                  <a:cxn ang="0">
                    <a:pos x="0" y="25"/>
                  </a:cxn>
                  <a:cxn ang="0">
                    <a:pos x="3" y="50"/>
                  </a:cxn>
                  <a:cxn ang="0">
                    <a:pos x="6" y="75"/>
                  </a:cxn>
                  <a:cxn ang="0">
                    <a:pos x="11" y="98"/>
                  </a:cxn>
                  <a:cxn ang="0">
                    <a:pos x="18" y="119"/>
                  </a:cxn>
                  <a:cxn ang="0">
                    <a:pos x="27" y="141"/>
                  </a:cxn>
                  <a:cxn ang="0">
                    <a:pos x="38" y="161"/>
                  </a:cxn>
                  <a:cxn ang="0">
                    <a:pos x="51" y="178"/>
                  </a:cxn>
                  <a:cxn ang="0">
                    <a:pos x="67" y="194"/>
                  </a:cxn>
                  <a:cxn ang="0">
                    <a:pos x="86" y="208"/>
                  </a:cxn>
                  <a:cxn ang="0">
                    <a:pos x="106" y="219"/>
                  </a:cxn>
                  <a:cxn ang="0">
                    <a:pos x="131" y="228"/>
                  </a:cxn>
                  <a:cxn ang="0">
                    <a:pos x="158" y="234"/>
                  </a:cxn>
                  <a:cxn ang="0">
                    <a:pos x="188" y="237"/>
                  </a:cxn>
                  <a:cxn ang="0">
                    <a:pos x="220" y="236"/>
                  </a:cxn>
                  <a:cxn ang="0">
                    <a:pos x="257" y="232"/>
                  </a:cxn>
                  <a:cxn ang="0">
                    <a:pos x="224" y="227"/>
                  </a:cxn>
                  <a:cxn ang="0">
                    <a:pos x="195" y="220"/>
                  </a:cxn>
                  <a:cxn ang="0">
                    <a:pos x="170" y="212"/>
                  </a:cxn>
                  <a:cxn ang="0">
                    <a:pos x="148" y="204"/>
                  </a:cxn>
                  <a:cxn ang="0">
                    <a:pos x="128" y="193"/>
                  </a:cxn>
                  <a:cxn ang="0">
                    <a:pos x="112" y="182"/>
                  </a:cxn>
                  <a:cxn ang="0">
                    <a:pos x="97" y="169"/>
                  </a:cxn>
                  <a:cxn ang="0">
                    <a:pos x="84" y="155"/>
                  </a:cxn>
                  <a:cxn ang="0">
                    <a:pos x="72" y="141"/>
                  </a:cxn>
                  <a:cxn ang="0">
                    <a:pos x="61" y="125"/>
                  </a:cxn>
                  <a:cxn ang="0">
                    <a:pos x="52" y="107"/>
                  </a:cxn>
                  <a:cxn ang="0">
                    <a:pos x="43" y="88"/>
                  </a:cxn>
                  <a:cxn ang="0">
                    <a:pos x="33" y="69"/>
                  </a:cxn>
                  <a:cxn ang="0">
                    <a:pos x="23" y="47"/>
                  </a:cxn>
                  <a:cxn ang="0">
                    <a:pos x="12" y="24"/>
                  </a:cxn>
                  <a:cxn ang="0">
                    <a:pos x="0" y="0"/>
                  </a:cxn>
                </a:cxnLst>
                <a:rect l="0" t="0" r="r" b="b"/>
                <a:pathLst>
                  <a:path w="257" h="237">
                    <a:moveTo>
                      <a:pt x="0" y="0"/>
                    </a:moveTo>
                    <a:lnTo>
                      <a:pt x="0" y="25"/>
                    </a:lnTo>
                    <a:lnTo>
                      <a:pt x="3" y="50"/>
                    </a:lnTo>
                    <a:lnTo>
                      <a:pt x="6" y="75"/>
                    </a:lnTo>
                    <a:lnTo>
                      <a:pt x="11" y="98"/>
                    </a:lnTo>
                    <a:lnTo>
                      <a:pt x="18" y="119"/>
                    </a:lnTo>
                    <a:lnTo>
                      <a:pt x="27" y="141"/>
                    </a:lnTo>
                    <a:lnTo>
                      <a:pt x="38" y="161"/>
                    </a:lnTo>
                    <a:lnTo>
                      <a:pt x="51" y="178"/>
                    </a:lnTo>
                    <a:lnTo>
                      <a:pt x="67" y="194"/>
                    </a:lnTo>
                    <a:lnTo>
                      <a:pt x="86" y="208"/>
                    </a:lnTo>
                    <a:lnTo>
                      <a:pt x="106" y="219"/>
                    </a:lnTo>
                    <a:lnTo>
                      <a:pt x="131" y="228"/>
                    </a:lnTo>
                    <a:lnTo>
                      <a:pt x="158" y="234"/>
                    </a:lnTo>
                    <a:lnTo>
                      <a:pt x="188" y="237"/>
                    </a:lnTo>
                    <a:lnTo>
                      <a:pt x="220" y="236"/>
                    </a:lnTo>
                    <a:lnTo>
                      <a:pt x="257" y="232"/>
                    </a:lnTo>
                    <a:lnTo>
                      <a:pt x="224" y="227"/>
                    </a:lnTo>
                    <a:lnTo>
                      <a:pt x="195" y="220"/>
                    </a:lnTo>
                    <a:lnTo>
                      <a:pt x="170" y="212"/>
                    </a:lnTo>
                    <a:lnTo>
                      <a:pt x="148" y="204"/>
                    </a:lnTo>
                    <a:lnTo>
                      <a:pt x="128" y="193"/>
                    </a:lnTo>
                    <a:lnTo>
                      <a:pt x="112" y="182"/>
                    </a:lnTo>
                    <a:lnTo>
                      <a:pt x="97" y="169"/>
                    </a:lnTo>
                    <a:lnTo>
                      <a:pt x="84" y="155"/>
                    </a:lnTo>
                    <a:lnTo>
                      <a:pt x="72" y="141"/>
                    </a:lnTo>
                    <a:lnTo>
                      <a:pt x="61" y="125"/>
                    </a:lnTo>
                    <a:lnTo>
                      <a:pt x="52" y="107"/>
                    </a:lnTo>
                    <a:lnTo>
                      <a:pt x="43" y="88"/>
                    </a:lnTo>
                    <a:lnTo>
                      <a:pt x="33" y="69"/>
                    </a:lnTo>
                    <a:lnTo>
                      <a:pt x="23" y="47"/>
                    </a:lnTo>
                    <a:lnTo>
                      <a:pt x="12" y="24"/>
                    </a:lnTo>
                    <a:lnTo>
                      <a:pt x="0" y="0"/>
                    </a:lnTo>
                    <a:close/>
                  </a:path>
                </a:pathLst>
              </a:custGeom>
              <a:solidFill>
                <a:schemeClr val="accent2"/>
              </a:solidFill>
              <a:ln w="9525">
                <a:noFill/>
                <a:round/>
                <a:headEnd/>
                <a:tailEnd/>
              </a:ln>
            </p:spPr>
            <p:txBody>
              <a:bodyPr/>
              <a:lstStyle/>
              <a:p>
                <a:endParaRPr lang="en-GB"/>
              </a:p>
            </p:txBody>
          </p:sp>
          <p:sp>
            <p:nvSpPr>
              <p:cNvPr id="20486" name="Freeform 6"/>
              <p:cNvSpPr>
                <a:spLocks/>
              </p:cNvSpPr>
              <p:nvPr userDrawn="1"/>
            </p:nvSpPr>
            <p:spPr bwMode="ltGray">
              <a:xfrm rot="12185230" flipV="1">
                <a:off x="3639" y="2167"/>
                <a:ext cx="277" cy="249"/>
              </a:xfrm>
              <a:custGeom>
                <a:avLst/>
                <a:gdLst/>
                <a:ahLst/>
                <a:cxnLst>
                  <a:cxn ang="0">
                    <a:pos x="77" y="0"/>
                  </a:cxn>
                  <a:cxn ang="0">
                    <a:pos x="124" y="108"/>
                  </a:cxn>
                  <a:cxn ang="0">
                    <a:pos x="120" y="107"/>
                  </a:cxn>
                  <a:cxn ang="0">
                    <a:pos x="107" y="105"/>
                  </a:cxn>
                  <a:cxn ang="0">
                    <a:pos x="89" y="101"/>
                  </a:cxn>
                  <a:cxn ang="0">
                    <a:pos x="68" y="99"/>
                  </a:cxn>
                  <a:cxn ang="0">
                    <a:pos x="45" y="97"/>
                  </a:cxn>
                  <a:cxn ang="0">
                    <a:pos x="25" y="98"/>
                  </a:cxn>
                  <a:cxn ang="0">
                    <a:pos x="9" y="102"/>
                  </a:cxn>
                  <a:cxn ang="0">
                    <a:pos x="0" y="110"/>
                  </a:cxn>
                  <a:cxn ang="0">
                    <a:pos x="4" y="98"/>
                  </a:cxn>
                  <a:cxn ang="0">
                    <a:pos x="8" y="89"/>
                  </a:cxn>
                  <a:cxn ang="0">
                    <a:pos x="16" y="82"/>
                  </a:cxn>
                  <a:cxn ang="0">
                    <a:pos x="25" y="76"/>
                  </a:cxn>
                  <a:cxn ang="0">
                    <a:pos x="36" y="72"/>
                  </a:cxn>
                  <a:cxn ang="0">
                    <a:pos x="47" y="71"/>
                  </a:cxn>
                  <a:cxn ang="0">
                    <a:pos x="59" y="71"/>
                  </a:cxn>
                  <a:cxn ang="0">
                    <a:pos x="72" y="74"/>
                  </a:cxn>
                  <a:cxn ang="0">
                    <a:pos x="73" y="71"/>
                  </a:cxn>
                  <a:cxn ang="0">
                    <a:pos x="70" y="56"/>
                  </a:cxn>
                  <a:cxn ang="0">
                    <a:pos x="67" y="38"/>
                  </a:cxn>
                  <a:cxn ang="0">
                    <a:pos x="65" y="30"/>
                  </a:cxn>
                  <a:cxn ang="0">
                    <a:pos x="63" y="30"/>
                  </a:cxn>
                  <a:cxn ang="0">
                    <a:pos x="61" y="29"/>
                  </a:cxn>
                  <a:cxn ang="0">
                    <a:pos x="59" y="26"/>
                  </a:cxn>
                  <a:cxn ang="0">
                    <a:pos x="57" y="23"/>
                  </a:cxn>
                  <a:cxn ang="0">
                    <a:pos x="57" y="19"/>
                  </a:cxn>
                  <a:cxn ang="0">
                    <a:pos x="59" y="14"/>
                  </a:cxn>
                  <a:cxn ang="0">
                    <a:pos x="66" y="8"/>
                  </a:cxn>
                  <a:cxn ang="0">
                    <a:pos x="77" y="0"/>
                  </a:cxn>
                </a:cxnLst>
                <a:rect l="0" t="0" r="r" b="b"/>
                <a:pathLst>
                  <a:path w="124" h="110">
                    <a:moveTo>
                      <a:pt x="77" y="0"/>
                    </a:moveTo>
                    <a:lnTo>
                      <a:pt x="124" y="108"/>
                    </a:lnTo>
                    <a:lnTo>
                      <a:pt x="120" y="107"/>
                    </a:lnTo>
                    <a:lnTo>
                      <a:pt x="107" y="105"/>
                    </a:lnTo>
                    <a:lnTo>
                      <a:pt x="89" y="101"/>
                    </a:lnTo>
                    <a:lnTo>
                      <a:pt x="68" y="99"/>
                    </a:lnTo>
                    <a:lnTo>
                      <a:pt x="45" y="97"/>
                    </a:lnTo>
                    <a:lnTo>
                      <a:pt x="25" y="98"/>
                    </a:lnTo>
                    <a:lnTo>
                      <a:pt x="9" y="102"/>
                    </a:lnTo>
                    <a:lnTo>
                      <a:pt x="0" y="110"/>
                    </a:lnTo>
                    <a:lnTo>
                      <a:pt x="4" y="98"/>
                    </a:lnTo>
                    <a:lnTo>
                      <a:pt x="8" y="89"/>
                    </a:lnTo>
                    <a:lnTo>
                      <a:pt x="16" y="82"/>
                    </a:lnTo>
                    <a:lnTo>
                      <a:pt x="25" y="76"/>
                    </a:lnTo>
                    <a:lnTo>
                      <a:pt x="36" y="72"/>
                    </a:lnTo>
                    <a:lnTo>
                      <a:pt x="47" y="71"/>
                    </a:lnTo>
                    <a:lnTo>
                      <a:pt x="59" y="71"/>
                    </a:lnTo>
                    <a:lnTo>
                      <a:pt x="72" y="74"/>
                    </a:lnTo>
                    <a:lnTo>
                      <a:pt x="73" y="71"/>
                    </a:lnTo>
                    <a:lnTo>
                      <a:pt x="70" y="56"/>
                    </a:lnTo>
                    <a:lnTo>
                      <a:pt x="67" y="38"/>
                    </a:lnTo>
                    <a:lnTo>
                      <a:pt x="65" y="30"/>
                    </a:lnTo>
                    <a:lnTo>
                      <a:pt x="63" y="30"/>
                    </a:lnTo>
                    <a:lnTo>
                      <a:pt x="61" y="29"/>
                    </a:lnTo>
                    <a:lnTo>
                      <a:pt x="59" y="26"/>
                    </a:lnTo>
                    <a:lnTo>
                      <a:pt x="57" y="23"/>
                    </a:lnTo>
                    <a:lnTo>
                      <a:pt x="57" y="19"/>
                    </a:lnTo>
                    <a:lnTo>
                      <a:pt x="59" y="14"/>
                    </a:lnTo>
                    <a:lnTo>
                      <a:pt x="66" y="8"/>
                    </a:lnTo>
                    <a:lnTo>
                      <a:pt x="77" y="0"/>
                    </a:lnTo>
                    <a:close/>
                  </a:path>
                </a:pathLst>
              </a:custGeom>
              <a:solidFill>
                <a:schemeClr val="accent2"/>
              </a:solidFill>
              <a:ln w="9525">
                <a:noFill/>
                <a:round/>
                <a:headEnd/>
                <a:tailEnd/>
              </a:ln>
            </p:spPr>
            <p:txBody>
              <a:bodyPr/>
              <a:lstStyle/>
              <a:p>
                <a:endParaRPr lang="en-GB"/>
              </a:p>
            </p:txBody>
          </p:sp>
          <p:sp>
            <p:nvSpPr>
              <p:cNvPr id="20487" name="Freeform 7"/>
              <p:cNvSpPr>
                <a:spLocks/>
              </p:cNvSpPr>
              <p:nvPr userDrawn="1"/>
            </p:nvSpPr>
            <p:spPr bwMode="ltGray">
              <a:xfrm rot="12185230" flipV="1">
                <a:off x="3979" y="977"/>
                <a:ext cx="245" cy="347"/>
              </a:xfrm>
              <a:custGeom>
                <a:avLst/>
                <a:gdLst/>
                <a:ahLst/>
                <a:cxnLst>
                  <a:cxn ang="0">
                    <a:pos x="0" y="0"/>
                  </a:cxn>
                  <a:cxn ang="0">
                    <a:pos x="5" y="1"/>
                  </a:cxn>
                  <a:cxn ang="0">
                    <a:pos x="18" y="5"/>
                  </a:cxn>
                  <a:cxn ang="0">
                    <a:pos x="37" y="12"/>
                  </a:cxn>
                  <a:cxn ang="0">
                    <a:pos x="58" y="24"/>
                  </a:cxn>
                  <a:cxn ang="0">
                    <a:pos x="78" y="44"/>
                  </a:cxn>
                  <a:cxn ang="0">
                    <a:pos x="96" y="71"/>
                  </a:cxn>
                  <a:cxn ang="0">
                    <a:pos x="107" y="108"/>
                  </a:cxn>
                  <a:cxn ang="0">
                    <a:pos x="109" y="156"/>
                  </a:cxn>
                  <a:cxn ang="0">
                    <a:pos x="105" y="156"/>
                  </a:cxn>
                  <a:cxn ang="0">
                    <a:pos x="99" y="156"/>
                  </a:cxn>
                  <a:cxn ang="0">
                    <a:pos x="93" y="156"/>
                  </a:cxn>
                  <a:cxn ang="0">
                    <a:pos x="87" y="154"/>
                  </a:cxn>
                  <a:cxn ang="0">
                    <a:pos x="81" y="153"/>
                  </a:cxn>
                  <a:cxn ang="0">
                    <a:pos x="74" y="150"/>
                  </a:cxn>
                  <a:cxn ang="0">
                    <a:pos x="66" y="145"/>
                  </a:cxn>
                  <a:cxn ang="0">
                    <a:pos x="58" y="139"/>
                  </a:cxn>
                  <a:cxn ang="0">
                    <a:pos x="53" y="126"/>
                  </a:cxn>
                  <a:cxn ang="0">
                    <a:pos x="53" y="111"/>
                  </a:cxn>
                  <a:cxn ang="0">
                    <a:pos x="56" y="96"/>
                  </a:cxn>
                  <a:cxn ang="0">
                    <a:pos x="59" y="80"/>
                  </a:cxn>
                  <a:cxn ang="0">
                    <a:pos x="56" y="62"/>
                  </a:cxn>
                  <a:cxn ang="0">
                    <a:pos x="48" y="43"/>
                  </a:cxn>
                  <a:cxn ang="0">
                    <a:pos x="31" y="23"/>
                  </a:cxn>
                  <a:cxn ang="0">
                    <a:pos x="0" y="0"/>
                  </a:cxn>
                </a:cxnLst>
                <a:rect l="0" t="0" r="r" b="b"/>
                <a:pathLst>
                  <a:path w="109" h="156">
                    <a:moveTo>
                      <a:pt x="0" y="0"/>
                    </a:moveTo>
                    <a:lnTo>
                      <a:pt x="5" y="1"/>
                    </a:lnTo>
                    <a:lnTo>
                      <a:pt x="18" y="5"/>
                    </a:lnTo>
                    <a:lnTo>
                      <a:pt x="37" y="12"/>
                    </a:lnTo>
                    <a:lnTo>
                      <a:pt x="58" y="24"/>
                    </a:lnTo>
                    <a:lnTo>
                      <a:pt x="78" y="44"/>
                    </a:lnTo>
                    <a:lnTo>
                      <a:pt x="96" y="71"/>
                    </a:lnTo>
                    <a:lnTo>
                      <a:pt x="107" y="108"/>
                    </a:lnTo>
                    <a:lnTo>
                      <a:pt x="109" y="156"/>
                    </a:lnTo>
                    <a:lnTo>
                      <a:pt x="105" y="156"/>
                    </a:lnTo>
                    <a:lnTo>
                      <a:pt x="99" y="156"/>
                    </a:lnTo>
                    <a:lnTo>
                      <a:pt x="93" y="156"/>
                    </a:lnTo>
                    <a:lnTo>
                      <a:pt x="87" y="154"/>
                    </a:lnTo>
                    <a:lnTo>
                      <a:pt x="81" y="153"/>
                    </a:lnTo>
                    <a:lnTo>
                      <a:pt x="74" y="150"/>
                    </a:lnTo>
                    <a:lnTo>
                      <a:pt x="66" y="145"/>
                    </a:lnTo>
                    <a:lnTo>
                      <a:pt x="58" y="139"/>
                    </a:lnTo>
                    <a:lnTo>
                      <a:pt x="53" y="126"/>
                    </a:lnTo>
                    <a:lnTo>
                      <a:pt x="53" y="111"/>
                    </a:lnTo>
                    <a:lnTo>
                      <a:pt x="56" y="96"/>
                    </a:lnTo>
                    <a:lnTo>
                      <a:pt x="59" y="80"/>
                    </a:lnTo>
                    <a:lnTo>
                      <a:pt x="56" y="62"/>
                    </a:lnTo>
                    <a:lnTo>
                      <a:pt x="48" y="43"/>
                    </a:lnTo>
                    <a:lnTo>
                      <a:pt x="31" y="23"/>
                    </a:lnTo>
                    <a:lnTo>
                      <a:pt x="0" y="0"/>
                    </a:lnTo>
                    <a:close/>
                  </a:path>
                </a:pathLst>
              </a:custGeom>
              <a:solidFill>
                <a:schemeClr val="accent2"/>
              </a:solidFill>
              <a:ln w="9525">
                <a:noFill/>
                <a:round/>
                <a:headEnd/>
                <a:tailEnd/>
              </a:ln>
            </p:spPr>
            <p:txBody>
              <a:bodyPr/>
              <a:lstStyle/>
              <a:p>
                <a:endParaRPr lang="en-GB"/>
              </a:p>
            </p:txBody>
          </p:sp>
          <p:sp>
            <p:nvSpPr>
              <p:cNvPr id="20488" name="Freeform 8"/>
              <p:cNvSpPr>
                <a:spLocks/>
              </p:cNvSpPr>
              <p:nvPr userDrawn="1"/>
            </p:nvSpPr>
            <p:spPr bwMode="ltGray">
              <a:xfrm rot="12185230" flipV="1">
                <a:off x="3845" y="2207"/>
                <a:ext cx="103" cy="209"/>
              </a:xfrm>
              <a:custGeom>
                <a:avLst/>
                <a:gdLst/>
                <a:ahLst/>
                <a:cxnLst>
                  <a:cxn ang="0">
                    <a:pos x="31" y="0"/>
                  </a:cxn>
                  <a:cxn ang="0">
                    <a:pos x="20" y="38"/>
                  </a:cxn>
                  <a:cxn ang="0">
                    <a:pos x="15" y="62"/>
                  </a:cxn>
                  <a:cxn ang="0">
                    <a:pos x="11" y="79"/>
                  </a:cxn>
                  <a:cxn ang="0">
                    <a:pos x="0" y="94"/>
                  </a:cxn>
                  <a:cxn ang="0">
                    <a:pos x="12" y="88"/>
                  </a:cxn>
                  <a:cxn ang="0">
                    <a:pos x="23" y="80"/>
                  </a:cxn>
                  <a:cxn ang="0">
                    <a:pos x="32" y="69"/>
                  </a:cxn>
                  <a:cxn ang="0">
                    <a:pos x="40" y="57"/>
                  </a:cxn>
                  <a:cxn ang="0">
                    <a:pos x="45" y="44"/>
                  </a:cxn>
                  <a:cxn ang="0">
                    <a:pos x="46" y="30"/>
                  </a:cxn>
                  <a:cxn ang="0">
                    <a:pos x="42" y="15"/>
                  </a:cxn>
                  <a:cxn ang="0">
                    <a:pos x="31" y="0"/>
                  </a:cxn>
                </a:cxnLst>
                <a:rect l="0" t="0" r="r" b="b"/>
                <a:pathLst>
                  <a:path w="46" h="94">
                    <a:moveTo>
                      <a:pt x="31" y="0"/>
                    </a:moveTo>
                    <a:lnTo>
                      <a:pt x="20" y="38"/>
                    </a:lnTo>
                    <a:lnTo>
                      <a:pt x="15" y="62"/>
                    </a:lnTo>
                    <a:lnTo>
                      <a:pt x="11" y="79"/>
                    </a:lnTo>
                    <a:lnTo>
                      <a:pt x="0" y="94"/>
                    </a:lnTo>
                    <a:lnTo>
                      <a:pt x="12" y="88"/>
                    </a:lnTo>
                    <a:lnTo>
                      <a:pt x="23" y="80"/>
                    </a:lnTo>
                    <a:lnTo>
                      <a:pt x="32" y="69"/>
                    </a:lnTo>
                    <a:lnTo>
                      <a:pt x="40" y="57"/>
                    </a:lnTo>
                    <a:lnTo>
                      <a:pt x="45" y="44"/>
                    </a:lnTo>
                    <a:lnTo>
                      <a:pt x="46" y="30"/>
                    </a:lnTo>
                    <a:lnTo>
                      <a:pt x="42" y="15"/>
                    </a:lnTo>
                    <a:lnTo>
                      <a:pt x="31" y="0"/>
                    </a:lnTo>
                    <a:close/>
                  </a:path>
                </a:pathLst>
              </a:custGeom>
              <a:solidFill>
                <a:schemeClr val="accent2"/>
              </a:solidFill>
              <a:ln w="9525">
                <a:noFill/>
                <a:round/>
                <a:headEnd/>
                <a:tailEnd/>
              </a:ln>
            </p:spPr>
            <p:txBody>
              <a:bodyPr/>
              <a:lstStyle/>
              <a:p>
                <a:endParaRPr lang="en-GB"/>
              </a:p>
            </p:txBody>
          </p:sp>
          <p:sp>
            <p:nvSpPr>
              <p:cNvPr id="20489" name="Freeform 9"/>
              <p:cNvSpPr>
                <a:spLocks/>
              </p:cNvSpPr>
              <p:nvPr userDrawn="1"/>
            </p:nvSpPr>
            <p:spPr bwMode="ltGray">
              <a:xfrm rot="12185230" flipV="1">
                <a:off x="3895" y="1325"/>
                <a:ext cx="120" cy="90"/>
              </a:xfrm>
              <a:custGeom>
                <a:avLst/>
                <a:gdLst/>
                <a:ahLst/>
                <a:cxnLst>
                  <a:cxn ang="0">
                    <a:pos x="0" y="0"/>
                  </a:cxn>
                  <a:cxn ang="0">
                    <a:pos x="1" y="1"/>
                  </a:cxn>
                  <a:cxn ang="0">
                    <a:pos x="6" y="3"/>
                  </a:cxn>
                  <a:cxn ang="0">
                    <a:pos x="13" y="8"/>
                  </a:cxn>
                  <a:cxn ang="0">
                    <a:pos x="21" y="12"/>
                  </a:cxn>
                  <a:cxn ang="0">
                    <a:pos x="29" y="15"/>
                  </a:cxn>
                  <a:cxn ang="0">
                    <a:pos x="38" y="17"/>
                  </a:cxn>
                  <a:cxn ang="0">
                    <a:pos x="46" y="18"/>
                  </a:cxn>
                  <a:cxn ang="0">
                    <a:pos x="54" y="16"/>
                  </a:cxn>
                  <a:cxn ang="0">
                    <a:pos x="53" y="25"/>
                  </a:cxn>
                  <a:cxn ang="0">
                    <a:pos x="50" y="33"/>
                  </a:cxn>
                  <a:cxn ang="0">
                    <a:pos x="44" y="38"/>
                  </a:cxn>
                  <a:cxn ang="0">
                    <a:pos x="37" y="40"/>
                  </a:cxn>
                  <a:cxn ang="0">
                    <a:pos x="28" y="39"/>
                  </a:cxn>
                  <a:cxn ang="0">
                    <a:pos x="19" y="32"/>
                  </a:cxn>
                  <a:cxn ang="0">
                    <a:pos x="10" y="20"/>
                  </a:cxn>
                  <a:cxn ang="0">
                    <a:pos x="0" y="0"/>
                  </a:cxn>
                </a:cxnLst>
                <a:rect l="0" t="0" r="r" b="b"/>
                <a:pathLst>
                  <a:path w="54" h="40">
                    <a:moveTo>
                      <a:pt x="0" y="0"/>
                    </a:moveTo>
                    <a:lnTo>
                      <a:pt x="1" y="1"/>
                    </a:lnTo>
                    <a:lnTo>
                      <a:pt x="6" y="3"/>
                    </a:lnTo>
                    <a:lnTo>
                      <a:pt x="13" y="8"/>
                    </a:lnTo>
                    <a:lnTo>
                      <a:pt x="21" y="12"/>
                    </a:lnTo>
                    <a:lnTo>
                      <a:pt x="29" y="15"/>
                    </a:lnTo>
                    <a:lnTo>
                      <a:pt x="38" y="17"/>
                    </a:lnTo>
                    <a:lnTo>
                      <a:pt x="46" y="18"/>
                    </a:lnTo>
                    <a:lnTo>
                      <a:pt x="54" y="16"/>
                    </a:lnTo>
                    <a:lnTo>
                      <a:pt x="53" y="25"/>
                    </a:lnTo>
                    <a:lnTo>
                      <a:pt x="50" y="33"/>
                    </a:lnTo>
                    <a:lnTo>
                      <a:pt x="44" y="38"/>
                    </a:lnTo>
                    <a:lnTo>
                      <a:pt x="37" y="40"/>
                    </a:lnTo>
                    <a:lnTo>
                      <a:pt x="28" y="39"/>
                    </a:lnTo>
                    <a:lnTo>
                      <a:pt x="19" y="32"/>
                    </a:lnTo>
                    <a:lnTo>
                      <a:pt x="10" y="20"/>
                    </a:lnTo>
                    <a:lnTo>
                      <a:pt x="0" y="0"/>
                    </a:lnTo>
                    <a:close/>
                  </a:path>
                </a:pathLst>
              </a:custGeom>
              <a:solidFill>
                <a:schemeClr val="accent2"/>
              </a:solidFill>
              <a:ln w="9525">
                <a:noFill/>
                <a:round/>
                <a:headEnd/>
                <a:tailEnd/>
              </a:ln>
            </p:spPr>
            <p:txBody>
              <a:bodyPr/>
              <a:lstStyle/>
              <a:p>
                <a:endParaRPr lang="en-GB"/>
              </a:p>
            </p:txBody>
          </p:sp>
          <p:sp>
            <p:nvSpPr>
              <p:cNvPr id="20490" name="Freeform 10"/>
              <p:cNvSpPr>
                <a:spLocks/>
              </p:cNvSpPr>
              <p:nvPr userDrawn="1"/>
            </p:nvSpPr>
            <p:spPr bwMode="ltGray">
              <a:xfrm rot="12185230" flipV="1">
                <a:off x="3010" y="2344"/>
                <a:ext cx="330" cy="2059"/>
              </a:xfrm>
              <a:custGeom>
                <a:avLst/>
                <a:gdLst/>
                <a:ahLst/>
                <a:cxnLst>
                  <a:cxn ang="0">
                    <a:pos x="0" y="0"/>
                  </a:cxn>
                  <a:cxn ang="0">
                    <a:pos x="6" y="6"/>
                  </a:cxn>
                  <a:cxn ang="0">
                    <a:pos x="16" y="14"/>
                  </a:cxn>
                  <a:cxn ang="0">
                    <a:pos x="28" y="24"/>
                  </a:cxn>
                  <a:cxn ang="0">
                    <a:pos x="41" y="37"/>
                  </a:cxn>
                  <a:cxn ang="0">
                    <a:pos x="58" y="53"/>
                  </a:cxn>
                  <a:cxn ang="0">
                    <a:pos x="73" y="70"/>
                  </a:cxn>
                  <a:cxn ang="0">
                    <a:pos x="88" y="90"/>
                  </a:cxn>
                  <a:cxn ang="0">
                    <a:pos x="100" y="113"/>
                  </a:cxn>
                  <a:cxn ang="0">
                    <a:pos x="112" y="137"/>
                  </a:cxn>
                  <a:cxn ang="0">
                    <a:pos x="120" y="165"/>
                  </a:cxn>
                  <a:cxn ang="0">
                    <a:pos x="124" y="196"/>
                  </a:cxn>
                  <a:cxn ang="0">
                    <a:pos x="126" y="228"/>
                  </a:cxn>
                  <a:cxn ang="0">
                    <a:pos x="120" y="264"/>
                  </a:cxn>
                  <a:cxn ang="0">
                    <a:pos x="109" y="302"/>
                  </a:cxn>
                  <a:cxn ang="0">
                    <a:pos x="92" y="342"/>
                  </a:cxn>
                  <a:cxn ang="0">
                    <a:pos x="67" y="386"/>
                  </a:cxn>
                  <a:cxn ang="0">
                    <a:pos x="39" y="436"/>
                  </a:cxn>
                  <a:cxn ang="0">
                    <a:pos x="21" y="482"/>
                  </a:cxn>
                  <a:cxn ang="0">
                    <a:pos x="10" y="525"/>
                  </a:cxn>
                  <a:cxn ang="0">
                    <a:pos x="6" y="566"/>
                  </a:cxn>
                  <a:cxn ang="0">
                    <a:pos x="6" y="605"/>
                  </a:cxn>
                  <a:cxn ang="0">
                    <a:pos x="8" y="641"/>
                  </a:cxn>
                  <a:cxn ang="0">
                    <a:pos x="12" y="673"/>
                  </a:cxn>
                  <a:cxn ang="0">
                    <a:pos x="14" y="704"/>
                  </a:cxn>
                  <a:cxn ang="0">
                    <a:pos x="41" y="688"/>
                  </a:cxn>
                  <a:cxn ang="0">
                    <a:pos x="39" y="680"/>
                  </a:cxn>
                  <a:cxn ang="0">
                    <a:pos x="36" y="657"/>
                  </a:cxn>
                  <a:cxn ang="0">
                    <a:pos x="33" y="622"/>
                  </a:cxn>
                  <a:cxn ang="0">
                    <a:pos x="35" y="575"/>
                  </a:cxn>
                  <a:cxn ang="0">
                    <a:pos x="41" y="519"/>
                  </a:cxn>
                  <a:cxn ang="0">
                    <a:pos x="58" y="455"/>
                  </a:cxn>
                  <a:cxn ang="0">
                    <a:pos x="86" y="386"/>
                  </a:cxn>
                  <a:cxn ang="0">
                    <a:pos x="129" y="313"/>
                  </a:cxn>
                  <a:cxn ang="0">
                    <a:pos x="143" y="279"/>
                  </a:cxn>
                  <a:cxn ang="0">
                    <a:pos x="149" y="235"/>
                  </a:cxn>
                  <a:cxn ang="0">
                    <a:pos x="144" y="184"/>
                  </a:cxn>
                  <a:cxn ang="0">
                    <a:pos x="131" y="134"/>
                  </a:cxn>
                  <a:cxn ang="0">
                    <a:pos x="109" y="85"/>
                  </a:cxn>
                  <a:cxn ang="0">
                    <a:pos x="81" y="44"/>
                  </a:cxn>
                  <a:cxn ang="0">
                    <a:pos x="44" y="14"/>
                  </a:cxn>
                  <a:cxn ang="0">
                    <a:pos x="0" y="0"/>
                  </a:cxn>
                </a:cxnLst>
                <a:rect l="0" t="0" r="r" b="b"/>
                <a:pathLst>
                  <a:path w="149" h="704">
                    <a:moveTo>
                      <a:pt x="0" y="0"/>
                    </a:moveTo>
                    <a:lnTo>
                      <a:pt x="6" y="6"/>
                    </a:lnTo>
                    <a:lnTo>
                      <a:pt x="16" y="14"/>
                    </a:lnTo>
                    <a:lnTo>
                      <a:pt x="28" y="24"/>
                    </a:lnTo>
                    <a:lnTo>
                      <a:pt x="41" y="37"/>
                    </a:lnTo>
                    <a:lnTo>
                      <a:pt x="58" y="53"/>
                    </a:lnTo>
                    <a:lnTo>
                      <a:pt x="73" y="70"/>
                    </a:lnTo>
                    <a:lnTo>
                      <a:pt x="88" y="90"/>
                    </a:lnTo>
                    <a:lnTo>
                      <a:pt x="100" y="113"/>
                    </a:lnTo>
                    <a:lnTo>
                      <a:pt x="112" y="137"/>
                    </a:lnTo>
                    <a:lnTo>
                      <a:pt x="120" y="165"/>
                    </a:lnTo>
                    <a:lnTo>
                      <a:pt x="124" y="196"/>
                    </a:lnTo>
                    <a:lnTo>
                      <a:pt x="126" y="228"/>
                    </a:lnTo>
                    <a:lnTo>
                      <a:pt x="120" y="264"/>
                    </a:lnTo>
                    <a:lnTo>
                      <a:pt x="109" y="302"/>
                    </a:lnTo>
                    <a:lnTo>
                      <a:pt x="92" y="342"/>
                    </a:lnTo>
                    <a:lnTo>
                      <a:pt x="67" y="386"/>
                    </a:lnTo>
                    <a:lnTo>
                      <a:pt x="39" y="436"/>
                    </a:lnTo>
                    <a:lnTo>
                      <a:pt x="21" y="482"/>
                    </a:lnTo>
                    <a:lnTo>
                      <a:pt x="10" y="525"/>
                    </a:lnTo>
                    <a:lnTo>
                      <a:pt x="6" y="566"/>
                    </a:lnTo>
                    <a:lnTo>
                      <a:pt x="6" y="605"/>
                    </a:lnTo>
                    <a:lnTo>
                      <a:pt x="8" y="641"/>
                    </a:lnTo>
                    <a:lnTo>
                      <a:pt x="12" y="673"/>
                    </a:lnTo>
                    <a:lnTo>
                      <a:pt x="14" y="704"/>
                    </a:lnTo>
                    <a:lnTo>
                      <a:pt x="41" y="688"/>
                    </a:lnTo>
                    <a:lnTo>
                      <a:pt x="39" y="680"/>
                    </a:lnTo>
                    <a:lnTo>
                      <a:pt x="36" y="657"/>
                    </a:lnTo>
                    <a:lnTo>
                      <a:pt x="33" y="622"/>
                    </a:lnTo>
                    <a:lnTo>
                      <a:pt x="35" y="575"/>
                    </a:lnTo>
                    <a:lnTo>
                      <a:pt x="41" y="519"/>
                    </a:lnTo>
                    <a:lnTo>
                      <a:pt x="58" y="455"/>
                    </a:lnTo>
                    <a:lnTo>
                      <a:pt x="86" y="386"/>
                    </a:lnTo>
                    <a:lnTo>
                      <a:pt x="129" y="313"/>
                    </a:lnTo>
                    <a:lnTo>
                      <a:pt x="143" y="279"/>
                    </a:lnTo>
                    <a:lnTo>
                      <a:pt x="149" y="235"/>
                    </a:lnTo>
                    <a:lnTo>
                      <a:pt x="144" y="184"/>
                    </a:lnTo>
                    <a:lnTo>
                      <a:pt x="131" y="134"/>
                    </a:lnTo>
                    <a:lnTo>
                      <a:pt x="109" y="85"/>
                    </a:lnTo>
                    <a:lnTo>
                      <a:pt x="81" y="44"/>
                    </a:lnTo>
                    <a:lnTo>
                      <a:pt x="44" y="14"/>
                    </a:lnTo>
                    <a:lnTo>
                      <a:pt x="0" y="0"/>
                    </a:lnTo>
                    <a:close/>
                  </a:path>
                </a:pathLst>
              </a:custGeom>
              <a:solidFill>
                <a:schemeClr val="accent2"/>
              </a:solidFill>
              <a:ln w="9525">
                <a:noFill/>
                <a:round/>
                <a:headEnd/>
                <a:tailEnd/>
              </a:ln>
            </p:spPr>
            <p:txBody>
              <a:bodyPr/>
              <a:lstStyle/>
              <a:p>
                <a:endParaRPr lang="en-GB"/>
              </a:p>
            </p:txBody>
          </p:sp>
        </p:grpSp>
        <p:sp>
          <p:nvSpPr>
            <p:cNvPr id="20491" name="Freeform 11"/>
            <p:cNvSpPr>
              <a:spLocks/>
            </p:cNvSpPr>
            <p:nvPr userDrawn="1"/>
          </p:nvSpPr>
          <p:spPr bwMode="ltGray">
            <a:xfrm rot="373331" flipH="1">
              <a:off x="22" y="1957"/>
              <a:ext cx="323" cy="649"/>
            </a:xfrm>
            <a:custGeom>
              <a:avLst/>
              <a:gdLst/>
              <a:ahLst/>
              <a:cxnLst>
                <a:cxn ang="0">
                  <a:pos x="94" y="0"/>
                </a:cxn>
                <a:cxn ang="0">
                  <a:pos x="105" y="9"/>
                </a:cxn>
                <a:cxn ang="0">
                  <a:pos x="115" y="27"/>
                </a:cxn>
                <a:cxn ang="0">
                  <a:pos x="123" y="50"/>
                </a:cxn>
                <a:cxn ang="0">
                  <a:pos x="128" y="78"/>
                </a:cxn>
                <a:cxn ang="0">
                  <a:pos x="127" y="111"/>
                </a:cxn>
                <a:cxn ang="0">
                  <a:pos x="116" y="145"/>
                </a:cxn>
                <a:cxn ang="0">
                  <a:pos x="94" y="181"/>
                </a:cxn>
                <a:cxn ang="0">
                  <a:pos x="60" y="217"/>
                </a:cxn>
                <a:cxn ang="0">
                  <a:pos x="49" y="213"/>
                </a:cxn>
                <a:cxn ang="0">
                  <a:pos x="38" y="210"/>
                </a:cxn>
                <a:cxn ang="0">
                  <a:pos x="26" y="205"/>
                </a:cxn>
                <a:cxn ang="0">
                  <a:pos x="16" y="201"/>
                </a:cxn>
                <a:cxn ang="0">
                  <a:pos x="8" y="196"/>
                </a:cxn>
                <a:cxn ang="0">
                  <a:pos x="2" y="190"/>
                </a:cxn>
                <a:cxn ang="0">
                  <a:pos x="0" y="183"/>
                </a:cxn>
                <a:cxn ang="0">
                  <a:pos x="1" y="178"/>
                </a:cxn>
                <a:cxn ang="0">
                  <a:pos x="13" y="171"/>
                </a:cxn>
                <a:cxn ang="0">
                  <a:pos x="29" y="161"/>
                </a:cxn>
                <a:cxn ang="0">
                  <a:pos x="46" y="150"/>
                </a:cxn>
                <a:cxn ang="0">
                  <a:pos x="63" y="134"/>
                </a:cxn>
                <a:cxn ang="0">
                  <a:pos x="79" y="112"/>
                </a:cxn>
                <a:cxn ang="0">
                  <a:pos x="91" y="83"/>
                </a:cxn>
                <a:cxn ang="0">
                  <a:pos x="97" y="46"/>
                </a:cxn>
                <a:cxn ang="0">
                  <a:pos x="94" y="0"/>
                </a:cxn>
              </a:cxnLst>
              <a:rect l="0" t="0" r="r" b="b"/>
              <a:pathLst>
                <a:path w="128" h="217">
                  <a:moveTo>
                    <a:pt x="94" y="0"/>
                  </a:moveTo>
                  <a:lnTo>
                    <a:pt x="105" y="9"/>
                  </a:lnTo>
                  <a:lnTo>
                    <a:pt x="115" y="27"/>
                  </a:lnTo>
                  <a:lnTo>
                    <a:pt x="123" y="50"/>
                  </a:lnTo>
                  <a:lnTo>
                    <a:pt x="128" y="78"/>
                  </a:lnTo>
                  <a:lnTo>
                    <a:pt x="127" y="111"/>
                  </a:lnTo>
                  <a:lnTo>
                    <a:pt x="116" y="145"/>
                  </a:lnTo>
                  <a:lnTo>
                    <a:pt x="94" y="181"/>
                  </a:lnTo>
                  <a:lnTo>
                    <a:pt x="60" y="217"/>
                  </a:lnTo>
                  <a:lnTo>
                    <a:pt x="49" y="213"/>
                  </a:lnTo>
                  <a:lnTo>
                    <a:pt x="38" y="210"/>
                  </a:lnTo>
                  <a:lnTo>
                    <a:pt x="26" y="205"/>
                  </a:lnTo>
                  <a:lnTo>
                    <a:pt x="16" y="201"/>
                  </a:lnTo>
                  <a:lnTo>
                    <a:pt x="8" y="196"/>
                  </a:lnTo>
                  <a:lnTo>
                    <a:pt x="2" y="190"/>
                  </a:lnTo>
                  <a:lnTo>
                    <a:pt x="0" y="183"/>
                  </a:lnTo>
                  <a:lnTo>
                    <a:pt x="1" y="178"/>
                  </a:lnTo>
                  <a:lnTo>
                    <a:pt x="13" y="171"/>
                  </a:lnTo>
                  <a:lnTo>
                    <a:pt x="29" y="161"/>
                  </a:lnTo>
                  <a:lnTo>
                    <a:pt x="46" y="150"/>
                  </a:lnTo>
                  <a:lnTo>
                    <a:pt x="63" y="134"/>
                  </a:lnTo>
                  <a:lnTo>
                    <a:pt x="79" y="112"/>
                  </a:lnTo>
                  <a:lnTo>
                    <a:pt x="91" y="83"/>
                  </a:lnTo>
                  <a:lnTo>
                    <a:pt x="97" y="46"/>
                  </a:lnTo>
                  <a:lnTo>
                    <a:pt x="94" y="0"/>
                  </a:lnTo>
                  <a:close/>
                </a:path>
              </a:pathLst>
            </a:custGeom>
            <a:solidFill>
              <a:schemeClr val="folHlink"/>
            </a:solidFill>
            <a:ln w="9525">
              <a:noFill/>
              <a:round/>
              <a:headEnd/>
              <a:tailEnd/>
            </a:ln>
          </p:spPr>
          <p:txBody>
            <a:bodyPr/>
            <a:lstStyle/>
            <a:p>
              <a:endParaRPr lang="en-GB"/>
            </a:p>
          </p:txBody>
        </p:sp>
        <p:sp>
          <p:nvSpPr>
            <p:cNvPr id="20492" name="Freeform 12"/>
            <p:cNvSpPr>
              <a:spLocks/>
            </p:cNvSpPr>
            <p:nvPr userDrawn="1"/>
          </p:nvSpPr>
          <p:spPr bwMode="ltGray">
            <a:xfrm>
              <a:off x="168" y="1260"/>
              <a:ext cx="1259" cy="1532"/>
            </a:xfrm>
            <a:custGeom>
              <a:avLst/>
              <a:gdLst/>
              <a:ahLst/>
              <a:cxnLst>
                <a:cxn ang="0">
                  <a:pos x="891" y="1532"/>
                </a:cxn>
                <a:cxn ang="0">
                  <a:pos x="954" y="1452"/>
                </a:cxn>
                <a:cxn ang="0">
                  <a:pos x="1032" y="1338"/>
                </a:cxn>
                <a:cxn ang="0">
                  <a:pos x="1115" y="1188"/>
                </a:cxn>
                <a:cxn ang="0">
                  <a:pos x="1194" y="1023"/>
                </a:cxn>
                <a:cxn ang="0">
                  <a:pos x="1244" y="841"/>
                </a:cxn>
                <a:cxn ang="0">
                  <a:pos x="1259" y="647"/>
                </a:cxn>
                <a:cxn ang="0">
                  <a:pos x="1230" y="463"/>
                </a:cxn>
                <a:cxn ang="0">
                  <a:pos x="1140" y="294"/>
                </a:cxn>
                <a:cxn ang="0">
                  <a:pos x="1043" y="190"/>
                </a:cxn>
                <a:cxn ang="0">
                  <a:pos x="961" y="109"/>
                </a:cxn>
                <a:cxn ang="0">
                  <a:pos x="894" y="65"/>
                </a:cxn>
                <a:cxn ang="0">
                  <a:pos x="786" y="18"/>
                </a:cxn>
                <a:cxn ang="0">
                  <a:pos x="642" y="0"/>
                </a:cxn>
                <a:cxn ang="0">
                  <a:pos x="440" y="23"/>
                </a:cxn>
                <a:cxn ang="0">
                  <a:pos x="366" y="44"/>
                </a:cxn>
                <a:cxn ang="0">
                  <a:pos x="292" y="58"/>
                </a:cxn>
                <a:cxn ang="0">
                  <a:pos x="229" y="79"/>
                </a:cxn>
                <a:cxn ang="0">
                  <a:pos x="178" y="103"/>
                </a:cxn>
                <a:cxn ang="0">
                  <a:pos x="127" y="127"/>
                </a:cxn>
                <a:cxn ang="0">
                  <a:pos x="82" y="158"/>
                </a:cxn>
                <a:cxn ang="0">
                  <a:pos x="41" y="197"/>
                </a:cxn>
                <a:cxn ang="0">
                  <a:pos x="0" y="243"/>
                </a:cxn>
                <a:cxn ang="0">
                  <a:pos x="76" y="215"/>
                </a:cxn>
                <a:cxn ang="0">
                  <a:pos x="144" y="194"/>
                </a:cxn>
                <a:cxn ang="0">
                  <a:pos x="212" y="179"/>
                </a:cxn>
                <a:cxn ang="0">
                  <a:pos x="280" y="164"/>
                </a:cxn>
                <a:cxn ang="0">
                  <a:pos x="336" y="149"/>
                </a:cxn>
                <a:cxn ang="0">
                  <a:pos x="397" y="149"/>
                </a:cxn>
                <a:cxn ang="0">
                  <a:pos x="458" y="141"/>
                </a:cxn>
                <a:cxn ang="0">
                  <a:pos x="511" y="146"/>
                </a:cxn>
                <a:cxn ang="0">
                  <a:pos x="565" y="152"/>
                </a:cxn>
                <a:cxn ang="0">
                  <a:pos x="618" y="166"/>
                </a:cxn>
                <a:cxn ang="0">
                  <a:pos x="669" y="186"/>
                </a:cxn>
                <a:cxn ang="0">
                  <a:pos x="715" y="205"/>
                </a:cxn>
                <a:cxn ang="0">
                  <a:pos x="760" y="239"/>
                </a:cxn>
                <a:cxn ang="0">
                  <a:pos x="811" y="267"/>
                </a:cxn>
                <a:cxn ang="0">
                  <a:pos x="855" y="307"/>
                </a:cxn>
                <a:cxn ang="0">
                  <a:pos x="899" y="348"/>
                </a:cxn>
                <a:cxn ang="0">
                  <a:pos x="971" y="464"/>
                </a:cxn>
                <a:cxn ang="0">
                  <a:pos x="1016" y="606"/>
                </a:cxn>
                <a:cxn ang="0">
                  <a:pos x="1027" y="774"/>
                </a:cxn>
                <a:cxn ang="0">
                  <a:pos x="1022" y="939"/>
                </a:cxn>
                <a:cxn ang="0">
                  <a:pos x="1002" y="1117"/>
                </a:cxn>
                <a:cxn ang="0">
                  <a:pos x="966" y="1279"/>
                </a:cxn>
                <a:cxn ang="0">
                  <a:pos x="933" y="1421"/>
                </a:cxn>
                <a:cxn ang="0">
                  <a:pos x="891" y="1532"/>
                </a:cxn>
              </a:cxnLst>
              <a:rect l="0" t="0" r="r" b="b"/>
              <a:pathLst>
                <a:path w="1259" h="1532">
                  <a:moveTo>
                    <a:pt x="891" y="1532"/>
                  </a:moveTo>
                  <a:lnTo>
                    <a:pt x="954" y="1452"/>
                  </a:lnTo>
                  <a:lnTo>
                    <a:pt x="1032" y="1338"/>
                  </a:lnTo>
                  <a:lnTo>
                    <a:pt x="1115" y="1188"/>
                  </a:lnTo>
                  <a:lnTo>
                    <a:pt x="1194" y="1023"/>
                  </a:lnTo>
                  <a:lnTo>
                    <a:pt x="1244" y="841"/>
                  </a:lnTo>
                  <a:lnTo>
                    <a:pt x="1259" y="647"/>
                  </a:lnTo>
                  <a:lnTo>
                    <a:pt x="1230" y="463"/>
                  </a:lnTo>
                  <a:lnTo>
                    <a:pt x="1140" y="294"/>
                  </a:lnTo>
                  <a:lnTo>
                    <a:pt x="1043" y="190"/>
                  </a:lnTo>
                  <a:lnTo>
                    <a:pt x="961" y="109"/>
                  </a:lnTo>
                  <a:lnTo>
                    <a:pt x="894" y="65"/>
                  </a:lnTo>
                  <a:lnTo>
                    <a:pt x="786" y="18"/>
                  </a:lnTo>
                  <a:lnTo>
                    <a:pt x="642" y="0"/>
                  </a:lnTo>
                  <a:lnTo>
                    <a:pt x="440" y="23"/>
                  </a:lnTo>
                  <a:lnTo>
                    <a:pt x="366" y="44"/>
                  </a:lnTo>
                  <a:lnTo>
                    <a:pt x="292" y="58"/>
                  </a:lnTo>
                  <a:lnTo>
                    <a:pt x="229" y="79"/>
                  </a:lnTo>
                  <a:lnTo>
                    <a:pt x="178" y="103"/>
                  </a:lnTo>
                  <a:lnTo>
                    <a:pt x="127" y="127"/>
                  </a:lnTo>
                  <a:lnTo>
                    <a:pt x="82" y="158"/>
                  </a:lnTo>
                  <a:lnTo>
                    <a:pt x="41" y="197"/>
                  </a:lnTo>
                  <a:lnTo>
                    <a:pt x="0" y="243"/>
                  </a:lnTo>
                  <a:lnTo>
                    <a:pt x="76" y="215"/>
                  </a:lnTo>
                  <a:lnTo>
                    <a:pt x="144" y="194"/>
                  </a:lnTo>
                  <a:lnTo>
                    <a:pt x="212" y="179"/>
                  </a:lnTo>
                  <a:lnTo>
                    <a:pt x="280" y="164"/>
                  </a:lnTo>
                  <a:lnTo>
                    <a:pt x="336" y="149"/>
                  </a:lnTo>
                  <a:lnTo>
                    <a:pt x="397" y="149"/>
                  </a:lnTo>
                  <a:lnTo>
                    <a:pt x="458" y="141"/>
                  </a:lnTo>
                  <a:lnTo>
                    <a:pt x="511" y="146"/>
                  </a:lnTo>
                  <a:lnTo>
                    <a:pt x="565" y="152"/>
                  </a:lnTo>
                  <a:lnTo>
                    <a:pt x="618" y="166"/>
                  </a:lnTo>
                  <a:lnTo>
                    <a:pt x="669" y="186"/>
                  </a:lnTo>
                  <a:lnTo>
                    <a:pt x="715" y="205"/>
                  </a:lnTo>
                  <a:lnTo>
                    <a:pt x="760" y="239"/>
                  </a:lnTo>
                  <a:lnTo>
                    <a:pt x="811" y="267"/>
                  </a:lnTo>
                  <a:lnTo>
                    <a:pt x="855" y="307"/>
                  </a:lnTo>
                  <a:lnTo>
                    <a:pt x="899" y="348"/>
                  </a:lnTo>
                  <a:lnTo>
                    <a:pt x="971" y="464"/>
                  </a:lnTo>
                  <a:lnTo>
                    <a:pt x="1016" y="606"/>
                  </a:lnTo>
                  <a:lnTo>
                    <a:pt x="1027" y="774"/>
                  </a:lnTo>
                  <a:lnTo>
                    <a:pt x="1022" y="939"/>
                  </a:lnTo>
                  <a:lnTo>
                    <a:pt x="1002" y="1117"/>
                  </a:lnTo>
                  <a:lnTo>
                    <a:pt x="966" y="1279"/>
                  </a:lnTo>
                  <a:lnTo>
                    <a:pt x="933" y="1421"/>
                  </a:lnTo>
                  <a:lnTo>
                    <a:pt x="891" y="1532"/>
                  </a:lnTo>
                  <a:close/>
                </a:path>
              </a:pathLst>
            </a:custGeom>
            <a:solidFill>
              <a:schemeClr val="folHlink"/>
            </a:solidFill>
            <a:ln w="9525">
              <a:noFill/>
              <a:round/>
              <a:headEnd/>
              <a:tailEnd/>
            </a:ln>
          </p:spPr>
          <p:txBody>
            <a:bodyPr/>
            <a:lstStyle/>
            <a:p>
              <a:endParaRPr lang="en-GB"/>
            </a:p>
          </p:txBody>
        </p:sp>
        <p:sp>
          <p:nvSpPr>
            <p:cNvPr id="20493" name="Freeform 13"/>
            <p:cNvSpPr>
              <a:spLocks/>
            </p:cNvSpPr>
            <p:nvPr userDrawn="1"/>
          </p:nvSpPr>
          <p:spPr bwMode="ltGray">
            <a:xfrm>
              <a:off x="0" y="2610"/>
              <a:ext cx="801" cy="459"/>
            </a:xfrm>
            <a:custGeom>
              <a:avLst/>
              <a:gdLst/>
              <a:ahLst/>
              <a:cxnLst>
                <a:cxn ang="0">
                  <a:pos x="0" y="0"/>
                </a:cxn>
                <a:cxn ang="0">
                  <a:pos x="37" y="69"/>
                </a:cxn>
                <a:cxn ang="0">
                  <a:pos x="68" y="132"/>
                </a:cxn>
                <a:cxn ang="0">
                  <a:pos x="110" y="188"/>
                </a:cxn>
                <a:cxn ang="0">
                  <a:pos x="149" y="229"/>
                </a:cxn>
                <a:cxn ang="0">
                  <a:pos x="192" y="278"/>
                </a:cxn>
                <a:cxn ang="0">
                  <a:pos x="250" y="314"/>
                </a:cxn>
                <a:cxn ang="0">
                  <a:pos x="308" y="336"/>
                </a:cxn>
                <a:cxn ang="0">
                  <a:pos x="365" y="365"/>
                </a:cxn>
                <a:cxn ang="0">
                  <a:pos x="430" y="381"/>
                </a:cxn>
                <a:cxn ang="0">
                  <a:pos x="501" y="390"/>
                </a:cxn>
                <a:cxn ang="0">
                  <a:pos x="573" y="392"/>
                </a:cxn>
                <a:cxn ang="0">
                  <a:pos x="646" y="381"/>
                </a:cxn>
                <a:cxn ang="0">
                  <a:pos x="726" y="362"/>
                </a:cxn>
                <a:cxn ang="0">
                  <a:pos x="801" y="335"/>
                </a:cxn>
                <a:cxn ang="0">
                  <a:pos x="731" y="377"/>
                </a:cxn>
                <a:cxn ang="0">
                  <a:pos x="662" y="404"/>
                </a:cxn>
                <a:cxn ang="0">
                  <a:pos x="594" y="432"/>
                </a:cxn>
                <a:cxn ang="0">
                  <a:pos x="532" y="445"/>
                </a:cxn>
                <a:cxn ang="0">
                  <a:pos x="471" y="459"/>
                </a:cxn>
                <a:cxn ang="0">
                  <a:pos x="411" y="458"/>
                </a:cxn>
                <a:cxn ang="0">
                  <a:pos x="350" y="458"/>
                </a:cxn>
                <a:cxn ang="0">
                  <a:pos x="291" y="450"/>
                </a:cxn>
                <a:cxn ang="0">
                  <a:pos x="244" y="436"/>
                </a:cxn>
                <a:cxn ang="0">
                  <a:pos x="192" y="415"/>
                </a:cxn>
                <a:cxn ang="0">
                  <a:pos x="145" y="394"/>
                </a:cxn>
                <a:cxn ang="0">
                  <a:pos x="100" y="373"/>
                </a:cxn>
                <a:cxn ang="0">
                  <a:pos x="60" y="347"/>
                </a:cxn>
                <a:cxn ang="0">
                  <a:pos x="0" y="294"/>
                </a:cxn>
                <a:cxn ang="0">
                  <a:pos x="0" y="0"/>
                </a:cxn>
              </a:cxnLst>
              <a:rect l="0" t="0" r="r" b="b"/>
              <a:pathLst>
                <a:path w="801" h="459">
                  <a:moveTo>
                    <a:pt x="0" y="0"/>
                  </a:moveTo>
                  <a:lnTo>
                    <a:pt x="37" y="69"/>
                  </a:lnTo>
                  <a:lnTo>
                    <a:pt x="68" y="132"/>
                  </a:lnTo>
                  <a:lnTo>
                    <a:pt x="110" y="188"/>
                  </a:lnTo>
                  <a:lnTo>
                    <a:pt x="149" y="229"/>
                  </a:lnTo>
                  <a:lnTo>
                    <a:pt x="192" y="278"/>
                  </a:lnTo>
                  <a:lnTo>
                    <a:pt x="250" y="314"/>
                  </a:lnTo>
                  <a:lnTo>
                    <a:pt x="308" y="336"/>
                  </a:lnTo>
                  <a:lnTo>
                    <a:pt x="365" y="365"/>
                  </a:lnTo>
                  <a:lnTo>
                    <a:pt x="430" y="381"/>
                  </a:lnTo>
                  <a:lnTo>
                    <a:pt x="501" y="390"/>
                  </a:lnTo>
                  <a:lnTo>
                    <a:pt x="573" y="392"/>
                  </a:lnTo>
                  <a:lnTo>
                    <a:pt x="646" y="381"/>
                  </a:lnTo>
                  <a:lnTo>
                    <a:pt x="726" y="362"/>
                  </a:lnTo>
                  <a:lnTo>
                    <a:pt x="801" y="335"/>
                  </a:lnTo>
                  <a:lnTo>
                    <a:pt x="731" y="377"/>
                  </a:lnTo>
                  <a:lnTo>
                    <a:pt x="662" y="404"/>
                  </a:lnTo>
                  <a:lnTo>
                    <a:pt x="594" y="432"/>
                  </a:lnTo>
                  <a:lnTo>
                    <a:pt x="532" y="445"/>
                  </a:lnTo>
                  <a:lnTo>
                    <a:pt x="471" y="459"/>
                  </a:lnTo>
                  <a:lnTo>
                    <a:pt x="411" y="458"/>
                  </a:lnTo>
                  <a:lnTo>
                    <a:pt x="350" y="458"/>
                  </a:lnTo>
                  <a:lnTo>
                    <a:pt x="291" y="450"/>
                  </a:lnTo>
                  <a:lnTo>
                    <a:pt x="244" y="436"/>
                  </a:lnTo>
                  <a:lnTo>
                    <a:pt x="192" y="415"/>
                  </a:lnTo>
                  <a:lnTo>
                    <a:pt x="145" y="394"/>
                  </a:lnTo>
                  <a:lnTo>
                    <a:pt x="100" y="373"/>
                  </a:lnTo>
                  <a:lnTo>
                    <a:pt x="60" y="347"/>
                  </a:lnTo>
                  <a:lnTo>
                    <a:pt x="0" y="294"/>
                  </a:lnTo>
                  <a:lnTo>
                    <a:pt x="0" y="0"/>
                  </a:lnTo>
                  <a:close/>
                </a:path>
              </a:pathLst>
            </a:custGeom>
            <a:solidFill>
              <a:schemeClr val="folHlink"/>
            </a:solidFill>
            <a:ln w="9525">
              <a:noFill/>
              <a:round/>
              <a:headEnd/>
              <a:tailEnd/>
            </a:ln>
          </p:spPr>
          <p:txBody>
            <a:bodyPr/>
            <a:lstStyle/>
            <a:p>
              <a:endParaRPr lang="en-GB"/>
            </a:p>
          </p:txBody>
        </p:sp>
        <p:sp>
          <p:nvSpPr>
            <p:cNvPr id="20494" name="Freeform 14"/>
            <p:cNvSpPr>
              <a:spLocks/>
            </p:cNvSpPr>
            <p:nvPr userDrawn="1"/>
          </p:nvSpPr>
          <p:spPr bwMode="ltGray">
            <a:xfrm rot="373331" flipH="1">
              <a:off x="898" y="2855"/>
              <a:ext cx="354" cy="464"/>
            </a:xfrm>
            <a:custGeom>
              <a:avLst/>
              <a:gdLst/>
              <a:ahLst/>
              <a:cxnLst>
                <a:cxn ang="0">
                  <a:pos x="75" y="0"/>
                </a:cxn>
                <a:cxn ang="0">
                  <a:pos x="0" y="25"/>
                </a:cxn>
                <a:cxn ang="0">
                  <a:pos x="3" y="26"/>
                </a:cxn>
                <a:cxn ang="0">
                  <a:pos x="14" y="29"/>
                </a:cxn>
                <a:cxn ang="0">
                  <a:pos x="29" y="36"/>
                </a:cxn>
                <a:cxn ang="0">
                  <a:pos x="46" y="47"/>
                </a:cxn>
                <a:cxn ang="0">
                  <a:pos x="66" y="62"/>
                </a:cxn>
                <a:cxn ang="0">
                  <a:pos x="84" y="80"/>
                </a:cxn>
                <a:cxn ang="0">
                  <a:pos x="102" y="103"/>
                </a:cxn>
                <a:cxn ang="0">
                  <a:pos x="116" y="132"/>
                </a:cxn>
                <a:cxn ang="0">
                  <a:pos x="117" y="120"/>
                </a:cxn>
                <a:cxn ang="0">
                  <a:pos x="115" y="107"/>
                </a:cxn>
                <a:cxn ang="0">
                  <a:pos x="108" y="90"/>
                </a:cxn>
                <a:cxn ang="0">
                  <a:pos x="99" y="74"/>
                </a:cxn>
                <a:cxn ang="0">
                  <a:pos x="89" y="58"/>
                </a:cxn>
                <a:cxn ang="0">
                  <a:pos x="78" y="45"/>
                </a:cxn>
                <a:cxn ang="0">
                  <a:pos x="67" y="36"/>
                </a:cxn>
                <a:cxn ang="0">
                  <a:pos x="58" y="32"/>
                </a:cxn>
                <a:cxn ang="0">
                  <a:pos x="69" y="29"/>
                </a:cxn>
                <a:cxn ang="0">
                  <a:pos x="79" y="28"/>
                </a:cxn>
                <a:cxn ang="0">
                  <a:pos x="89" y="26"/>
                </a:cxn>
                <a:cxn ang="0">
                  <a:pos x="98" y="25"/>
                </a:cxn>
                <a:cxn ang="0">
                  <a:pos x="105" y="24"/>
                </a:cxn>
                <a:cxn ang="0">
                  <a:pos x="109" y="22"/>
                </a:cxn>
                <a:cxn ang="0">
                  <a:pos x="113" y="21"/>
                </a:cxn>
                <a:cxn ang="0">
                  <a:pos x="114" y="21"/>
                </a:cxn>
                <a:cxn ang="0">
                  <a:pos x="75" y="0"/>
                </a:cxn>
              </a:cxnLst>
              <a:rect l="0" t="0" r="r" b="b"/>
              <a:pathLst>
                <a:path w="117" h="132">
                  <a:moveTo>
                    <a:pt x="75" y="0"/>
                  </a:moveTo>
                  <a:lnTo>
                    <a:pt x="0" y="25"/>
                  </a:lnTo>
                  <a:lnTo>
                    <a:pt x="3" y="26"/>
                  </a:lnTo>
                  <a:lnTo>
                    <a:pt x="14" y="29"/>
                  </a:lnTo>
                  <a:lnTo>
                    <a:pt x="29" y="36"/>
                  </a:lnTo>
                  <a:lnTo>
                    <a:pt x="46" y="47"/>
                  </a:lnTo>
                  <a:lnTo>
                    <a:pt x="66" y="62"/>
                  </a:lnTo>
                  <a:lnTo>
                    <a:pt x="84" y="80"/>
                  </a:lnTo>
                  <a:lnTo>
                    <a:pt x="102" y="103"/>
                  </a:lnTo>
                  <a:lnTo>
                    <a:pt x="116" y="132"/>
                  </a:lnTo>
                  <a:lnTo>
                    <a:pt x="117" y="120"/>
                  </a:lnTo>
                  <a:lnTo>
                    <a:pt x="115" y="107"/>
                  </a:lnTo>
                  <a:lnTo>
                    <a:pt x="108" y="90"/>
                  </a:lnTo>
                  <a:lnTo>
                    <a:pt x="99" y="74"/>
                  </a:lnTo>
                  <a:lnTo>
                    <a:pt x="89" y="58"/>
                  </a:lnTo>
                  <a:lnTo>
                    <a:pt x="78" y="45"/>
                  </a:lnTo>
                  <a:lnTo>
                    <a:pt x="67" y="36"/>
                  </a:lnTo>
                  <a:lnTo>
                    <a:pt x="58" y="32"/>
                  </a:lnTo>
                  <a:lnTo>
                    <a:pt x="69" y="29"/>
                  </a:lnTo>
                  <a:lnTo>
                    <a:pt x="79" y="28"/>
                  </a:lnTo>
                  <a:lnTo>
                    <a:pt x="89" y="26"/>
                  </a:lnTo>
                  <a:lnTo>
                    <a:pt x="98" y="25"/>
                  </a:lnTo>
                  <a:lnTo>
                    <a:pt x="105" y="24"/>
                  </a:lnTo>
                  <a:lnTo>
                    <a:pt x="109" y="22"/>
                  </a:lnTo>
                  <a:lnTo>
                    <a:pt x="113" y="21"/>
                  </a:lnTo>
                  <a:lnTo>
                    <a:pt x="114" y="21"/>
                  </a:lnTo>
                  <a:lnTo>
                    <a:pt x="75" y="0"/>
                  </a:lnTo>
                  <a:close/>
                </a:path>
              </a:pathLst>
            </a:custGeom>
            <a:solidFill>
              <a:schemeClr val="folHlink"/>
            </a:solidFill>
            <a:ln w="9525">
              <a:noFill/>
              <a:round/>
              <a:headEnd/>
              <a:tailEnd/>
            </a:ln>
          </p:spPr>
          <p:txBody>
            <a:bodyPr/>
            <a:lstStyle/>
            <a:p>
              <a:endParaRPr lang="en-GB"/>
            </a:p>
          </p:txBody>
        </p:sp>
        <p:sp>
          <p:nvSpPr>
            <p:cNvPr id="20495" name="Freeform 15"/>
            <p:cNvSpPr>
              <a:spLocks/>
            </p:cNvSpPr>
            <p:nvPr userDrawn="1"/>
          </p:nvSpPr>
          <p:spPr bwMode="ltGray">
            <a:xfrm rot="373331" flipH="1">
              <a:off x="799" y="2979"/>
              <a:ext cx="87" cy="274"/>
            </a:xfrm>
            <a:custGeom>
              <a:avLst/>
              <a:gdLst/>
              <a:ahLst/>
              <a:cxnLst>
                <a:cxn ang="0">
                  <a:pos x="29" y="0"/>
                </a:cxn>
                <a:cxn ang="0">
                  <a:pos x="23" y="0"/>
                </a:cxn>
                <a:cxn ang="0">
                  <a:pos x="16" y="4"/>
                </a:cxn>
                <a:cxn ang="0">
                  <a:pos x="9" y="9"/>
                </a:cxn>
                <a:cxn ang="0">
                  <a:pos x="4" y="19"/>
                </a:cxn>
                <a:cxn ang="0">
                  <a:pos x="1" y="30"/>
                </a:cxn>
                <a:cxn ang="0">
                  <a:pos x="0" y="44"/>
                </a:cxn>
                <a:cxn ang="0">
                  <a:pos x="3" y="60"/>
                </a:cxn>
                <a:cxn ang="0">
                  <a:pos x="11" y="77"/>
                </a:cxn>
                <a:cxn ang="0">
                  <a:pos x="15" y="53"/>
                </a:cxn>
                <a:cxn ang="0">
                  <a:pos x="19" y="37"/>
                </a:cxn>
                <a:cxn ang="0">
                  <a:pos x="23" y="22"/>
                </a:cxn>
                <a:cxn ang="0">
                  <a:pos x="29" y="0"/>
                </a:cxn>
              </a:cxnLst>
              <a:rect l="0" t="0" r="r" b="b"/>
              <a:pathLst>
                <a:path w="29" h="77">
                  <a:moveTo>
                    <a:pt x="29" y="0"/>
                  </a:moveTo>
                  <a:lnTo>
                    <a:pt x="23" y="0"/>
                  </a:lnTo>
                  <a:lnTo>
                    <a:pt x="16" y="4"/>
                  </a:lnTo>
                  <a:lnTo>
                    <a:pt x="9" y="9"/>
                  </a:lnTo>
                  <a:lnTo>
                    <a:pt x="4" y="19"/>
                  </a:lnTo>
                  <a:lnTo>
                    <a:pt x="1" y="30"/>
                  </a:lnTo>
                  <a:lnTo>
                    <a:pt x="0" y="44"/>
                  </a:lnTo>
                  <a:lnTo>
                    <a:pt x="3" y="60"/>
                  </a:lnTo>
                  <a:lnTo>
                    <a:pt x="11" y="77"/>
                  </a:lnTo>
                  <a:lnTo>
                    <a:pt x="15" y="53"/>
                  </a:lnTo>
                  <a:lnTo>
                    <a:pt x="19" y="37"/>
                  </a:lnTo>
                  <a:lnTo>
                    <a:pt x="23" y="22"/>
                  </a:lnTo>
                  <a:lnTo>
                    <a:pt x="29" y="0"/>
                  </a:lnTo>
                  <a:close/>
                </a:path>
              </a:pathLst>
            </a:custGeom>
            <a:solidFill>
              <a:schemeClr val="folHlink"/>
            </a:solidFill>
            <a:ln w="9525">
              <a:noFill/>
              <a:round/>
              <a:headEnd/>
              <a:tailEnd/>
            </a:ln>
          </p:spPr>
          <p:txBody>
            <a:bodyPr/>
            <a:lstStyle/>
            <a:p>
              <a:endParaRPr lang="en-GB"/>
            </a:p>
          </p:txBody>
        </p:sp>
        <p:sp>
          <p:nvSpPr>
            <p:cNvPr id="20496" name="Freeform 16"/>
            <p:cNvSpPr>
              <a:spLocks/>
            </p:cNvSpPr>
            <p:nvPr userDrawn="1"/>
          </p:nvSpPr>
          <p:spPr bwMode="ltGray">
            <a:xfrm>
              <a:off x="1190" y="3273"/>
              <a:ext cx="1108" cy="1047"/>
            </a:xfrm>
            <a:custGeom>
              <a:avLst/>
              <a:gdLst/>
              <a:ahLst/>
              <a:cxnLst>
                <a:cxn ang="0">
                  <a:pos x="784" y="1047"/>
                </a:cxn>
                <a:cxn ang="0">
                  <a:pos x="692" y="1011"/>
                </a:cxn>
                <a:cxn ang="0">
                  <a:pos x="607" y="945"/>
                </a:cxn>
                <a:cxn ang="0">
                  <a:pos x="517" y="861"/>
                </a:cxn>
                <a:cxn ang="0">
                  <a:pos x="432" y="776"/>
                </a:cxn>
                <a:cxn ang="0">
                  <a:pos x="350" y="677"/>
                </a:cxn>
                <a:cxn ang="0">
                  <a:pos x="266" y="563"/>
                </a:cxn>
                <a:cxn ang="0">
                  <a:pos x="188" y="447"/>
                </a:cxn>
                <a:cxn ang="0">
                  <a:pos x="122" y="325"/>
                </a:cxn>
                <a:cxn ang="0">
                  <a:pos x="65" y="211"/>
                </a:cxn>
                <a:cxn ang="0">
                  <a:pos x="21" y="101"/>
                </a:cxn>
                <a:cxn ang="0">
                  <a:pos x="0" y="0"/>
                </a:cxn>
                <a:cxn ang="0">
                  <a:pos x="109" y="217"/>
                </a:cxn>
                <a:cxn ang="0">
                  <a:pos x="209" y="378"/>
                </a:cxn>
                <a:cxn ang="0">
                  <a:pos x="294" y="500"/>
                </a:cxn>
                <a:cxn ang="0">
                  <a:pos x="373" y="590"/>
                </a:cxn>
                <a:cxn ang="0">
                  <a:pos x="441" y="661"/>
                </a:cxn>
                <a:cxn ang="0">
                  <a:pos x="506" y="713"/>
                </a:cxn>
                <a:cxn ang="0">
                  <a:pos x="564" y="754"/>
                </a:cxn>
                <a:cxn ang="0">
                  <a:pos x="620" y="801"/>
                </a:cxn>
                <a:cxn ang="0">
                  <a:pos x="754" y="899"/>
                </a:cxn>
                <a:cxn ang="0">
                  <a:pos x="925" y="977"/>
                </a:cxn>
                <a:cxn ang="0">
                  <a:pos x="1108" y="1047"/>
                </a:cxn>
                <a:cxn ang="0">
                  <a:pos x="784" y="1047"/>
                </a:cxn>
              </a:cxnLst>
              <a:rect l="0" t="0" r="r" b="b"/>
              <a:pathLst>
                <a:path w="1108" h="1047">
                  <a:moveTo>
                    <a:pt x="784" y="1047"/>
                  </a:moveTo>
                  <a:lnTo>
                    <a:pt x="692" y="1011"/>
                  </a:lnTo>
                  <a:lnTo>
                    <a:pt x="607" y="945"/>
                  </a:lnTo>
                  <a:lnTo>
                    <a:pt x="517" y="861"/>
                  </a:lnTo>
                  <a:lnTo>
                    <a:pt x="432" y="776"/>
                  </a:lnTo>
                  <a:lnTo>
                    <a:pt x="350" y="677"/>
                  </a:lnTo>
                  <a:lnTo>
                    <a:pt x="266" y="563"/>
                  </a:lnTo>
                  <a:lnTo>
                    <a:pt x="188" y="447"/>
                  </a:lnTo>
                  <a:lnTo>
                    <a:pt x="122" y="325"/>
                  </a:lnTo>
                  <a:lnTo>
                    <a:pt x="65" y="211"/>
                  </a:lnTo>
                  <a:lnTo>
                    <a:pt x="21" y="101"/>
                  </a:lnTo>
                  <a:lnTo>
                    <a:pt x="0" y="0"/>
                  </a:lnTo>
                  <a:lnTo>
                    <a:pt x="109" y="217"/>
                  </a:lnTo>
                  <a:lnTo>
                    <a:pt x="209" y="378"/>
                  </a:lnTo>
                  <a:lnTo>
                    <a:pt x="294" y="500"/>
                  </a:lnTo>
                  <a:lnTo>
                    <a:pt x="373" y="590"/>
                  </a:lnTo>
                  <a:lnTo>
                    <a:pt x="441" y="661"/>
                  </a:lnTo>
                  <a:lnTo>
                    <a:pt x="506" y="713"/>
                  </a:lnTo>
                  <a:lnTo>
                    <a:pt x="564" y="754"/>
                  </a:lnTo>
                  <a:lnTo>
                    <a:pt x="620" y="801"/>
                  </a:lnTo>
                  <a:lnTo>
                    <a:pt x="754" y="899"/>
                  </a:lnTo>
                  <a:lnTo>
                    <a:pt x="925" y="977"/>
                  </a:lnTo>
                  <a:lnTo>
                    <a:pt x="1108" y="1047"/>
                  </a:lnTo>
                  <a:lnTo>
                    <a:pt x="784" y="1047"/>
                  </a:lnTo>
                  <a:close/>
                </a:path>
              </a:pathLst>
            </a:custGeom>
            <a:solidFill>
              <a:schemeClr val="folHlink"/>
            </a:solidFill>
            <a:ln w="9525">
              <a:noFill/>
              <a:round/>
              <a:headEnd/>
              <a:tailEnd/>
            </a:ln>
          </p:spPr>
          <p:txBody>
            <a:bodyPr/>
            <a:lstStyle/>
            <a:p>
              <a:endParaRPr lang="en-GB"/>
            </a:p>
          </p:txBody>
        </p:sp>
        <p:grpSp>
          <p:nvGrpSpPr>
            <p:cNvPr id="20497" name="Group 17"/>
            <p:cNvGrpSpPr>
              <a:grpSpLocks/>
            </p:cNvGrpSpPr>
            <p:nvPr userDrawn="1"/>
          </p:nvGrpSpPr>
          <p:grpSpPr bwMode="auto">
            <a:xfrm rot="3220060">
              <a:off x="2631" y="754"/>
              <a:ext cx="569" cy="637"/>
              <a:chOff x="1727" y="866"/>
              <a:chExt cx="129" cy="157"/>
            </a:xfrm>
          </p:grpSpPr>
          <p:sp>
            <p:nvSpPr>
              <p:cNvPr id="20498" name="Freeform 18"/>
              <p:cNvSpPr>
                <a:spLocks/>
              </p:cNvSpPr>
              <p:nvPr userDrawn="1"/>
            </p:nvSpPr>
            <p:spPr bwMode="ltGray">
              <a:xfrm>
                <a:off x="1727" y="866"/>
                <a:ext cx="41" cy="59"/>
              </a:xfrm>
              <a:custGeom>
                <a:avLst/>
                <a:gdLst/>
                <a:ahLst/>
                <a:cxnLst>
                  <a:cxn ang="0">
                    <a:pos x="83" y="28"/>
                  </a:cxn>
                  <a:cxn ang="0">
                    <a:pos x="27" y="0"/>
                  </a:cxn>
                  <a:cxn ang="0">
                    <a:pos x="0" y="117"/>
                  </a:cxn>
                  <a:cxn ang="0">
                    <a:pos x="83" y="28"/>
                  </a:cxn>
                </a:cxnLst>
                <a:rect l="0" t="0" r="r" b="b"/>
                <a:pathLst>
                  <a:path w="83" h="117">
                    <a:moveTo>
                      <a:pt x="83" y="28"/>
                    </a:moveTo>
                    <a:lnTo>
                      <a:pt x="27" y="0"/>
                    </a:lnTo>
                    <a:lnTo>
                      <a:pt x="0" y="117"/>
                    </a:lnTo>
                    <a:lnTo>
                      <a:pt x="83" y="28"/>
                    </a:lnTo>
                    <a:close/>
                  </a:path>
                </a:pathLst>
              </a:custGeom>
              <a:solidFill>
                <a:schemeClr val="bg2"/>
              </a:solidFill>
              <a:ln w="9525">
                <a:noFill/>
                <a:round/>
                <a:headEnd/>
                <a:tailEnd/>
              </a:ln>
            </p:spPr>
            <p:txBody>
              <a:bodyPr/>
              <a:lstStyle/>
              <a:p>
                <a:endParaRPr lang="en-GB"/>
              </a:p>
            </p:txBody>
          </p:sp>
          <p:sp>
            <p:nvSpPr>
              <p:cNvPr id="20499" name="Freeform 19"/>
              <p:cNvSpPr>
                <a:spLocks/>
              </p:cNvSpPr>
              <p:nvPr userDrawn="1"/>
            </p:nvSpPr>
            <p:spPr bwMode="ltGray">
              <a:xfrm>
                <a:off x="1786" y="894"/>
                <a:ext cx="70" cy="49"/>
              </a:xfrm>
              <a:custGeom>
                <a:avLst/>
                <a:gdLst/>
                <a:ahLst/>
                <a:cxnLst>
                  <a:cxn ang="0">
                    <a:pos x="0" y="98"/>
                  </a:cxn>
                  <a:cxn ang="0">
                    <a:pos x="118" y="0"/>
                  </a:cxn>
                  <a:cxn ang="0">
                    <a:pos x="140" y="49"/>
                  </a:cxn>
                  <a:cxn ang="0">
                    <a:pos x="0" y="98"/>
                  </a:cxn>
                </a:cxnLst>
                <a:rect l="0" t="0" r="r" b="b"/>
                <a:pathLst>
                  <a:path w="140" h="98">
                    <a:moveTo>
                      <a:pt x="0" y="98"/>
                    </a:moveTo>
                    <a:lnTo>
                      <a:pt x="118" y="0"/>
                    </a:lnTo>
                    <a:lnTo>
                      <a:pt x="140" y="49"/>
                    </a:lnTo>
                    <a:lnTo>
                      <a:pt x="0" y="98"/>
                    </a:lnTo>
                    <a:close/>
                  </a:path>
                </a:pathLst>
              </a:custGeom>
              <a:solidFill>
                <a:schemeClr val="bg2"/>
              </a:solidFill>
              <a:ln w="9525">
                <a:noFill/>
                <a:round/>
                <a:headEnd/>
                <a:tailEnd/>
              </a:ln>
            </p:spPr>
            <p:txBody>
              <a:bodyPr/>
              <a:lstStyle/>
              <a:p>
                <a:endParaRPr lang="en-GB"/>
              </a:p>
            </p:txBody>
          </p:sp>
          <p:sp>
            <p:nvSpPr>
              <p:cNvPr id="20500" name="Freeform 20"/>
              <p:cNvSpPr>
                <a:spLocks/>
              </p:cNvSpPr>
              <p:nvPr userDrawn="1"/>
            </p:nvSpPr>
            <p:spPr bwMode="ltGray">
              <a:xfrm>
                <a:off x="1772" y="998"/>
                <a:ext cx="73" cy="25"/>
              </a:xfrm>
              <a:custGeom>
                <a:avLst/>
                <a:gdLst/>
                <a:ahLst/>
                <a:cxnLst>
                  <a:cxn ang="0">
                    <a:pos x="0" y="7"/>
                  </a:cxn>
                  <a:cxn ang="0">
                    <a:pos x="145" y="0"/>
                  </a:cxn>
                  <a:cxn ang="0">
                    <a:pos x="131" y="49"/>
                  </a:cxn>
                  <a:cxn ang="0">
                    <a:pos x="0" y="7"/>
                  </a:cxn>
                </a:cxnLst>
                <a:rect l="0" t="0" r="r" b="b"/>
                <a:pathLst>
                  <a:path w="145" h="49">
                    <a:moveTo>
                      <a:pt x="0" y="7"/>
                    </a:moveTo>
                    <a:lnTo>
                      <a:pt x="145" y="0"/>
                    </a:lnTo>
                    <a:lnTo>
                      <a:pt x="131" y="49"/>
                    </a:lnTo>
                    <a:lnTo>
                      <a:pt x="0" y="7"/>
                    </a:lnTo>
                    <a:close/>
                  </a:path>
                </a:pathLst>
              </a:custGeom>
              <a:solidFill>
                <a:schemeClr val="bg2"/>
              </a:solidFill>
              <a:ln w="9525">
                <a:noFill/>
                <a:round/>
                <a:headEnd/>
                <a:tailEnd/>
              </a:ln>
            </p:spPr>
            <p:txBody>
              <a:bodyPr/>
              <a:lstStyle/>
              <a:p>
                <a:endParaRPr lang="en-GB"/>
              </a:p>
            </p:txBody>
          </p:sp>
        </p:grpSp>
        <p:grpSp>
          <p:nvGrpSpPr>
            <p:cNvPr id="20501" name="Group 21"/>
            <p:cNvGrpSpPr>
              <a:grpSpLocks/>
            </p:cNvGrpSpPr>
            <p:nvPr userDrawn="1"/>
          </p:nvGrpSpPr>
          <p:grpSpPr bwMode="auto">
            <a:xfrm rot="-6691250">
              <a:off x="3637" y="132"/>
              <a:ext cx="356" cy="607"/>
              <a:chOff x="1727" y="866"/>
              <a:chExt cx="129" cy="157"/>
            </a:xfrm>
          </p:grpSpPr>
          <p:sp>
            <p:nvSpPr>
              <p:cNvPr id="20502" name="Freeform 22"/>
              <p:cNvSpPr>
                <a:spLocks/>
              </p:cNvSpPr>
              <p:nvPr userDrawn="1"/>
            </p:nvSpPr>
            <p:spPr bwMode="ltGray">
              <a:xfrm>
                <a:off x="1727" y="866"/>
                <a:ext cx="41" cy="59"/>
              </a:xfrm>
              <a:custGeom>
                <a:avLst/>
                <a:gdLst/>
                <a:ahLst/>
                <a:cxnLst>
                  <a:cxn ang="0">
                    <a:pos x="83" y="28"/>
                  </a:cxn>
                  <a:cxn ang="0">
                    <a:pos x="27" y="0"/>
                  </a:cxn>
                  <a:cxn ang="0">
                    <a:pos x="0" y="117"/>
                  </a:cxn>
                  <a:cxn ang="0">
                    <a:pos x="83" y="28"/>
                  </a:cxn>
                </a:cxnLst>
                <a:rect l="0" t="0" r="r" b="b"/>
                <a:pathLst>
                  <a:path w="83" h="117">
                    <a:moveTo>
                      <a:pt x="83" y="28"/>
                    </a:moveTo>
                    <a:lnTo>
                      <a:pt x="27" y="0"/>
                    </a:lnTo>
                    <a:lnTo>
                      <a:pt x="0" y="117"/>
                    </a:lnTo>
                    <a:lnTo>
                      <a:pt x="83" y="28"/>
                    </a:lnTo>
                    <a:close/>
                  </a:path>
                </a:pathLst>
              </a:custGeom>
              <a:solidFill>
                <a:schemeClr val="bg2"/>
              </a:solidFill>
              <a:ln w="9525">
                <a:noFill/>
                <a:round/>
                <a:headEnd/>
                <a:tailEnd/>
              </a:ln>
            </p:spPr>
            <p:txBody>
              <a:bodyPr/>
              <a:lstStyle/>
              <a:p>
                <a:endParaRPr lang="en-GB"/>
              </a:p>
            </p:txBody>
          </p:sp>
          <p:sp>
            <p:nvSpPr>
              <p:cNvPr id="20503" name="Freeform 23"/>
              <p:cNvSpPr>
                <a:spLocks/>
              </p:cNvSpPr>
              <p:nvPr userDrawn="1"/>
            </p:nvSpPr>
            <p:spPr bwMode="ltGray">
              <a:xfrm>
                <a:off x="1786" y="894"/>
                <a:ext cx="70" cy="49"/>
              </a:xfrm>
              <a:custGeom>
                <a:avLst/>
                <a:gdLst/>
                <a:ahLst/>
                <a:cxnLst>
                  <a:cxn ang="0">
                    <a:pos x="0" y="98"/>
                  </a:cxn>
                  <a:cxn ang="0">
                    <a:pos x="118" y="0"/>
                  </a:cxn>
                  <a:cxn ang="0">
                    <a:pos x="140" y="49"/>
                  </a:cxn>
                  <a:cxn ang="0">
                    <a:pos x="0" y="98"/>
                  </a:cxn>
                </a:cxnLst>
                <a:rect l="0" t="0" r="r" b="b"/>
                <a:pathLst>
                  <a:path w="140" h="98">
                    <a:moveTo>
                      <a:pt x="0" y="98"/>
                    </a:moveTo>
                    <a:lnTo>
                      <a:pt x="118" y="0"/>
                    </a:lnTo>
                    <a:lnTo>
                      <a:pt x="140" y="49"/>
                    </a:lnTo>
                    <a:lnTo>
                      <a:pt x="0" y="98"/>
                    </a:lnTo>
                    <a:close/>
                  </a:path>
                </a:pathLst>
              </a:custGeom>
              <a:solidFill>
                <a:schemeClr val="bg2"/>
              </a:solidFill>
              <a:ln w="9525">
                <a:noFill/>
                <a:round/>
                <a:headEnd/>
                <a:tailEnd/>
              </a:ln>
            </p:spPr>
            <p:txBody>
              <a:bodyPr/>
              <a:lstStyle/>
              <a:p>
                <a:endParaRPr lang="en-GB"/>
              </a:p>
            </p:txBody>
          </p:sp>
          <p:sp>
            <p:nvSpPr>
              <p:cNvPr id="20504" name="Freeform 24"/>
              <p:cNvSpPr>
                <a:spLocks/>
              </p:cNvSpPr>
              <p:nvPr userDrawn="1"/>
            </p:nvSpPr>
            <p:spPr bwMode="ltGray">
              <a:xfrm>
                <a:off x="1772" y="998"/>
                <a:ext cx="73" cy="25"/>
              </a:xfrm>
              <a:custGeom>
                <a:avLst/>
                <a:gdLst/>
                <a:ahLst/>
                <a:cxnLst>
                  <a:cxn ang="0">
                    <a:pos x="0" y="7"/>
                  </a:cxn>
                  <a:cxn ang="0">
                    <a:pos x="145" y="0"/>
                  </a:cxn>
                  <a:cxn ang="0">
                    <a:pos x="131" y="49"/>
                  </a:cxn>
                  <a:cxn ang="0">
                    <a:pos x="0" y="7"/>
                  </a:cxn>
                </a:cxnLst>
                <a:rect l="0" t="0" r="r" b="b"/>
                <a:pathLst>
                  <a:path w="145" h="49">
                    <a:moveTo>
                      <a:pt x="0" y="7"/>
                    </a:moveTo>
                    <a:lnTo>
                      <a:pt x="145" y="0"/>
                    </a:lnTo>
                    <a:lnTo>
                      <a:pt x="131" y="49"/>
                    </a:lnTo>
                    <a:lnTo>
                      <a:pt x="0" y="7"/>
                    </a:lnTo>
                    <a:close/>
                  </a:path>
                </a:pathLst>
              </a:custGeom>
              <a:solidFill>
                <a:schemeClr val="bg2"/>
              </a:solidFill>
              <a:ln w="9525">
                <a:noFill/>
                <a:round/>
                <a:headEnd/>
                <a:tailEnd/>
              </a:ln>
            </p:spPr>
            <p:txBody>
              <a:bodyPr/>
              <a:lstStyle/>
              <a:p>
                <a:endParaRPr lang="en-GB"/>
              </a:p>
            </p:txBody>
          </p:sp>
        </p:grpSp>
        <p:grpSp>
          <p:nvGrpSpPr>
            <p:cNvPr id="20505" name="Group 25"/>
            <p:cNvGrpSpPr>
              <a:grpSpLocks/>
            </p:cNvGrpSpPr>
            <p:nvPr userDrawn="1"/>
          </p:nvGrpSpPr>
          <p:grpSpPr bwMode="auto">
            <a:xfrm rot="-13075160">
              <a:off x="668" y="3321"/>
              <a:ext cx="501" cy="502"/>
              <a:chOff x="1727" y="866"/>
              <a:chExt cx="129" cy="157"/>
            </a:xfrm>
          </p:grpSpPr>
          <p:sp>
            <p:nvSpPr>
              <p:cNvPr id="20506" name="Freeform 26"/>
              <p:cNvSpPr>
                <a:spLocks/>
              </p:cNvSpPr>
              <p:nvPr userDrawn="1"/>
            </p:nvSpPr>
            <p:spPr bwMode="ltGray">
              <a:xfrm>
                <a:off x="1727" y="866"/>
                <a:ext cx="41" cy="59"/>
              </a:xfrm>
              <a:custGeom>
                <a:avLst/>
                <a:gdLst/>
                <a:ahLst/>
                <a:cxnLst>
                  <a:cxn ang="0">
                    <a:pos x="83" y="28"/>
                  </a:cxn>
                  <a:cxn ang="0">
                    <a:pos x="27" y="0"/>
                  </a:cxn>
                  <a:cxn ang="0">
                    <a:pos x="0" y="117"/>
                  </a:cxn>
                  <a:cxn ang="0">
                    <a:pos x="83" y="28"/>
                  </a:cxn>
                </a:cxnLst>
                <a:rect l="0" t="0" r="r" b="b"/>
                <a:pathLst>
                  <a:path w="83" h="117">
                    <a:moveTo>
                      <a:pt x="83" y="28"/>
                    </a:moveTo>
                    <a:lnTo>
                      <a:pt x="27" y="0"/>
                    </a:lnTo>
                    <a:lnTo>
                      <a:pt x="0" y="117"/>
                    </a:lnTo>
                    <a:lnTo>
                      <a:pt x="83" y="28"/>
                    </a:lnTo>
                    <a:close/>
                  </a:path>
                </a:pathLst>
              </a:custGeom>
              <a:solidFill>
                <a:schemeClr val="bg2"/>
              </a:solidFill>
              <a:ln w="9525">
                <a:noFill/>
                <a:round/>
                <a:headEnd/>
                <a:tailEnd/>
              </a:ln>
            </p:spPr>
            <p:txBody>
              <a:bodyPr/>
              <a:lstStyle/>
              <a:p>
                <a:endParaRPr lang="en-GB"/>
              </a:p>
            </p:txBody>
          </p:sp>
          <p:sp>
            <p:nvSpPr>
              <p:cNvPr id="20507" name="Freeform 27"/>
              <p:cNvSpPr>
                <a:spLocks/>
              </p:cNvSpPr>
              <p:nvPr userDrawn="1"/>
            </p:nvSpPr>
            <p:spPr bwMode="ltGray">
              <a:xfrm>
                <a:off x="1786" y="894"/>
                <a:ext cx="70" cy="49"/>
              </a:xfrm>
              <a:custGeom>
                <a:avLst/>
                <a:gdLst/>
                <a:ahLst/>
                <a:cxnLst>
                  <a:cxn ang="0">
                    <a:pos x="0" y="98"/>
                  </a:cxn>
                  <a:cxn ang="0">
                    <a:pos x="118" y="0"/>
                  </a:cxn>
                  <a:cxn ang="0">
                    <a:pos x="140" y="49"/>
                  </a:cxn>
                  <a:cxn ang="0">
                    <a:pos x="0" y="98"/>
                  </a:cxn>
                </a:cxnLst>
                <a:rect l="0" t="0" r="r" b="b"/>
                <a:pathLst>
                  <a:path w="140" h="98">
                    <a:moveTo>
                      <a:pt x="0" y="98"/>
                    </a:moveTo>
                    <a:lnTo>
                      <a:pt x="118" y="0"/>
                    </a:lnTo>
                    <a:lnTo>
                      <a:pt x="140" y="49"/>
                    </a:lnTo>
                    <a:lnTo>
                      <a:pt x="0" y="98"/>
                    </a:lnTo>
                    <a:close/>
                  </a:path>
                </a:pathLst>
              </a:custGeom>
              <a:solidFill>
                <a:schemeClr val="bg2"/>
              </a:solidFill>
              <a:ln w="9525">
                <a:noFill/>
                <a:round/>
                <a:headEnd/>
                <a:tailEnd/>
              </a:ln>
            </p:spPr>
            <p:txBody>
              <a:bodyPr/>
              <a:lstStyle/>
              <a:p>
                <a:endParaRPr lang="en-GB"/>
              </a:p>
            </p:txBody>
          </p:sp>
          <p:sp>
            <p:nvSpPr>
              <p:cNvPr id="20508" name="Freeform 28"/>
              <p:cNvSpPr>
                <a:spLocks/>
              </p:cNvSpPr>
              <p:nvPr userDrawn="1"/>
            </p:nvSpPr>
            <p:spPr bwMode="ltGray">
              <a:xfrm>
                <a:off x="1772" y="998"/>
                <a:ext cx="73" cy="25"/>
              </a:xfrm>
              <a:custGeom>
                <a:avLst/>
                <a:gdLst/>
                <a:ahLst/>
                <a:cxnLst>
                  <a:cxn ang="0">
                    <a:pos x="0" y="7"/>
                  </a:cxn>
                  <a:cxn ang="0">
                    <a:pos x="145" y="0"/>
                  </a:cxn>
                  <a:cxn ang="0">
                    <a:pos x="131" y="49"/>
                  </a:cxn>
                  <a:cxn ang="0">
                    <a:pos x="0" y="7"/>
                  </a:cxn>
                </a:cxnLst>
                <a:rect l="0" t="0" r="r" b="b"/>
                <a:pathLst>
                  <a:path w="145" h="49">
                    <a:moveTo>
                      <a:pt x="0" y="7"/>
                    </a:moveTo>
                    <a:lnTo>
                      <a:pt x="145" y="0"/>
                    </a:lnTo>
                    <a:lnTo>
                      <a:pt x="131" y="49"/>
                    </a:lnTo>
                    <a:lnTo>
                      <a:pt x="0" y="7"/>
                    </a:lnTo>
                    <a:close/>
                  </a:path>
                </a:pathLst>
              </a:custGeom>
              <a:solidFill>
                <a:schemeClr val="bg2"/>
              </a:solidFill>
              <a:ln w="9525">
                <a:noFill/>
                <a:round/>
                <a:headEnd/>
                <a:tailEnd/>
              </a:ln>
            </p:spPr>
            <p:txBody>
              <a:bodyPr/>
              <a:lstStyle/>
              <a:p>
                <a:endParaRPr lang="en-GB"/>
              </a:p>
            </p:txBody>
          </p:sp>
        </p:grpSp>
        <p:grpSp>
          <p:nvGrpSpPr>
            <p:cNvPr id="20509" name="Group 29"/>
            <p:cNvGrpSpPr>
              <a:grpSpLocks/>
            </p:cNvGrpSpPr>
            <p:nvPr userDrawn="1"/>
          </p:nvGrpSpPr>
          <p:grpSpPr bwMode="auto">
            <a:xfrm rot="4106450" flipH="1">
              <a:off x="393" y="262"/>
              <a:ext cx="709" cy="892"/>
              <a:chOff x="1727" y="866"/>
              <a:chExt cx="129" cy="157"/>
            </a:xfrm>
          </p:grpSpPr>
          <p:sp>
            <p:nvSpPr>
              <p:cNvPr id="20510" name="Freeform 30"/>
              <p:cNvSpPr>
                <a:spLocks/>
              </p:cNvSpPr>
              <p:nvPr userDrawn="1"/>
            </p:nvSpPr>
            <p:spPr bwMode="ltGray">
              <a:xfrm>
                <a:off x="1727" y="866"/>
                <a:ext cx="41" cy="59"/>
              </a:xfrm>
              <a:custGeom>
                <a:avLst/>
                <a:gdLst/>
                <a:ahLst/>
                <a:cxnLst>
                  <a:cxn ang="0">
                    <a:pos x="83" y="28"/>
                  </a:cxn>
                  <a:cxn ang="0">
                    <a:pos x="27" y="0"/>
                  </a:cxn>
                  <a:cxn ang="0">
                    <a:pos x="0" y="117"/>
                  </a:cxn>
                  <a:cxn ang="0">
                    <a:pos x="83" y="28"/>
                  </a:cxn>
                </a:cxnLst>
                <a:rect l="0" t="0" r="r" b="b"/>
                <a:pathLst>
                  <a:path w="83" h="117">
                    <a:moveTo>
                      <a:pt x="83" y="28"/>
                    </a:moveTo>
                    <a:lnTo>
                      <a:pt x="27" y="0"/>
                    </a:lnTo>
                    <a:lnTo>
                      <a:pt x="0" y="117"/>
                    </a:lnTo>
                    <a:lnTo>
                      <a:pt x="83" y="28"/>
                    </a:lnTo>
                    <a:close/>
                  </a:path>
                </a:pathLst>
              </a:custGeom>
              <a:solidFill>
                <a:schemeClr val="bg2"/>
              </a:solidFill>
              <a:ln w="9525">
                <a:noFill/>
                <a:round/>
                <a:headEnd/>
                <a:tailEnd/>
              </a:ln>
            </p:spPr>
            <p:txBody>
              <a:bodyPr/>
              <a:lstStyle/>
              <a:p>
                <a:endParaRPr lang="en-GB"/>
              </a:p>
            </p:txBody>
          </p:sp>
          <p:sp>
            <p:nvSpPr>
              <p:cNvPr id="20511" name="Freeform 31"/>
              <p:cNvSpPr>
                <a:spLocks/>
              </p:cNvSpPr>
              <p:nvPr userDrawn="1"/>
            </p:nvSpPr>
            <p:spPr bwMode="ltGray">
              <a:xfrm>
                <a:off x="1786" y="894"/>
                <a:ext cx="70" cy="49"/>
              </a:xfrm>
              <a:custGeom>
                <a:avLst/>
                <a:gdLst/>
                <a:ahLst/>
                <a:cxnLst>
                  <a:cxn ang="0">
                    <a:pos x="0" y="98"/>
                  </a:cxn>
                  <a:cxn ang="0">
                    <a:pos x="118" y="0"/>
                  </a:cxn>
                  <a:cxn ang="0">
                    <a:pos x="140" y="49"/>
                  </a:cxn>
                  <a:cxn ang="0">
                    <a:pos x="0" y="98"/>
                  </a:cxn>
                </a:cxnLst>
                <a:rect l="0" t="0" r="r" b="b"/>
                <a:pathLst>
                  <a:path w="140" h="98">
                    <a:moveTo>
                      <a:pt x="0" y="98"/>
                    </a:moveTo>
                    <a:lnTo>
                      <a:pt x="118" y="0"/>
                    </a:lnTo>
                    <a:lnTo>
                      <a:pt x="140" y="49"/>
                    </a:lnTo>
                    <a:lnTo>
                      <a:pt x="0" y="98"/>
                    </a:lnTo>
                    <a:close/>
                  </a:path>
                </a:pathLst>
              </a:custGeom>
              <a:solidFill>
                <a:schemeClr val="bg2"/>
              </a:solidFill>
              <a:ln w="9525">
                <a:noFill/>
                <a:round/>
                <a:headEnd/>
                <a:tailEnd/>
              </a:ln>
            </p:spPr>
            <p:txBody>
              <a:bodyPr/>
              <a:lstStyle/>
              <a:p>
                <a:endParaRPr lang="en-GB"/>
              </a:p>
            </p:txBody>
          </p:sp>
          <p:sp>
            <p:nvSpPr>
              <p:cNvPr id="20512" name="Freeform 32"/>
              <p:cNvSpPr>
                <a:spLocks/>
              </p:cNvSpPr>
              <p:nvPr userDrawn="1"/>
            </p:nvSpPr>
            <p:spPr bwMode="ltGray">
              <a:xfrm>
                <a:off x="1772" y="998"/>
                <a:ext cx="73" cy="25"/>
              </a:xfrm>
              <a:custGeom>
                <a:avLst/>
                <a:gdLst/>
                <a:ahLst/>
                <a:cxnLst>
                  <a:cxn ang="0">
                    <a:pos x="0" y="7"/>
                  </a:cxn>
                  <a:cxn ang="0">
                    <a:pos x="145" y="0"/>
                  </a:cxn>
                  <a:cxn ang="0">
                    <a:pos x="131" y="49"/>
                  </a:cxn>
                  <a:cxn ang="0">
                    <a:pos x="0" y="7"/>
                  </a:cxn>
                </a:cxnLst>
                <a:rect l="0" t="0" r="r" b="b"/>
                <a:pathLst>
                  <a:path w="145" h="49">
                    <a:moveTo>
                      <a:pt x="0" y="7"/>
                    </a:moveTo>
                    <a:lnTo>
                      <a:pt x="145" y="0"/>
                    </a:lnTo>
                    <a:lnTo>
                      <a:pt x="131" y="49"/>
                    </a:lnTo>
                    <a:lnTo>
                      <a:pt x="0" y="7"/>
                    </a:lnTo>
                    <a:close/>
                  </a:path>
                </a:pathLst>
              </a:custGeom>
              <a:solidFill>
                <a:schemeClr val="bg2"/>
              </a:solidFill>
              <a:ln w="9525">
                <a:noFill/>
                <a:round/>
                <a:headEnd/>
                <a:tailEnd/>
              </a:ln>
            </p:spPr>
            <p:txBody>
              <a:bodyPr/>
              <a:lstStyle/>
              <a:p>
                <a:endParaRPr lang="en-GB"/>
              </a:p>
            </p:txBody>
          </p:sp>
        </p:grpSp>
        <p:grpSp>
          <p:nvGrpSpPr>
            <p:cNvPr id="20513" name="Group 33"/>
            <p:cNvGrpSpPr>
              <a:grpSpLocks/>
            </p:cNvGrpSpPr>
            <p:nvPr userDrawn="1"/>
          </p:nvGrpSpPr>
          <p:grpSpPr bwMode="auto">
            <a:xfrm rot="10015322" flipH="1">
              <a:off x="4625" y="2382"/>
              <a:ext cx="709" cy="892"/>
              <a:chOff x="1727" y="866"/>
              <a:chExt cx="129" cy="157"/>
            </a:xfrm>
          </p:grpSpPr>
          <p:sp>
            <p:nvSpPr>
              <p:cNvPr id="20514" name="Freeform 34"/>
              <p:cNvSpPr>
                <a:spLocks/>
              </p:cNvSpPr>
              <p:nvPr userDrawn="1"/>
            </p:nvSpPr>
            <p:spPr bwMode="ltGray">
              <a:xfrm>
                <a:off x="1727" y="866"/>
                <a:ext cx="41" cy="59"/>
              </a:xfrm>
              <a:custGeom>
                <a:avLst/>
                <a:gdLst/>
                <a:ahLst/>
                <a:cxnLst>
                  <a:cxn ang="0">
                    <a:pos x="83" y="28"/>
                  </a:cxn>
                  <a:cxn ang="0">
                    <a:pos x="27" y="0"/>
                  </a:cxn>
                  <a:cxn ang="0">
                    <a:pos x="0" y="117"/>
                  </a:cxn>
                  <a:cxn ang="0">
                    <a:pos x="83" y="28"/>
                  </a:cxn>
                </a:cxnLst>
                <a:rect l="0" t="0" r="r" b="b"/>
                <a:pathLst>
                  <a:path w="83" h="117">
                    <a:moveTo>
                      <a:pt x="83" y="28"/>
                    </a:moveTo>
                    <a:lnTo>
                      <a:pt x="27" y="0"/>
                    </a:lnTo>
                    <a:lnTo>
                      <a:pt x="0" y="117"/>
                    </a:lnTo>
                    <a:lnTo>
                      <a:pt x="83" y="28"/>
                    </a:lnTo>
                    <a:close/>
                  </a:path>
                </a:pathLst>
              </a:custGeom>
              <a:solidFill>
                <a:schemeClr val="bg2"/>
              </a:solidFill>
              <a:ln w="9525">
                <a:noFill/>
                <a:round/>
                <a:headEnd/>
                <a:tailEnd/>
              </a:ln>
            </p:spPr>
            <p:txBody>
              <a:bodyPr/>
              <a:lstStyle/>
              <a:p>
                <a:endParaRPr lang="en-GB"/>
              </a:p>
            </p:txBody>
          </p:sp>
          <p:sp>
            <p:nvSpPr>
              <p:cNvPr id="20515" name="Freeform 35"/>
              <p:cNvSpPr>
                <a:spLocks/>
              </p:cNvSpPr>
              <p:nvPr userDrawn="1"/>
            </p:nvSpPr>
            <p:spPr bwMode="ltGray">
              <a:xfrm>
                <a:off x="1786" y="894"/>
                <a:ext cx="70" cy="49"/>
              </a:xfrm>
              <a:custGeom>
                <a:avLst/>
                <a:gdLst/>
                <a:ahLst/>
                <a:cxnLst>
                  <a:cxn ang="0">
                    <a:pos x="0" y="98"/>
                  </a:cxn>
                  <a:cxn ang="0">
                    <a:pos x="118" y="0"/>
                  </a:cxn>
                  <a:cxn ang="0">
                    <a:pos x="140" y="49"/>
                  </a:cxn>
                  <a:cxn ang="0">
                    <a:pos x="0" y="98"/>
                  </a:cxn>
                </a:cxnLst>
                <a:rect l="0" t="0" r="r" b="b"/>
                <a:pathLst>
                  <a:path w="140" h="98">
                    <a:moveTo>
                      <a:pt x="0" y="98"/>
                    </a:moveTo>
                    <a:lnTo>
                      <a:pt x="118" y="0"/>
                    </a:lnTo>
                    <a:lnTo>
                      <a:pt x="140" y="49"/>
                    </a:lnTo>
                    <a:lnTo>
                      <a:pt x="0" y="98"/>
                    </a:lnTo>
                    <a:close/>
                  </a:path>
                </a:pathLst>
              </a:custGeom>
              <a:solidFill>
                <a:schemeClr val="bg2"/>
              </a:solidFill>
              <a:ln w="9525">
                <a:noFill/>
                <a:round/>
                <a:headEnd/>
                <a:tailEnd/>
              </a:ln>
            </p:spPr>
            <p:txBody>
              <a:bodyPr/>
              <a:lstStyle/>
              <a:p>
                <a:endParaRPr lang="en-GB"/>
              </a:p>
            </p:txBody>
          </p:sp>
          <p:sp>
            <p:nvSpPr>
              <p:cNvPr id="20516" name="Freeform 36"/>
              <p:cNvSpPr>
                <a:spLocks/>
              </p:cNvSpPr>
              <p:nvPr userDrawn="1"/>
            </p:nvSpPr>
            <p:spPr bwMode="ltGray">
              <a:xfrm>
                <a:off x="1772" y="998"/>
                <a:ext cx="73" cy="25"/>
              </a:xfrm>
              <a:custGeom>
                <a:avLst/>
                <a:gdLst/>
                <a:ahLst/>
                <a:cxnLst>
                  <a:cxn ang="0">
                    <a:pos x="0" y="7"/>
                  </a:cxn>
                  <a:cxn ang="0">
                    <a:pos x="145" y="0"/>
                  </a:cxn>
                  <a:cxn ang="0">
                    <a:pos x="131" y="49"/>
                  </a:cxn>
                  <a:cxn ang="0">
                    <a:pos x="0" y="7"/>
                  </a:cxn>
                </a:cxnLst>
                <a:rect l="0" t="0" r="r" b="b"/>
                <a:pathLst>
                  <a:path w="145" h="49">
                    <a:moveTo>
                      <a:pt x="0" y="7"/>
                    </a:moveTo>
                    <a:lnTo>
                      <a:pt x="145" y="0"/>
                    </a:lnTo>
                    <a:lnTo>
                      <a:pt x="131" y="49"/>
                    </a:lnTo>
                    <a:lnTo>
                      <a:pt x="0" y="7"/>
                    </a:lnTo>
                    <a:close/>
                  </a:path>
                </a:pathLst>
              </a:custGeom>
              <a:solidFill>
                <a:schemeClr val="bg2"/>
              </a:solidFill>
              <a:ln w="9525">
                <a:noFill/>
                <a:round/>
                <a:headEnd/>
                <a:tailEnd/>
              </a:ln>
            </p:spPr>
            <p:txBody>
              <a:bodyPr/>
              <a:lstStyle/>
              <a:p>
                <a:endParaRPr lang="en-GB"/>
              </a:p>
            </p:txBody>
          </p:sp>
        </p:grpSp>
        <p:sp>
          <p:nvSpPr>
            <p:cNvPr id="20517" name="Freeform 37"/>
            <p:cNvSpPr>
              <a:spLocks/>
            </p:cNvSpPr>
            <p:nvPr userDrawn="1"/>
          </p:nvSpPr>
          <p:spPr bwMode="ltGray">
            <a:xfrm>
              <a:off x="1217" y="2"/>
              <a:ext cx="862" cy="886"/>
            </a:xfrm>
            <a:custGeom>
              <a:avLst/>
              <a:gdLst/>
              <a:ahLst/>
              <a:cxnLst>
                <a:cxn ang="0">
                  <a:pos x="0" y="0"/>
                </a:cxn>
                <a:cxn ang="0">
                  <a:pos x="6" y="107"/>
                </a:cxn>
                <a:cxn ang="0">
                  <a:pos x="37" y="262"/>
                </a:cxn>
                <a:cxn ang="0">
                  <a:pos x="83" y="410"/>
                </a:cxn>
                <a:cxn ang="0">
                  <a:pos x="149" y="546"/>
                </a:cxn>
                <a:cxn ang="0">
                  <a:pos x="237" y="666"/>
                </a:cxn>
                <a:cxn ang="0">
                  <a:pos x="338" y="764"/>
                </a:cxn>
                <a:cxn ang="0">
                  <a:pos x="450" y="838"/>
                </a:cxn>
                <a:cxn ang="0">
                  <a:pos x="579" y="879"/>
                </a:cxn>
                <a:cxn ang="0">
                  <a:pos x="714" y="886"/>
                </a:cxn>
                <a:cxn ang="0">
                  <a:pos x="862" y="851"/>
                </a:cxn>
                <a:cxn ang="0">
                  <a:pos x="784" y="856"/>
                </a:cxn>
                <a:cxn ang="0">
                  <a:pos x="700" y="835"/>
                </a:cxn>
                <a:cxn ang="0">
                  <a:pos x="621" y="794"/>
                </a:cxn>
                <a:cxn ang="0">
                  <a:pos x="542" y="728"/>
                </a:cxn>
                <a:cxn ang="0">
                  <a:pos x="466" y="649"/>
                </a:cxn>
                <a:cxn ang="0">
                  <a:pos x="397" y="557"/>
                </a:cxn>
                <a:cxn ang="0">
                  <a:pos x="334" y="454"/>
                </a:cxn>
                <a:cxn ang="0">
                  <a:pos x="279" y="339"/>
                </a:cxn>
                <a:cxn ang="0">
                  <a:pos x="238" y="225"/>
                </a:cxn>
                <a:cxn ang="0">
                  <a:pos x="205" y="105"/>
                </a:cxn>
                <a:cxn ang="0">
                  <a:pos x="184" y="3"/>
                </a:cxn>
              </a:cxnLst>
              <a:rect l="0" t="0" r="r" b="b"/>
              <a:pathLst>
                <a:path w="862" h="886">
                  <a:moveTo>
                    <a:pt x="0" y="0"/>
                  </a:moveTo>
                  <a:lnTo>
                    <a:pt x="6" y="107"/>
                  </a:lnTo>
                  <a:lnTo>
                    <a:pt x="37" y="262"/>
                  </a:lnTo>
                  <a:lnTo>
                    <a:pt x="83" y="410"/>
                  </a:lnTo>
                  <a:lnTo>
                    <a:pt x="149" y="546"/>
                  </a:lnTo>
                  <a:lnTo>
                    <a:pt x="237" y="666"/>
                  </a:lnTo>
                  <a:lnTo>
                    <a:pt x="338" y="764"/>
                  </a:lnTo>
                  <a:lnTo>
                    <a:pt x="450" y="838"/>
                  </a:lnTo>
                  <a:lnTo>
                    <a:pt x="579" y="879"/>
                  </a:lnTo>
                  <a:lnTo>
                    <a:pt x="714" y="886"/>
                  </a:lnTo>
                  <a:lnTo>
                    <a:pt x="862" y="851"/>
                  </a:lnTo>
                  <a:lnTo>
                    <a:pt x="784" y="856"/>
                  </a:lnTo>
                  <a:lnTo>
                    <a:pt x="700" y="835"/>
                  </a:lnTo>
                  <a:lnTo>
                    <a:pt x="621" y="794"/>
                  </a:lnTo>
                  <a:lnTo>
                    <a:pt x="542" y="728"/>
                  </a:lnTo>
                  <a:lnTo>
                    <a:pt x="466" y="649"/>
                  </a:lnTo>
                  <a:lnTo>
                    <a:pt x="397" y="557"/>
                  </a:lnTo>
                  <a:lnTo>
                    <a:pt x="334" y="454"/>
                  </a:lnTo>
                  <a:lnTo>
                    <a:pt x="279" y="339"/>
                  </a:lnTo>
                  <a:lnTo>
                    <a:pt x="238" y="225"/>
                  </a:lnTo>
                  <a:lnTo>
                    <a:pt x="205" y="105"/>
                  </a:lnTo>
                  <a:lnTo>
                    <a:pt x="184" y="3"/>
                  </a:lnTo>
                </a:path>
              </a:pathLst>
            </a:custGeom>
            <a:solidFill>
              <a:schemeClr val="accent1"/>
            </a:solidFill>
            <a:ln w="9525">
              <a:noFill/>
              <a:round/>
              <a:headEnd/>
              <a:tailEnd/>
            </a:ln>
          </p:spPr>
          <p:txBody>
            <a:bodyPr/>
            <a:lstStyle/>
            <a:p>
              <a:endParaRPr lang="en-GB"/>
            </a:p>
          </p:txBody>
        </p:sp>
        <p:sp>
          <p:nvSpPr>
            <p:cNvPr id="20518" name="Freeform 38"/>
            <p:cNvSpPr>
              <a:spLocks/>
            </p:cNvSpPr>
            <p:nvPr userDrawn="1"/>
          </p:nvSpPr>
          <p:spPr bwMode="ltGray">
            <a:xfrm rot="9832527" flipV="1">
              <a:off x="2158" y="102"/>
              <a:ext cx="681" cy="593"/>
            </a:xfrm>
            <a:custGeom>
              <a:avLst/>
              <a:gdLst/>
              <a:ahLst/>
              <a:cxnLst>
                <a:cxn ang="0">
                  <a:pos x="0" y="0"/>
                </a:cxn>
                <a:cxn ang="0">
                  <a:pos x="0" y="25"/>
                </a:cxn>
                <a:cxn ang="0">
                  <a:pos x="3" y="50"/>
                </a:cxn>
                <a:cxn ang="0">
                  <a:pos x="6" y="75"/>
                </a:cxn>
                <a:cxn ang="0">
                  <a:pos x="11" y="98"/>
                </a:cxn>
                <a:cxn ang="0">
                  <a:pos x="18" y="119"/>
                </a:cxn>
                <a:cxn ang="0">
                  <a:pos x="27" y="141"/>
                </a:cxn>
                <a:cxn ang="0">
                  <a:pos x="38" y="161"/>
                </a:cxn>
                <a:cxn ang="0">
                  <a:pos x="51" y="178"/>
                </a:cxn>
                <a:cxn ang="0">
                  <a:pos x="67" y="194"/>
                </a:cxn>
                <a:cxn ang="0">
                  <a:pos x="86" y="208"/>
                </a:cxn>
                <a:cxn ang="0">
                  <a:pos x="106" y="219"/>
                </a:cxn>
                <a:cxn ang="0">
                  <a:pos x="131" y="228"/>
                </a:cxn>
                <a:cxn ang="0">
                  <a:pos x="158" y="234"/>
                </a:cxn>
                <a:cxn ang="0">
                  <a:pos x="188" y="237"/>
                </a:cxn>
                <a:cxn ang="0">
                  <a:pos x="220" y="236"/>
                </a:cxn>
                <a:cxn ang="0">
                  <a:pos x="257" y="232"/>
                </a:cxn>
                <a:cxn ang="0">
                  <a:pos x="224" y="227"/>
                </a:cxn>
                <a:cxn ang="0">
                  <a:pos x="195" y="220"/>
                </a:cxn>
                <a:cxn ang="0">
                  <a:pos x="170" y="212"/>
                </a:cxn>
                <a:cxn ang="0">
                  <a:pos x="148" y="204"/>
                </a:cxn>
                <a:cxn ang="0">
                  <a:pos x="128" y="193"/>
                </a:cxn>
                <a:cxn ang="0">
                  <a:pos x="112" y="182"/>
                </a:cxn>
                <a:cxn ang="0">
                  <a:pos x="97" y="169"/>
                </a:cxn>
                <a:cxn ang="0">
                  <a:pos x="84" y="155"/>
                </a:cxn>
                <a:cxn ang="0">
                  <a:pos x="72" y="141"/>
                </a:cxn>
                <a:cxn ang="0">
                  <a:pos x="61" y="125"/>
                </a:cxn>
                <a:cxn ang="0">
                  <a:pos x="52" y="107"/>
                </a:cxn>
                <a:cxn ang="0">
                  <a:pos x="43" y="88"/>
                </a:cxn>
                <a:cxn ang="0">
                  <a:pos x="33" y="69"/>
                </a:cxn>
                <a:cxn ang="0">
                  <a:pos x="23" y="47"/>
                </a:cxn>
                <a:cxn ang="0">
                  <a:pos x="12" y="24"/>
                </a:cxn>
                <a:cxn ang="0">
                  <a:pos x="0" y="0"/>
                </a:cxn>
              </a:cxnLst>
              <a:rect l="0" t="0" r="r" b="b"/>
              <a:pathLst>
                <a:path w="257" h="237">
                  <a:moveTo>
                    <a:pt x="0" y="0"/>
                  </a:moveTo>
                  <a:lnTo>
                    <a:pt x="0" y="25"/>
                  </a:lnTo>
                  <a:lnTo>
                    <a:pt x="3" y="50"/>
                  </a:lnTo>
                  <a:lnTo>
                    <a:pt x="6" y="75"/>
                  </a:lnTo>
                  <a:lnTo>
                    <a:pt x="11" y="98"/>
                  </a:lnTo>
                  <a:lnTo>
                    <a:pt x="18" y="119"/>
                  </a:lnTo>
                  <a:lnTo>
                    <a:pt x="27" y="141"/>
                  </a:lnTo>
                  <a:lnTo>
                    <a:pt x="38" y="161"/>
                  </a:lnTo>
                  <a:lnTo>
                    <a:pt x="51" y="178"/>
                  </a:lnTo>
                  <a:lnTo>
                    <a:pt x="67" y="194"/>
                  </a:lnTo>
                  <a:lnTo>
                    <a:pt x="86" y="208"/>
                  </a:lnTo>
                  <a:lnTo>
                    <a:pt x="106" y="219"/>
                  </a:lnTo>
                  <a:lnTo>
                    <a:pt x="131" y="228"/>
                  </a:lnTo>
                  <a:lnTo>
                    <a:pt x="158" y="234"/>
                  </a:lnTo>
                  <a:lnTo>
                    <a:pt x="188" y="237"/>
                  </a:lnTo>
                  <a:lnTo>
                    <a:pt x="220" y="236"/>
                  </a:lnTo>
                  <a:lnTo>
                    <a:pt x="257" y="232"/>
                  </a:lnTo>
                  <a:lnTo>
                    <a:pt x="224" y="227"/>
                  </a:lnTo>
                  <a:lnTo>
                    <a:pt x="195" y="220"/>
                  </a:lnTo>
                  <a:lnTo>
                    <a:pt x="170" y="212"/>
                  </a:lnTo>
                  <a:lnTo>
                    <a:pt x="148" y="204"/>
                  </a:lnTo>
                  <a:lnTo>
                    <a:pt x="128" y="193"/>
                  </a:lnTo>
                  <a:lnTo>
                    <a:pt x="112" y="182"/>
                  </a:lnTo>
                  <a:lnTo>
                    <a:pt x="97" y="169"/>
                  </a:lnTo>
                  <a:lnTo>
                    <a:pt x="84" y="155"/>
                  </a:lnTo>
                  <a:lnTo>
                    <a:pt x="72" y="141"/>
                  </a:lnTo>
                  <a:lnTo>
                    <a:pt x="61" y="125"/>
                  </a:lnTo>
                  <a:lnTo>
                    <a:pt x="52" y="107"/>
                  </a:lnTo>
                  <a:lnTo>
                    <a:pt x="43" y="88"/>
                  </a:lnTo>
                  <a:lnTo>
                    <a:pt x="33" y="69"/>
                  </a:lnTo>
                  <a:lnTo>
                    <a:pt x="23" y="47"/>
                  </a:lnTo>
                  <a:lnTo>
                    <a:pt x="12" y="24"/>
                  </a:lnTo>
                  <a:lnTo>
                    <a:pt x="0" y="0"/>
                  </a:lnTo>
                  <a:close/>
                </a:path>
              </a:pathLst>
            </a:custGeom>
            <a:solidFill>
              <a:schemeClr val="accent1"/>
            </a:solidFill>
            <a:ln w="9525">
              <a:noFill/>
              <a:round/>
              <a:headEnd/>
              <a:tailEnd/>
            </a:ln>
          </p:spPr>
          <p:txBody>
            <a:bodyPr/>
            <a:lstStyle/>
            <a:p>
              <a:endParaRPr lang="en-GB"/>
            </a:p>
          </p:txBody>
        </p:sp>
        <p:sp>
          <p:nvSpPr>
            <p:cNvPr id="20519" name="Freeform 39"/>
            <p:cNvSpPr>
              <a:spLocks/>
            </p:cNvSpPr>
            <p:nvPr userDrawn="1"/>
          </p:nvSpPr>
          <p:spPr bwMode="ltGray">
            <a:xfrm rot="9832527" flipV="1">
              <a:off x="1997" y="858"/>
              <a:ext cx="330" cy="278"/>
            </a:xfrm>
            <a:custGeom>
              <a:avLst/>
              <a:gdLst/>
              <a:ahLst/>
              <a:cxnLst>
                <a:cxn ang="0">
                  <a:pos x="77" y="0"/>
                </a:cxn>
                <a:cxn ang="0">
                  <a:pos x="124" y="108"/>
                </a:cxn>
                <a:cxn ang="0">
                  <a:pos x="120" y="107"/>
                </a:cxn>
                <a:cxn ang="0">
                  <a:pos x="107" y="105"/>
                </a:cxn>
                <a:cxn ang="0">
                  <a:pos x="89" y="101"/>
                </a:cxn>
                <a:cxn ang="0">
                  <a:pos x="68" y="99"/>
                </a:cxn>
                <a:cxn ang="0">
                  <a:pos x="45" y="97"/>
                </a:cxn>
                <a:cxn ang="0">
                  <a:pos x="25" y="98"/>
                </a:cxn>
                <a:cxn ang="0">
                  <a:pos x="9" y="102"/>
                </a:cxn>
                <a:cxn ang="0">
                  <a:pos x="0" y="110"/>
                </a:cxn>
                <a:cxn ang="0">
                  <a:pos x="4" y="98"/>
                </a:cxn>
                <a:cxn ang="0">
                  <a:pos x="8" y="89"/>
                </a:cxn>
                <a:cxn ang="0">
                  <a:pos x="16" y="82"/>
                </a:cxn>
                <a:cxn ang="0">
                  <a:pos x="25" y="76"/>
                </a:cxn>
                <a:cxn ang="0">
                  <a:pos x="36" y="72"/>
                </a:cxn>
                <a:cxn ang="0">
                  <a:pos x="47" y="71"/>
                </a:cxn>
                <a:cxn ang="0">
                  <a:pos x="59" y="71"/>
                </a:cxn>
                <a:cxn ang="0">
                  <a:pos x="72" y="74"/>
                </a:cxn>
                <a:cxn ang="0">
                  <a:pos x="73" y="71"/>
                </a:cxn>
                <a:cxn ang="0">
                  <a:pos x="70" y="56"/>
                </a:cxn>
                <a:cxn ang="0">
                  <a:pos x="67" y="38"/>
                </a:cxn>
                <a:cxn ang="0">
                  <a:pos x="65" y="30"/>
                </a:cxn>
                <a:cxn ang="0">
                  <a:pos x="63" y="30"/>
                </a:cxn>
                <a:cxn ang="0">
                  <a:pos x="61" y="29"/>
                </a:cxn>
                <a:cxn ang="0">
                  <a:pos x="59" y="26"/>
                </a:cxn>
                <a:cxn ang="0">
                  <a:pos x="57" y="23"/>
                </a:cxn>
                <a:cxn ang="0">
                  <a:pos x="57" y="19"/>
                </a:cxn>
                <a:cxn ang="0">
                  <a:pos x="59" y="14"/>
                </a:cxn>
                <a:cxn ang="0">
                  <a:pos x="66" y="8"/>
                </a:cxn>
                <a:cxn ang="0">
                  <a:pos x="77" y="0"/>
                </a:cxn>
              </a:cxnLst>
              <a:rect l="0" t="0" r="r" b="b"/>
              <a:pathLst>
                <a:path w="124" h="110">
                  <a:moveTo>
                    <a:pt x="77" y="0"/>
                  </a:moveTo>
                  <a:lnTo>
                    <a:pt x="124" y="108"/>
                  </a:lnTo>
                  <a:lnTo>
                    <a:pt x="120" y="107"/>
                  </a:lnTo>
                  <a:lnTo>
                    <a:pt x="107" y="105"/>
                  </a:lnTo>
                  <a:lnTo>
                    <a:pt x="89" y="101"/>
                  </a:lnTo>
                  <a:lnTo>
                    <a:pt x="68" y="99"/>
                  </a:lnTo>
                  <a:lnTo>
                    <a:pt x="45" y="97"/>
                  </a:lnTo>
                  <a:lnTo>
                    <a:pt x="25" y="98"/>
                  </a:lnTo>
                  <a:lnTo>
                    <a:pt x="9" y="102"/>
                  </a:lnTo>
                  <a:lnTo>
                    <a:pt x="0" y="110"/>
                  </a:lnTo>
                  <a:lnTo>
                    <a:pt x="4" y="98"/>
                  </a:lnTo>
                  <a:lnTo>
                    <a:pt x="8" y="89"/>
                  </a:lnTo>
                  <a:lnTo>
                    <a:pt x="16" y="82"/>
                  </a:lnTo>
                  <a:lnTo>
                    <a:pt x="25" y="76"/>
                  </a:lnTo>
                  <a:lnTo>
                    <a:pt x="36" y="72"/>
                  </a:lnTo>
                  <a:lnTo>
                    <a:pt x="47" y="71"/>
                  </a:lnTo>
                  <a:lnTo>
                    <a:pt x="59" y="71"/>
                  </a:lnTo>
                  <a:lnTo>
                    <a:pt x="72" y="74"/>
                  </a:lnTo>
                  <a:lnTo>
                    <a:pt x="73" y="71"/>
                  </a:lnTo>
                  <a:lnTo>
                    <a:pt x="70" y="56"/>
                  </a:lnTo>
                  <a:lnTo>
                    <a:pt x="67" y="38"/>
                  </a:lnTo>
                  <a:lnTo>
                    <a:pt x="65" y="30"/>
                  </a:lnTo>
                  <a:lnTo>
                    <a:pt x="63" y="30"/>
                  </a:lnTo>
                  <a:lnTo>
                    <a:pt x="61" y="29"/>
                  </a:lnTo>
                  <a:lnTo>
                    <a:pt x="59" y="26"/>
                  </a:lnTo>
                  <a:lnTo>
                    <a:pt x="57" y="23"/>
                  </a:lnTo>
                  <a:lnTo>
                    <a:pt x="57" y="19"/>
                  </a:lnTo>
                  <a:lnTo>
                    <a:pt x="59" y="14"/>
                  </a:lnTo>
                  <a:lnTo>
                    <a:pt x="66" y="8"/>
                  </a:lnTo>
                  <a:lnTo>
                    <a:pt x="77" y="0"/>
                  </a:lnTo>
                  <a:close/>
                </a:path>
              </a:pathLst>
            </a:custGeom>
            <a:solidFill>
              <a:schemeClr val="accent1"/>
            </a:solidFill>
            <a:ln w="9525">
              <a:noFill/>
              <a:round/>
              <a:headEnd/>
              <a:tailEnd/>
            </a:ln>
          </p:spPr>
          <p:txBody>
            <a:bodyPr/>
            <a:lstStyle/>
            <a:p>
              <a:endParaRPr lang="en-GB"/>
            </a:p>
          </p:txBody>
        </p:sp>
        <p:sp>
          <p:nvSpPr>
            <p:cNvPr id="20520" name="Freeform 40"/>
            <p:cNvSpPr>
              <a:spLocks/>
            </p:cNvSpPr>
            <p:nvPr userDrawn="1"/>
          </p:nvSpPr>
          <p:spPr bwMode="ltGray">
            <a:xfrm rot="9832527" flipV="1">
              <a:off x="2224" y="808"/>
              <a:ext cx="123" cy="233"/>
            </a:xfrm>
            <a:custGeom>
              <a:avLst/>
              <a:gdLst/>
              <a:ahLst/>
              <a:cxnLst>
                <a:cxn ang="0">
                  <a:pos x="31" y="0"/>
                </a:cxn>
                <a:cxn ang="0">
                  <a:pos x="20" y="38"/>
                </a:cxn>
                <a:cxn ang="0">
                  <a:pos x="15" y="62"/>
                </a:cxn>
                <a:cxn ang="0">
                  <a:pos x="11" y="79"/>
                </a:cxn>
                <a:cxn ang="0">
                  <a:pos x="0" y="94"/>
                </a:cxn>
                <a:cxn ang="0">
                  <a:pos x="12" y="88"/>
                </a:cxn>
                <a:cxn ang="0">
                  <a:pos x="23" y="80"/>
                </a:cxn>
                <a:cxn ang="0">
                  <a:pos x="32" y="69"/>
                </a:cxn>
                <a:cxn ang="0">
                  <a:pos x="40" y="57"/>
                </a:cxn>
                <a:cxn ang="0">
                  <a:pos x="45" y="44"/>
                </a:cxn>
                <a:cxn ang="0">
                  <a:pos x="46" y="30"/>
                </a:cxn>
                <a:cxn ang="0">
                  <a:pos x="42" y="15"/>
                </a:cxn>
                <a:cxn ang="0">
                  <a:pos x="31" y="0"/>
                </a:cxn>
              </a:cxnLst>
              <a:rect l="0" t="0" r="r" b="b"/>
              <a:pathLst>
                <a:path w="46" h="94">
                  <a:moveTo>
                    <a:pt x="31" y="0"/>
                  </a:moveTo>
                  <a:lnTo>
                    <a:pt x="20" y="38"/>
                  </a:lnTo>
                  <a:lnTo>
                    <a:pt x="15" y="62"/>
                  </a:lnTo>
                  <a:lnTo>
                    <a:pt x="11" y="79"/>
                  </a:lnTo>
                  <a:lnTo>
                    <a:pt x="0" y="94"/>
                  </a:lnTo>
                  <a:lnTo>
                    <a:pt x="12" y="88"/>
                  </a:lnTo>
                  <a:lnTo>
                    <a:pt x="23" y="80"/>
                  </a:lnTo>
                  <a:lnTo>
                    <a:pt x="32" y="69"/>
                  </a:lnTo>
                  <a:lnTo>
                    <a:pt x="40" y="57"/>
                  </a:lnTo>
                  <a:lnTo>
                    <a:pt x="45" y="44"/>
                  </a:lnTo>
                  <a:lnTo>
                    <a:pt x="46" y="30"/>
                  </a:lnTo>
                  <a:lnTo>
                    <a:pt x="42" y="15"/>
                  </a:lnTo>
                  <a:lnTo>
                    <a:pt x="31" y="0"/>
                  </a:lnTo>
                  <a:close/>
                </a:path>
              </a:pathLst>
            </a:custGeom>
            <a:solidFill>
              <a:schemeClr val="accent1"/>
            </a:solidFill>
            <a:ln w="9525">
              <a:noFill/>
              <a:round/>
              <a:headEnd/>
              <a:tailEnd/>
            </a:ln>
          </p:spPr>
          <p:txBody>
            <a:bodyPr/>
            <a:lstStyle/>
            <a:p>
              <a:endParaRPr lang="en-GB"/>
            </a:p>
          </p:txBody>
        </p:sp>
        <p:sp>
          <p:nvSpPr>
            <p:cNvPr id="20521" name="Freeform 41"/>
            <p:cNvSpPr>
              <a:spLocks/>
            </p:cNvSpPr>
            <p:nvPr userDrawn="1"/>
          </p:nvSpPr>
          <p:spPr bwMode="ltGray">
            <a:xfrm>
              <a:off x="1603" y="0"/>
              <a:ext cx="124" cy="121"/>
            </a:xfrm>
            <a:custGeom>
              <a:avLst/>
              <a:gdLst/>
              <a:ahLst/>
              <a:cxnLst>
                <a:cxn ang="0">
                  <a:pos x="124" y="0"/>
                </a:cxn>
                <a:cxn ang="0">
                  <a:pos x="113" y="9"/>
                </a:cxn>
                <a:cxn ang="0">
                  <a:pos x="99" y="25"/>
                </a:cxn>
                <a:cxn ang="0">
                  <a:pos x="81" y="41"/>
                </a:cxn>
                <a:cxn ang="0">
                  <a:pos x="63" y="54"/>
                </a:cxn>
                <a:cxn ang="0">
                  <a:pos x="41" y="66"/>
                </a:cxn>
                <a:cxn ang="0">
                  <a:pos x="22" y="74"/>
                </a:cxn>
                <a:cxn ang="0">
                  <a:pos x="0" y="75"/>
                </a:cxn>
                <a:cxn ang="0">
                  <a:pos x="10" y="96"/>
                </a:cxn>
                <a:cxn ang="0">
                  <a:pos x="23" y="113"/>
                </a:cxn>
                <a:cxn ang="0">
                  <a:pos x="41" y="121"/>
                </a:cxn>
                <a:cxn ang="0">
                  <a:pos x="60" y="121"/>
                </a:cxn>
                <a:cxn ang="0">
                  <a:pos x="83" y="111"/>
                </a:cxn>
                <a:cxn ang="0">
                  <a:pos x="101" y="88"/>
                </a:cxn>
                <a:cxn ang="0">
                  <a:pos x="116" y="53"/>
                </a:cxn>
                <a:cxn ang="0">
                  <a:pos x="124" y="0"/>
                </a:cxn>
              </a:cxnLst>
              <a:rect l="0" t="0" r="r" b="b"/>
              <a:pathLst>
                <a:path w="124" h="121">
                  <a:moveTo>
                    <a:pt x="124" y="0"/>
                  </a:moveTo>
                  <a:lnTo>
                    <a:pt x="113" y="9"/>
                  </a:lnTo>
                  <a:lnTo>
                    <a:pt x="99" y="25"/>
                  </a:lnTo>
                  <a:lnTo>
                    <a:pt x="81" y="41"/>
                  </a:lnTo>
                  <a:lnTo>
                    <a:pt x="63" y="54"/>
                  </a:lnTo>
                  <a:lnTo>
                    <a:pt x="41" y="66"/>
                  </a:lnTo>
                  <a:lnTo>
                    <a:pt x="22" y="74"/>
                  </a:lnTo>
                  <a:lnTo>
                    <a:pt x="0" y="75"/>
                  </a:lnTo>
                  <a:lnTo>
                    <a:pt x="10" y="96"/>
                  </a:lnTo>
                  <a:lnTo>
                    <a:pt x="23" y="113"/>
                  </a:lnTo>
                  <a:lnTo>
                    <a:pt x="41" y="121"/>
                  </a:lnTo>
                  <a:lnTo>
                    <a:pt x="60" y="121"/>
                  </a:lnTo>
                  <a:lnTo>
                    <a:pt x="83" y="111"/>
                  </a:lnTo>
                  <a:lnTo>
                    <a:pt x="101" y="88"/>
                  </a:lnTo>
                  <a:lnTo>
                    <a:pt x="116" y="53"/>
                  </a:lnTo>
                  <a:lnTo>
                    <a:pt x="124" y="0"/>
                  </a:lnTo>
                  <a:close/>
                </a:path>
              </a:pathLst>
            </a:custGeom>
            <a:solidFill>
              <a:schemeClr val="accent1"/>
            </a:solidFill>
            <a:ln w="9525">
              <a:noFill/>
              <a:round/>
              <a:headEnd/>
              <a:tailEnd/>
            </a:ln>
          </p:spPr>
          <p:txBody>
            <a:bodyPr/>
            <a:lstStyle/>
            <a:p>
              <a:endParaRPr lang="en-GB"/>
            </a:p>
          </p:txBody>
        </p:sp>
        <p:sp>
          <p:nvSpPr>
            <p:cNvPr id="20522" name="Freeform 42"/>
            <p:cNvSpPr>
              <a:spLocks/>
            </p:cNvSpPr>
            <p:nvPr userDrawn="1"/>
          </p:nvSpPr>
          <p:spPr bwMode="ltGray">
            <a:xfrm rot="9832527" flipV="1">
              <a:off x="2173" y="1238"/>
              <a:ext cx="393" cy="2300"/>
            </a:xfrm>
            <a:custGeom>
              <a:avLst/>
              <a:gdLst/>
              <a:ahLst/>
              <a:cxnLst>
                <a:cxn ang="0">
                  <a:pos x="0" y="0"/>
                </a:cxn>
                <a:cxn ang="0">
                  <a:pos x="6" y="6"/>
                </a:cxn>
                <a:cxn ang="0">
                  <a:pos x="16" y="14"/>
                </a:cxn>
                <a:cxn ang="0">
                  <a:pos x="28" y="24"/>
                </a:cxn>
                <a:cxn ang="0">
                  <a:pos x="41" y="37"/>
                </a:cxn>
                <a:cxn ang="0">
                  <a:pos x="58" y="53"/>
                </a:cxn>
                <a:cxn ang="0">
                  <a:pos x="73" y="70"/>
                </a:cxn>
                <a:cxn ang="0">
                  <a:pos x="88" y="90"/>
                </a:cxn>
                <a:cxn ang="0">
                  <a:pos x="100" y="113"/>
                </a:cxn>
                <a:cxn ang="0">
                  <a:pos x="112" y="137"/>
                </a:cxn>
                <a:cxn ang="0">
                  <a:pos x="120" y="165"/>
                </a:cxn>
                <a:cxn ang="0">
                  <a:pos x="124" y="196"/>
                </a:cxn>
                <a:cxn ang="0">
                  <a:pos x="126" y="228"/>
                </a:cxn>
                <a:cxn ang="0">
                  <a:pos x="120" y="264"/>
                </a:cxn>
                <a:cxn ang="0">
                  <a:pos x="109" y="302"/>
                </a:cxn>
                <a:cxn ang="0">
                  <a:pos x="92" y="342"/>
                </a:cxn>
                <a:cxn ang="0">
                  <a:pos x="67" y="386"/>
                </a:cxn>
                <a:cxn ang="0">
                  <a:pos x="39" y="436"/>
                </a:cxn>
                <a:cxn ang="0">
                  <a:pos x="21" y="482"/>
                </a:cxn>
                <a:cxn ang="0">
                  <a:pos x="10" y="525"/>
                </a:cxn>
                <a:cxn ang="0">
                  <a:pos x="6" y="566"/>
                </a:cxn>
                <a:cxn ang="0">
                  <a:pos x="6" y="605"/>
                </a:cxn>
                <a:cxn ang="0">
                  <a:pos x="8" y="641"/>
                </a:cxn>
                <a:cxn ang="0">
                  <a:pos x="12" y="673"/>
                </a:cxn>
                <a:cxn ang="0">
                  <a:pos x="14" y="704"/>
                </a:cxn>
                <a:cxn ang="0">
                  <a:pos x="41" y="688"/>
                </a:cxn>
                <a:cxn ang="0">
                  <a:pos x="39" y="680"/>
                </a:cxn>
                <a:cxn ang="0">
                  <a:pos x="36" y="657"/>
                </a:cxn>
                <a:cxn ang="0">
                  <a:pos x="33" y="622"/>
                </a:cxn>
                <a:cxn ang="0">
                  <a:pos x="35" y="575"/>
                </a:cxn>
                <a:cxn ang="0">
                  <a:pos x="41" y="519"/>
                </a:cxn>
                <a:cxn ang="0">
                  <a:pos x="58" y="455"/>
                </a:cxn>
                <a:cxn ang="0">
                  <a:pos x="86" y="386"/>
                </a:cxn>
                <a:cxn ang="0">
                  <a:pos x="129" y="313"/>
                </a:cxn>
                <a:cxn ang="0">
                  <a:pos x="143" y="279"/>
                </a:cxn>
                <a:cxn ang="0">
                  <a:pos x="149" y="235"/>
                </a:cxn>
                <a:cxn ang="0">
                  <a:pos x="144" y="184"/>
                </a:cxn>
                <a:cxn ang="0">
                  <a:pos x="131" y="134"/>
                </a:cxn>
                <a:cxn ang="0">
                  <a:pos x="109" y="85"/>
                </a:cxn>
                <a:cxn ang="0">
                  <a:pos x="81" y="44"/>
                </a:cxn>
                <a:cxn ang="0">
                  <a:pos x="44" y="14"/>
                </a:cxn>
                <a:cxn ang="0">
                  <a:pos x="0" y="0"/>
                </a:cxn>
              </a:cxnLst>
              <a:rect l="0" t="0" r="r" b="b"/>
              <a:pathLst>
                <a:path w="149" h="704">
                  <a:moveTo>
                    <a:pt x="0" y="0"/>
                  </a:moveTo>
                  <a:lnTo>
                    <a:pt x="6" y="6"/>
                  </a:lnTo>
                  <a:lnTo>
                    <a:pt x="16" y="14"/>
                  </a:lnTo>
                  <a:lnTo>
                    <a:pt x="28" y="24"/>
                  </a:lnTo>
                  <a:lnTo>
                    <a:pt x="41" y="37"/>
                  </a:lnTo>
                  <a:lnTo>
                    <a:pt x="58" y="53"/>
                  </a:lnTo>
                  <a:lnTo>
                    <a:pt x="73" y="70"/>
                  </a:lnTo>
                  <a:lnTo>
                    <a:pt x="88" y="90"/>
                  </a:lnTo>
                  <a:lnTo>
                    <a:pt x="100" y="113"/>
                  </a:lnTo>
                  <a:lnTo>
                    <a:pt x="112" y="137"/>
                  </a:lnTo>
                  <a:lnTo>
                    <a:pt x="120" y="165"/>
                  </a:lnTo>
                  <a:lnTo>
                    <a:pt x="124" y="196"/>
                  </a:lnTo>
                  <a:lnTo>
                    <a:pt x="126" y="228"/>
                  </a:lnTo>
                  <a:lnTo>
                    <a:pt x="120" y="264"/>
                  </a:lnTo>
                  <a:lnTo>
                    <a:pt x="109" y="302"/>
                  </a:lnTo>
                  <a:lnTo>
                    <a:pt x="92" y="342"/>
                  </a:lnTo>
                  <a:lnTo>
                    <a:pt x="67" y="386"/>
                  </a:lnTo>
                  <a:lnTo>
                    <a:pt x="39" y="436"/>
                  </a:lnTo>
                  <a:lnTo>
                    <a:pt x="21" y="482"/>
                  </a:lnTo>
                  <a:lnTo>
                    <a:pt x="10" y="525"/>
                  </a:lnTo>
                  <a:lnTo>
                    <a:pt x="6" y="566"/>
                  </a:lnTo>
                  <a:lnTo>
                    <a:pt x="6" y="605"/>
                  </a:lnTo>
                  <a:lnTo>
                    <a:pt x="8" y="641"/>
                  </a:lnTo>
                  <a:lnTo>
                    <a:pt x="12" y="673"/>
                  </a:lnTo>
                  <a:lnTo>
                    <a:pt x="14" y="704"/>
                  </a:lnTo>
                  <a:lnTo>
                    <a:pt x="41" y="688"/>
                  </a:lnTo>
                  <a:lnTo>
                    <a:pt x="39" y="680"/>
                  </a:lnTo>
                  <a:lnTo>
                    <a:pt x="36" y="657"/>
                  </a:lnTo>
                  <a:lnTo>
                    <a:pt x="33" y="622"/>
                  </a:lnTo>
                  <a:lnTo>
                    <a:pt x="35" y="575"/>
                  </a:lnTo>
                  <a:lnTo>
                    <a:pt x="41" y="519"/>
                  </a:lnTo>
                  <a:lnTo>
                    <a:pt x="58" y="455"/>
                  </a:lnTo>
                  <a:lnTo>
                    <a:pt x="86" y="386"/>
                  </a:lnTo>
                  <a:lnTo>
                    <a:pt x="129" y="313"/>
                  </a:lnTo>
                  <a:lnTo>
                    <a:pt x="143" y="279"/>
                  </a:lnTo>
                  <a:lnTo>
                    <a:pt x="149" y="235"/>
                  </a:lnTo>
                  <a:lnTo>
                    <a:pt x="144" y="184"/>
                  </a:lnTo>
                  <a:lnTo>
                    <a:pt x="131" y="134"/>
                  </a:lnTo>
                  <a:lnTo>
                    <a:pt x="109" y="85"/>
                  </a:lnTo>
                  <a:lnTo>
                    <a:pt x="81" y="44"/>
                  </a:lnTo>
                  <a:lnTo>
                    <a:pt x="44" y="14"/>
                  </a:lnTo>
                  <a:lnTo>
                    <a:pt x="0" y="0"/>
                  </a:lnTo>
                  <a:close/>
                </a:path>
              </a:pathLst>
            </a:custGeom>
            <a:solidFill>
              <a:schemeClr val="accent1"/>
            </a:solidFill>
            <a:ln w="9525">
              <a:noFill/>
              <a:round/>
              <a:headEnd/>
              <a:tailEnd/>
            </a:ln>
          </p:spPr>
          <p:txBody>
            <a:bodyPr/>
            <a:lstStyle/>
            <a:p>
              <a:endParaRPr lang="en-GB"/>
            </a:p>
          </p:txBody>
        </p:sp>
        <p:sp>
          <p:nvSpPr>
            <p:cNvPr id="20523" name="Freeform 43"/>
            <p:cNvSpPr>
              <a:spLocks/>
            </p:cNvSpPr>
            <p:nvPr userDrawn="1"/>
          </p:nvSpPr>
          <p:spPr bwMode="ltGray">
            <a:xfrm>
              <a:off x="0" y="1848"/>
              <a:ext cx="36" cy="132"/>
            </a:xfrm>
            <a:custGeom>
              <a:avLst/>
              <a:gdLst/>
              <a:ahLst/>
              <a:cxnLst>
                <a:cxn ang="0">
                  <a:pos x="0" y="0"/>
                </a:cxn>
                <a:cxn ang="0">
                  <a:pos x="36" y="12"/>
                </a:cxn>
                <a:cxn ang="0">
                  <a:pos x="0" y="132"/>
                </a:cxn>
                <a:cxn ang="0">
                  <a:pos x="0" y="0"/>
                </a:cxn>
              </a:cxnLst>
              <a:rect l="0" t="0" r="r" b="b"/>
              <a:pathLst>
                <a:path w="36" h="132">
                  <a:moveTo>
                    <a:pt x="0" y="0"/>
                  </a:moveTo>
                  <a:lnTo>
                    <a:pt x="36" y="12"/>
                  </a:lnTo>
                  <a:lnTo>
                    <a:pt x="0" y="132"/>
                  </a:lnTo>
                  <a:lnTo>
                    <a:pt x="0" y="0"/>
                  </a:lnTo>
                  <a:close/>
                </a:path>
              </a:pathLst>
            </a:custGeom>
            <a:solidFill>
              <a:schemeClr val="folHlink"/>
            </a:solidFill>
            <a:ln w="9525">
              <a:noFill/>
              <a:round/>
              <a:headEnd/>
              <a:tailEnd/>
            </a:ln>
            <a:effectLst/>
          </p:spPr>
          <p:txBody>
            <a:bodyPr/>
            <a:lstStyle/>
            <a:p>
              <a:endParaRPr lang="en-GB"/>
            </a:p>
          </p:txBody>
        </p:sp>
      </p:grpSp>
      <p:sp>
        <p:nvSpPr>
          <p:cNvPr id="20524" name="Rectangle 44"/>
          <p:cNvSpPr>
            <a:spLocks noGrp="1" noChangeArrowheads="1"/>
          </p:cNvSpPr>
          <p:nvPr>
            <p:ph type="dt" sz="half" idx="2"/>
          </p:nvPr>
        </p:nvSpPr>
        <p:spPr>
          <a:xfrm>
            <a:off x="457200" y="6248400"/>
            <a:ext cx="2133600" cy="457200"/>
          </a:xfrm>
        </p:spPr>
        <p:txBody>
          <a:bodyPr/>
          <a:lstStyle>
            <a:lvl1pPr>
              <a:defRPr/>
            </a:lvl1pPr>
          </a:lstStyle>
          <a:p>
            <a:endParaRPr lang="en-US"/>
          </a:p>
        </p:txBody>
      </p:sp>
      <p:sp>
        <p:nvSpPr>
          <p:cNvPr id="20525" name="Rectangle 45"/>
          <p:cNvSpPr>
            <a:spLocks noGrp="1" noChangeArrowheads="1"/>
          </p:cNvSpPr>
          <p:nvPr>
            <p:ph type="ftr" sz="quarter" idx="3"/>
          </p:nvPr>
        </p:nvSpPr>
        <p:spPr/>
        <p:txBody>
          <a:bodyPr/>
          <a:lstStyle>
            <a:lvl1pPr>
              <a:defRPr/>
            </a:lvl1pPr>
          </a:lstStyle>
          <a:p>
            <a:r>
              <a:rPr lang="en-US"/>
              <a:t>By: Imdadullah, Lecturer Department of MIS, CBA, KSU</a:t>
            </a:r>
          </a:p>
        </p:txBody>
      </p:sp>
      <p:sp>
        <p:nvSpPr>
          <p:cNvPr id="20526" name="Rectangle 46"/>
          <p:cNvSpPr>
            <a:spLocks noGrp="1" noChangeArrowheads="1"/>
          </p:cNvSpPr>
          <p:nvPr>
            <p:ph type="sldNum" sz="quarter" idx="4"/>
          </p:nvPr>
        </p:nvSpPr>
        <p:spPr/>
        <p:txBody>
          <a:bodyPr/>
          <a:lstStyle>
            <a:lvl1pPr>
              <a:defRPr/>
            </a:lvl1pPr>
          </a:lstStyle>
          <a:p>
            <a:fld id="{C9D45001-D4A7-4C44-BAB3-3D5704833A91}" type="slidenum">
              <a:rPr lang="ar-SA"/>
              <a:pPr/>
              <a:t>‹#›</a:t>
            </a:fld>
            <a:endParaRPr lang="en-US"/>
          </a:p>
        </p:txBody>
      </p:sp>
      <p:sp>
        <p:nvSpPr>
          <p:cNvPr id="20527" name="Rectangle 47"/>
          <p:cNvSpPr>
            <a:spLocks noGrp="1" noChangeArrowheads="1"/>
          </p:cNvSpPr>
          <p:nvPr>
            <p:ph type="ctrTitle"/>
          </p:nvPr>
        </p:nvSpPr>
        <p:spPr>
          <a:xfrm>
            <a:off x="2455863" y="596900"/>
            <a:ext cx="6192837" cy="3581400"/>
          </a:xfrm>
        </p:spPr>
        <p:txBody>
          <a:bodyPr/>
          <a:lstStyle>
            <a:lvl1pPr>
              <a:defRPr sz="5200" b="1"/>
            </a:lvl1pPr>
          </a:lstStyle>
          <a:p>
            <a:r>
              <a:rPr lang="en-US"/>
              <a:t>Click to edit Master title style</a:t>
            </a:r>
          </a:p>
        </p:txBody>
      </p:sp>
      <p:sp>
        <p:nvSpPr>
          <p:cNvPr id="20528" name="Rectangle 48"/>
          <p:cNvSpPr>
            <a:spLocks noGrp="1" noChangeArrowheads="1"/>
          </p:cNvSpPr>
          <p:nvPr>
            <p:ph type="subTitle" idx="1"/>
          </p:nvPr>
        </p:nvSpPr>
        <p:spPr>
          <a:xfrm>
            <a:off x="2489200" y="4279900"/>
            <a:ext cx="6146800" cy="1485900"/>
          </a:xfrm>
        </p:spPr>
        <p:txBody>
          <a:bodyPr/>
          <a:lstStyle>
            <a:lvl1pPr marL="0" indent="0" algn="ctr">
              <a:buFontTx/>
              <a:buNone/>
              <a:defRPr b="1">
                <a:effectLst>
                  <a:outerShdw blurRad="38100" dist="38100" dir="2700000" algn="tl">
                    <a:srgbClr val="C0C0C0"/>
                  </a:outerShdw>
                </a:effectLst>
              </a:defRPr>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By: Imdadullah, Lecturer Department of MIS, CBA, KSU</a:t>
            </a:r>
          </a:p>
        </p:txBody>
      </p:sp>
      <p:sp>
        <p:nvSpPr>
          <p:cNvPr id="6" name="Slide Number Placeholder 5"/>
          <p:cNvSpPr>
            <a:spLocks noGrp="1"/>
          </p:cNvSpPr>
          <p:nvPr>
            <p:ph type="sldNum" sz="quarter" idx="12"/>
          </p:nvPr>
        </p:nvSpPr>
        <p:spPr/>
        <p:txBody>
          <a:bodyPr/>
          <a:lstStyle>
            <a:lvl1pPr>
              <a:defRPr/>
            </a:lvl1pPr>
          </a:lstStyle>
          <a:p>
            <a:fld id="{DAB00F9B-6AAE-4DFB-9CE7-D72F67637DC5}" type="slidenum">
              <a:rPr lang="ar-SA"/>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6225" y="103188"/>
            <a:ext cx="2060575" cy="59531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42913" y="103188"/>
            <a:ext cx="6030912" cy="59531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By: Imdadullah, Lecturer Department of MIS, CBA, KSU</a:t>
            </a:r>
          </a:p>
        </p:txBody>
      </p:sp>
      <p:sp>
        <p:nvSpPr>
          <p:cNvPr id="6" name="Slide Number Placeholder 5"/>
          <p:cNvSpPr>
            <a:spLocks noGrp="1"/>
          </p:cNvSpPr>
          <p:nvPr>
            <p:ph type="sldNum" sz="quarter" idx="12"/>
          </p:nvPr>
        </p:nvSpPr>
        <p:spPr/>
        <p:txBody>
          <a:bodyPr/>
          <a:lstStyle>
            <a:lvl1pPr>
              <a:defRPr/>
            </a:lvl1pPr>
          </a:lstStyle>
          <a:p>
            <a:fld id="{DF9C2557-4D34-4EC3-ABB4-E61EEA7DB107}" type="slidenum">
              <a:rPr lang="ar-SA"/>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42913" y="103188"/>
            <a:ext cx="8243887" cy="1314450"/>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457200" y="1600200"/>
            <a:ext cx="8229600" cy="4456113"/>
          </a:xfrm>
        </p:spPr>
        <p:txBody>
          <a:bodyPr/>
          <a:lstStyle/>
          <a:p>
            <a:endParaRPr lang="en-GB"/>
          </a:p>
        </p:txBody>
      </p:sp>
      <p:sp>
        <p:nvSpPr>
          <p:cNvPr id="4" name="Date Placeholder 3"/>
          <p:cNvSpPr>
            <a:spLocks noGrp="1"/>
          </p:cNvSpPr>
          <p:nvPr>
            <p:ph type="dt" sz="half" idx="10"/>
          </p:nvPr>
        </p:nvSpPr>
        <p:spPr>
          <a:xfrm>
            <a:off x="457200" y="6243638"/>
            <a:ext cx="2133600" cy="457200"/>
          </a:xfrm>
        </p:spPr>
        <p:txBody>
          <a:bodyPr/>
          <a:lstStyle>
            <a:lvl1pPr>
              <a:defRPr/>
            </a:lvl1pPr>
          </a:lstStyle>
          <a:p>
            <a:endParaRPr lang="en-US"/>
          </a:p>
        </p:txBody>
      </p:sp>
      <p:sp>
        <p:nvSpPr>
          <p:cNvPr id="5" name="Footer Placeholder 4"/>
          <p:cNvSpPr>
            <a:spLocks noGrp="1"/>
          </p:cNvSpPr>
          <p:nvPr>
            <p:ph type="ftr" sz="quarter" idx="11"/>
          </p:nvPr>
        </p:nvSpPr>
        <p:spPr>
          <a:xfrm>
            <a:off x="3124200" y="6248400"/>
            <a:ext cx="2895600" cy="457200"/>
          </a:xfrm>
        </p:spPr>
        <p:txBody>
          <a:bodyPr/>
          <a:lstStyle>
            <a:lvl1pPr>
              <a:defRPr/>
            </a:lvl1pPr>
          </a:lstStyle>
          <a:p>
            <a:r>
              <a:rPr lang="en-US"/>
              <a:t>By: Imdadullah, Lecturer Department of MIS, CBA, KSU</a:t>
            </a:r>
          </a:p>
        </p:txBody>
      </p:sp>
      <p:sp>
        <p:nvSpPr>
          <p:cNvPr id="6" name="Slide Number Placeholder 5"/>
          <p:cNvSpPr>
            <a:spLocks noGrp="1"/>
          </p:cNvSpPr>
          <p:nvPr>
            <p:ph type="sldNum" sz="quarter" idx="12"/>
          </p:nvPr>
        </p:nvSpPr>
        <p:spPr>
          <a:xfrm>
            <a:off x="6553200" y="6243638"/>
            <a:ext cx="2133600" cy="457200"/>
          </a:xfrm>
        </p:spPr>
        <p:txBody>
          <a:bodyPr/>
          <a:lstStyle>
            <a:lvl1pPr>
              <a:defRPr/>
            </a:lvl1pPr>
          </a:lstStyle>
          <a:p>
            <a:fld id="{AC2E5399-5E66-4508-857A-01448951F8C5}" type="slidenum">
              <a:rPr lang="ar-SA"/>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301625" y="228600"/>
            <a:ext cx="8510588" cy="1325563"/>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01625" y="1676400"/>
            <a:ext cx="4194175" cy="44227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676400"/>
            <a:ext cx="4194175" cy="4422775"/>
          </a:xfrm>
        </p:spPr>
        <p:txBody>
          <a:bodyPr/>
          <a:lstStyle/>
          <a:p>
            <a:pPr lvl="0"/>
            <a:endParaRPr lang="en-US" noProof="0" smtClean="0"/>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By: Imdadullah, Lecturer Department of MIS, CBA, KSU</a:t>
            </a:r>
          </a:p>
        </p:txBody>
      </p:sp>
      <p:sp>
        <p:nvSpPr>
          <p:cNvPr id="7" name="Rectangle 6"/>
          <p:cNvSpPr>
            <a:spLocks noGrp="1" noChangeArrowheads="1"/>
          </p:cNvSpPr>
          <p:nvPr>
            <p:ph type="sldNum" sz="quarter" idx="12"/>
          </p:nvPr>
        </p:nvSpPr>
        <p:spPr>
          <a:ln/>
        </p:spPr>
        <p:txBody>
          <a:bodyPr/>
          <a:lstStyle>
            <a:lvl1pPr>
              <a:defRPr/>
            </a:lvl1pPr>
          </a:lstStyle>
          <a:p>
            <a:pPr>
              <a:defRPr/>
            </a:pPr>
            <a:fld id="{6AD90333-4C3C-49C4-8636-392974F2821A}"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301625" y="228600"/>
            <a:ext cx="8510588" cy="1325563"/>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301625" y="1676400"/>
            <a:ext cx="4194175" cy="4422775"/>
          </a:xfrm>
        </p:spPr>
        <p:txBody>
          <a:bodyPr/>
          <a:lstStyle/>
          <a:p>
            <a:pPr lvl="0"/>
            <a:endParaRPr lang="en-US" noProof="0" smtClean="0"/>
          </a:p>
        </p:txBody>
      </p:sp>
      <p:sp>
        <p:nvSpPr>
          <p:cNvPr id="4" name="Text Placeholder 3"/>
          <p:cNvSpPr>
            <a:spLocks noGrp="1"/>
          </p:cNvSpPr>
          <p:nvPr>
            <p:ph type="body" sz="half" idx="2"/>
          </p:nvPr>
        </p:nvSpPr>
        <p:spPr>
          <a:xfrm>
            <a:off x="4648200" y="1676400"/>
            <a:ext cx="4194175" cy="44227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By: Imdadullah, Lecturer Department of MIS, CBA, KSU</a:t>
            </a:r>
          </a:p>
        </p:txBody>
      </p:sp>
      <p:sp>
        <p:nvSpPr>
          <p:cNvPr id="7" name="Rectangle 6"/>
          <p:cNvSpPr>
            <a:spLocks noGrp="1" noChangeArrowheads="1"/>
          </p:cNvSpPr>
          <p:nvPr>
            <p:ph type="sldNum" sz="quarter" idx="12"/>
          </p:nvPr>
        </p:nvSpPr>
        <p:spPr>
          <a:ln/>
        </p:spPr>
        <p:txBody>
          <a:bodyPr/>
          <a:lstStyle>
            <a:lvl1pPr>
              <a:defRPr/>
            </a:lvl1pPr>
          </a:lstStyle>
          <a:p>
            <a:pPr>
              <a:defRPr/>
            </a:pPr>
            <a:fld id="{C5A4F1BA-EF7E-4D89-A708-A09253C3943D}"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By: Imdadullah, Lecturer Department of MIS, CBA, KSU</a:t>
            </a:r>
          </a:p>
        </p:txBody>
      </p:sp>
      <p:sp>
        <p:nvSpPr>
          <p:cNvPr id="6" name="Slide Number Placeholder 5"/>
          <p:cNvSpPr>
            <a:spLocks noGrp="1"/>
          </p:cNvSpPr>
          <p:nvPr>
            <p:ph type="sldNum" sz="quarter" idx="12"/>
          </p:nvPr>
        </p:nvSpPr>
        <p:spPr/>
        <p:txBody>
          <a:bodyPr/>
          <a:lstStyle>
            <a:lvl1pPr>
              <a:defRPr/>
            </a:lvl1pPr>
          </a:lstStyle>
          <a:p>
            <a:fld id="{883AC5E4-371E-4E51-9F6A-33B81C9E2628}" type="slidenum">
              <a:rPr lang="ar-SA"/>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By: Imdadullah, Lecturer Department of MIS, CBA, KSU</a:t>
            </a:r>
          </a:p>
        </p:txBody>
      </p:sp>
      <p:sp>
        <p:nvSpPr>
          <p:cNvPr id="6" name="Slide Number Placeholder 5"/>
          <p:cNvSpPr>
            <a:spLocks noGrp="1"/>
          </p:cNvSpPr>
          <p:nvPr>
            <p:ph type="sldNum" sz="quarter" idx="12"/>
          </p:nvPr>
        </p:nvSpPr>
        <p:spPr/>
        <p:txBody>
          <a:bodyPr/>
          <a:lstStyle>
            <a:lvl1pPr>
              <a:defRPr/>
            </a:lvl1pPr>
          </a:lstStyle>
          <a:p>
            <a:fld id="{EDD5D427-19D7-4318-9AEA-F20075C6F6B4}" type="slidenum">
              <a:rPr lang="ar-SA"/>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4561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4561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By: Imdadullah, Lecturer Department of MIS, CBA, KSU</a:t>
            </a:r>
          </a:p>
        </p:txBody>
      </p:sp>
      <p:sp>
        <p:nvSpPr>
          <p:cNvPr id="7" name="Slide Number Placeholder 6"/>
          <p:cNvSpPr>
            <a:spLocks noGrp="1"/>
          </p:cNvSpPr>
          <p:nvPr>
            <p:ph type="sldNum" sz="quarter" idx="12"/>
          </p:nvPr>
        </p:nvSpPr>
        <p:spPr/>
        <p:txBody>
          <a:bodyPr/>
          <a:lstStyle>
            <a:lvl1pPr>
              <a:defRPr/>
            </a:lvl1pPr>
          </a:lstStyle>
          <a:p>
            <a:fld id="{1443F49E-B969-4638-AEFF-56ECF61DB56B}" type="slidenum">
              <a:rPr lang="ar-SA"/>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By: Imdadullah, Lecturer Department of MIS, CBA, KSU</a:t>
            </a:r>
          </a:p>
        </p:txBody>
      </p:sp>
      <p:sp>
        <p:nvSpPr>
          <p:cNvPr id="9" name="Slide Number Placeholder 8"/>
          <p:cNvSpPr>
            <a:spLocks noGrp="1"/>
          </p:cNvSpPr>
          <p:nvPr>
            <p:ph type="sldNum" sz="quarter" idx="12"/>
          </p:nvPr>
        </p:nvSpPr>
        <p:spPr/>
        <p:txBody>
          <a:bodyPr/>
          <a:lstStyle>
            <a:lvl1pPr>
              <a:defRPr/>
            </a:lvl1pPr>
          </a:lstStyle>
          <a:p>
            <a:fld id="{30F1C178-AD57-40F8-89D4-64A102B99A21}" type="slidenum">
              <a:rPr lang="ar-SA"/>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By: Imdadullah, Lecturer Department of MIS, CBA, KSU</a:t>
            </a:r>
          </a:p>
        </p:txBody>
      </p:sp>
      <p:sp>
        <p:nvSpPr>
          <p:cNvPr id="5" name="Slide Number Placeholder 4"/>
          <p:cNvSpPr>
            <a:spLocks noGrp="1"/>
          </p:cNvSpPr>
          <p:nvPr>
            <p:ph type="sldNum" sz="quarter" idx="12"/>
          </p:nvPr>
        </p:nvSpPr>
        <p:spPr/>
        <p:txBody>
          <a:bodyPr/>
          <a:lstStyle>
            <a:lvl1pPr>
              <a:defRPr/>
            </a:lvl1pPr>
          </a:lstStyle>
          <a:p>
            <a:fld id="{2C585015-6765-435A-BCE7-A9150B9A5B0D}" type="slidenum">
              <a:rPr lang="ar-SA"/>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By: Imdadullah, Lecturer Department of MIS, CBA, KSU</a:t>
            </a:r>
          </a:p>
        </p:txBody>
      </p:sp>
      <p:sp>
        <p:nvSpPr>
          <p:cNvPr id="4" name="Slide Number Placeholder 3"/>
          <p:cNvSpPr>
            <a:spLocks noGrp="1"/>
          </p:cNvSpPr>
          <p:nvPr>
            <p:ph type="sldNum" sz="quarter" idx="12"/>
          </p:nvPr>
        </p:nvSpPr>
        <p:spPr/>
        <p:txBody>
          <a:bodyPr/>
          <a:lstStyle>
            <a:lvl1pPr>
              <a:defRPr/>
            </a:lvl1pPr>
          </a:lstStyle>
          <a:p>
            <a:fld id="{585BE0B2-A4E7-4E51-8ACC-A99A7112ED4D}" type="slidenum">
              <a:rPr lang="ar-SA"/>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By: Imdadullah, Lecturer Department of MIS, CBA, KSU</a:t>
            </a:r>
          </a:p>
        </p:txBody>
      </p:sp>
      <p:sp>
        <p:nvSpPr>
          <p:cNvPr id="7" name="Slide Number Placeholder 6"/>
          <p:cNvSpPr>
            <a:spLocks noGrp="1"/>
          </p:cNvSpPr>
          <p:nvPr>
            <p:ph type="sldNum" sz="quarter" idx="12"/>
          </p:nvPr>
        </p:nvSpPr>
        <p:spPr/>
        <p:txBody>
          <a:bodyPr/>
          <a:lstStyle>
            <a:lvl1pPr>
              <a:defRPr/>
            </a:lvl1pPr>
          </a:lstStyle>
          <a:p>
            <a:fld id="{9332E6CA-D103-469E-B9C4-75ACD53E150A}" type="slidenum">
              <a:rPr lang="ar-SA"/>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By: Imdadullah, Lecturer Department of MIS, CBA, KSU</a:t>
            </a:r>
          </a:p>
        </p:txBody>
      </p:sp>
      <p:sp>
        <p:nvSpPr>
          <p:cNvPr id="7" name="Slide Number Placeholder 6"/>
          <p:cNvSpPr>
            <a:spLocks noGrp="1"/>
          </p:cNvSpPr>
          <p:nvPr>
            <p:ph type="sldNum" sz="quarter" idx="12"/>
          </p:nvPr>
        </p:nvSpPr>
        <p:spPr/>
        <p:txBody>
          <a:bodyPr/>
          <a:lstStyle>
            <a:lvl1pPr>
              <a:defRPr/>
            </a:lvl1pPr>
          </a:lstStyle>
          <a:p>
            <a:fld id="{8CA065B4-C753-4652-967F-E0653283E724}" type="slidenum">
              <a:rPr lang="ar-SA"/>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9458" name="Group 2"/>
          <p:cNvGrpSpPr>
            <a:grpSpLocks/>
          </p:cNvGrpSpPr>
          <p:nvPr/>
        </p:nvGrpSpPr>
        <p:grpSpPr bwMode="auto">
          <a:xfrm>
            <a:off x="-7938" y="0"/>
            <a:ext cx="2833688" cy="6856413"/>
            <a:chOff x="-5" y="0"/>
            <a:chExt cx="1785" cy="4319"/>
          </a:xfrm>
        </p:grpSpPr>
        <p:sp>
          <p:nvSpPr>
            <p:cNvPr id="19459" name="Freeform 3"/>
            <p:cNvSpPr>
              <a:spLocks/>
            </p:cNvSpPr>
            <p:nvPr/>
          </p:nvSpPr>
          <p:spPr bwMode="ltGray">
            <a:xfrm>
              <a:off x="-5" y="3262"/>
              <a:ext cx="472" cy="802"/>
            </a:xfrm>
            <a:custGeom>
              <a:avLst/>
              <a:gdLst/>
              <a:ahLst/>
              <a:cxnLst>
                <a:cxn ang="0">
                  <a:pos x="5" y="32"/>
                </a:cxn>
                <a:cxn ang="0">
                  <a:pos x="189" y="26"/>
                </a:cxn>
                <a:cxn ang="0">
                  <a:pos x="309" y="66"/>
                </a:cxn>
                <a:cxn ang="0">
                  <a:pos x="357" y="98"/>
                </a:cxn>
                <a:cxn ang="0">
                  <a:pos x="413" y="162"/>
                </a:cxn>
                <a:cxn ang="0">
                  <a:pos x="437" y="250"/>
                </a:cxn>
                <a:cxn ang="0">
                  <a:pos x="397" y="530"/>
                </a:cxn>
                <a:cxn ang="0">
                  <a:pos x="341" y="634"/>
                </a:cxn>
                <a:cxn ang="0">
                  <a:pos x="173" y="714"/>
                </a:cxn>
                <a:cxn ang="0">
                  <a:pos x="77" y="730"/>
                </a:cxn>
                <a:cxn ang="0">
                  <a:pos x="69" y="802"/>
                </a:cxn>
                <a:cxn ang="0">
                  <a:pos x="7" y="788"/>
                </a:cxn>
                <a:cxn ang="0">
                  <a:pos x="5" y="751"/>
                </a:cxn>
                <a:cxn ang="0">
                  <a:pos x="37" y="722"/>
                </a:cxn>
                <a:cxn ang="0">
                  <a:pos x="5" y="670"/>
                </a:cxn>
                <a:cxn ang="0">
                  <a:pos x="5" y="32"/>
                </a:cxn>
              </a:cxnLst>
              <a:rect l="0" t="0" r="r" b="b"/>
              <a:pathLst>
                <a:path w="472" h="802">
                  <a:moveTo>
                    <a:pt x="5" y="32"/>
                  </a:moveTo>
                  <a:cubicBezTo>
                    <a:pt x="101" y="0"/>
                    <a:pt x="20" y="17"/>
                    <a:pt x="189" y="26"/>
                  </a:cubicBezTo>
                  <a:cubicBezTo>
                    <a:pt x="221" y="37"/>
                    <a:pt x="280" y="47"/>
                    <a:pt x="309" y="66"/>
                  </a:cubicBezTo>
                  <a:cubicBezTo>
                    <a:pt x="325" y="77"/>
                    <a:pt x="357" y="98"/>
                    <a:pt x="357" y="98"/>
                  </a:cubicBezTo>
                  <a:cubicBezTo>
                    <a:pt x="394" y="154"/>
                    <a:pt x="373" y="135"/>
                    <a:pt x="413" y="162"/>
                  </a:cubicBezTo>
                  <a:cubicBezTo>
                    <a:pt x="433" y="223"/>
                    <a:pt x="426" y="193"/>
                    <a:pt x="437" y="250"/>
                  </a:cubicBezTo>
                  <a:cubicBezTo>
                    <a:pt x="433" y="370"/>
                    <a:pt x="472" y="455"/>
                    <a:pt x="397" y="530"/>
                  </a:cubicBezTo>
                  <a:cubicBezTo>
                    <a:pt x="385" y="567"/>
                    <a:pt x="368" y="607"/>
                    <a:pt x="341" y="634"/>
                  </a:cubicBezTo>
                  <a:cubicBezTo>
                    <a:pt x="319" y="701"/>
                    <a:pt x="233" y="707"/>
                    <a:pt x="173" y="714"/>
                  </a:cubicBezTo>
                  <a:cubicBezTo>
                    <a:pt x="142" y="724"/>
                    <a:pt x="100" y="707"/>
                    <a:pt x="77" y="730"/>
                  </a:cubicBezTo>
                  <a:cubicBezTo>
                    <a:pt x="60" y="747"/>
                    <a:pt x="72" y="778"/>
                    <a:pt x="69" y="802"/>
                  </a:cubicBezTo>
                  <a:cubicBezTo>
                    <a:pt x="53" y="799"/>
                    <a:pt x="23" y="792"/>
                    <a:pt x="7" y="788"/>
                  </a:cubicBezTo>
                  <a:cubicBezTo>
                    <a:pt x="5" y="788"/>
                    <a:pt x="0" y="762"/>
                    <a:pt x="5" y="751"/>
                  </a:cubicBezTo>
                  <a:cubicBezTo>
                    <a:pt x="10" y="740"/>
                    <a:pt x="37" y="735"/>
                    <a:pt x="37" y="722"/>
                  </a:cubicBezTo>
                  <a:cubicBezTo>
                    <a:pt x="26" y="682"/>
                    <a:pt x="22" y="685"/>
                    <a:pt x="5" y="670"/>
                  </a:cubicBezTo>
                  <a:cubicBezTo>
                    <a:pt x="5" y="541"/>
                    <a:pt x="5" y="233"/>
                    <a:pt x="5" y="32"/>
                  </a:cubicBezTo>
                  <a:close/>
                </a:path>
              </a:pathLst>
            </a:custGeom>
            <a:solidFill>
              <a:schemeClr val="folHlink">
                <a:alpha val="50000"/>
              </a:schemeClr>
            </a:solidFill>
            <a:ln w="9525">
              <a:noFill/>
              <a:round/>
              <a:headEnd/>
              <a:tailEnd/>
            </a:ln>
            <a:effectLst/>
          </p:spPr>
          <p:txBody>
            <a:bodyPr/>
            <a:lstStyle/>
            <a:p>
              <a:endParaRPr lang="en-GB"/>
            </a:p>
          </p:txBody>
        </p:sp>
        <p:grpSp>
          <p:nvGrpSpPr>
            <p:cNvPr id="19460" name="Group 4"/>
            <p:cNvGrpSpPr>
              <a:grpSpLocks/>
            </p:cNvGrpSpPr>
            <p:nvPr/>
          </p:nvGrpSpPr>
          <p:grpSpPr bwMode="auto">
            <a:xfrm rot="14964908" flipH="1">
              <a:off x="104" y="2441"/>
              <a:ext cx="452" cy="444"/>
              <a:chOff x="1727" y="866"/>
              <a:chExt cx="129" cy="157"/>
            </a:xfrm>
          </p:grpSpPr>
          <p:sp>
            <p:nvSpPr>
              <p:cNvPr id="19461" name="Freeform 5"/>
              <p:cNvSpPr>
                <a:spLocks/>
              </p:cNvSpPr>
              <p:nvPr userDrawn="1"/>
            </p:nvSpPr>
            <p:spPr bwMode="ltGray">
              <a:xfrm>
                <a:off x="1727" y="866"/>
                <a:ext cx="41" cy="59"/>
              </a:xfrm>
              <a:custGeom>
                <a:avLst/>
                <a:gdLst/>
                <a:ahLst/>
                <a:cxnLst>
                  <a:cxn ang="0">
                    <a:pos x="83" y="28"/>
                  </a:cxn>
                  <a:cxn ang="0">
                    <a:pos x="27" y="0"/>
                  </a:cxn>
                  <a:cxn ang="0">
                    <a:pos x="0" y="117"/>
                  </a:cxn>
                  <a:cxn ang="0">
                    <a:pos x="83" y="28"/>
                  </a:cxn>
                </a:cxnLst>
                <a:rect l="0" t="0" r="r" b="b"/>
                <a:pathLst>
                  <a:path w="83" h="117">
                    <a:moveTo>
                      <a:pt x="83" y="28"/>
                    </a:moveTo>
                    <a:lnTo>
                      <a:pt x="27" y="0"/>
                    </a:lnTo>
                    <a:lnTo>
                      <a:pt x="0" y="117"/>
                    </a:lnTo>
                    <a:lnTo>
                      <a:pt x="83" y="28"/>
                    </a:lnTo>
                    <a:close/>
                  </a:path>
                </a:pathLst>
              </a:custGeom>
              <a:solidFill>
                <a:schemeClr val="bg2"/>
              </a:solidFill>
              <a:ln w="9525">
                <a:noFill/>
                <a:round/>
                <a:headEnd/>
                <a:tailEnd/>
              </a:ln>
            </p:spPr>
            <p:txBody>
              <a:bodyPr/>
              <a:lstStyle/>
              <a:p>
                <a:endParaRPr lang="en-GB"/>
              </a:p>
            </p:txBody>
          </p:sp>
          <p:sp>
            <p:nvSpPr>
              <p:cNvPr id="19462" name="Freeform 6"/>
              <p:cNvSpPr>
                <a:spLocks/>
              </p:cNvSpPr>
              <p:nvPr userDrawn="1"/>
            </p:nvSpPr>
            <p:spPr bwMode="ltGray">
              <a:xfrm>
                <a:off x="1786" y="894"/>
                <a:ext cx="70" cy="49"/>
              </a:xfrm>
              <a:custGeom>
                <a:avLst/>
                <a:gdLst/>
                <a:ahLst/>
                <a:cxnLst>
                  <a:cxn ang="0">
                    <a:pos x="0" y="98"/>
                  </a:cxn>
                  <a:cxn ang="0">
                    <a:pos x="118" y="0"/>
                  </a:cxn>
                  <a:cxn ang="0">
                    <a:pos x="140" y="49"/>
                  </a:cxn>
                  <a:cxn ang="0">
                    <a:pos x="0" y="98"/>
                  </a:cxn>
                </a:cxnLst>
                <a:rect l="0" t="0" r="r" b="b"/>
                <a:pathLst>
                  <a:path w="140" h="98">
                    <a:moveTo>
                      <a:pt x="0" y="98"/>
                    </a:moveTo>
                    <a:lnTo>
                      <a:pt x="118" y="0"/>
                    </a:lnTo>
                    <a:lnTo>
                      <a:pt x="140" y="49"/>
                    </a:lnTo>
                    <a:lnTo>
                      <a:pt x="0" y="98"/>
                    </a:lnTo>
                    <a:close/>
                  </a:path>
                </a:pathLst>
              </a:custGeom>
              <a:solidFill>
                <a:schemeClr val="bg2"/>
              </a:solidFill>
              <a:ln w="9525">
                <a:noFill/>
                <a:round/>
                <a:headEnd/>
                <a:tailEnd/>
              </a:ln>
            </p:spPr>
            <p:txBody>
              <a:bodyPr/>
              <a:lstStyle/>
              <a:p>
                <a:endParaRPr lang="en-GB"/>
              </a:p>
            </p:txBody>
          </p:sp>
          <p:sp>
            <p:nvSpPr>
              <p:cNvPr id="19463" name="Freeform 7"/>
              <p:cNvSpPr>
                <a:spLocks/>
              </p:cNvSpPr>
              <p:nvPr userDrawn="1"/>
            </p:nvSpPr>
            <p:spPr bwMode="ltGray">
              <a:xfrm>
                <a:off x="1772" y="998"/>
                <a:ext cx="73" cy="25"/>
              </a:xfrm>
              <a:custGeom>
                <a:avLst/>
                <a:gdLst/>
                <a:ahLst/>
                <a:cxnLst>
                  <a:cxn ang="0">
                    <a:pos x="0" y="7"/>
                  </a:cxn>
                  <a:cxn ang="0">
                    <a:pos x="145" y="0"/>
                  </a:cxn>
                  <a:cxn ang="0">
                    <a:pos x="131" y="49"/>
                  </a:cxn>
                  <a:cxn ang="0">
                    <a:pos x="0" y="7"/>
                  </a:cxn>
                </a:cxnLst>
                <a:rect l="0" t="0" r="r" b="b"/>
                <a:pathLst>
                  <a:path w="145" h="49">
                    <a:moveTo>
                      <a:pt x="0" y="7"/>
                    </a:moveTo>
                    <a:lnTo>
                      <a:pt x="145" y="0"/>
                    </a:lnTo>
                    <a:lnTo>
                      <a:pt x="131" y="49"/>
                    </a:lnTo>
                    <a:lnTo>
                      <a:pt x="0" y="7"/>
                    </a:lnTo>
                    <a:close/>
                  </a:path>
                </a:pathLst>
              </a:custGeom>
              <a:solidFill>
                <a:schemeClr val="bg2"/>
              </a:solidFill>
              <a:ln w="9525">
                <a:noFill/>
                <a:round/>
                <a:headEnd/>
                <a:tailEnd/>
              </a:ln>
            </p:spPr>
            <p:txBody>
              <a:bodyPr/>
              <a:lstStyle/>
              <a:p>
                <a:endParaRPr lang="en-GB"/>
              </a:p>
            </p:txBody>
          </p:sp>
        </p:grpSp>
        <p:sp>
          <p:nvSpPr>
            <p:cNvPr id="19464" name="Freeform 8"/>
            <p:cNvSpPr>
              <a:spLocks/>
            </p:cNvSpPr>
            <p:nvPr/>
          </p:nvSpPr>
          <p:spPr bwMode="ltGray">
            <a:xfrm>
              <a:off x="90" y="1736"/>
              <a:ext cx="710" cy="768"/>
            </a:xfrm>
            <a:custGeom>
              <a:avLst/>
              <a:gdLst/>
              <a:ahLst/>
              <a:cxnLst>
                <a:cxn ang="0">
                  <a:pos x="14" y="416"/>
                </a:cxn>
                <a:cxn ang="0">
                  <a:pos x="14" y="272"/>
                </a:cxn>
                <a:cxn ang="0">
                  <a:pos x="102" y="144"/>
                </a:cxn>
                <a:cxn ang="0">
                  <a:pos x="150" y="96"/>
                </a:cxn>
                <a:cxn ang="0">
                  <a:pos x="198" y="64"/>
                </a:cxn>
                <a:cxn ang="0">
                  <a:pos x="350" y="0"/>
                </a:cxn>
                <a:cxn ang="0">
                  <a:pos x="534" y="8"/>
                </a:cxn>
                <a:cxn ang="0">
                  <a:pos x="662" y="96"/>
                </a:cxn>
                <a:cxn ang="0">
                  <a:pos x="710" y="200"/>
                </a:cxn>
                <a:cxn ang="0">
                  <a:pos x="702" y="400"/>
                </a:cxn>
                <a:cxn ang="0">
                  <a:pos x="678" y="448"/>
                </a:cxn>
                <a:cxn ang="0">
                  <a:pos x="550" y="632"/>
                </a:cxn>
                <a:cxn ang="0">
                  <a:pos x="518" y="656"/>
                </a:cxn>
                <a:cxn ang="0">
                  <a:pos x="470" y="664"/>
                </a:cxn>
                <a:cxn ang="0">
                  <a:pos x="518" y="680"/>
                </a:cxn>
                <a:cxn ang="0">
                  <a:pos x="566" y="696"/>
                </a:cxn>
                <a:cxn ang="0">
                  <a:pos x="574" y="720"/>
                </a:cxn>
                <a:cxn ang="0">
                  <a:pos x="526" y="736"/>
                </a:cxn>
                <a:cxn ang="0">
                  <a:pos x="502" y="752"/>
                </a:cxn>
                <a:cxn ang="0">
                  <a:pos x="454" y="768"/>
                </a:cxn>
                <a:cxn ang="0">
                  <a:pos x="438" y="712"/>
                </a:cxn>
                <a:cxn ang="0">
                  <a:pos x="246" y="688"/>
                </a:cxn>
                <a:cxn ang="0">
                  <a:pos x="134" y="648"/>
                </a:cxn>
                <a:cxn ang="0">
                  <a:pos x="110" y="624"/>
                </a:cxn>
                <a:cxn ang="0">
                  <a:pos x="78" y="576"/>
                </a:cxn>
                <a:cxn ang="0">
                  <a:pos x="54" y="464"/>
                </a:cxn>
                <a:cxn ang="0">
                  <a:pos x="30" y="408"/>
                </a:cxn>
                <a:cxn ang="0">
                  <a:pos x="22" y="384"/>
                </a:cxn>
                <a:cxn ang="0">
                  <a:pos x="14" y="416"/>
                </a:cxn>
              </a:cxnLst>
              <a:rect l="0" t="0" r="r" b="b"/>
              <a:pathLst>
                <a:path w="710" h="768">
                  <a:moveTo>
                    <a:pt x="14" y="416"/>
                  </a:moveTo>
                  <a:cubicBezTo>
                    <a:pt x="6" y="353"/>
                    <a:pt x="0" y="339"/>
                    <a:pt x="14" y="272"/>
                  </a:cubicBezTo>
                  <a:cubicBezTo>
                    <a:pt x="24" y="227"/>
                    <a:pt x="72" y="178"/>
                    <a:pt x="102" y="144"/>
                  </a:cubicBezTo>
                  <a:cubicBezTo>
                    <a:pt x="117" y="127"/>
                    <a:pt x="134" y="112"/>
                    <a:pt x="150" y="96"/>
                  </a:cubicBezTo>
                  <a:cubicBezTo>
                    <a:pt x="164" y="82"/>
                    <a:pt x="198" y="64"/>
                    <a:pt x="198" y="64"/>
                  </a:cubicBezTo>
                  <a:cubicBezTo>
                    <a:pt x="231" y="14"/>
                    <a:pt x="294" y="7"/>
                    <a:pt x="350" y="0"/>
                  </a:cubicBezTo>
                  <a:cubicBezTo>
                    <a:pt x="411" y="3"/>
                    <a:pt x="473" y="1"/>
                    <a:pt x="534" y="8"/>
                  </a:cubicBezTo>
                  <a:cubicBezTo>
                    <a:pt x="582" y="13"/>
                    <a:pt x="624" y="71"/>
                    <a:pt x="662" y="96"/>
                  </a:cubicBezTo>
                  <a:cubicBezTo>
                    <a:pt x="691" y="140"/>
                    <a:pt x="698" y="151"/>
                    <a:pt x="710" y="200"/>
                  </a:cubicBezTo>
                  <a:cubicBezTo>
                    <a:pt x="707" y="267"/>
                    <a:pt x="707" y="333"/>
                    <a:pt x="702" y="400"/>
                  </a:cubicBezTo>
                  <a:cubicBezTo>
                    <a:pt x="700" y="423"/>
                    <a:pt x="688" y="428"/>
                    <a:pt x="678" y="448"/>
                  </a:cubicBezTo>
                  <a:cubicBezTo>
                    <a:pt x="646" y="512"/>
                    <a:pt x="626" y="607"/>
                    <a:pt x="550" y="632"/>
                  </a:cubicBezTo>
                  <a:cubicBezTo>
                    <a:pt x="539" y="640"/>
                    <a:pt x="530" y="651"/>
                    <a:pt x="518" y="656"/>
                  </a:cubicBezTo>
                  <a:cubicBezTo>
                    <a:pt x="503" y="662"/>
                    <a:pt x="470" y="648"/>
                    <a:pt x="470" y="664"/>
                  </a:cubicBezTo>
                  <a:cubicBezTo>
                    <a:pt x="470" y="681"/>
                    <a:pt x="502" y="675"/>
                    <a:pt x="518" y="680"/>
                  </a:cubicBezTo>
                  <a:cubicBezTo>
                    <a:pt x="534" y="685"/>
                    <a:pt x="566" y="696"/>
                    <a:pt x="566" y="696"/>
                  </a:cubicBezTo>
                  <a:cubicBezTo>
                    <a:pt x="569" y="704"/>
                    <a:pt x="580" y="714"/>
                    <a:pt x="574" y="720"/>
                  </a:cubicBezTo>
                  <a:cubicBezTo>
                    <a:pt x="562" y="732"/>
                    <a:pt x="542" y="731"/>
                    <a:pt x="526" y="736"/>
                  </a:cubicBezTo>
                  <a:cubicBezTo>
                    <a:pt x="517" y="739"/>
                    <a:pt x="511" y="748"/>
                    <a:pt x="502" y="752"/>
                  </a:cubicBezTo>
                  <a:cubicBezTo>
                    <a:pt x="487" y="759"/>
                    <a:pt x="454" y="768"/>
                    <a:pt x="454" y="768"/>
                  </a:cubicBezTo>
                  <a:cubicBezTo>
                    <a:pt x="448" y="750"/>
                    <a:pt x="453" y="725"/>
                    <a:pt x="438" y="712"/>
                  </a:cubicBezTo>
                  <a:cubicBezTo>
                    <a:pt x="407" y="685"/>
                    <a:pt x="256" y="689"/>
                    <a:pt x="246" y="688"/>
                  </a:cubicBezTo>
                  <a:cubicBezTo>
                    <a:pt x="207" y="680"/>
                    <a:pt x="166" y="674"/>
                    <a:pt x="134" y="648"/>
                  </a:cubicBezTo>
                  <a:cubicBezTo>
                    <a:pt x="125" y="641"/>
                    <a:pt x="117" y="633"/>
                    <a:pt x="110" y="624"/>
                  </a:cubicBezTo>
                  <a:cubicBezTo>
                    <a:pt x="98" y="609"/>
                    <a:pt x="78" y="576"/>
                    <a:pt x="78" y="576"/>
                  </a:cubicBezTo>
                  <a:cubicBezTo>
                    <a:pt x="66" y="506"/>
                    <a:pt x="74" y="544"/>
                    <a:pt x="54" y="464"/>
                  </a:cubicBezTo>
                  <a:cubicBezTo>
                    <a:pt x="37" y="397"/>
                    <a:pt x="58" y="463"/>
                    <a:pt x="30" y="408"/>
                  </a:cubicBezTo>
                  <a:cubicBezTo>
                    <a:pt x="26" y="400"/>
                    <a:pt x="30" y="380"/>
                    <a:pt x="22" y="384"/>
                  </a:cubicBezTo>
                  <a:cubicBezTo>
                    <a:pt x="12" y="389"/>
                    <a:pt x="17" y="405"/>
                    <a:pt x="14" y="416"/>
                  </a:cubicBezTo>
                  <a:close/>
                </a:path>
              </a:pathLst>
            </a:custGeom>
            <a:solidFill>
              <a:schemeClr val="accent2">
                <a:alpha val="50000"/>
              </a:schemeClr>
            </a:solidFill>
            <a:ln w="9525">
              <a:noFill/>
              <a:round/>
              <a:headEnd/>
              <a:tailEnd/>
            </a:ln>
            <a:effectLst/>
          </p:spPr>
          <p:txBody>
            <a:bodyPr/>
            <a:lstStyle/>
            <a:p>
              <a:endParaRPr lang="en-GB"/>
            </a:p>
          </p:txBody>
        </p:sp>
        <p:grpSp>
          <p:nvGrpSpPr>
            <p:cNvPr id="19465" name="Group 9"/>
            <p:cNvGrpSpPr>
              <a:grpSpLocks/>
            </p:cNvGrpSpPr>
            <p:nvPr/>
          </p:nvGrpSpPr>
          <p:grpSpPr bwMode="auto">
            <a:xfrm rot="416244">
              <a:off x="9" y="1746"/>
              <a:ext cx="1771" cy="1741"/>
              <a:chOff x="41" y="2787"/>
              <a:chExt cx="902" cy="833"/>
            </a:xfrm>
          </p:grpSpPr>
          <p:sp>
            <p:nvSpPr>
              <p:cNvPr id="19466" name="Freeform 10"/>
              <p:cNvSpPr>
                <a:spLocks/>
              </p:cNvSpPr>
              <p:nvPr userDrawn="1"/>
            </p:nvSpPr>
            <p:spPr bwMode="ltGray">
              <a:xfrm rot="373331" flipH="1">
                <a:off x="125" y="2787"/>
                <a:ext cx="313" cy="303"/>
              </a:xfrm>
              <a:custGeom>
                <a:avLst/>
                <a:gdLst/>
                <a:ahLst/>
                <a:cxnLst>
                  <a:cxn ang="0">
                    <a:pos x="46" y="210"/>
                  </a:cxn>
                  <a:cxn ang="0">
                    <a:pos x="37" y="198"/>
                  </a:cxn>
                  <a:cxn ang="0">
                    <a:pos x="26" y="181"/>
                  </a:cxn>
                  <a:cxn ang="0">
                    <a:pos x="15" y="159"/>
                  </a:cxn>
                  <a:cxn ang="0">
                    <a:pos x="5" y="135"/>
                  </a:cxn>
                  <a:cxn ang="0">
                    <a:pos x="0" y="109"/>
                  </a:cxn>
                  <a:cxn ang="0">
                    <a:pos x="1" y="82"/>
                  </a:cxn>
                  <a:cxn ang="0">
                    <a:pos x="9" y="57"/>
                  </a:cxn>
                  <a:cxn ang="0">
                    <a:pos x="27" y="35"/>
                  </a:cxn>
                  <a:cxn ang="0">
                    <a:pos x="45" y="22"/>
                  </a:cxn>
                  <a:cxn ang="0">
                    <a:pos x="60" y="12"/>
                  </a:cxn>
                  <a:cxn ang="0">
                    <a:pos x="72" y="7"/>
                  </a:cxn>
                  <a:cxn ang="0">
                    <a:pos x="81" y="5"/>
                  </a:cxn>
                  <a:cxn ang="0">
                    <a:pos x="88" y="5"/>
                  </a:cxn>
                  <a:cxn ang="0">
                    <a:pos x="104" y="0"/>
                  </a:cxn>
                  <a:cxn ang="0">
                    <a:pos x="148" y="8"/>
                  </a:cxn>
                  <a:cxn ang="0">
                    <a:pos x="160" y="12"/>
                  </a:cxn>
                  <a:cxn ang="0">
                    <a:pos x="172" y="15"/>
                  </a:cxn>
                  <a:cxn ang="0">
                    <a:pos x="182" y="19"/>
                  </a:cxn>
                  <a:cxn ang="0">
                    <a:pos x="190" y="23"/>
                  </a:cxn>
                  <a:cxn ang="0">
                    <a:pos x="198" y="27"/>
                  </a:cxn>
                  <a:cxn ang="0">
                    <a:pos x="205" y="32"/>
                  </a:cxn>
                  <a:cxn ang="0">
                    <a:pos x="211" y="38"/>
                  </a:cxn>
                  <a:cxn ang="0">
                    <a:pos x="217" y="45"/>
                  </a:cxn>
                  <a:cxn ang="0">
                    <a:pos x="205" y="40"/>
                  </a:cxn>
                  <a:cxn ang="0">
                    <a:pos x="194" y="36"/>
                  </a:cxn>
                  <a:cxn ang="0">
                    <a:pos x="183" y="33"/>
                  </a:cxn>
                  <a:cxn ang="0">
                    <a:pos x="172" y="30"/>
                  </a:cxn>
                  <a:cxn ang="0">
                    <a:pos x="163" y="27"/>
                  </a:cxn>
                  <a:cxn ang="0">
                    <a:pos x="153" y="26"/>
                  </a:cxn>
                  <a:cxn ang="0">
                    <a:pos x="143" y="24"/>
                  </a:cxn>
                  <a:cxn ang="0">
                    <a:pos x="134" y="24"/>
                  </a:cxn>
                  <a:cxn ang="0">
                    <a:pos x="125" y="24"/>
                  </a:cxn>
                  <a:cxn ang="0">
                    <a:pos x="116" y="25"/>
                  </a:cxn>
                  <a:cxn ang="0">
                    <a:pos x="107" y="27"/>
                  </a:cxn>
                  <a:cxn ang="0">
                    <a:pos x="99" y="29"/>
                  </a:cxn>
                  <a:cxn ang="0">
                    <a:pos x="91" y="33"/>
                  </a:cxn>
                  <a:cxn ang="0">
                    <a:pos x="82" y="36"/>
                  </a:cxn>
                  <a:cxn ang="0">
                    <a:pos x="74" y="41"/>
                  </a:cxn>
                  <a:cxn ang="0">
                    <a:pos x="66" y="46"/>
                  </a:cxn>
                  <a:cxn ang="0">
                    <a:pos x="52" y="61"/>
                  </a:cxn>
                  <a:cxn ang="0">
                    <a:pos x="42" y="80"/>
                  </a:cxn>
                  <a:cxn ang="0">
                    <a:pos x="37" y="103"/>
                  </a:cxn>
                  <a:cxn ang="0">
                    <a:pos x="35" y="126"/>
                  </a:cxn>
                  <a:cxn ang="0">
                    <a:pos x="35" y="151"/>
                  </a:cxn>
                  <a:cxn ang="0">
                    <a:pos x="38" y="174"/>
                  </a:cxn>
                  <a:cxn ang="0">
                    <a:pos x="41" y="194"/>
                  </a:cxn>
                  <a:cxn ang="0">
                    <a:pos x="46" y="210"/>
                  </a:cxn>
                </a:cxnLst>
                <a:rect l="0" t="0" r="r" b="b"/>
                <a:pathLst>
                  <a:path w="217" h="210">
                    <a:moveTo>
                      <a:pt x="46" y="210"/>
                    </a:moveTo>
                    <a:lnTo>
                      <a:pt x="37" y="198"/>
                    </a:lnTo>
                    <a:lnTo>
                      <a:pt x="26" y="181"/>
                    </a:lnTo>
                    <a:lnTo>
                      <a:pt x="15" y="159"/>
                    </a:lnTo>
                    <a:lnTo>
                      <a:pt x="5" y="135"/>
                    </a:lnTo>
                    <a:lnTo>
                      <a:pt x="0" y="109"/>
                    </a:lnTo>
                    <a:lnTo>
                      <a:pt x="1" y="82"/>
                    </a:lnTo>
                    <a:lnTo>
                      <a:pt x="9" y="57"/>
                    </a:lnTo>
                    <a:lnTo>
                      <a:pt x="27" y="35"/>
                    </a:lnTo>
                    <a:lnTo>
                      <a:pt x="45" y="22"/>
                    </a:lnTo>
                    <a:lnTo>
                      <a:pt x="60" y="12"/>
                    </a:lnTo>
                    <a:lnTo>
                      <a:pt x="72" y="7"/>
                    </a:lnTo>
                    <a:lnTo>
                      <a:pt x="81" y="5"/>
                    </a:lnTo>
                    <a:lnTo>
                      <a:pt x="88" y="5"/>
                    </a:lnTo>
                    <a:lnTo>
                      <a:pt x="104" y="0"/>
                    </a:lnTo>
                    <a:lnTo>
                      <a:pt x="148" y="8"/>
                    </a:lnTo>
                    <a:lnTo>
                      <a:pt x="160" y="12"/>
                    </a:lnTo>
                    <a:lnTo>
                      <a:pt x="172" y="15"/>
                    </a:lnTo>
                    <a:lnTo>
                      <a:pt x="182" y="19"/>
                    </a:lnTo>
                    <a:lnTo>
                      <a:pt x="190" y="23"/>
                    </a:lnTo>
                    <a:lnTo>
                      <a:pt x="198" y="27"/>
                    </a:lnTo>
                    <a:lnTo>
                      <a:pt x="205" y="32"/>
                    </a:lnTo>
                    <a:lnTo>
                      <a:pt x="211" y="38"/>
                    </a:lnTo>
                    <a:lnTo>
                      <a:pt x="217" y="45"/>
                    </a:lnTo>
                    <a:lnTo>
                      <a:pt x="205" y="40"/>
                    </a:lnTo>
                    <a:lnTo>
                      <a:pt x="194" y="36"/>
                    </a:lnTo>
                    <a:lnTo>
                      <a:pt x="183" y="33"/>
                    </a:lnTo>
                    <a:lnTo>
                      <a:pt x="172" y="30"/>
                    </a:lnTo>
                    <a:lnTo>
                      <a:pt x="163" y="27"/>
                    </a:lnTo>
                    <a:lnTo>
                      <a:pt x="153" y="26"/>
                    </a:lnTo>
                    <a:lnTo>
                      <a:pt x="143" y="24"/>
                    </a:lnTo>
                    <a:lnTo>
                      <a:pt x="134" y="24"/>
                    </a:lnTo>
                    <a:lnTo>
                      <a:pt x="125" y="24"/>
                    </a:lnTo>
                    <a:lnTo>
                      <a:pt x="116" y="25"/>
                    </a:lnTo>
                    <a:lnTo>
                      <a:pt x="107" y="27"/>
                    </a:lnTo>
                    <a:lnTo>
                      <a:pt x="99" y="29"/>
                    </a:lnTo>
                    <a:lnTo>
                      <a:pt x="91" y="33"/>
                    </a:lnTo>
                    <a:lnTo>
                      <a:pt x="82" y="36"/>
                    </a:lnTo>
                    <a:lnTo>
                      <a:pt x="74" y="41"/>
                    </a:lnTo>
                    <a:lnTo>
                      <a:pt x="66" y="46"/>
                    </a:lnTo>
                    <a:lnTo>
                      <a:pt x="52" y="61"/>
                    </a:lnTo>
                    <a:lnTo>
                      <a:pt x="42" y="80"/>
                    </a:lnTo>
                    <a:lnTo>
                      <a:pt x="37" y="103"/>
                    </a:lnTo>
                    <a:lnTo>
                      <a:pt x="35" y="126"/>
                    </a:lnTo>
                    <a:lnTo>
                      <a:pt x="35" y="151"/>
                    </a:lnTo>
                    <a:lnTo>
                      <a:pt x="38" y="174"/>
                    </a:lnTo>
                    <a:lnTo>
                      <a:pt x="41" y="194"/>
                    </a:lnTo>
                    <a:lnTo>
                      <a:pt x="46" y="210"/>
                    </a:lnTo>
                    <a:close/>
                  </a:path>
                </a:pathLst>
              </a:custGeom>
              <a:solidFill>
                <a:schemeClr val="accent2"/>
              </a:solidFill>
              <a:ln w="9525">
                <a:noFill/>
                <a:round/>
                <a:headEnd/>
                <a:tailEnd/>
              </a:ln>
            </p:spPr>
            <p:txBody>
              <a:bodyPr/>
              <a:lstStyle/>
              <a:p>
                <a:endParaRPr lang="en-GB"/>
              </a:p>
            </p:txBody>
          </p:sp>
          <p:sp>
            <p:nvSpPr>
              <p:cNvPr id="19467" name="Freeform 11"/>
              <p:cNvSpPr>
                <a:spLocks/>
              </p:cNvSpPr>
              <p:nvPr userDrawn="1"/>
            </p:nvSpPr>
            <p:spPr bwMode="ltGray">
              <a:xfrm rot="373331" flipH="1">
                <a:off x="41" y="2843"/>
                <a:ext cx="262" cy="308"/>
              </a:xfrm>
              <a:custGeom>
                <a:avLst/>
                <a:gdLst/>
                <a:ahLst/>
                <a:cxnLst>
                  <a:cxn ang="0">
                    <a:pos x="109" y="0"/>
                  </a:cxn>
                  <a:cxn ang="0">
                    <a:pos x="112" y="2"/>
                  </a:cxn>
                  <a:cxn ang="0">
                    <a:pos x="118" y="8"/>
                  </a:cxn>
                  <a:cxn ang="0">
                    <a:pos x="127" y="18"/>
                  </a:cxn>
                  <a:cxn ang="0">
                    <a:pos x="137" y="33"/>
                  </a:cxn>
                  <a:cxn ang="0">
                    <a:pos x="145" y="52"/>
                  </a:cxn>
                  <a:cxn ang="0">
                    <a:pos x="150" y="76"/>
                  </a:cxn>
                  <a:cxn ang="0">
                    <a:pos x="150" y="105"/>
                  </a:cxn>
                  <a:cxn ang="0">
                    <a:pos x="144" y="139"/>
                  </a:cxn>
                  <a:cxn ang="0">
                    <a:pos x="140" y="149"/>
                  </a:cxn>
                  <a:cxn ang="0">
                    <a:pos x="136" y="157"/>
                  </a:cxn>
                  <a:cxn ang="0">
                    <a:pos x="131" y="165"/>
                  </a:cxn>
                  <a:cxn ang="0">
                    <a:pos x="125" y="173"/>
                  </a:cxn>
                  <a:cxn ang="0">
                    <a:pos x="117" y="180"/>
                  </a:cxn>
                  <a:cxn ang="0">
                    <a:pos x="110" y="185"/>
                  </a:cxn>
                  <a:cxn ang="0">
                    <a:pos x="102" y="191"/>
                  </a:cxn>
                  <a:cxn ang="0">
                    <a:pos x="92" y="195"/>
                  </a:cxn>
                  <a:cxn ang="0">
                    <a:pos x="82" y="197"/>
                  </a:cxn>
                  <a:cxn ang="0">
                    <a:pos x="72" y="200"/>
                  </a:cxn>
                  <a:cxn ang="0">
                    <a:pos x="61" y="201"/>
                  </a:cxn>
                  <a:cxn ang="0">
                    <a:pos x="49" y="201"/>
                  </a:cxn>
                  <a:cxn ang="0">
                    <a:pos x="37" y="200"/>
                  </a:cxn>
                  <a:cxn ang="0">
                    <a:pos x="25" y="197"/>
                  </a:cxn>
                  <a:cxn ang="0">
                    <a:pos x="12" y="193"/>
                  </a:cxn>
                  <a:cxn ang="0">
                    <a:pos x="0" y="188"/>
                  </a:cxn>
                  <a:cxn ang="0">
                    <a:pos x="11" y="195"/>
                  </a:cxn>
                  <a:cxn ang="0">
                    <a:pos x="22" y="200"/>
                  </a:cxn>
                  <a:cxn ang="0">
                    <a:pos x="33" y="205"/>
                  </a:cxn>
                  <a:cxn ang="0">
                    <a:pos x="43" y="208"/>
                  </a:cxn>
                  <a:cxn ang="0">
                    <a:pos x="53" y="211"/>
                  </a:cxn>
                  <a:cxn ang="0">
                    <a:pos x="63" y="212"/>
                  </a:cxn>
                  <a:cxn ang="0">
                    <a:pos x="73" y="213"/>
                  </a:cxn>
                  <a:cxn ang="0">
                    <a:pos x="83" y="213"/>
                  </a:cxn>
                  <a:cxn ang="0">
                    <a:pos x="91" y="212"/>
                  </a:cxn>
                  <a:cxn ang="0">
                    <a:pos x="100" y="210"/>
                  </a:cxn>
                  <a:cxn ang="0">
                    <a:pos x="108" y="208"/>
                  </a:cxn>
                  <a:cxn ang="0">
                    <a:pos x="116" y="206"/>
                  </a:cxn>
                  <a:cxn ang="0">
                    <a:pos x="123" y="203"/>
                  </a:cxn>
                  <a:cxn ang="0">
                    <a:pos x="130" y="199"/>
                  </a:cxn>
                  <a:cxn ang="0">
                    <a:pos x="136" y="195"/>
                  </a:cxn>
                  <a:cxn ang="0">
                    <a:pos x="142" y="191"/>
                  </a:cxn>
                  <a:cxn ang="0">
                    <a:pos x="158" y="176"/>
                  </a:cxn>
                  <a:cxn ang="0">
                    <a:pos x="169" y="161"/>
                  </a:cxn>
                  <a:cxn ang="0">
                    <a:pos x="176" y="144"/>
                  </a:cxn>
                  <a:cxn ang="0">
                    <a:pos x="179" y="128"/>
                  </a:cxn>
                  <a:cxn ang="0">
                    <a:pos x="181" y="111"/>
                  </a:cxn>
                  <a:cxn ang="0">
                    <a:pos x="181" y="95"/>
                  </a:cxn>
                  <a:cxn ang="0">
                    <a:pos x="182" y="79"/>
                  </a:cxn>
                  <a:cxn ang="0">
                    <a:pos x="173" y="46"/>
                  </a:cxn>
                  <a:cxn ang="0">
                    <a:pos x="156" y="21"/>
                  </a:cxn>
                  <a:cxn ang="0">
                    <a:pos x="151" y="18"/>
                  </a:cxn>
                  <a:cxn ang="0">
                    <a:pos x="147" y="15"/>
                  </a:cxn>
                  <a:cxn ang="0">
                    <a:pos x="142" y="13"/>
                  </a:cxn>
                  <a:cxn ang="0">
                    <a:pos x="138" y="11"/>
                  </a:cxn>
                  <a:cxn ang="0">
                    <a:pos x="132" y="9"/>
                  </a:cxn>
                  <a:cxn ang="0">
                    <a:pos x="126" y="6"/>
                  </a:cxn>
                  <a:cxn ang="0">
                    <a:pos x="119" y="3"/>
                  </a:cxn>
                  <a:cxn ang="0">
                    <a:pos x="109" y="0"/>
                  </a:cxn>
                </a:cxnLst>
                <a:rect l="0" t="0" r="r" b="b"/>
                <a:pathLst>
                  <a:path w="182" h="213">
                    <a:moveTo>
                      <a:pt x="109" y="0"/>
                    </a:moveTo>
                    <a:lnTo>
                      <a:pt x="112" y="2"/>
                    </a:lnTo>
                    <a:lnTo>
                      <a:pt x="118" y="8"/>
                    </a:lnTo>
                    <a:lnTo>
                      <a:pt x="127" y="18"/>
                    </a:lnTo>
                    <a:lnTo>
                      <a:pt x="137" y="33"/>
                    </a:lnTo>
                    <a:lnTo>
                      <a:pt x="145" y="52"/>
                    </a:lnTo>
                    <a:lnTo>
                      <a:pt x="150" y="76"/>
                    </a:lnTo>
                    <a:lnTo>
                      <a:pt x="150" y="105"/>
                    </a:lnTo>
                    <a:lnTo>
                      <a:pt x="144" y="139"/>
                    </a:lnTo>
                    <a:lnTo>
                      <a:pt x="140" y="149"/>
                    </a:lnTo>
                    <a:lnTo>
                      <a:pt x="136" y="157"/>
                    </a:lnTo>
                    <a:lnTo>
                      <a:pt x="131" y="165"/>
                    </a:lnTo>
                    <a:lnTo>
                      <a:pt x="125" y="173"/>
                    </a:lnTo>
                    <a:lnTo>
                      <a:pt x="117" y="180"/>
                    </a:lnTo>
                    <a:lnTo>
                      <a:pt x="110" y="185"/>
                    </a:lnTo>
                    <a:lnTo>
                      <a:pt x="102" y="191"/>
                    </a:lnTo>
                    <a:lnTo>
                      <a:pt x="92" y="195"/>
                    </a:lnTo>
                    <a:lnTo>
                      <a:pt x="82" y="197"/>
                    </a:lnTo>
                    <a:lnTo>
                      <a:pt x="72" y="200"/>
                    </a:lnTo>
                    <a:lnTo>
                      <a:pt x="61" y="201"/>
                    </a:lnTo>
                    <a:lnTo>
                      <a:pt x="49" y="201"/>
                    </a:lnTo>
                    <a:lnTo>
                      <a:pt x="37" y="200"/>
                    </a:lnTo>
                    <a:lnTo>
                      <a:pt x="25" y="197"/>
                    </a:lnTo>
                    <a:lnTo>
                      <a:pt x="12" y="193"/>
                    </a:lnTo>
                    <a:lnTo>
                      <a:pt x="0" y="188"/>
                    </a:lnTo>
                    <a:lnTo>
                      <a:pt x="11" y="195"/>
                    </a:lnTo>
                    <a:lnTo>
                      <a:pt x="22" y="200"/>
                    </a:lnTo>
                    <a:lnTo>
                      <a:pt x="33" y="205"/>
                    </a:lnTo>
                    <a:lnTo>
                      <a:pt x="43" y="208"/>
                    </a:lnTo>
                    <a:lnTo>
                      <a:pt x="53" y="211"/>
                    </a:lnTo>
                    <a:lnTo>
                      <a:pt x="63" y="212"/>
                    </a:lnTo>
                    <a:lnTo>
                      <a:pt x="73" y="213"/>
                    </a:lnTo>
                    <a:lnTo>
                      <a:pt x="83" y="213"/>
                    </a:lnTo>
                    <a:lnTo>
                      <a:pt x="91" y="212"/>
                    </a:lnTo>
                    <a:lnTo>
                      <a:pt x="100" y="210"/>
                    </a:lnTo>
                    <a:lnTo>
                      <a:pt x="108" y="208"/>
                    </a:lnTo>
                    <a:lnTo>
                      <a:pt x="116" y="206"/>
                    </a:lnTo>
                    <a:lnTo>
                      <a:pt x="123" y="203"/>
                    </a:lnTo>
                    <a:lnTo>
                      <a:pt x="130" y="199"/>
                    </a:lnTo>
                    <a:lnTo>
                      <a:pt x="136" y="195"/>
                    </a:lnTo>
                    <a:lnTo>
                      <a:pt x="142" y="191"/>
                    </a:lnTo>
                    <a:lnTo>
                      <a:pt x="158" y="176"/>
                    </a:lnTo>
                    <a:lnTo>
                      <a:pt x="169" y="161"/>
                    </a:lnTo>
                    <a:lnTo>
                      <a:pt x="176" y="144"/>
                    </a:lnTo>
                    <a:lnTo>
                      <a:pt x="179" y="128"/>
                    </a:lnTo>
                    <a:lnTo>
                      <a:pt x="181" y="111"/>
                    </a:lnTo>
                    <a:lnTo>
                      <a:pt x="181" y="95"/>
                    </a:lnTo>
                    <a:lnTo>
                      <a:pt x="182" y="79"/>
                    </a:lnTo>
                    <a:lnTo>
                      <a:pt x="173" y="46"/>
                    </a:lnTo>
                    <a:lnTo>
                      <a:pt x="156" y="21"/>
                    </a:lnTo>
                    <a:lnTo>
                      <a:pt x="151" y="18"/>
                    </a:lnTo>
                    <a:lnTo>
                      <a:pt x="147" y="15"/>
                    </a:lnTo>
                    <a:lnTo>
                      <a:pt x="142" y="13"/>
                    </a:lnTo>
                    <a:lnTo>
                      <a:pt x="138" y="11"/>
                    </a:lnTo>
                    <a:lnTo>
                      <a:pt x="132" y="9"/>
                    </a:lnTo>
                    <a:lnTo>
                      <a:pt x="126" y="6"/>
                    </a:lnTo>
                    <a:lnTo>
                      <a:pt x="119" y="3"/>
                    </a:lnTo>
                    <a:lnTo>
                      <a:pt x="109" y="0"/>
                    </a:lnTo>
                    <a:close/>
                  </a:path>
                </a:pathLst>
              </a:custGeom>
              <a:solidFill>
                <a:schemeClr val="accent2"/>
              </a:solidFill>
              <a:ln w="9525">
                <a:noFill/>
                <a:round/>
                <a:headEnd/>
                <a:tailEnd/>
              </a:ln>
            </p:spPr>
            <p:txBody>
              <a:bodyPr/>
              <a:lstStyle/>
              <a:p>
                <a:endParaRPr lang="en-GB"/>
              </a:p>
            </p:txBody>
          </p:sp>
          <p:sp>
            <p:nvSpPr>
              <p:cNvPr id="19468" name="Freeform 12"/>
              <p:cNvSpPr>
                <a:spLocks/>
              </p:cNvSpPr>
              <p:nvPr userDrawn="1"/>
            </p:nvSpPr>
            <p:spPr bwMode="ltGray">
              <a:xfrm rot="373331" flipH="1">
                <a:off x="121" y="2907"/>
                <a:ext cx="93" cy="156"/>
              </a:xfrm>
              <a:custGeom>
                <a:avLst/>
                <a:gdLst/>
                <a:ahLst/>
                <a:cxnLst>
                  <a:cxn ang="0">
                    <a:pos x="94" y="0"/>
                  </a:cxn>
                  <a:cxn ang="0">
                    <a:pos x="105" y="9"/>
                  </a:cxn>
                  <a:cxn ang="0">
                    <a:pos x="115" y="27"/>
                  </a:cxn>
                  <a:cxn ang="0">
                    <a:pos x="123" y="50"/>
                  </a:cxn>
                  <a:cxn ang="0">
                    <a:pos x="128" y="78"/>
                  </a:cxn>
                  <a:cxn ang="0">
                    <a:pos x="127" y="111"/>
                  </a:cxn>
                  <a:cxn ang="0">
                    <a:pos x="116" y="145"/>
                  </a:cxn>
                  <a:cxn ang="0">
                    <a:pos x="94" y="181"/>
                  </a:cxn>
                  <a:cxn ang="0">
                    <a:pos x="60" y="217"/>
                  </a:cxn>
                  <a:cxn ang="0">
                    <a:pos x="49" y="213"/>
                  </a:cxn>
                  <a:cxn ang="0">
                    <a:pos x="38" y="210"/>
                  </a:cxn>
                  <a:cxn ang="0">
                    <a:pos x="26" y="205"/>
                  </a:cxn>
                  <a:cxn ang="0">
                    <a:pos x="16" y="201"/>
                  </a:cxn>
                  <a:cxn ang="0">
                    <a:pos x="8" y="196"/>
                  </a:cxn>
                  <a:cxn ang="0">
                    <a:pos x="2" y="190"/>
                  </a:cxn>
                  <a:cxn ang="0">
                    <a:pos x="0" y="183"/>
                  </a:cxn>
                  <a:cxn ang="0">
                    <a:pos x="1" y="178"/>
                  </a:cxn>
                  <a:cxn ang="0">
                    <a:pos x="13" y="171"/>
                  </a:cxn>
                  <a:cxn ang="0">
                    <a:pos x="29" y="161"/>
                  </a:cxn>
                  <a:cxn ang="0">
                    <a:pos x="46" y="150"/>
                  </a:cxn>
                  <a:cxn ang="0">
                    <a:pos x="63" y="134"/>
                  </a:cxn>
                  <a:cxn ang="0">
                    <a:pos x="79" y="112"/>
                  </a:cxn>
                  <a:cxn ang="0">
                    <a:pos x="91" y="83"/>
                  </a:cxn>
                  <a:cxn ang="0">
                    <a:pos x="97" y="46"/>
                  </a:cxn>
                  <a:cxn ang="0">
                    <a:pos x="94" y="0"/>
                  </a:cxn>
                </a:cxnLst>
                <a:rect l="0" t="0" r="r" b="b"/>
                <a:pathLst>
                  <a:path w="128" h="217">
                    <a:moveTo>
                      <a:pt x="94" y="0"/>
                    </a:moveTo>
                    <a:lnTo>
                      <a:pt x="105" y="9"/>
                    </a:lnTo>
                    <a:lnTo>
                      <a:pt x="115" y="27"/>
                    </a:lnTo>
                    <a:lnTo>
                      <a:pt x="123" y="50"/>
                    </a:lnTo>
                    <a:lnTo>
                      <a:pt x="128" y="78"/>
                    </a:lnTo>
                    <a:lnTo>
                      <a:pt x="127" y="111"/>
                    </a:lnTo>
                    <a:lnTo>
                      <a:pt x="116" y="145"/>
                    </a:lnTo>
                    <a:lnTo>
                      <a:pt x="94" y="181"/>
                    </a:lnTo>
                    <a:lnTo>
                      <a:pt x="60" y="217"/>
                    </a:lnTo>
                    <a:lnTo>
                      <a:pt x="49" y="213"/>
                    </a:lnTo>
                    <a:lnTo>
                      <a:pt x="38" y="210"/>
                    </a:lnTo>
                    <a:lnTo>
                      <a:pt x="26" y="205"/>
                    </a:lnTo>
                    <a:lnTo>
                      <a:pt x="16" y="201"/>
                    </a:lnTo>
                    <a:lnTo>
                      <a:pt x="8" y="196"/>
                    </a:lnTo>
                    <a:lnTo>
                      <a:pt x="2" y="190"/>
                    </a:lnTo>
                    <a:lnTo>
                      <a:pt x="0" y="183"/>
                    </a:lnTo>
                    <a:lnTo>
                      <a:pt x="1" y="178"/>
                    </a:lnTo>
                    <a:lnTo>
                      <a:pt x="13" y="171"/>
                    </a:lnTo>
                    <a:lnTo>
                      <a:pt x="29" y="161"/>
                    </a:lnTo>
                    <a:lnTo>
                      <a:pt x="46" y="150"/>
                    </a:lnTo>
                    <a:lnTo>
                      <a:pt x="63" y="134"/>
                    </a:lnTo>
                    <a:lnTo>
                      <a:pt x="79" y="112"/>
                    </a:lnTo>
                    <a:lnTo>
                      <a:pt x="91" y="83"/>
                    </a:lnTo>
                    <a:lnTo>
                      <a:pt x="97" y="46"/>
                    </a:lnTo>
                    <a:lnTo>
                      <a:pt x="94" y="0"/>
                    </a:lnTo>
                    <a:close/>
                  </a:path>
                </a:pathLst>
              </a:custGeom>
              <a:solidFill>
                <a:schemeClr val="accent2"/>
              </a:solidFill>
              <a:ln w="9525">
                <a:noFill/>
                <a:round/>
                <a:headEnd/>
                <a:tailEnd/>
              </a:ln>
            </p:spPr>
            <p:txBody>
              <a:bodyPr/>
              <a:lstStyle/>
              <a:p>
                <a:endParaRPr lang="en-GB"/>
              </a:p>
            </p:txBody>
          </p:sp>
          <p:sp>
            <p:nvSpPr>
              <p:cNvPr id="19469" name="Freeform 13"/>
              <p:cNvSpPr>
                <a:spLocks/>
              </p:cNvSpPr>
              <p:nvPr userDrawn="1"/>
            </p:nvSpPr>
            <p:spPr bwMode="ltGray">
              <a:xfrm rot="373331" flipH="1">
                <a:off x="313" y="3110"/>
                <a:ext cx="85" cy="93"/>
              </a:xfrm>
              <a:custGeom>
                <a:avLst/>
                <a:gdLst/>
                <a:ahLst/>
                <a:cxnLst>
                  <a:cxn ang="0">
                    <a:pos x="75" y="0"/>
                  </a:cxn>
                  <a:cxn ang="0">
                    <a:pos x="0" y="25"/>
                  </a:cxn>
                  <a:cxn ang="0">
                    <a:pos x="3" y="26"/>
                  </a:cxn>
                  <a:cxn ang="0">
                    <a:pos x="14" y="29"/>
                  </a:cxn>
                  <a:cxn ang="0">
                    <a:pos x="29" y="36"/>
                  </a:cxn>
                  <a:cxn ang="0">
                    <a:pos x="46" y="47"/>
                  </a:cxn>
                  <a:cxn ang="0">
                    <a:pos x="66" y="62"/>
                  </a:cxn>
                  <a:cxn ang="0">
                    <a:pos x="84" y="80"/>
                  </a:cxn>
                  <a:cxn ang="0">
                    <a:pos x="102" y="103"/>
                  </a:cxn>
                  <a:cxn ang="0">
                    <a:pos x="116" y="132"/>
                  </a:cxn>
                  <a:cxn ang="0">
                    <a:pos x="117" y="120"/>
                  </a:cxn>
                  <a:cxn ang="0">
                    <a:pos x="115" y="107"/>
                  </a:cxn>
                  <a:cxn ang="0">
                    <a:pos x="108" y="90"/>
                  </a:cxn>
                  <a:cxn ang="0">
                    <a:pos x="99" y="74"/>
                  </a:cxn>
                  <a:cxn ang="0">
                    <a:pos x="89" y="58"/>
                  </a:cxn>
                  <a:cxn ang="0">
                    <a:pos x="78" y="45"/>
                  </a:cxn>
                  <a:cxn ang="0">
                    <a:pos x="67" y="36"/>
                  </a:cxn>
                  <a:cxn ang="0">
                    <a:pos x="58" y="32"/>
                  </a:cxn>
                  <a:cxn ang="0">
                    <a:pos x="69" y="29"/>
                  </a:cxn>
                  <a:cxn ang="0">
                    <a:pos x="79" y="28"/>
                  </a:cxn>
                  <a:cxn ang="0">
                    <a:pos x="89" y="26"/>
                  </a:cxn>
                  <a:cxn ang="0">
                    <a:pos x="98" y="25"/>
                  </a:cxn>
                  <a:cxn ang="0">
                    <a:pos x="105" y="24"/>
                  </a:cxn>
                  <a:cxn ang="0">
                    <a:pos x="109" y="22"/>
                  </a:cxn>
                  <a:cxn ang="0">
                    <a:pos x="113" y="21"/>
                  </a:cxn>
                  <a:cxn ang="0">
                    <a:pos x="114" y="21"/>
                  </a:cxn>
                  <a:cxn ang="0">
                    <a:pos x="75" y="0"/>
                  </a:cxn>
                </a:cxnLst>
                <a:rect l="0" t="0" r="r" b="b"/>
                <a:pathLst>
                  <a:path w="117" h="132">
                    <a:moveTo>
                      <a:pt x="75" y="0"/>
                    </a:moveTo>
                    <a:lnTo>
                      <a:pt x="0" y="25"/>
                    </a:lnTo>
                    <a:lnTo>
                      <a:pt x="3" y="26"/>
                    </a:lnTo>
                    <a:lnTo>
                      <a:pt x="14" y="29"/>
                    </a:lnTo>
                    <a:lnTo>
                      <a:pt x="29" y="36"/>
                    </a:lnTo>
                    <a:lnTo>
                      <a:pt x="46" y="47"/>
                    </a:lnTo>
                    <a:lnTo>
                      <a:pt x="66" y="62"/>
                    </a:lnTo>
                    <a:lnTo>
                      <a:pt x="84" y="80"/>
                    </a:lnTo>
                    <a:lnTo>
                      <a:pt x="102" y="103"/>
                    </a:lnTo>
                    <a:lnTo>
                      <a:pt x="116" y="132"/>
                    </a:lnTo>
                    <a:lnTo>
                      <a:pt x="117" y="120"/>
                    </a:lnTo>
                    <a:lnTo>
                      <a:pt x="115" y="107"/>
                    </a:lnTo>
                    <a:lnTo>
                      <a:pt x="108" y="90"/>
                    </a:lnTo>
                    <a:lnTo>
                      <a:pt x="99" y="74"/>
                    </a:lnTo>
                    <a:lnTo>
                      <a:pt x="89" y="58"/>
                    </a:lnTo>
                    <a:lnTo>
                      <a:pt x="78" y="45"/>
                    </a:lnTo>
                    <a:lnTo>
                      <a:pt x="67" y="36"/>
                    </a:lnTo>
                    <a:lnTo>
                      <a:pt x="58" y="32"/>
                    </a:lnTo>
                    <a:lnTo>
                      <a:pt x="69" y="29"/>
                    </a:lnTo>
                    <a:lnTo>
                      <a:pt x="79" y="28"/>
                    </a:lnTo>
                    <a:lnTo>
                      <a:pt x="89" y="26"/>
                    </a:lnTo>
                    <a:lnTo>
                      <a:pt x="98" y="25"/>
                    </a:lnTo>
                    <a:lnTo>
                      <a:pt x="105" y="24"/>
                    </a:lnTo>
                    <a:lnTo>
                      <a:pt x="109" y="22"/>
                    </a:lnTo>
                    <a:lnTo>
                      <a:pt x="113" y="21"/>
                    </a:lnTo>
                    <a:lnTo>
                      <a:pt x="114" y="21"/>
                    </a:lnTo>
                    <a:lnTo>
                      <a:pt x="75" y="0"/>
                    </a:lnTo>
                    <a:close/>
                  </a:path>
                </a:pathLst>
              </a:custGeom>
              <a:solidFill>
                <a:schemeClr val="accent2"/>
              </a:solidFill>
              <a:ln w="9525">
                <a:noFill/>
                <a:round/>
                <a:headEnd/>
                <a:tailEnd/>
              </a:ln>
            </p:spPr>
            <p:txBody>
              <a:bodyPr/>
              <a:lstStyle/>
              <a:p>
                <a:endParaRPr lang="en-GB"/>
              </a:p>
            </p:txBody>
          </p:sp>
          <p:sp>
            <p:nvSpPr>
              <p:cNvPr id="19470" name="Freeform 14"/>
              <p:cNvSpPr>
                <a:spLocks/>
              </p:cNvSpPr>
              <p:nvPr userDrawn="1"/>
            </p:nvSpPr>
            <p:spPr bwMode="ltGray">
              <a:xfrm rot="373331" flipH="1">
                <a:off x="289" y="3135"/>
                <a:ext cx="21" cy="55"/>
              </a:xfrm>
              <a:custGeom>
                <a:avLst/>
                <a:gdLst/>
                <a:ahLst/>
                <a:cxnLst>
                  <a:cxn ang="0">
                    <a:pos x="29" y="0"/>
                  </a:cxn>
                  <a:cxn ang="0">
                    <a:pos x="23" y="0"/>
                  </a:cxn>
                  <a:cxn ang="0">
                    <a:pos x="16" y="4"/>
                  </a:cxn>
                  <a:cxn ang="0">
                    <a:pos x="9" y="9"/>
                  </a:cxn>
                  <a:cxn ang="0">
                    <a:pos x="4" y="19"/>
                  </a:cxn>
                  <a:cxn ang="0">
                    <a:pos x="1" y="30"/>
                  </a:cxn>
                  <a:cxn ang="0">
                    <a:pos x="0" y="44"/>
                  </a:cxn>
                  <a:cxn ang="0">
                    <a:pos x="3" y="60"/>
                  </a:cxn>
                  <a:cxn ang="0">
                    <a:pos x="11" y="77"/>
                  </a:cxn>
                  <a:cxn ang="0">
                    <a:pos x="15" y="53"/>
                  </a:cxn>
                  <a:cxn ang="0">
                    <a:pos x="19" y="37"/>
                  </a:cxn>
                  <a:cxn ang="0">
                    <a:pos x="23" y="22"/>
                  </a:cxn>
                  <a:cxn ang="0">
                    <a:pos x="29" y="0"/>
                  </a:cxn>
                </a:cxnLst>
                <a:rect l="0" t="0" r="r" b="b"/>
                <a:pathLst>
                  <a:path w="29" h="77">
                    <a:moveTo>
                      <a:pt x="29" y="0"/>
                    </a:moveTo>
                    <a:lnTo>
                      <a:pt x="23" y="0"/>
                    </a:lnTo>
                    <a:lnTo>
                      <a:pt x="16" y="4"/>
                    </a:lnTo>
                    <a:lnTo>
                      <a:pt x="9" y="9"/>
                    </a:lnTo>
                    <a:lnTo>
                      <a:pt x="4" y="19"/>
                    </a:lnTo>
                    <a:lnTo>
                      <a:pt x="1" y="30"/>
                    </a:lnTo>
                    <a:lnTo>
                      <a:pt x="0" y="44"/>
                    </a:lnTo>
                    <a:lnTo>
                      <a:pt x="3" y="60"/>
                    </a:lnTo>
                    <a:lnTo>
                      <a:pt x="11" y="77"/>
                    </a:lnTo>
                    <a:lnTo>
                      <a:pt x="15" y="53"/>
                    </a:lnTo>
                    <a:lnTo>
                      <a:pt x="19" y="37"/>
                    </a:lnTo>
                    <a:lnTo>
                      <a:pt x="23" y="22"/>
                    </a:lnTo>
                    <a:lnTo>
                      <a:pt x="29" y="0"/>
                    </a:lnTo>
                    <a:close/>
                  </a:path>
                </a:pathLst>
              </a:custGeom>
              <a:solidFill>
                <a:schemeClr val="accent2"/>
              </a:solidFill>
              <a:ln w="9525">
                <a:noFill/>
                <a:round/>
                <a:headEnd/>
                <a:tailEnd/>
              </a:ln>
            </p:spPr>
            <p:txBody>
              <a:bodyPr/>
              <a:lstStyle/>
              <a:p>
                <a:endParaRPr lang="en-GB"/>
              </a:p>
            </p:txBody>
          </p:sp>
          <p:grpSp>
            <p:nvGrpSpPr>
              <p:cNvPr id="19471" name="Group 15"/>
              <p:cNvGrpSpPr>
                <a:grpSpLocks/>
              </p:cNvGrpSpPr>
              <p:nvPr userDrawn="1"/>
            </p:nvGrpSpPr>
            <p:grpSpPr bwMode="auto">
              <a:xfrm rot="10886446" flipH="1">
                <a:off x="335" y="3251"/>
                <a:ext cx="608" cy="369"/>
                <a:chOff x="-366" y="1704"/>
                <a:chExt cx="608" cy="369"/>
              </a:xfrm>
            </p:grpSpPr>
            <p:sp>
              <p:nvSpPr>
                <p:cNvPr id="19472" name="Freeform 16"/>
                <p:cNvSpPr>
                  <a:spLocks/>
                </p:cNvSpPr>
                <p:nvPr userDrawn="1"/>
              </p:nvSpPr>
              <p:spPr bwMode="ltGray">
                <a:xfrm rot="4200091">
                  <a:off x="-243" y="1807"/>
                  <a:ext cx="143" cy="390"/>
                </a:xfrm>
                <a:custGeom>
                  <a:avLst/>
                  <a:gdLst/>
                  <a:ahLst/>
                  <a:cxnLst>
                    <a:cxn ang="0">
                      <a:pos x="12" y="44"/>
                    </a:cxn>
                    <a:cxn ang="0">
                      <a:pos x="6" y="72"/>
                    </a:cxn>
                    <a:cxn ang="0">
                      <a:pos x="3" y="99"/>
                    </a:cxn>
                    <a:cxn ang="0">
                      <a:pos x="0" y="125"/>
                    </a:cxn>
                    <a:cxn ang="0">
                      <a:pos x="0" y="151"/>
                    </a:cxn>
                    <a:cxn ang="0">
                      <a:pos x="3" y="180"/>
                    </a:cxn>
                    <a:cxn ang="0">
                      <a:pos x="7" y="211"/>
                    </a:cxn>
                    <a:cxn ang="0">
                      <a:pos x="16" y="247"/>
                    </a:cxn>
                    <a:cxn ang="0">
                      <a:pos x="29" y="287"/>
                    </a:cxn>
                    <a:cxn ang="0">
                      <a:pos x="43" y="325"/>
                    </a:cxn>
                    <a:cxn ang="0">
                      <a:pos x="61" y="364"/>
                    </a:cxn>
                    <a:cxn ang="0">
                      <a:pos x="83" y="406"/>
                    </a:cxn>
                    <a:cxn ang="0">
                      <a:pos x="106" y="446"/>
                    </a:cxn>
                    <a:cxn ang="0">
                      <a:pos x="132" y="483"/>
                    </a:cxn>
                    <a:cxn ang="0">
                      <a:pos x="157" y="516"/>
                    </a:cxn>
                    <a:cxn ang="0">
                      <a:pos x="182" y="544"/>
                    </a:cxn>
                    <a:cxn ang="0">
                      <a:pos x="207" y="564"/>
                    </a:cxn>
                    <a:cxn ang="0">
                      <a:pos x="160" y="501"/>
                    </a:cxn>
                    <a:cxn ang="0">
                      <a:pos x="127" y="448"/>
                    </a:cxn>
                    <a:cxn ang="0">
                      <a:pos x="103" y="405"/>
                    </a:cxn>
                    <a:cxn ang="0">
                      <a:pos x="87" y="368"/>
                    </a:cxn>
                    <a:cxn ang="0">
                      <a:pos x="75" y="337"/>
                    </a:cxn>
                    <a:cxn ang="0">
                      <a:pos x="68" y="309"/>
                    </a:cxn>
                    <a:cxn ang="0">
                      <a:pos x="63" y="285"/>
                    </a:cxn>
                    <a:cxn ang="0">
                      <a:pos x="56" y="261"/>
                    </a:cxn>
                    <a:cxn ang="0">
                      <a:pos x="44" y="205"/>
                    </a:cxn>
                    <a:cxn ang="0">
                      <a:pos x="41" y="140"/>
                    </a:cxn>
                    <a:cxn ang="0">
                      <a:pos x="43" y="68"/>
                    </a:cxn>
                    <a:cxn ang="0">
                      <a:pos x="50" y="0"/>
                    </a:cxn>
                    <a:cxn ang="0">
                      <a:pos x="12" y="44"/>
                    </a:cxn>
                  </a:cxnLst>
                  <a:rect l="0" t="0" r="r" b="b"/>
                  <a:pathLst>
                    <a:path w="207" h="564">
                      <a:moveTo>
                        <a:pt x="12" y="44"/>
                      </a:moveTo>
                      <a:lnTo>
                        <a:pt x="6" y="72"/>
                      </a:lnTo>
                      <a:lnTo>
                        <a:pt x="3" y="99"/>
                      </a:lnTo>
                      <a:lnTo>
                        <a:pt x="0" y="125"/>
                      </a:lnTo>
                      <a:lnTo>
                        <a:pt x="0" y="151"/>
                      </a:lnTo>
                      <a:lnTo>
                        <a:pt x="3" y="180"/>
                      </a:lnTo>
                      <a:lnTo>
                        <a:pt x="7" y="211"/>
                      </a:lnTo>
                      <a:lnTo>
                        <a:pt x="16" y="247"/>
                      </a:lnTo>
                      <a:lnTo>
                        <a:pt x="29" y="287"/>
                      </a:lnTo>
                      <a:lnTo>
                        <a:pt x="43" y="325"/>
                      </a:lnTo>
                      <a:lnTo>
                        <a:pt x="61" y="364"/>
                      </a:lnTo>
                      <a:lnTo>
                        <a:pt x="83" y="406"/>
                      </a:lnTo>
                      <a:lnTo>
                        <a:pt x="106" y="446"/>
                      </a:lnTo>
                      <a:lnTo>
                        <a:pt x="132" y="483"/>
                      </a:lnTo>
                      <a:lnTo>
                        <a:pt x="157" y="516"/>
                      </a:lnTo>
                      <a:lnTo>
                        <a:pt x="182" y="544"/>
                      </a:lnTo>
                      <a:lnTo>
                        <a:pt x="207" y="564"/>
                      </a:lnTo>
                      <a:lnTo>
                        <a:pt x="160" y="501"/>
                      </a:lnTo>
                      <a:lnTo>
                        <a:pt x="127" y="448"/>
                      </a:lnTo>
                      <a:lnTo>
                        <a:pt x="103" y="405"/>
                      </a:lnTo>
                      <a:lnTo>
                        <a:pt x="87" y="368"/>
                      </a:lnTo>
                      <a:lnTo>
                        <a:pt x="75" y="337"/>
                      </a:lnTo>
                      <a:lnTo>
                        <a:pt x="68" y="309"/>
                      </a:lnTo>
                      <a:lnTo>
                        <a:pt x="63" y="285"/>
                      </a:lnTo>
                      <a:lnTo>
                        <a:pt x="56" y="261"/>
                      </a:lnTo>
                      <a:lnTo>
                        <a:pt x="44" y="205"/>
                      </a:lnTo>
                      <a:lnTo>
                        <a:pt x="41" y="140"/>
                      </a:lnTo>
                      <a:lnTo>
                        <a:pt x="43" y="68"/>
                      </a:lnTo>
                      <a:lnTo>
                        <a:pt x="50" y="0"/>
                      </a:lnTo>
                      <a:lnTo>
                        <a:pt x="12" y="44"/>
                      </a:lnTo>
                      <a:close/>
                    </a:path>
                  </a:pathLst>
                </a:custGeom>
                <a:solidFill>
                  <a:schemeClr val="accent2"/>
                </a:solidFill>
                <a:ln w="9525">
                  <a:noFill/>
                  <a:round/>
                  <a:headEnd/>
                  <a:tailEnd/>
                </a:ln>
              </p:spPr>
              <p:txBody>
                <a:bodyPr/>
                <a:lstStyle/>
                <a:p>
                  <a:endParaRPr lang="en-GB"/>
                </a:p>
              </p:txBody>
            </p:sp>
            <p:sp>
              <p:nvSpPr>
                <p:cNvPr id="19473" name="Freeform 17"/>
                <p:cNvSpPr>
                  <a:spLocks/>
                </p:cNvSpPr>
                <p:nvPr userDrawn="1"/>
              </p:nvSpPr>
              <p:spPr bwMode="ltGray">
                <a:xfrm rot="4200091">
                  <a:off x="124" y="1761"/>
                  <a:ext cx="33" cy="160"/>
                </a:xfrm>
                <a:custGeom>
                  <a:avLst/>
                  <a:gdLst/>
                  <a:ahLst/>
                  <a:cxnLst>
                    <a:cxn ang="0">
                      <a:pos x="0" y="19"/>
                    </a:cxn>
                    <a:cxn ang="0">
                      <a:pos x="14" y="55"/>
                    </a:cxn>
                    <a:cxn ang="0">
                      <a:pos x="22" y="101"/>
                    </a:cxn>
                    <a:cxn ang="0">
                      <a:pos x="24" y="159"/>
                    </a:cxn>
                    <a:cxn ang="0">
                      <a:pos x="19" y="232"/>
                    </a:cxn>
                    <a:cxn ang="0">
                      <a:pos x="45" y="217"/>
                    </a:cxn>
                    <a:cxn ang="0">
                      <a:pos x="47" y="178"/>
                    </a:cxn>
                    <a:cxn ang="0">
                      <a:pos x="47" y="140"/>
                    </a:cxn>
                    <a:cxn ang="0">
                      <a:pos x="45" y="103"/>
                    </a:cxn>
                    <a:cxn ang="0">
                      <a:pos x="41" y="71"/>
                    </a:cxn>
                    <a:cxn ang="0">
                      <a:pos x="36" y="52"/>
                    </a:cxn>
                    <a:cxn ang="0">
                      <a:pos x="29" y="34"/>
                    </a:cxn>
                    <a:cxn ang="0">
                      <a:pos x="22" y="17"/>
                    </a:cxn>
                    <a:cxn ang="0">
                      <a:pos x="13" y="0"/>
                    </a:cxn>
                    <a:cxn ang="0">
                      <a:pos x="0" y="19"/>
                    </a:cxn>
                  </a:cxnLst>
                  <a:rect l="0" t="0" r="r" b="b"/>
                  <a:pathLst>
                    <a:path w="47" h="232">
                      <a:moveTo>
                        <a:pt x="0" y="19"/>
                      </a:moveTo>
                      <a:lnTo>
                        <a:pt x="14" y="55"/>
                      </a:lnTo>
                      <a:lnTo>
                        <a:pt x="22" y="101"/>
                      </a:lnTo>
                      <a:lnTo>
                        <a:pt x="24" y="159"/>
                      </a:lnTo>
                      <a:lnTo>
                        <a:pt x="19" y="232"/>
                      </a:lnTo>
                      <a:lnTo>
                        <a:pt x="45" y="217"/>
                      </a:lnTo>
                      <a:lnTo>
                        <a:pt x="47" y="178"/>
                      </a:lnTo>
                      <a:lnTo>
                        <a:pt x="47" y="140"/>
                      </a:lnTo>
                      <a:lnTo>
                        <a:pt x="45" y="103"/>
                      </a:lnTo>
                      <a:lnTo>
                        <a:pt x="41" y="71"/>
                      </a:lnTo>
                      <a:lnTo>
                        <a:pt x="36" y="52"/>
                      </a:lnTo>
                      <a:lnTo>
                        <a:pt x="29" y="34"/>
                      </a:lnTo>
                      <a:lnTo>
                        <a:pt x="22" y="17"/>
                      </a:lnTo>
                      <a:lnTo>
                        <a:pt x="13" y="0"/>
                      </a:lnTo>
                      <a:lnTo>
                        <a:pt x="0" y="19"/>
                      </a:lnTo>
                      <a:close/>
                    </a:path>
                  </a:pathLst>
                </a:custGeom>
                <a:solidFill>
                  <a:schemeClr val="accent2"/>
                </a:solidFill>
                <a:ln w="9525">
                  <a:noFill/>
                  <a:round/>
                  <a:headEnd/>
                  <a:tailEnd/>
                </a:ln>
              </p:spPr>
              <p:txBody>
                <a:bodyPr/>
                <a:lstStyle/>
                <a:p>
                  <a:endParaRPr lang="en-GB"/>
                </a:p>
              </p:txBody>
            </p:sp>
            <p:sp>
              <p:nvSpPr>
                <p:cNvPr id="19474" name="Freeform 18"/>
                <p:cNvSpPr>
                  <a:spLocks/>
                </p:cNvSpPr>
                <p:nvPr userDrawn="1"/>
              </p:nvSpPr>
              <p:spPr bwMode="ltGray">
                <a:xfrm rot="4200091">
                  <a:off x="199" y="1720"/>
                  <a:ext cx="60" cy="27"/>
                </a:xfrm>
                <a:custGeom>
                  <a:avLst/>
                  <a:gdLst/>
                  <a:ahLst/>
                  <a:cxnLst>
                    <a:cxn ang="0">
                      <a:pos x="87" y="22"/>
                    </a:cxn>
                    <a:cxn ang="0">
                      <a:pos x="77" y="17"/>
                    </a:cxn>
                    <a:cxn ang="0">
                      <a:pos x="68" y="12"/>
                    </a:cxn>
                    <a:cxn ang="0">
                      <a:pos x="58" y="7"/>
                    </a:cxn>
                    <a:cxn ang="0">
                      <a:pos x="47" y="5"/>
                    </a:cxn>
                    <a:cxn ang="0">
                      <a:pos x="37" y="3"/>
                    </a:cxn>
                    <a:cxn ang="0">
                      <a:pos x="26" y="2"/>
                    </a:cxn>
                    <a:cxn ang="0">
                      <a:pos x="13" y="0"/>
                    </a:cxn>
                    <a:cxn ang="0">
                      <a:pos x="0" y="2"/>
                    </a:cxn>
                    <a:cxn ang="0">
                      <a:pos x="6" y="6"/>
                    </a:cxn>
                    <a:cxn ang="0">
                      <a:pos x="14" y="10"/>
                    </a:cxn>
                    <a:cxn ang="0">
                      <a:pos x="22" y="14"/>
                    </a:cxn>
                    <a:cxn ang="0">
                      <a:pos x="33" y="18"/>
                    </a:cxn>
                    <a:cxn ang="0">
                      <a:pos x="42" y="22"/>
                    </a:cxn>
                    <a:cxn ang="0">
                      <a:pos x="52" y="27"/>
                    </a:cxn>
                    <a:cxn ang="0">
                      <a:pos x="64" y="33"/>
                    </a:cxn>
                    <a:cxn ang="0">
                      <a:pos x="74" y="40"/>
                    </a:cxn>
                    <a:cxn ang="0">
                      <a:pos x="87" y="22"/>
                    </a:cxn>
                  </a:cxnLst>
                  <a:rect l="0" t="0" r="r" b="b"/>
                  <a:pathLst>
                    <a:path w="87" h="40">
                      <a:moveTo>
                        <a:pt x="87" y="22"/>
                      </a:moveTo>
                      <a:lnTo>
                        <a:pt x="77" y="17"/>
                      </a:lnTo>
                      <a:lnTo>
                        <a:pt x="68" y="12"/>
                      </a:lnTo>
                      <a:lnTo>
                        <a:pt x="58" y="7"/>
                      </a:lnTo>
                      <a:lnTo>
                        <a:pt x="47" y="5"/>
                      </a:lnTo>
                      <a:lnTo>
                        <a:pt x="37" y="3"/>
                      </a:lnTo>
                      <a:lnTo>
                        <a:pt x="26" y="2"/>
                      </a:lnTo>
                      <a:lnTo>
                        <a:pt x="13" y="0"/>
                      </a:lnTo>
                      <a:lnTo>
                        <a:pt x="0" y="2"/>
                      </a:lnTo>
                      <a:lnTo>
                        <a:pt x="6" y="6"/>
                      </a:lnTo>
                      <a:lnTo>
                        <a:pt x="14" y="10"/>
                      </a:lnTo>
                      <a:lnTo>
                        <a:pt x="22" y="14"/>
                      </a:lnTo>
                      <a:lnTo>
                        <a:pt x="33" y="18"/>
                      </a:lnTo>
                      <a:lnTo>
                        <a:pt x="42" y="22"/>
                      </a:lnTo>
                      <a:lnTo>
                        <a:pt x="52" y="27"/>
                      </a:lnTo>
                      <a:lnTo>
                        <a:pt x="64" y="33"/>
                      </a:lnTo>
                      <a:lnTo>
                        <a:pt x="74" y="40"/>
                      </a:lnTo>
                      <a:lnTo>
                        <a:pt x="87" y="22"/>
                      </a:lnTo>
                      <a:close/>
                    </a:path>
                  </a:pathLst>
                </a:custGeom>
                <a:solidFill>
                  <a:schemeClr val="accent2"/>
                </a:solidFill>
                <a:ln w="9525">
                  <a:noFill/>
                  <a:round/>
                  <a:headEnd/>
                  <a:tailEnd/>
                </a:ln>
              </p:spPr>
              <p:txBody>
                <a:bodyPr/>
                <a:lstStyle/>
                <a:p>
                  <a:endParaRPr lang="en-GB"/>
                </a:p>
              </p:txBody>
            </p:sp>
          </p:grpSp>
        </p:grpSp>
        <p:grpSp>
          <p:nvGrpSpPr>
            <p:cNvPr id="19475" name="Group 19"/>
            <p:cNvGrpSpPr>
              <a:grpSpLocks/>
            </p:cNvGrpSpPr>
            <p:nvPr/>
          </p:nvGrpSpPr>
          <p:grpSpPr bwMode="auto">
            <a:xfrm rot="-15351438">
              <a:off x="343" y="3854"/>
              <a:ext cx="392" cy="424"/>
              <a:chOff x="1727" y="866"/>
              <a:chExt cx="129" cy="157"/>
            </a:xfrm>
          </p:grpSpPr>
          <p:sp>
            <p:nvSpPr>
              <p:cNvPr id="19476" name="Freeform 20"/>
              <p:cNvSpPr>
                <a:spLocks/>
              </p:cNvSpPr>
              <p:nvPr userDrawn="1"/>
            </p:nvSpPr>
            <p:spPr bwMode="ltGray">
              <a:xfrm>
                <a:off x="1727" y="866"/>
                <a:ext cx="41" cy="59"/>
              </a:xfrm>
              <a:custGeom>
                <a:avLst/>
                <a:gdLst/>
                <a:ahLst/>
                <a:cxnLst>
                  <a:cxn ang="0">
                    <a:pos x="83" y="28"/>
                  </a:cxn>
                  <a:cxn ang="0">
                    <a:pos x="27" y="0"/>
                  </a:cxn>
                  <a:cxn ang="0">
                    <a:pos x="0" y="117"/>
                  </a:cxn>
                  <a:cxn ang="0">
                    <a:pos x="83" y="28"/>
                  </a:cxn>
                </a:cxnLst>
                <a:rect l="0" t="0" r="r" b="b"/>
                <a:pathLst>
                  <a:path w="83" h="117">
                    <a:moveTo>
                      <a:pt x="83" y="28"/>
                    </a:moveTo>
                    <a:lnTo>
                      <a:pt x="27" y="0"/>
                    </a:lnTo>
                    <a:lnTo>
                      <a:pt x="0" y="117"/>
                    </a:lnTo>
                    <a:lnTo>
                      <a:pt x="83" y="28"/>
                    </a:lnTo>
                    <a:close/>
                  </a:path>
                </a:pathLst>
              </a:custGeom>
              <a:solidFill>
                <a:schemeClr val="bg2"/>
              </a:solidFill>
              <a:ln w="9525">
                <a:noFill/>
                <a:round/>
                <a:headEnd/>
                <a:tailEnd/>
              </a:ln>
            </p:spPr>
            <p:txBody>
              <a:bodyPr/>
              <a:lstStyle/>
              <a:p>
                <a:endParaRPr lang="en-GB"/>
              </a:p>
            </p:txBody>
          </p:sp>
          <p:sp>
            <p:nvSpPr>
              <p:cNvPr id="19477" name="Freeform 21"/>
              <p:cNvSpPr>
                <a:spLocks/>
              </p:cNvSpPr>
              <p:nvPr userDrawn="1"/>
            </p:nvSpPr>
            <p:spPr bwMode="ltGray">
              <a:xfrm>
                <a:off x="1786" y="894"/>
                <a:ext cx="70" cy="49"/>
              </a:xfrm>
              <a:custGeom>
                <a:avLst/>
                <a:gdLst/>
                <a:ahLst/>
                <a:cxnLst>
                  <a:cxn ang="0">
                    <a:pos x="0" y="98"/>
                  </a:cxn>
                  <a:cxn ang="0">
                    <a:pos x="118" y="0"/>
                  </a:cxn>
                  <a:cxn ang="0">
                    <a:pos x="140" y="49"/>
                  </a:cxn>
                  <a:cxn ang="0">
                    <a:pos x="0" y="98"/>
                  </a:cxn>
                </a:cxnLst>
                <a:rect l="0" t="0" r="r" b="b"/>
                <a:pathLst>
                  <a:path w="140" h="98">
                    <a:moveTo>
                      <a:pt x="0" y="98"/>
                    </a:moveTo>
                    <a:lnTo>
                      <a:pt x="118" y="0"/>
                    </a:lnTo>
                    <a:lnTo>
                      <a:pt x="140" y="49"/>
                    </a:lnTo>
                    <a:lnTo>
                      <a:pt x="0" y="98"/>
                    </a:lnTo>
                    <a:close/>
                  </a:path>
                </a:pathLst>
              </a:custGeom>
              <a:solidFill>
                <a:schemeClr val="bg2"/>
              </a:solidFill>
              <a:ln w="9525">
                <a:noFill/>
                <a:round/>
                <a:headEnd/>
                <a:tailEnd/>
              </a:ln>
            </p:spPr>
            <p:txBody>
              <a:bodyPr/>
              <a:lstStyle/>
              <a:p>
                <a:endParaRPr lang="en-GB"/>
              </a:p>
            </p:txBody>
          </p:sp>
          <p:sp>
            <p:nvSpPr>
              <p:cNvPr id="19478" name="Freeform 22"/>
              <p:cNvSpPr>
                <a:spLocks/>
              </p:cNvSpPr>
              <p:nvPr userDrawn="1"/>
            </p:nvSpPr>
            <p:spPr bwMode="ltGray">
              <a:xfrm>
                <a:off x="1772" y="998"/>
                <a:ext cx="73" cy="25"/>
              </a:xfrm>
              <a:custGeom>
                <a:avLst/>
                <a:gdLst/>
                <a:ahLst/>
                <a:cxnLst>
                  <a:cxn ang="0">
                    <a:pos x="0" y="7"/>
                  </a:cxn>
                  <a:cxn ang="0">
                    <a:pos x="145" y="0"/>
                  </a:cxn>
                  <a:cxn ang="0">
                    <a:pos x="131" y="49"/>
                  </a:cxn>
                  <a:cxn ang="0">
                    <a:pos x="0" y="7"/>
                  </a:cxn>
                </a:cxnLst>
                <a:rect l="0" t="0" r="r" b="b"/>
                <a:pathLst>
                  <a:path w="145" h="49">
                    <a:moveTo>
                      <a:pt x="0" y="7"/>
                    </a:moveTo>
                    <a:lnTo>
                      <a:pt x="145" y="0"/>
                    </a:lnTo>
                    <a:lnTo>
                      <a:pt x="131" y="49"/>
                    </a:lnTo>
                    <a:lnTo>
                      <a:pt x="0" y="7"/>
                    </a:lnTo>
                    <a:close/>
                  </a:path>
                </a:pathLst>
              </a:custGeom>
              <a:solidFill>
                <a:schemeClr val="bg2"/>
              </a:solidFill>
              <a:ln w="9525">
                <a:noFill/>
                <a:round/>
                <a:headEnd/>
                <a:tailEnd/>
              </a:ln>
            </p:spPr>
            <p:txBody>
              <a:bodyPr/>
              <a:lstStyle/>
              <a:p>
                <a:endParaRPr lang="en-GB"/>
              </a:p>
            </p:txBody>
          </p:sp>
        </p:grpSp>
        <p:grpSp>
          <p:nvGrpSpPr>
            <p:cNvPr id="19479" name="Group 23"/>
            <p:cNvGrpSpPr>
              <a:grpSpLocks/>
            </p:cNvGrpSpPr>
            <p:nvPr/>
          </p:nvGrpSpPr>
          <p:grpSpPr bwMode="auto">
            <a:xfrm rot="5003157">
              <a:off x="249" y="1102"/>
              <a:ext cx="412" cy="500"/>
              <a:chOff x="1727" y="866"/>
              <a:chExt cx="129" cy="157"/>
            </a:xfrm>
          </p:grpSpPr>
          <p:sp>
            <p:nvSpPr>
              <p:cNvPr id="19480" name="Freeform 24"/>
              <p:cNvSpPr>
                <a:spLocks/>
              </p:cNvSpPr>
              <p:nvPr userDrawn="1"/>
            </p:nvSpPr>
            <p:spPr bwMode="ltGray">
              <a:xfrm>
                <a:off x="1727" y="866"/>
                <a:ext cx="41" cy="59"/>
              </a:xfrm>
              <a:custGeom>
                <a:avLst/>
                <a:gdLst/>
                <a:ahLst/>
                <a:cxnLst>
                  <a:cxn ang="0">
                    <a:pos x="83" y="28"/>
                  </a:cxn>
                  <a:cxn ang="0">
                    <a:pos x="27" y="0"/>
                  </a:cxn>
                  <a:cxn ang="0">
                    <a:pos x="0" y="117"/>
                  </a:cxn>
                  <a:cxn ang="0">
                    <a:pos x="83" y="28"/>
                  </a:cxn>
                </a:cxnLst>
                <a:rect l="0" t="0" r="r" b="b"/>
                <a:pathLst>
                  <a:path w="83" h="117">
                    <a:moveTo>
                      <a:pt x="83" y="28"/>
                    </a:moveTo>
                    <a:lnTo>
                      <a:pt x="27" y="0"/>
                    </a:lnTo>
                    <a:lnTo>
                      <a:pt x="0" y="117"/>
                    </a:lnTo>
                    <a:lnTo>
                      <a:pt x="83" y="28"/>
                    </a:lnTo>
                    <a:close/>
                  </a:path>
                </a:pathLst>
              </a:custGeom>
              <a:solidFill>
                <a:schemeClr val="bg2"/>
              </a:solidFill>
              <a:ln w="9525">
                <a:noFill/>
                <a:round/>
                <a:headEnd/>
                <a:tailEnd/>
              </a:ln>
            </p:spPr>
            <p:txBody>
              <a:bodyPr/>
              <a:lstStyle/>
              <a:p>
                <a:endParaRPr lang="en-GB"/>
              </a:p>
            </p:txBody>
          </p:sp>
          <p:sp>
            <p:nvSpPr>
              <p:cNvPr id="19481" name="Freeform 25"/>
              <p:cNvSpPr>
                <a:spLocks/>
              </p:cNvSpPr>
              <p:nvPr userDrawn="1"/>
            </p:nvSpPr>
            <p:spPr bwMode="ltGray">
              <a:xfrm>
                <a:off x="1786" y="894"/>
                <a:ext cx="70" cy="49"/>
              </a:xfrm>
              <a:custGeom>
                <a:avLst/>
                <a:gdLst/>
                <a:ahLst/>
                <a:cxnLst>
                  <a:cxn ang="0">
                    <a:pos x="0" y="98"/>
                  </a:cxn>
                  <a:cxn ang="0">
                    <a:pos x="118" y="0"/>
                  </a:cxn>
                  <a:cxn ang="0">
                    <a:pos x="140" y="49"/>
                  </a:cxn>
                  <a:cxn ang="0">
                    <a:pos x="0" y="98"/>
                  </a:cxn>
                </a:cxnLst>
                <a:rect l="0" t="0" r="r" b="b"/>
                <a:pathLst>
                  <a:path w="140" h="98">
                    <a:moveTo>
                      <a:pt x="0" y="98"/>
                    </a:moveTo>
                    <a:lnTo>
                      <a:pt x="118" y="0"/>
                    </a:lnTo>
                    <a:lnTo>
                      <a:pt x="140" y="49"/>
                    </a:lnTo>
                    <a:lnTo>
                      <a:pt x="0" y="98"/>
                    </a:lnTo>
                    <a:close/>
                  </a:path>
                </a:pathLst>
              </a:custGeom>
              <a:solidFill>
                <a:schemeClr val="bg2"/>
              </a:solidFill>
              <a:ln w="9525">
                <a:noFill/>
                <a:round/>
                <a:headEnd/>
                <a:tailEnd/>
              </a:ln>
            </p:spPr>
            <p:txBody>
              <a:bodyPr/>
              <a:lstStyle/>
              <a:p>
                <a:endParaRPr lang="en-GB"/>
              </a:p>
            </p:txBody>
          </p:sp>
          <p:sp>
            <p:nvSpPr>
              <p:cNvPr id="19482" name="Freeform 26"/>
              <p:cNvSpPr>
                <a:spLocks/>
              </p:cNvSpPr>
              <p:nvPr userDrawn="1"/>
            </p:nvSpPr>
            <p:spPr bwMode="ltGray">
              <a:xfrm>
                <a:off x="1772" y="998"/>
                <a:ext cx="73" cy="25"/>
              </a:xfrm>
              <a:custGeom>
                <a:avLst/>
                <a:gdLst/>
                <a:ahLst/>
                <a:cxnLst>
                  <a:cxn ang="0">
                    <a:pos x="0" y="7"/>
                  </a:cxn>
                  <a:cxn ang="0">
                    <a:pos x="145" y="0"/>
                  </a:cxn>
                  <a:cxn ang="0">
                    <a:pos x="131" y="49"/>
                  </a:cxn>
                  <a:cxn ang="0">
                    <a:pos x="0" y="7"/>
                  </a:cxn>
                </a:cxnLst>
                <a:rect l="0" t="0" r="r" b="b"/>
                <a:pathLst>
                  <a:path w="145" h="49">
                    <a:moveTo>
                      <a:pt x="0" y="7"/>
                    </a:moveTo>
                    <a:lnTo>
                      <a:pt x="145" y="0"/>
                    </a:lnTo>
                    <a:lnTo>
                      <a:pt x="131" y="49"/>
                    </a:lnTo>
                    <a:lnTo>
                      <a:pt x="0" y="7"/>
                    </a:lnTo>
                    <a:close/>
                  </a:path>
                </a:pathLst>
              </a:custGeom>
              <a:solidFill>
                <a:schemeClr val="bg2"/>
              </a:solidFill>
              <a:ln w="9525">
                <a:noFill/>
                <a:round/>
                <a:headEnd/>
                <a:tailEnd/>
              </a:ln>
            </p:spPr>
            <p:txBody>
              <a:bodyPr/>
              <a:lstStyle/>
              <a:p>
                <a:endParaRPr lang="en-GB"/>
              </a:p>
            </p:txBody>
          </p:sp>
        </p:grpSp>
        <p:grpSp>
          <p:nvGrpSpPr>
            <p:cNvPr id="19483" name="Group 27"/>
            <p:cNvGrpSpPr>
              <a:grpSpLocks/>
            </p:cNvGrpSpPr>
            <p:nvPr/>
          </p:nvGrpSpPr>
          <p:grpSpPr bwMode="auto">
            <a:xfrm>
              <a:off x="815" y="0"/>
              <a:ext cx="345" cy="367"/>
              <a:chOff x="1727" y="866"/>
              <a:chExt cx="129" cy="157"/>
            </a:xfrm>
          </p:grpSpPr>
          <p:sp>
            <p:nvSpPr>
              <p:cNvPr id="19484" name="Freeform 28"/>
              <p:cNvSpPr>
                <a:spLocks/>
              </p:cNvSpPr>
              <p:nvPr userDrawn="1"/>
            </p:nvSpPr>
            <p:spPr bwMode="ltGray">
              <a:xfrm>
                <a:off x="1727" y="866"/>
                <a:ext cx="41" cy="59"/>
              </a:xfrm>
              <a:custGeom>
                <a:avLst/>
                <a:gdLst/>
                <a:ahLst/>
                <a:cxnLst>
                  <a:cxn ang="0">
                    <a:pos x="83" y="28"/>
                  </a:cxn>
                  <a:cxn ang="0">
                    <a:pos x="27" y="0"/>
                  </a:cxn>
                  <a:cxn ang="0">
                    <a:pos x="0" y="117"/>
                  </a:cxn>
                  <a:cxn ang="0">
                    <a:pos x="83" y="28"/>
                  </a:cxn>
                </a:cxnLst>
                <a:rect l="0" t="0" r="r" b="b"/>
                <a:pathLst>
                  <a:path w="83" h="117">
                    <a:moveTo>
                      <a:pt x="83" y="28"/>
                    </a:moveTo>
                    <a:lnTo>
                      <a:pt x="27" y="0"/>
                    </a:lnTo>
                    <a:lnTo>
                      <a:pt x="0" y="117"/>
                    </a:lnTo>
                    <a:lnTo>
                      <a:pt x="83" y="28"/>
                    </a:lnTo>
                    <a:close/>
                  </a:path>
                </a:pathLst>
              </a:custGeom>
              <a:solidFill>
                <a:schemeClr val="bg2"/>
              </a:solidFill>
              <a:ln w="9525">
                <a:noFill/>
                <a:round/>
                <a:headEnd/>
                <a:tailEnd/>
              </a:ln>
            </p:spPr>
            <p:txBody>
              <a:bodyPr/>
              <a:lstStyle/>
              <a:p>
                <a:endParaRPr lang="en-GB"/>
              </a:p>
            </p:txBody>
          </p:sp>
          <p:sp>
            <p:nvSpPr>
              <p:cNvPr id="19485" name="Freeform 29"/>
              <p:cNvSpPr>
                <a:spLocks/>
              </p:cNvSpPr>
              <p:nvPr userDrawn="1"/>
            </p:nvSpPr>
            <p:spPr bwMode="ltGray">
              <a:xfrm>
                <a:off x="1786" y="894"/>
                <a:ext cx="70" cy="49"/>
              </a:xfrm>
              <a:custGeom>
                <a:avLst/>
                <a:gdLst/>
                <a:ahLst/>
                <a:cxnLst>
                  <a:cxn ang="0">
                    <a:pos x="0" y="98"/>
                  </a:cxn>
                  <a:cxn ang="0">
                    <a:pos x="118" y="0"/>
                  </a:cxn>
                  <a:cxn ang="0">
                    <a:pos x="140" y="49"/>
                  </a:cxn>
                  <a:cxn ang="0">
                    <a:pos x="0" y="98"/>
                  </a:cxn>
                </a:cxnLst>
                <a:rect l="0" t="0" r="r" b="b"/>
                <a:pathLst>
                  <a:path w="140" h="98">
                    <a:moveTo>
                      <a:pt x="0" y="98"/>
                    </a:moveTo>
                    <a:lnTo>
                      <a:pt x="118" y="0"/>
                    </a:lnTo>
                    <a:lnTo>
                      <a:pt x="140" y="49"/>
                    </a:lnTo>
                    <a:lnTo>
                      <a:pt x="0" y="98"/>
                    </a:lnTo>
                    <a:close/>
                  </a:path>
                </a:pathLst>
              </a:custGeom>
              <a:solidFill>
                <a:schemeClr val="bg2"/>
              </a:solidFill>
              <a:ln w="9525">
                <a:noFill/>
                <a:round/>
                <a:headEnd/>
                <a:tailEnd/>
              </a:ln>
            </p:spPr>
            <p:txBody>
              <a:bodyPr/>
              <a:lstStyle/>
              <a:p>
                <a:endParaRPr lang="en-GB"/>
              </a:p>
            </p:txBody>
          </p:sp>
          <p:sp>
            <p:nvSpPr>
              <p:cNvPr id="19486" name="Freeform 30"/>
              <p:cNvSpPr>
                <a:spLocks/>
              </p:cNvSpPr>
              <p:nvPr userDrawn="1"/>
            </p:nvSpPr>
            <p:spPr bwMode="ltGray">
              <a:xfrm>
                <a:off x="1772" y="998"/>
                <a:ext cx="73" cy="25"/>
              </a:xfrm>
              <a:custGeom>
                <a:avLst/>
                <a:gdLst/>
                <a:ahLst/>
                <a:cxnLst>
                  <a:cxn ang="0">
                    <a:pos x="0" y="7"/>
                  </a:cxn>
                  <a:cxn ang="0">
                    <a:pos x="145" y="0"/>
                  </a:cxn>
                  <a:cxn ang="0">
                    <a:pos x="131" y="49"/>
                  </a:cxn>
                  <a:cxn ang="0">
                    <a:pos x="0" y="7"/>
                  </a:cxn>
                </a:cxnLst>
                <a:rect l="0" t="0" r="r" b="b"/>
                <a:pathLst>
                  <a:path w="145" h="49">
                    <a:moveTo>
                      <a:pt x="0" y="7"/>
                    </a:moveTo>
                    <a:lnTo>
                      <a:pt x="145" y="0"/>
                    </a:lnTo>
                    <a:lnTo>
                      <a:pt x="131" y="49"/>
                    </a:lnTo>
                    <a:lnTo>
                      <a:pt x="0" y="7"/>
                    </a:lnTo>
                    <a:close/>
                  </a:path>
                </a:pathLst>
              </a:custGeom>
              <a:solidFill>
                <a:schemeClr val="bg2"/>
              </a:solidFill>
              <a:ln w="9525">
                <a:noFill/>
                <a:round/>
                <a:headEnd/>
                <a:tailEnd/>
              </a:ln>
            </p:spPr>
            <p:txBody>
              <a:bodyPr/>
              <a:lstStyle/>
              <a:p>
                <a:endParaRPr lang="en-GB"/>
              </a:p>
            </p:txBody>
          </p:sp>
        </p:grpSp>
        <p:sp>
          <p:nvSpPr>
            <p:cNvPr id="19487" name="Freeform 31"/>
            <p:cNvSpPr>
              <a:spLocks/>
            </p:cNvSpPr>
            <p:nvPr/>
          </p:nvSpPr>
          <p:spPr bwMode="ltGray">
            <a:xfrm>
              <a:off x="87" y="94"/>
              <a:ext cx="699" cy="756"/>
            </a:xfrm>
            <a:custGeom>
              <a:avLst/>
              <a:gdLst/>
              <a:ahLst/>
              <a:cxnLst>
                <a:cxn ang="0">
                  <a:pos x="1" y="392"/>
                </a:cxn>
                <a:cxn ang="0">
                  <a:pos x="3" y="252"/>
                </a:cxn>
                <a:cxn ang="0">
                  <a:pos x="21" y="210"/>
                </a:cxn>
                <a:cxn ang="0">
                  <a:pos x="29" y="182"/>
                </a:cxn>
                <a:cxn ang="0">
                  <a:pos x="39" y="154"/>
                </a:cxn>
                <a:cxn ang="0">
                  <a:pos x="51" y="138"/>
                </a:cxn>
                <a:cxn ang="0">
                  <a:pos x="111" y="74"/>
                </a:cxn>
                <a:cxn ang="0">
                  <a:pos x="169" y="30"/>
                </a:cxn>
                <a:cxn ang="0">
                  <a:pos x="225" y="10"/>
                </a:cxn>
                <a:cxn ang="0">
                  <a:pos x="249" y="4"/>
                </a:cxn>
                <a:cxn ang="0">
                  <a:pos x="265" y="0"/>
                </a:cxn>
                <a:cxn ang="0">
                  <a:pos x="357" y="2"/>
                </a:cxn>
                <a:cxn ang="0">
                  <a:pos x="385" y="6"/>
                </a:cxn>
                <a:cxn ang="0">
                  <a:pos x="489" y="40"/>
                </a:cxn>
                <a:cxn ang="0">
                  <a:pos x="619" y="128"/>
                </a:cxn>
                <a:cxn ang="0">
                  <a:pos x="653" y="178"/>
                </a:cxn>
                <a:cxn ang="0">
                  <a:pos x="693" y="322"/>
                </a:cxn>
                <a:cxn ang="0">
                  <a:pos x="687" y="434"/>
                </a:cxn>
                <a:cxn ang="0">
                  <a:pos x="665" y="538"/>
                </a:cxn>
                <a:cxn ang="0">
                  <a:pos x="639" y="564"/>
                </a:cxn>
                <a:cxn ang="0">
                  <a:pos x="631" y="580"/>
                </a:cxn>
                <a:cxn ang="0">
                  <a:pos x="607" y="588"/>
                </a:cxn>
                <a:cxn ang="0">
                  <a:pos x="473" y="664"/>
                </a:cxn>
                <a:cxn ang="0">
                  <a:pos x="449" y="678"/>
                </a:cxn>
                <a:cxn ang="0">
                  <a:pos x="405" y="684"/>
                </a:cxn>
                <a:cxn ang="0">
                  <a:pos x="375" y="690"/>
                </a:cxn>
                <a:cxn ang="0">
                  <a:pos x="267" y="684"/>
                </a:cxn>
                <a:cxn ang="0">
                  <a:pos x="259" y="722"/>
                </a:cxn>
                <a:cxn ang="0">
                  <a:pos x="241" y="756"/>
                </a:cxn>
                <a:cxn ang="0">
                  <a:pos x="185" y="728"/>
                </a:cxn>
                <a:cxn ang="0">
                  <a:pos x="163" y="720"/>
                </a:cxn>
                <a:cxn ang="0">
                  <a:pos x="151" y="716"/>
                </a:cxn>
                <a:cxn ang="0">
                  <a:pos x="195" y="674"/>
                </a:cxn>
                <a:cxn ang="0">
                  <a:pos x="211" y="644"/>
                </a:cxn>
                <a:cxn ang="0">
                  <a:pos x="209" y="626"/>
                </a:cxn>
                <a:cxn ang="0">
                  <a:pos x="195" y="620"/>
                </a:cxn>
                <a:cxn ang="0">
                  <a:pos x="165" y="596"/>
                </a:cxn>
                <a:cxn ang="0">
                  <a:pos x="99" y="534"/>
                </a:cxn>
                <a:cxn ang="0">
                  <a:pos x="61" y="506"/>
                </a:cxn>
                <a:cxn ang="0">
                  <a:pos x="23" y="470"/>
                </a:cxn>
                <a:cxn ang="0">
                  <a:pos x="7" y="434"/>
                </a:cxn>
                <a:cxn ang="0">
                  <a:pos x="5" y="396"/>
                </a:cxn>
                <a:cxn ang="0">
                  <a:pos x="1" y="392"/>
                </a:cxn>
              </a:cxnLst>
              <a:rect l="0" t="0" r="r" b="b"/>
              <a:pathLst>
                <a:path w="699" h="756">
                  <a:moveTo>
                    <a:pt x="1" y="392"/>
                  </a:moveTo>
                  <a:cubicBezTo>
                    <a:pt x="2" y="345"/>
                    <a:pt x="2" y="299"/>
                    <a:pt x="3" y="252"/>
                  </a:cubicBezTo>
                  <a:cubicBezTo>
                    <a:pt x="3" y="238"/>
                    <a:pt x="16" y="224"/>
                    <a:pt x="21" y="210"/>
                  </a:cubicBezTo>
                  <a:cubicBezTo>
                    <a:pt x="24" y="202"/>
                    <a:pt x="29" y="182"/>
                    <a:pt x="29" y="182"/>
                  </a:cubicBezTo>
                  <a:cubicBezTo>
                    <a:pt x="32" y="173"/>
                    <a:pt x="34" y="163"/>
                    <a:pt x="39" y="154"/>
                  </a:cubicBezTo>
                  <a:cubicBezTo>
                    <a:pt x="42" y="148"/>
                    <a:pt x="51" y="138"/>
                    <a:pt x="51" y="138"/>
                  </a:cubicBezTo>
                  <a:cubicBezTo>
                    <a:pt x="58" y="116"/>
                    <a:pt x="88" y="82"/>
                    <a:pt x="111" y="74"/>
                  </a:cubicBezTo>
                  <a:cubicBezTo>
                    <a:pt x="128" y="61"/>
                    <a:pt x="149" y="37"/>
                    <a:pt x="169" y="30"/>
                  </a:cubicBezTo>
                  <a:cubicBezTo>
                    <a:pt x="182" y="17"/>
                    <a:pt x="207" y="15"/>
                    <a:pt x="225" y="10"/>
                  </a:cubicBezTo>
                  <a:cubicBezTo>
                    <a:pt x="233" y="8"/>
                    <a:pt x="241" y="6"/>
                    <a:pt x="249" y="4"/>
                  </a:cubicBezTo>
                  <a:cubicBezTo>
                    <a:pt x="254" y="3"/>
                    <a:pt x="265" y="0"/>
                    <a:pt x="265" y="0"/>
                  </a:cubicBezTo>
                  <a:cubicBezTo>
                    <a:pt x="296" y="1"/>
                    <a:pt x="326" y="0"/>
                    <a:pt x="357" y="2"/>
                  </a:cubicBezTo>
                  <a:cubicBezTo>
                    <a:pt x="366" y="2"/>
                    <a:pt x="385" y="6"/>
                    <a:pt x="385" y="6"/>
                  </a:cubicBezTo>
                  <a:cubicBezTo>
                    <a:pt x="417" y="17"/>
                    <a:pt x="463" y="14"/>
                    <a:pt x="489" y="40"/>
                  </a:cubicBezTo>
                  <a:cubicBezTo>
                    <a:pt x="528" y="60"/>
                    <a:pt x="592" y="105"/>
                    <a:pt x="619" y="128"/>
                  </a:cubicBezTo>
                  <a:cubicBezTo>
                    <a:pt x="635" y="134"/>
                    <a:pt x="643" y="164"/>
                    <a:pt x="653" y="178"/>
                  </a:cubicBezTo>
                  <a:cubicBezTo>
                    <a:pt x="667" y="234"/>
                    <a:pt x="687" y="265"/>
                    <a:pt x="693" y="322"/>
                  </a:cubicBezTo>
                  <a:cubicBezTo>
                    <a:pt x="699" y="365"/>
                    <a:pt x="692" y="398"/>
                    <a:pt x="687" y="434"/>
                  </a:cubicBezTo>
                  <a:cubicBezTo>
                    <a:pt x="686" y="469"/>
                    <a:pt x="691" y="510"/>
                    <a:pt x="665" y="538"/>
                  </a:cubicBezTo>
                  <a:cubicBezTo>
                    <a:pt x="657" y="547"/>
                    <a:pt x="644" y="553"/>
                    <a:pt x="639" y="564"/>
                  </a:cubicBezTo>
                  <a:cubicBezTo>
                    <a:pt x="636" y="569"/>
                    <a:pt x="636" y="576"/>
                    <a:pt x="631" y="580"/>
                  </a:cubicBezTo>
                  <a:cubicBezTo>
                    <a:pt x="624" y="585"/>
                    <a:pt x="607" y="588"/>
                    <a:pt x="607" y="588"/>
                  </a:cubicBezTo>
                  <a:cubicBezTo>
                    <a:pt x="581" y="602"/>
                    <a:pt x="499" y="649"/>
                    <a:pt x="473" y="664"/>
                  </a:cubicBezTo>
                  <a:cubicBezTo>
                    <a:pt x="465" y="666"/>
                    <a:pt x="449" y="678"/>
                    <a:pt x="449" y="678"/>
                  </a:cubicBezTo>
                  <a:cubicBezTo>
                    <a:pt x="438" y="685"/>
                    <a:pt x="417" y="679"/>
                    <a:pt x="405" y="684"/>
                  </a:cubicBezTo>
                  <a:cubicBezTo>
                    <a:pt x="396" y="687"/>
                    <a:pt x="385" y="688"/>
                    <a:pt x="375" y="690"/>
                  </a:cubicBezTo>
                  <a:cubicBezTo>
                    <a:pt x="328" y="689"/>
                    <a:pt x="307" y="687"/>
                    <a:pt x="267" y="684"/>
                  </a:cubicBezTo>
                  <a:cubicBezTo>
                    <a:pt x="249" y="690"/>
                    <a:pt x="264" y="683"/>
                    <a:pt x="259" y="722"/>
                  </a:cubicBezTo>
                  <a:cubicBezTo>
                    <a:pt x="258" y="733"/>
                    <a:pt x="250" y="750"/>
                    <a:pt x="241" y="756"/>
                  </a:cubicBezTo>
                  <a:cubicBezTo>
                    <a:pt x="218" y="752"/>
                    <a:pt x="207" y="735"/>
                    <a:pt x="185" y="728"/>
                  </a:cubicBezTo>
                  <a:cubicBezTo>
                    <a:pt x="176" y="725"/>
                    <a:pt x="171" y="724"/>
                    <a:pt x="163" y="720"/>
                  </a:cubicBezTo>
                  <a:cubicBezTo>
                    <a:pt x="159" y="718"/>
                    <a:pt x="151" y="716"/>
                    <a:pt x="151" y="716"/>
                  </a:cubicBezTo>
                  <a:cubicBezTo>
                    <a:pt x="157" y="695"/>
                    <a:pt x="180" y="689"/>
                    <a:pt x="195" y="674"/>
                  </a:cubicBezTo>
                  <a:cubicBezTo>
                    <a:pt x="198" y="665"/>
                    <a:pt x="205" y="652"/>
                    <a:pt x="211" y="644"/>
                  </a:cubicBezTo>
                  <a:cubicBezTo>
                    <a:pt x="210" y="638"/>
                    <a:pt x="212" y="631"/>
                    <a:pt x="209" y="626"/>
                  </a:cubicBezTo>
                  <a:cubicBezTo>
                    <a:pt x="207" y="621"/>
                    <a:pt x="199" y="623"/>
                    <a:pt x="195" y="620"/>
                  </a:cubicBezTo>
                  <a:cubicBezTo>
                    <a:pt x="185" y="612"/>
                    <a:pt x="173" y="606"/>
                    <a:pt x="165" y="596"/>
                  </a:cubicBezTo>
                  <a:cubicBezTo>
                    <a:pt x="146" y="573"/>
                    <a:pt x="123" y="552"/>
                    <a:pt x="99" y="534"/>
                  </a:cubicBezTo>
                  <a:cubicBezTo>
                    <a:pt x="87" y="525"/>
                    <a:pt x="72" y="517"/>
                    <a:pt x="61" y="506"/>
                  </a:cubicBezTo>
                  <a:cubicBezTo>
                    <a:pt x="49" y="494"/>
                    <a:pt x="37" y="480"/>
                    <a:pt x="23" y="470"/>
                  </a:cubicBezTo>
                  <a:cubicBezTo>
                    <a:pt x="13" y="456"/>
                    <a:pt x="10" y="451"/>
                    <a:pt x="7" y="434"/>
                  </a:cubicBezTo>
                  <a:cubicBezTo>
                    <a:pt x="6" y="421"/>
                    <a:pt x="7" y="408"/>
                    <a:pt x="5" y="396"/>
                  </a:cubicBezTo>
                  <a:cubicBezTo>
                    <a:pt x="5" y="394"/>
                    <a:pt x="0" y="391"/>
                    <a:pt x="1" y="392"/>
                  </a:cubicBezTo>
                  <a:close/>
                </a:path>
              </a:pathLst>
            </a:custGeom>
            <a:solidFill>
              <a:schemeClr val="accent1">
                <a:alpha val="50000"/>
              </a:schemeClr>
            </a:solidFill>
            <a:ln w="9525">
              <a:noFill/>
              <a:round/>
              <a:headEnd/>
              <a:tailEnd/>
            </a:ln>
            <a:effectLst/>
          </p:spPr>
          <p:txBody>
            <a:bodyPr/>
            <a:lstStyle/>
            <a:p>
              <a:endParaRPr lang="en-GB"/>
            </a:p>
          </p:txBody>
        </p:sp>
        <p:sp>
          <p:nvSpPr>
            <p:cNvPr id="19488" name="Freeform 32"/>
            <p:cNvSpPr>
              <a:spLocks/>
            </p:cNvSpPr>
            <p:nvPr/>
          </p:nvSpPr>
          <p:spPr bwMode="ltGray">
            <a:xfrm rot="828663">
              <a:off x="242" y="3404"/>
              <a:ext cx="132" cy="167"/>
            </a:xfrm>
            <a:custGeom>
              <a:avLst/>
              <a:gdLst/>
              <a:ahLst/>
              <a:cxnLst>
                <a:cxn ang="0">
                  <a:pos x="0" y="0"/>
                </a:cxn>
                <a:cxn ang="0">
                  <a:pos x="5" y="1"/>
                </a:cxn>
                <a:cxn ang="0">
                  <a:pos x="18" y="5"/>
                </a:cxn>
                <a:cxn ang="0">
                  <a:pos x="37" y="12"/>
                </a:cxn>
                <a:cxn ang="0">
                  <a:pos x="58" y="24"/>
                </a:cxn>
                <a:cxn ang="0">
                  <a:pos x="78" y="44"/>
                </a:cxn>
                <a:cxn ang="0">
                  <a:pos x="96" y="71"/>
                </a:cxn>
                <a:cxn ang="0">
                  <a:pos x="107" y="108"/>
                </a:cxn>
                <a:cxn ang="0">
                  <a:pos x="109" y="156"/>
                </a:cxn>
                <a:cxn ang="0">
                  <a:pos x="105" y="156"/>
                </a:cxn>
                <a:cxn ang="0">
                  <a:pos x="99" y="156"/>
                </a:cxn>
                <a:cxn ang="0">
                  <a:pos x="93" y="156"/>
                </a:cxn>
                <a:cxn ang="0">
                  <a:pos x="87" y="154"/>
                </a:cxn>
                <a:cxn ang="0">
                  <a:pos x="81" y="153"/>
                </a:cxn>
                <a:cxn ang="0">
                  <a:pos x="74" y="150"/>
                </a:cxn>
                <a:cxn ang="0">
                  <a:pos x="66" y="145"/>
                </a:cxn>
                <a:cxn ang="0">
                  <a:pos x="58" y="139"/>
                </a:cxn>
                <a:cxn ang="0">
                  <a:pos x="53" y="126"/>
                </a:cxn>
                <a:cxn ang="0">
                  <a:pos x="53" y="111"/>
                </a:cxn>
                <a:cxn ang="0">
                  <a:pos x="56" y="96"/>
                </a:cxn>
                <a:cxn ang="0">
                  <a:pos x="59" y="80"/>
                </a:cxn>
                <a:cxn ang="0">
                  <a:pos x="56" y="62"/>
                </a:cxn>
                <a:cxn ang="0">
                  <a:pos x="48" y="43"/>
                </a:cxn>
                <a:cxn ang="0">
                  <a:pos x="31" y="23"/>
                </a:cxn>
                <a:cxn ang="0">
                  <a:pos x="0" y="0"/>
                </a:cxn>
              </a:cxnLst>
              <a:rect l="0" t="0" r="r" b="b"/>
              <a:pathLst>
                <a:path w="109" h="156">
                  <a:moveTo>
                    <a:pt x="0" y="0"/>
                  </a:moveTo>
                  <a:lnTo>
                    <a:pt x="5" y="1"/>
                  </a:lnTo>
                  <a:lnTo>
                    <a:pt x="18" y="5"/>
                  </a:lnTo>
                  <a:lnTo>
                    <a:pt x="37" y="12"/>
                  </a:lnTo>
                  <a:lnTo>
                    <a:pt x="58" y="24"/>
                  </a:lnTo>
                  <a:lnTo>
                    <a:pt x="78" y="44"/>
                  </a:lnTo>
                  <a:lnTo>
                    <a:pt x="96" y="71"/>
                  </a:lnTo>
                  <a:lnTo>
                    <a:pt x="107" y="108"/>
                  </a:lnTo>
                  <a:lnTo>
                    <a:pt x="109" y="156"/>
                  </a:lnTo>
                  <a:lnTo>
                    <a:pt x="105" y="156"/>
                  </a:lnTo>
                  <a:lnTo>
                    <a:pt x="99" y="156"/>
                  </a:lnTo>
                  <a:lnTo>
                    <a:pt x="93" y="156"/>
                  </a:lnTo>
                  <a:lnTo>
                    <a:pt x="87" y="154"/>
                  </a:lnTo>
                  <a:lnTo>
                    <a:pt x="81" y="153"/>
                  </a:lnTo>
                  <a:lnTo>
                    <a:pt x="74" y="150"/>
                  </a:lnTo>
                  <a:lnTo>
                    <a:pt x="66" y="145"/>
                  </a:lnTo>
                  <a:lnTo>
                    <a:pt x="58" y="139"/>
                  </a:lnTo>
                  <a:lnTo>
                    <a:pt x="53" y="126"/>
                  </a:lnTo>
                  <a:lnTo>
                    <a:pt x="53" y="111"/>
                  </a:lnTo>
                  <a:lnTo>
                    <a:pt x="56" y="96"/>
                  </a:lnTo>
                  <a:lnTo>
                    <a:pt x="59" y="80"/>
                  </a:lnTo>
                  <a:lnTo>
                    <a:pt x="56" y="62"/>
                  </a:lnTo>
                  <a:lnTo>
                    <a:pt x="48" y="43"/>
                  </a:lnTo>
                  <a:lnTo>
                    <a:pt x="31" y="23"/>
                  </a:lnTo>
                  <a:lnTo>
                    <a:pt x="0" y="0"/>
                  </a:lnTo>
                  <a:close/>
                </a:path>
              </a:pathLst>
            </a:custGeom>
            <a:solidFill>
              <a:schemeClr val="folHlink"/>
            </a:solidFill>
            <a:ln w="9525">
              <a:noFill/>
              <a:round/>
              <a:headEnd/>
              <a:tailEnd/>
            </a:ln>
          </p:spPr>
          <p:txBody>
            <a:bodyPr/>
            <a:lstStyle/>
            <a:p>
              <a:endParaRPr lang="en-GB"/>
            </a:p>
          </p:txBody>
        </p:sp>
        <p:sp>
          <p:nvSpPr>
            <p:cNvPr id="19489" name="Freeform 33"/>
            <p:cNvSpPr>
              <a:spLocks/>
            </p:cNvSpPr>
            <p:nvPr/>
          </p:nvSpPr>
          <p:spPr bwMode="ltGray">
            <a:xfrm rot="828663">
              <a:off x="266" y="3592"/>
              <a:ext cx="66" cy="43"/>
            </a:xfrm>
            <a:custGeom>
              <a:avLst/>
              <a:gdLst/>
              <a:ahLst/>
              <a:cxnLst>
                <a:cxn ang="0">
                  <a:pos x="0" y="0"/>
                </a:cxn>
                <a:cxn ang="0">
                  <a:pos x="1" y="1"/>
                </a:cxn>
                <a:cxn ang="0">
                  <a:pos x="6" y="3"/>
                </a:cxn>
                <a:cxn ang="0">
                  <a:pos x="13" y="8"/>
                </a:cxn>
                <a:cxn ang="0">
                  <a:pos x="21" y="12"/>
                </a:cxn>
                <a:cxn ang="0">
                  <a:pos x="29" y="15"/>
                </a:cxn>
                <a:cxn ang="0">
                  <a:pos x="38" y="17"/>
                </a:cxn>
                <a:cxn ang="0">
                  <a:pos x="46" y="18"/>
                </a:cxn>
                <a:cxn ang="0">
                  <a:pos x="54" y="16"/>
                </a:cxn>
                <a:cxn ang="0">
                  <a:pos x="53" y="25"/>
                </a:cxn>
                <a:cxn ang="0">
                  <a:pos x="50" y="33"/>
                </a:cxn>
                <a:cxn ang="0">
                  <a:pos x="44" y="38"/>
                </a:cxn>
                <a:cxn ang="0">
                  <a:pos x="37" y="40"/>
                </a:cxn>
                <a:cxn ang="0">
                  <a:pos x="28" y="39"/>
                </a:cxn>
                <a:cxn ang="0">
                  <a:pos x="19" y="32"/>
                </a:cxn>
                <a:cxn ang="0">
                  <a:pos x="10" y="20"/>
                </a:cxn>
                <a:cxn ang="0">
                  <a:pos x="0" y="0"/>
                </a:cxn>
              </a:cxnLst>
              <a:rect l="0" t="0" r="r" b="b"/>
              <a:pathLst>
                <a:path w="54" h="40">
                  <a:moveTo>
                    <a:pt x="0" y="0"/>
                  </a:moveTo>
                  <a:lnTo>
                    <a:pt x="1" y="1"/>
                  </a:lnTo>
                  <a:lnTo>
                    <a:pt x="6" y="3"/>
                  </a:lnTo>
                  <a:lnTo>
                    <a:pt x="13" y="8"/>
                  </a:lnTo>
                  <a:lnTo>
                    <a:pt x="21" y="12"/>
                  </a:lnTo>
                  <a:lnTo>
                    <a:pt x="29" y="15"/>
                  </a:lnTo>
                  <a:lnTo>
                    <a:pt x="38" y="17"/>
                  </a:lnTo>
                  <a:lnTo>
                    <a:pt x="46" y="18"/>
                  </a:lnTo>
                  <a:lnTo>
                    <a:pt x="54" y="16"/>
                  </a:lnTo>
                  <a:lnTo>
                    <a:pt x="53" y="25"/>
                  </a:lnTo>
                  <a:lnTo>
                    <a:pt x="50" y="33"/>
                  </a:lnTo>
                  <a:lnTo>
                    <a:pt x="44" y="38"/>
                  </a:lnTo>
                  <a:lnTo>
                    <a:pt x="37" y="40"/>
                  </a:lnTo>
                  <a:lnTo>
                    <a:pt x="28" y="39"/>
                  </a:lnTo>
                  <a:lnTo>
                    <a:pt x="19" y="32"/>
                  </a:lnTo>
                  <a:lnTo>
                    <a:pt x="10" y="20"/>
                  </a:lnTo>
                  <a:lnTo>
                    <a:pt x="0" y="0"/>
                  </a:lnTo>
                  <a:close/>
                </a:path>
              </a:pathLst>
            </a:custGeom>
            <a:solidFill>
              <a:schemeClr val="folHlink"/>
            </a:solidFill>
            <a:ln w="9525">
              <a:noFill/>
              <a:round/>
              <a:headEnd/>
              <a:tailEnd/>
            </a:ln>
          </p:spPr>
          <p:txBody>
            <a:bodyPr/>
            <a:lstStyle/>
            <a:p>
              <a:endParaRPr lang="en-GB"/>
            </a:p>
          </p:txBody>
        </p:sp>
        <p:sp>
          <p:nvSpPr>
            <p:cNvPr id="19490" name="Freeform 34"/>
            <p:cNvSpPr>
              <a:spLocks/>
            </p:cNvSpPr>
            <p:nvPr/>
          </p:nvSpPr>
          <p:spPr bwMode="ltGray">
            <a:xfrm>
              <a:off x="11" y="4110"/>
              <a:ext cx="118" cy="209"/>
            </a:xfrm>
            <a:custGeom>
              <a:avLst/>
              <a:gdLst/>
              <a:ahLst/>
              <a:cxnLst>
                <a:cxn ang="0">
                  <a:pos x="0" y="0"/>
                </a:cxn>
                <a:cxn ang="0">
                  <a:pos x="6" y="8"/>
                </a:cxn>
                <a:cxn ang="0">
                  <a:pos x="15" y="19"/>
                </a:cxn>
                <a:cxn ang="0">
                  <a:pos x="26" y="33"/>
                </a:cxn>
                <a:cxn ang="0">
                  <a:pos x="38" y="51"/>
                </a:cxn>
                <a:cxn ang="0">
                  <a:pos x="54" y="72"/>
                </a:cxn>
                <a:cxn ang="0">
                  <a:pos x="67" y="94"/>
                </a:cxn>
                <a:cxn ang="0">
                  <a:pos x="79" y="119"/>
                </a:cxn>
                <a:cxn ang="0">
                  <a:pos x="87" y="146"/>
                </a:cxn>
                <a:cxn ang="0">
                  <a:pos x="94" y="175"/>
                </a:cxn>
                <a:cxn ang="0">
                  <a:pos x="91" y="209"/>
                </a:cxn>
                <a:cxn ang="0">
                  <a:pos x="118" y="209"/>
                </a:cxn>
                <a:cxn ang="0">
                  <a:pos x="117" y="177"/>
                </a:cxn>
                <a:cxn ang="0">
                  <a:pos x="104" y="119"/>
                </a:cxn>
                <a:cxn ang="0">
                  <a:pos x="82" y="69"/>
                </a:cxn>
                <a:cxn ang="0">
                  <a:pos x="47" y="27"/>
                </a:cxn>
                <a:cxn ang="0">
                  <a:pos x="0" y="0"/>
                </a:cxn>
              </a:cxnLst>
              <a:rect l="0" t="0" r="r" b="b"/>
              <a:pathLst>
                <a:path w="118" h="209">
                  <a:moveTo>
                    <a:pt x="0" y="0"/>
                  </a:moveTo>
                  <a:lnTo>
                    <a:pt x="6" y="8"/>
                  </a:lnTo>
                  <a:lnTo>
                    <a:pt x="15" y="19"/>
                  </a:lnTo>
                  <a:lnTo>
                    <a:pt x="26" y="33"/>
                  </a:lnTo>
                  <a:lnTo>
                    <a:pt x="38" y="51"/>
                  </a:lnTo>
                  <a:lnTo>
                    <a:pt x="54" y="72"/>
                  </a:lnTo>
                  <a:lnTo>
                    <a:pt x="67" y="94"/>
                  </a:lnTo>
                  <a:lnTo>
                    <a:pt x="79" y="119"/>
                  </a:lnTo>
                  <a:lnTo>
                    <a:pt x="87" y="146"/>
                  </a:lnTo>
                  <a:lnTo>
                    <a:pt x="94" y="175"/>
                  </a:lnTo>
                  <a:lnTo>
                    <a:pt x="91" y="209"/>
                  </a:lnTo>
                  <a:lnTo>
                    <a:pt x="118" y="209"/>
                  </a:lnTo>
                  <a:lnTo>
                    <a:pt x="117" y="177"/>
                  </a:lnTo>
                  <a:lnTo>
                    <a:pt x="104" y="119"/>
                  </a:lnTo>
                  <a:lnTo>
                    <a:pt x="82" y="69"/>
                  </a:lnTo>
                  <a:lnTo>
                    <a:pt x="47" y="27"/>
                  </a:lnTo>
                  <a:lnTo>
                    <a:pt x="0" y="0"/>
                  </a:lnTo>
                  <a:close/>
                </a:path>
              </a:pathLst>
            </a:custGeom>
            <a:solidFill>
              <a:schemeClr val="folHlink"/>
            </a:solidFill>
            <a:ln w="9525">
              <a:noFill/>
              <a:round/>
              <a:headEnd/>
              <a:tailEnd/>
            </a:ln>
          </p:spPr>
          <p:txBody>
            <a:bodyPr/>
            <a:lstStyle/>
            <a:p>
              <a:endParaRPr lang="en-GB"/>
            </a:p>
          </p:txBody>
        </p:sp>
        <p:sp>
          <p:nvSpPr>
            <p:cNvPr id="19491" name="Freeform 35"/>
            <p:cNvSpPr>
              <a:spLocks/>
            </p:cNvSpPr>
            <p:nvPr/>
          </p:nvSpPr>
          <p:spPr bwMode="ltGray">
            <a:xfrm>
              <a:off x="0" y="3968"/>
              <a:ext cx="130" cy="128"/>
            </a:xfrm>
            <a:custGeom>
              <a:avLst/>
              <a:gdLst/>
              <a:ahLst/>
              <a:cxnLst>
                <a:cxn ang="0">
                  <a:pos x="103" y="0"/>
                </a:cxn>
                <a:cxn ang="0">
                  <a:pos x="130" y="128"/>
                </a:cxn>
                <a:cxn ang="0">
                  <a:pos x="125" y="126"/>
                </a:cxn>
                <a:cxn ang="0">
                  <a:pos x="111" y="121"/>
                </a:cxn>
                <a:cxn ang="0">
                  <a:pos x="92" y="111"/>
                </a:cxn>
                <a:cxn ang="0">
                  <a:pos x="68" y="103"/>
                </a:cxn>
                <a:cxn ang="0">
                  <a:pos x="41" y="94"/>
                </a:cxn>
                <a:cxn ang="0">
                  <a:pos x="19" y="90"/>
                </a:cxn>
                <a:cxn ang="0">
                  <a:pos x="0" y="93"/>
                </a:cxn>
                <a:cxn ang="0">
                  <a:pos x="0" y="72"/>
                </a:cxn>
                <a:cxn ang="0">
                  <a:pos x="12" y="70"/>
                </a:cxn>
                <a:cxn ang="0">
                  <a:pos x="24" y="66"/>
                </a:cxn>
                <a:cxn ang="0">
                  <a:pos x="38" y="66"/>
                </a:cxn>
                <a:cxn ang="0">
                  <a:pos x="51" y="67"/>
                </a:cxn>
                <a:cxn ang="0">
                  <a:pos x="65" y="70"/>
                </a:cxn>
                <a:cxn ang="0">
                  <a:pos x="78" y="78"/>
                </a:cxn>
                <a:cxn ang="0">
                  <a:pos x="81" y="74"/>
                </a:cxn>
                <a:cxn ang="0">
                  <a:pos x="81" y="58"/>
                </a:cxn>
                <a:cxn ang="0">
                  <a:pos x="82" y="37"/>
                </a:cxn>
                <a:cxn ang="0">
                  <a:pos x="82" y="29"/>
                </a:cxn>
                <a:cxn ang="0">
                  <a:pos x="80" y="29"/>
                </a:cxn>
                <a:cxn ang="0">
                  <a:pos x="77" y="27"/>
                </a:cxn>
                <a:cxn ang="0">
                  <a:pos x="76" y="22"/>
                </a:cxn>
                <a:cxn ang="0">
                  <a:pos x="75" y="19"/>
                </a:cxn>
                <a:cxn ang="0">
                  <a:pos x="76" y="15"/>
                </a:cxn>
                <a:cxn ang="0">
                  <a:pos x="79" y="10"/>
                </a:cxn>
                <a:cxn ang="0">
                  <a:pos x="89" y="6"/>
                </a:cxn>
                <a:cxn ang="0">
                  <a:pos x="103" y="0"/>
                </a:cxn>
              </a:cxnLst>
              <a:rect l="0" t="0" r="r" b="b"/>
              <a:pathLst>
                <a:path w="130" h="128">
                  <a:moveTo>
                    <a:pt x="103" y="0"/>
                  </a:moveTo>
                  <a:lnTo>
                    <a:pt x="130" y="128"/>
                  </a:lnTo>
                  <a:lnTo>
                    <a:pt x="125" y="126"/>
                  </a:lnTo>
                  <a:lnTo>
                    <a:pt x="111" y="121"/>
                  </a:lnTo>
                  <a:lnTo>
                    <a:pt x="92" y="111"/>
                  </a:lnTo>
                  <a:lnTo>
                    <a:pt x="68" y="103"/>
                  </a:lnTo>
                  <a:lnTo>
                    <a:pt x="41" y="94"/>
                  </a:lnTo>
                  <a:lnTo>
                    <a:pt x="19" y="90"/>
                  </a:lnTo>
                  <a:lnTo>
                    <a:pt x="0" y="93"/>
                  </a:lnTo>
                  <a:lnTo>
                    <a:pt x="0" y="72"/>
                  </a:lnTo>
                  <a:lnTo>
                    <a:pt x="12" y="70"/>
                  </a:lnTo>
                  <a:lnTo>
                    <a:pt x="24" y="66"/>
                  </a:lnTo>
                  <a:lnTo>
                    <a:pt x="38" y="66"/>
                  </a:lnTo>
                  <a:lnTo>
                    <a:pt x="51" y="67"/>
                  </a:lnTo>
                  <a:lnTo>
                    <a:pt x="65" y="70"/>
                  </a:lnTo>
                  <a:lnTo>
                    <a:pt x="78" y="78"/>
                  </a:lnTo>
                  <a:lnTo>
                    <a:pt x="81" y="74"/>
                  </a:lnTo>
                  <a:lnTo>
                    <a:pt x="81" y="58"/>
                  </a:lnTo>
                  <a:lnTo>
                    <a:pt x="82" y="37"/>
                  </a:lnTo>
                  <a:lnTo>
                    <a:pt x="82" y="29"/>
                  </a:lnTo>
                  <a:lnTo>
                    <a:pt x="80" y="29"/>
                  </a:lnTo>
                  <a:lnTo>
                    <a:pt x="77" y="27"/>
                  </a:lnTo>
                  <a:lnTo>
                    <a:pt x="76" y="22"/>
                  </a:lnTo>
                  <a:lnTo>
                    <a:pt x="75" y="19"/>
                  </a:lnTo>
                  <a:lnTo>
                    <a:pt x="76" y="15"/>
                  </a:lnTo>
                  <a:lnTo>
                    <a:pt x="79" y="10"/>
                  </a:lnTo>
                  <a:lnTo>
                    <a:pt x="89" y="6"/>
                  </a:lnTo>
                  <a:lnTo>
                    <a:pt x="103" y="0"/>
                  </a:lnTo>
                  <a:close/>
                </a:path>
              </a:pathLst>
            </a:custGeom>
            <a:solidFill>
              <a:schemeClr val="folHlink"/>
            </a:solidFill>
            <a:ln w="9525">
              <a:noFill/>
              <a:round/>
              <a:headEnd/>
              <a:tailEnd/>
            </a:ln>
          </p:spPr>
          <p:txBody>
            <a:bodyPr/>
            <a:lstStyle/>
            <a:p>
              <a:endParaRPr lang="en-GB"/>
            </a:p>
          </p:txBody>
        </p:sp>
        <p:sp>
          <p:nvSpPr>
            <p:cNvPr id="19492" name="Freeform 36"/>
            <p:cNvSpPr>
              <a:spLocks/>
            </p:cNvSpPr>
            <p:nvPr/>
          </p:nvSpPr>
          <p:spPr bwMode="ltGray">
            <a:xfrm>
              <a:off x="0" y="3949"/>
              <a:ext cx="47" cy="86"/>
            </a:xfrm>
            <a:custGeom>
              <a:avLst/>
              <a:gdLst/>
              <a:ahLst/>
              <a:cxnLst>
                <a:cxn ang="0">
                  <a:pos x="37" y="0"/>
                </a:cxn>
                <a:cxn ang="0">
                  <a:pos x="15" y="37"/>
                </a:cxn>
                <a:cxn ang="0">
                  <a:pos x="0" y="59"/>
                </a:cxn>
                <a:cxn ang="0">
                  <a:pos x="0" y="86"/>
                </a:cxn>
                <a:cxn ang="0">
                  <a:pos x="8" y="82"/>
                </a:cxn>
                <a:cxn ang="0">
                  <a:pos x="20" y="73"/>
                </a:cxn>
                <a:cxn ang="0">
                  <a:pos x="33" y="63"/>
                </a:cxn>
                <a:cxn ang="0">
                  <a:pos x="42" y="51"/>
                </a:cxn>
                <a:cxn ang="0">
                  <a:pos x="47" y="36"/>
                </a:cxn>
                <a:cxn ang="0">
                  <a:pos x="46" y="19"/>
                </a:cxn>
                <a:cxn ang="0">
                  <a:pos x="37" y="0"/>
                </a:cxn>
              </a:cxnLst>
              <a:rect l="0" t="0" r="r" b="b"/>
              <a:pathLst>
                <a:path w="47" h="86">
                  <a:moveTo>
                    <a:pt x="37" y="0"/>
                  </a:moveTo>
                  <a:lnTo>
                    <a:pt x="15" y="37"/>
                  </a:lnTo>
                  <a:lnTo>
                    <a:pt x="0" y="59"/>
                  </a:lnTo>
                  <a:lnTo>
                    <a:pt x="0" y="86"/>
                  </a:lnTo>
                  <a:lnTo>
                    <a:pt x="8" y="82"/>
                  </a:lnTo>
                  <a:lnTo>
                    <a:pt x="20" y="73"/>
                  </a:lnTo>
                  <a:lnTo>
                    <a:pt x="33" y="63"/>
                  </a:lnTo>
                  <a:lnTo>
                    <a:pt x="42" y="51"/>
                  </a:lnTo>
                  <a:lnTo>
                    <a:pt x="47" y="36"/>
                  </a:lnTo>
                  <a:lnTo>
                    <a:pt x="46" y="19"/>
                  </a:lnTo>
                  <a:lnTo>
                    <a:pt x="37" y="0"/>
                  </a:lnTo>
                  <a:close/>
                </a:path>
              </a:pathLst>
            </a:custGeom>
            <a:solidFill>
              <a:schemeClr val="folHlink"/>
            </a:solidFill>
            <a:ln w="9525">
              <a:noFill/>
              <a:round/>
              <a:headEnd/>
              <a:tailEnd/>
            </a:ln>
          </p:spPr>
          <p:txBody>
            <a:bodyPr/>
            <a:lstStyle/>
            <a:p>
              <a:endParaRPr lang="en-GB"/>
            </a:p>
          </p:txBody>
        </p:sp>
        <p:sp>
          <p:nvSpPr>
            <p:cNvPr id="19493" name="Freeform 37"/>
            <p:cNvSpPr>
              <a:spLocks/>
            </p:cNvSpPr>
            <p:nvPr/>
          </p:nvSpPr>
          <p:spPr bwMode="ltGray">
            <a:xfrm>
              <a:off x="0" y="3239"/>
              <a:ext cx="497" cy="740"/>
            </a:xfrm>
            <a:custGeom>
              <a:avLst/>
              <a:gdLst/>
              <a:ahLst/>
              <a:cxnLst>
                <a:cxn ang="0">
                  <a:pos x="0" y="13"/>
                </a:cxn>
                <a:cxn ang="0">
                  <a:pos x="41" y="4"/>
                </a:cxn>
                <a:cxn ang="0">
                  <a:pos x="101" y="0"/>
                </a:cxn>
                <a:cxn ang="0">
                  <a:pos x="170" y="4"/>
                </a:cxn>
                <a:cxn ang="0">
                  <a:pos x="248" y="21"/>
                </a:cxn>
                <a:cxn ang="0">
                  <a:pos x="323" y="50"/>
                </a:cxn>
                <a:cxn ang="0">
                  <a:pos x="382" y="90"/>
                </a:cxn>
                <a:cxn ang="0">
                  <a:pos x="428" y="141"/>
                </a:cxn>
                <a:cxn ang="0">
                  <a:pos x="463" y="199"/>
                </a:cxn>
                <a:cxn ang="0">
                  <a:pos x="485" y="262"/>
                </a:cxn>
                <a:cxn ang="0">
                  <a:pos x="496" y="327"/>
                </a:cxn>
                <a:cxn ang="0">
                  <a:pos x="497" y="396"/>
                </a:cxn>
                <a:cxn ang="0">
                  <a:pos x="487" y="462"/>
                </a:cxn>
                <a:cxn ang="0">
                  <a:pos x="470" y="527"/>
                </a:cxn>
                <a:cxn ang="0">
                  <a:pos x="443" y="586"/>
                </a:cxn>
                <a:cxn ang="0">
                  <a:pos x="406" y="639"/>
                </a:cxn>
                <a:cxn ang="0">
                  <a:pos x="364" y="683"/>
                </a:cxn>
                <a:cxn ang="0">
                  <a:pos x="315" y="715"/>
                </a:cxn>
                <a:cxn ang="0">
                  <a:pos x="259" y="736"/>
                </a:cxn>
                <a:cxn ang="0">
                  <a:pos x="198" y="740"/>
                </a:cxn>
                <a:cxn ang="0">
                  <a:pos x="131" y="727"/>
                </a:cxn>
                <a:cxn ang="0">
                  <a:pos x="167" y="728"/>
                </a:cxn>
                <a:cxn ang="0">
                  <a:pos x="204" y="718"/>
                </a:cxn>
                <a:cxn ang="0">
                  <a:pos x="238" y="700"/>
                </a:cxn>
                <a:cxn ang="0">
                  <a:pos x="272" y="670"/>
                </a:cxn>
                <a:cxn ang="0">
                  <a:pos x="304" y="635"/>
                </a:cxn>
                <a:cxn ang="0">
                  <a:pos x="333" y="594"/>
                </a:cxn>
                <a:cxn ang="0">
                  <a:pos x="358" y="549"/>
                </a:cxn>
                <a:cxn ang="0">
                  <a:pos x="381" y="500"/>
                </a:cxn>
                <a:cxn ang="0">
                  <a:pos x="396" y="449"/>
                </a:cxn>
                <a:cxn ang="0">
                  <a:pos x="408" y="397"/>
                </a:cxn>
                <a:cxn ang="0">
                  <a:pos x="414" y="346"/>
                </a:cxn>
                <a:cxn ang="0">
                  <a:pos x="412" y="296"/>
                </a:cxn>
                <a:cxn ang="0">
                  <a:pos x="402" y="251"/>
                </a:cxn>
                <a:cxn ang="0">
                  <a:pos x="384" y="208"/>
                </a:cxn>
                <a:cxn ang="0">
                  <a:pos x="357" y="172"/>
                </a:cxn>
                <a:cxn ang="0">
                  <a:pos x="320" y="142"/>
                </a:cxn>
                <a:cxn ang="0">
                  <a:pos x="260" y="107"/>
                </a:cxn>
                <a:cxn ang="0">
                  <a:pos x="203" y="82"/>
                </a:cxn>
                <a:cxn ang="0">
                  <a:pos x="154" y="65"/>
                </a:cxn>
                <a:cxn ang="0">
                  <a:pos x="108" y="56"/>
                </a:cxn>
                <a:cxn ang="0">
                  <a:pos x="68" y="55"/>
                </a:cxn>
                <a:cxn ang="0">
                  <a:pos x="32" y="61"/>
                </a:cxn>
                <a:cxn ang="0">
                  <a:pos x="0" y="70"/>
                </a:cxn>
                <a:cxn ang="0">
                  <a:pos x="0" y="13"/>
                </a:cxn>
              </a:cxnLst>
              <a:rect l="0" t="0" r="r" b="b"/>
              <a:pathLst>
                <a:path w="497" h="740">
                  <a:moveTo>
                    <a:pt x="0" y="13"/>
                  </a:moveTo>
                  <a:lnTo>
                    <a:pt x="41" y="4"/>
                  </a:lnTo>
                  <a:lnTo>
                    <a:pt x="101" y="0"/>
                  </a:lnTo>
                  <a:lnTo>
                    <a:pt x="170" y="4"/>
                  </a:lnTo>
                  <a:lnTo>
                    <a:pt x="248" y="21"/>
                  </a:lnTo>
                  <a:lnTo>
                    <a:pt x="323" y="50"/>
                  </a:lnTo>
                  <a:lnTo>
                    <a:pt x="382" y="90"/>
                  </a:lnTo>
                  <a:lnTo>
                    <a:pt x="428" y="141"/>
                  </a:lnTo>
                  <a:lnTo>
                    <a:pt x="463" y="199"/>
                  </a:lnTo>
                  <a:lnTo>
                    <a:pt x="485" y="262"/>
                  </a:lnTo>
                  <a:lnTo>
                    <a:pt x="496" y="327"/>
                  </a:lnTo>
                  <a:lnTo>
                    <a:pt x="497" y="396"/>
                  </a:lnTo>
                  <a:lnTo>
                    <a:pt x="487" y="462"/>
                  </a:lnTo>
                  <a:lnTo>
                    <a:pt x="470" y="527"/>
                  </a:lnTo>
                  <a:lnTo>
                    <a:pt x="443" y="586"/>
                  </a:lnTo>
                  <a:lnTo>
                    <a:pt x="406" y="639"/>
                  </a:lnTo>
                  <a:lnTo>
                    <a:pt x="364" y="683"/>
                  </a:lnTo>
                  <a:lnTo>
                    <a:pt x="315" y="715"/>
                  </a:lnTo>
                  <a:lnTo>
                    <a:pt x="259" y="736"/>
                  </a:lnTo>
                  <a:lnTo>
                    <a:pt x="198" y="740"/>
                  </a:lnTo>
                  <a:lnTo>
                    <a:pt x="131" y="727"/>
                  </a:lnTo>
                  <a:lnTo>
                    <a:pt x="167" y="728"/>
                  </a:lnTo>
                  <a:lnTo>
                    <a:pt x="204" y="718"/>
                  </a:lnTo>
                  <a:lnTo>
                    <a:pt x="238" y="700"/>
                  </a:lnTo>
                  <a:lnTo>
                    <a:pt x="272" y="670"/>
                  </a:lnTo>
                  <a:lnTo>
                    <a:pt x="304" y="635"/>
                  </a:lnTo>
                  <a:lnTo>
                    <a:pt x="333" y="594"/>
                  </a:lnTo>
                  <a:lnTo>
                    <a:pt x="358" y="549"/>
                  </a:lnTo>
                  <a:lnTo>
                    <a:pt x="381" y="500"/>
                  </a:lnTo>
                  <a:lnTo>
                    <a:pt x="396" y="449"/>
                  </a:lnTo>
                  <a:lnTo>
                    <a:pt x="408" y="397"/>
                  </a:lnTo>
                  <a:lnTo>
                    <a:pt x="414" y="346"/>
                  </a:lnTo>
                  <a:lnTo>
                    <a:pt x="412" y="296"/>
                  </a:lnTo>
                  <a:lnTo>
                    <a:pt x="402" y="251"/>
                  </a:lnTo>
                  <a:lnTo>
                    <a:pt x="384" y="208"/>
                  </a:lnTo>
                  <a:lnTo>
                    <a:pt x="357" y="172"/>
                  </a:lnTo>
                  <a:lnTo>
                    <a:pt x="320" y="142"/>
                  </a:lnTo>
                  <a:lnTo>
                    <a:pt x="260" y="107"/>
                  </a:lnTo>
                  <a:lnTo>
                    <a:pt x="203" y="82"/>
                  </a:lnTo>
                  <a:lnTo>
                    <a:pt x="154" y="65"/>
                  </a:lnTo>
                  <a:lnTo>
                    <a:pt x="108" y="56"/>
                  </a:lnTo>
                  <a:lnTo>
                    <a:pt x="68" y="55"/>
                  </a:lnTo>
                  <a:lnTo>
                    <a:pt x="32" y="61"/>
                  </a:lnTo>
                  <a:lnTo>
                    <a:pt x="0" y="70"/>
                  </a:lnTo>
                  <a:lnTo>
                    <a:pt x="0" y="13"/>
                  </a:lnTo>
                  <a:close/>
                </a:path>
              </a:pathLst>
            </a:custGeom>
            <a:solidFill>
              <a:schemeClr val="folHlink"/>
            </a:solidFill>
            <a:ln w="9525">
              <a:noFill/>
              <a:round/>
              <a:headEnd/>
              <a:tailEnd/>
            </a:ln>
          </p:spPr>
          <p:txBody>
            <a:bodyPr/>
            <a:lstStyle/>
            <a:p>
              <a:endParaRPr lang="en-GB"/>
            </a:p>
          </p:txBody>
        </p:sp>
        <p:sp>
          <p:nvSpPr>
            <p:cNvPr id="19494" name="Freeform 38"/>
            <p:cNvSpPr>
              <a:spLocks/>
            </p:cNvSpPr>
            <p:nvPr/>
          </p:nvSpPr>
          <p:spPr bwMode="ltGray">
            <a:xfrm rot="1584153">
              <a:off x="20" y="410"/>
              <a:ext cx="344" cy="245"/>
            </a:xfrm>
            <a:custGeom>
              <a:avLst/>
              <a:gdLst/>
              <a:ahLst/>
              <a:cxnLst>
                <a:cxn ang="0">
                  <a:pos x="0" y="0"/>
                </a:cxn>
                <a:cxn ang="0">
                  <a:pos x="0" y="25"/>
                </a:cxn>
                <a:cxn ang="0">
                  <a:pos x="3" y="50"/>
                </a:cxn>
                <a:cxn ang="0">
                  <a:pos x="6" y="75"/>
                </a:cxn>
                <a:cxn ang="0">
                  <a:pos x="11" y="98"/>
                </a:cxn>
                <a:cxn ang="0">
                  <a:pos x="18" y="119"/>
                </a:cxn>
                <a:cxn ang="0">
                  <a:pos x="27" y="141"/>
                </a:cxn>
                <a:cxn ang="0">
                  <a:pos x="38" y="161"/>
                </a:cxn>
                <a:cxn ang="0">
                  <a:pos x="51" y="178"/>
                </a:cxn>
                <a:cxn ang="0">
                  <a:pos x="67" y="194"/>
                </a:cxn>
                <a:cxn ang="0">
                  <a:pos x="86" y="208"/>
                </a:cxn>
                <a:cxn ang="0">
                  <a:pos x="106" y="219"/>
                </a:cxn>
                <a:cxn ang="0">
                  <a:pos x="131" y="228"/>
                </a:cxn>
                <a:cxn ang="0">
                  <a:pos x="158" y="234"/>
                </a:cxn>
                <a:cxn ang="0">
                  <a:pos x="188" y="237"/>
                </a:cxn>
                <a:cxn ang="0">
                  <a:pos x="220" y="236"/>
                </a:cxn>
                <a:cxn ang="0">
                  <a:pos x="257" y="232"/>
                </a:cxn>
                <a:cxn ang="0">
                  <a:pos x="224" y="227"/>
                </a:cxn>
                <a:cxn ang="0">
                  <a:pos x="195" y="220"/>
                </a:cxn>
                <a:cxn ang="0">
                  <a:pos x="170" y="212"/>
                </a:cxn>
                <a:cxn ang="0">
                  <a:pos x="148" y="204"/>
                </a:cxn>
                <a:cxn ang="0">
                  <a:pos x="128" y="193"/>
                </a:cxn>
                <a:cxn ang="0">
                  <a:pos x="112" y="182"/>
                </a:cxn>
                <a:cxn ang="0">
                  <a:pos x="97" y="169"/>
                </a:cxn>
                <a:cxn ang="0">
                  <a:pos x="84" y="155"/>
                </a:cxn>
                <a:cxn ang="0">
                  <a:pos x="72" y="141"/>
                </a:cxn>
                <a:cxn ang="0">
                  <a:pos x="61" y="125"/>
                </a:cxn>
                <a:cxn ang="0">
                  <a:pos x="52" y="107"/>
                </a:cxn>
                <a:cxn ang="0">
                  <a:pos x="43" y="88"/>
                </a:cxn>
                <a:cxn ang="0">
                  <a:pos x="33" y="69"/>
                </a:cxn>
                <a:cxn ang="0">
                  <a:pos x="23" y="47"/>
                </a:cxn>
                <a:cxn ang="0">
                  <a:pos x="12" y="24"/>
                </a:cxn>
                <a:cxn ang="0">
                  <a:pos x="0" y="0"/>
                </a:cxn>
              </a:cxnLst>
              <a:rect l="0" t="0" r="r" b="b"/>
              <a:pathLst>
                <a:path w="257" h="237">
                  <a:moveTo>
                    <a:pt x="0" y="0"/>
                  </a:moveTo>
                  <a:lnTo>
                    <a:pt x="0" y="25"/>
                  </a:lnTo>
                  <a:lnTo>
                    <a:pt x="3" y="50"/>
                  </a:lnTo>
                  <a:lnTo>
                    <a:pt x="6" y="75"/>
                  </a:lnTo>
                  <a:lnTo>
                    <a:pt x="11" y="98"/>
                  </a:lnTo>
                  <a:lnTo>
                    <a:pt x="18" y="119"/>
                  </a:lnTo>
                  <a:lnTo>
                    <a:pt x="27" y="141"/>
                  </a:lnTo>
                  <a:lnTo>
                    <a:pt x="38" y="161"/>
                  </a:lnTo>
                  <a:lnTo>
                    <a:pt x="51" y="178"/>
                  </a:lnTo>
                  <a:lnTo>
                    <a:pt x="67" y="194"/>
                  </a:lnTo>
                  <a:lnTo>
                    <a:pt x="86" y="208"/>
                  </a:lnTo>
                  <a:lnTo>
                    <a:pt x="106" y="219"/>
                  </a:lnTo>
                  <a:lnTo>
                    <a:pt x="131" y="228"/>
                  </a:lnTo>
                  <a:lnTo>
                    <a:pt x="158" y="234"/>
                  </a:lnTo>
                  <a:lnTo>
                    <a:pt x="188" y="237"/>
                  </a:lnTo>
                  <a:lnTo>
                    <a:pt x="220" y="236"/>
                  </a:lnTo>
                  <a:lnTo>
                    <a:pt x="257" y="232"/>
                  </a:lnTo>
                  <a:lnTo>
                    <a:pt x="224" y="227"/>
                  </a:lnTo>
                  <a:lnTo>
                    <a:pt x="195" y="220"/>
                  </a:lnTo>
                  <a:lnTo>
                    <a:pt x="170" y="212"/>
                  </a:lnTo>
                  <a:lnTo>
                    <a:pt x="148" y="204"/>
                  </a:lnTo>
                  <a:lnTo>
                    <a:pt x="128" y="193"/>
                  </a:lnTo>
                  <a:lnTo>
                    <a:pt x="112" y="182"/>
                  </a:lnTo>
                  <a:lnTo>
                    <a:pt x="97" y="169"/>
                  </a:lnTo>
                  <a:lnTo>
                    <a:pt x="84" y="155"/>
                  </a:lnTo>
                  <a:lnTo>
                    <a:pt x="72" y="141"/>
                  </a:lnTo>
                  <a:lnTo>
                    <a:pt x="61" y="125"/>
                  </a:lnTo>
                  <a:lnTo>
                    <a:pt x="52" y="107"/>
                  </a:lnTo>
                  <a:lnTo>
                    <a:pt x="43" y="88"/>
                  </a:lnTo>
                  <a:lnTo>
                    <a:pt x="33" y="69"/>
                  </a:lnTo>
                  <a:lnTo>
                    <a:pt x="23" y="47"/>
                  </a:lnTo>
                  <a:lnTo>
                    <a:pt x="12" y="24"/>
                  </a:lnTo>
                  <a:lnTo>
                    <a:pt x="0" y="0"/>
                  </a:lnTo>
                  <a:close/>
                </a:path>
              </a:pathLst>
            </a:custGeom>
            <a:solidFill>
              <a:schemeClr val="accent1"/>
            </a:solidFill>
            <a:ln w="9525">
              <a:noFill/>
              <a:round/>
              <a:headEnd/>
              <a:tailEnd/>
            </a:ln>
          </p:spPr>
          <p:txBody>
            <a:bodyPr/>
            <a:lstStyle/>
            <a:p>
              <a:endParaRPr lang="en-GB"/>
            </a:p>
          </p:txBody>
        </p:sp>
        <p:sp>
          <p:nvSpPr>
            <p:cNvPr id="19495" name="Freeform 39"/>
            <p:cNvSpPr>
              <a:spLocks/>
            </p:cNvSpPr>
            <p:nvPr/>
          </p:nvSpPr>
          <p:spPr bwMode="ltGray">
            <a:xfrm rot="1584153">
              <a:off x="242" y="756"/>
              <a:ext cx="167" cy="115"/>
            </a:xfrm>
            <a:custGeom>
              <a:avLst/>
              <a:gdLst/>
              <a:ahLst/>
              <a:cxnLst>
                <a:cxn ang="0">
                  <a:pos x="77" y="0"/>
                </a:cxn>
                <a:cxn ang="0">
                  <a:pos x="124" y="108"/>
                </a:cxn>
                <a:cxn ang="0">
                  <a:pos x="120" y="107"/>
                </a:cxn>
                <a:cxn ang="0">
                  <a:pos x="107" y="105"/>
                </a:cxn>
                <a:cxn ang="0">
                  <a:pos x="89" y="101"/>
                </a:cxn>
                <a:cxn ang="0">
                  <a:pos x="68" y="99"/>
                </a:cxn>
                <a:cxn ang="0">
                  <a:pos x="45" y="97"/>
                </a:cxn>
                <a:cxn ang="0">
                  <a:pos x="25" y="98"/>
                </a:cxn>
                <a:cxn ang="0">
                  <a:pos x="9" y="102"/>
                </a:cxn>
                <a:cxn ang="0">
                  <a:pos x="0" y="110"/>
                </a:cxn>
                <a:cxn ang="0">
                  <a:pos x="4" y="98"/>
                </a:cxn>
                <a:cxn ang="0">
                  <a:pos x="8" y="89"/>
                </a:cxn>
                <a:cxn ang="0">
                  <a:pos x="16" y="82"/>
                </a:cxn>
                <a:cxn ang="0">
                  <a:pos x="25" y="76"/>
                </a:cxn>
                <a:cxn ang="0">
                  <a:pos x="36" y="72"/>
                </a:cxn>
                <a:cxn ang="0">
                  <a:pos x="47" y="71"/>
                </a:cxn>
                <a:cxn ang="0">
                  <a:pos x="59" y="71"/>
                </a:cxn>
                <a:cxn ang="0">
                  <a:pos x="72" y="74"/>
                </a:cxn>
                <a:cxn ang="0">
                  <a:pos x="73" y="71"/>
                </a:cxn>
                <a:cxn ang="0">
                  <a:pos x="70" y="56"/>
                </a:cxn>
                <a:cxn ang="0">
                  <a:pos x="67" y="38"/>
                </a:cxn>
                <a:cxn ang="0">
                  <a:pos x="65" y="30"/>
                </a:cxn>
                <a:cxn ang="0">
                  <a:pos x="63" y="30"/>
                </a:cxn>
                <a:cxn ang="0">
                  <a:pos x="61" y="29"/>
                </a:cxn>
                <a:cxn ang="0">
                  <a:pos x="59" y="26"/>
                </a:cxn>
                <a:cxn ang="0">
                  <a:pos x="57" y="23"/>
                </a:cxn>
                <a:cxn ang="0">
                  <a:pos x="57" y="19"/>
                </a:cxn>
                <a:cxn ang="0">
                  <a:pos x="59" y="14"/>
                </a:cxn>
                <a:cxn ang="0">
                  <a:pos x="66" y="8"/>
                </a:cxn>
                <a:cxn ang="0">
                  <a:pos x="77" y="0"/>
                </a:cxn>
              </a:cxnLst>
              <a:rect l="0" t="0" r="r" b="b"/>
              <a:pathLst>
                <a:path w="124" h="110">
                  <a:moveTo>
                    <a:pt x="77" y="0"/>
                  </a:moveTo>
                  <a:lnTo>
                    <a:pt x="124" y="108"/>
                  </a:lnTo>
                  <a:lnTo>
                    <a:pt x="120" y="107"/>
                  </a:lnTo>
                  <a:lnTo>
                    <a:pt x="107" y="105"/>
                  </a:lnTo>
                  <a:lnTo>
                    <a:pt x="89" y="101"/>
                  </a:lnTo>
                  <a:lnTo>
                    <a:pt x="68" y="99"/>
                  </a:lnTo>
                  <a:lnTo>
                    <a:pt x="45" y="97"/>
                  </a:lnTo>
                  <a:lnTo>
                    <a:pt x="25" y="98"/>
                  </a:lnTo>
                  <a:lnTo>
                    <a:pt x="9" y="102"/>
                  </a:lnTo>
                  <a:lnTo>
                    <a:pt x="0" y="110"/>
                  </a:lnTo>
                  <a:lnTo>
                    <a:pt x="4" y="98"/>
                  </a:lnTo>
                  <a:lnTo>
                    <a:pt x="8" y="89"/>
                  </a:lnTo>
                  <a:lnTo>
                    <a:pt x="16" y="82"/>
                  </a:lnTo>
                  <a:lnTo>
                    <a:pt x="25" y="76"/>
                  </a:lnTo>
                  <a:lnTo>
                    <a:pt x="36" y="72"/>
                  </a:lnTo>
                  <a:lnTo>
                    <a:pt x="47" y="71"/>
                  </a:lnTo>
                  <a:lnTo>
                    <a:pt x="59" y="71"/>
                  </a:lnTo>
                  <a:lnTo>
                    <a:pt x="72" y="74"/>
                  </a:lnTo>
                  <a:lnTo>
                    <a:pt x="73" y="71"/>
                  </a:lnTo>
                  <a:lnTo>
                    <a:pt x="70" y="56"/>
                  </a:lnTo>
                  <a:lnTo>
                    <a:pt x="67" y="38"/>
                  </a:lnTo>
                  <a:lnTo>
                    <a:pt x="65" y="30"/>
                  </a:lnTo>
                  <a:lnTo>
                    <a:pt x="63" y="30"/>
                  </a:lnTo>
                  <a:lnTo>
                    <a:pt x="61" y="29"/>
                  </a:lnTo>
                  <a:lnTo>
                    <a:pt x="59" y="26"/>
                  </a:lnTo>
                  <a:lnTo>
                    <a:pt x="57" y="23"/>
                  </a:lnTo>
                  <a:lnTo>
                    <a:pt x="57" y="19"/>
                  </a:lnTo>
                  <a:lnTo>
                    <a:pt x="59" y="14"/>
                  </a:lnTo>
                  <a:lnTo>
                    <a:pt x="66" y="8"/>
                  </a:lnTo>
                  <a:lnTo>
                    <a:pt x="77" y="0"/>
                  </a:lnTo>
                  <a:close/>
                </a:path>
              </a:pathLst>
            </a:custGeom>
            <a:solidFill>
              <a:schemeClr val="accent1"/>
            </a:solidFill>
            <a:ln w="9525">
              <a:noFill/>
              <a:round/>
              <a:headEnd/>
              <a:tailEnd/>
            </a:ln>
          </p:spPr>
          <p:txBody>
            <a:bodyPr/>
            <a:lstStyle/>
            <a:p>
              <a:endParaRPr lang="en-GB"/>
            </a:p>
          </p:txBody>
        </p:sp>
        <p:sp>
          <p:nvSpPr>
            <p:cNvPr id="19496" name="Freeform 40"/>
            <p:cNvSpPr>
              <a:spLocks/>
            </p:cNvSpPr>
            <p:nvPr/>
          </p:nvSpPr>
          <p:spPr bwMode="ltGray">
            <a:xfrm rot="1584153">
              <a:off x="574" y="286"/>
              <a:ext cx="147" cy="160"/>
            </a:xfrm>
            <a:custGeom>
              <a:avLst/>
              <a:gdLst/>
              <a:ahLst/>
              <a:cxnLst>
                <a:cxn ang="0">
                  <a:pos x="0" y="0"/>
                </a:cxn>
                <a:cxn ang="0">
                  <a:pos x="5" y="1"/>
                </a:cxn>
                <a:cxn ang="0">
                  <a:pos x="18" y="5"/>
                </a:cxn>
                <a:cxn ang="0">
                  <a:pos x="37" y="12"/>
                </a:cxn>
                <a:cxn ang="0">
                  <a:pos x="58" y="24"/>
                </a:cxn>
                <a:cxn ang="0">
                  <a:pos x="78" y="44"/>
                </a:cxn>
                <a:cxn ang="0">
                  <a:pos x="96" y="71"/>
                </a:cxn>
                <a:cxn ang="0">
                  <a:pos x="107" y="108"/>
                </a:cxn>
                <a:cxn ang="0">
                  <a:pos x="109" y="156"/>
                </a:cxn>
                <a:cxn ang="0">
                  <a:pos x="105" y="156"/>
                </a:cxn>
                <a:cxn ang="0">
                  <a:pos x="99" y="156"/>
                </a:cxn>
                <a:cxn ang="0">
                  <a:pos x="93" y="156"/>
                </a:cxn>
                <a:cxn ang="0">
                  <a:pos x="87" y="154"/>
                </a:cxn>
                <a:cxn ang="0">
                  <a:pos x="81" y="153"/>
                </a:cxn>
                <a:cxn ang="0">
                  <a:pos x="74" y="150"/>
                </a:cxn>
                <a:cxn ang="0">
                  <a:pos x="66" y="145"/>
                </a:cxn>
                <a:cxn ang="0">
                  <a:pos x="58" y="139"/>
                </a:cxn>
                <a:cxn ang="0">
                  <a:pos x="53" y="126"/>
                </a:cxn>
                <a:cxn ang="0">
                  <a:pos x="53" y="111"/>
                </a:cxn>
                <a:cxn ang="0">
                  <a:pos x="56" y="96"/>
                </a:cxn>
                <a:cxn ang="0">
                  <a:pos x="59" y="80"/>
                </a:cxn>
                <a:cxn ang="0">
                  <a:pos x="56" y="62"/>
                </a:cxn>
                <a:cxn ang="0">
                  <a:pos x="48" y="43"/>
                </a:cxn>
                <a:cxn ang="0">
                  <a:pos x="31" y="23"/>
                </a:cxn>
                <a:cxn ang="0">
                  <a:pos x="0" y="0"/>
                </a:cxn>
              </a:cxnLst>
              <a:rect l="0" t="0" r="r" b="b"/>
              <a:pathLst>
                <a:path w="109" h="156">
                  <a:moveTo>
                    <a:pt x="0" y="0"/>
                  </a:moveTo>
                  <a:lnTo>
                    <a:pt x="5" y="1"/>
                  </a:lnTo>
                  <a:lnTo>
                    <a:pt x="18" y="5"/>
                  </a:lnTo>
                  <a:lnTo>
                    <a:pt x="37" y="12"/>
                  </a:lnTo>
                  <a:lnTo>
                    <a:pt x="58" y="24"/>
                  </a:lnTo>
                  <a:lnTo>
                    <a:pt x="78" y="44"/>
                  </a:lnTo>
                  <a:lnTo>
                    <a:pt x="96" y="71"/>
                  </a:lnTo>
                  <a:lnTo>
                    <a:pt x="107" y="108"/>
                  </a:lnTo>
                  <a:lnTo>
                    <a:pt x="109" y="156"/>
                  </a:lnTo>
                  <a:lnTo>
                    <a:pt x="105" y="156"/>
                  </a:lnTo>
                  <a:lnTo>
                    <a:pt x="99" y="156"/>
                  </a:lnTo>
                  <a:lnTo>
                    <a:pt x="93" y="156"/>
                  </a:lnTo>
                  <a:lnTo>
                    <a:pt x="87" y="154"/>
                  </a:lnTo>
                  <a:lnTo>
                    <a:pt x="81" y="153"/>
                  </a:lnTo>
                  <a:lnTo>
                    <a:pt x="74" y="150"/>
                  </a:lnTo>
                  <a:lnTo>
                    <a:pt x="66" y="145"/>
                  </a:lnTo>
                  <a:lnTo>
                    <a:pt x="58" y="139"/>
                  </a:lnTo>
                  <a:lnTo>
                    <a:pt x="53" y="126"/>
                  </a:lnTo>
                  <a:lnTo>
                    <a:pt x="53" y="111"/>
                  </a:lnTo>
                  <a:lnTo>
                    <a:pt x="56" y="96"/>
                  </a:lnTo>
                  <a:lnTo>
                    <a:pt x="59" y="80"/>
                  </a:lnTo>
                  <a:lnTo>
                    <a:pt x="56" y="62"/>
                  </a:lnTo>
                  <a:lnTo>
                    <a:pt x="48" y="43"/>
                  </a:lnTo>
                  <a:lnTo>
                    <a:pt x="31" y="23"/>
                  </a:lnTo>
                  <a:lnTo>
                    <a:pt x="0" y="0"/>
                  </a:lnTo>
                  <a:close/>
                </a:path>
              </a:pathLst>
            </a:custGeom>
            <a:solidFill>
              <a:schemeClr val="accent1"/>
            </a:solidFill>
            <a:ln w="9525">
              <a:noFill/>
              <a:round/>
              <a:headEnd/>
              <a:tailEnd/>
            </a:ln>
          </p:spPr>
          <p:txBody>
            <a:bodyPr/>
            <a:lstStyle/>
            <a:p>
              <a:endParaRPr lang="en-GB"/>
            </a:p>
          </p:txBody>
        </p:sp>
        <p:sp>
          <p:nvSpPr>
            <p:cNvPr id="19497" name="Freeform 41"/>
            <p:cNvSpPr>
              <a:spLocks/>
            </p:cNvSpPr>
            <p:nvPr/>
          </p:nvSpPr>
          <p:spPr bwMode="ltGray">
            <a:xfrm rot="1584153">
              <a:off x="236" y="721"/>
              <a:ext cx="62" cy="97"/>
            </a:xfrm>
            <a:custGeom>
              <a:avLst/>
              <a:gdLst/>
              <a:ahLst/>
              <a:cxnLst>
                <a:cxn ang="0">
                  <a:pos x="31" y="0"/>
                </a:cxn>
                <a:cxn ang="0">
                  <a:pos x="20" y="38"/>
                </a:cxn>
                <a:cxn ang="0">
                  <a:pos x="15" y="62"/>
                </a:cxn>
                <a:cxn ang="0">
                  <a:pos x="11" y="79"/>
                </a:cxn>
                <a:cxn ang="0">
                  <a:pos x="0" y="94"/>
                </a:cxn>
                <a:cxn ang="0">
                  <a:pos x="12" y="88"/>
                </a:cxn>
                <a:cxn ang="0">
                  <a:pos x="23" y="80"/>
                </a:cxn>
                <a:cxn ang="0">
                  <a:pos x="32" y="69"/>
                </a:cxn>
                <a:cxn ang="0">
                  <a:pos x="40" y="57"/>
                </a:cxn>
                <a:cxn ang="0">
                  <a:pos x="45" y="44"/>
                </a:cxn>
                <a:cxn ang="0">
                  <a:pos x="46" y="30"/>
                </a:cxn>
                <a:cxn ang="0">
                  <a:pos x="42" y="15"/>
                </a:cxn>
                <a:cxn ang="0">
                  <a:pos x="31" y="0"/>
                </a:cxn>
              </a:cxnLst>
              <a:rect l="0" t="0" r="r" b="b"/>
              <a:pathLst>
                <a:path w="46" h="94">
                  <a:moveTo>
                    <a:pt x="31" y="0"/>
                  </a:moveTo>
                  <a:lnTo>
                    <a:pt x="20" y="38"/>
                  </a:lnTo>
                  <a:lnTo>
                    <a:pt x="15" y="62"/>
                  </a:lnTo>
                  <a:lnTo>
                    <a:pt x="11" y="79"/>
                  </a:lnTo>
                  <a:lnTo>
                    <a:pt x="0" y="94"/>
                  </a:lnTo>
                  <a:lnTo>
                    <a:pt x="12" y="88"/>
                  </a:lnTo>
                  <a:lnTo>
                    <a:pt x="23" y="80"/>
                  </a:lnTo>
                  <a:lnTo>
                    <a:pt x="32" y="69"/>
                  </a:lnTo>
                  <a:lnTo>
                    <a:pt x="40" y="57"/>
                  </a:lnTo>
                  <a:lnTo>
                    <a:pt x="45" y="44"/>
                  </a:lnTo>
                  <a:lnTo>
                    <a:pt x="46" y="30"/>
                  </a:lnTo>
                  <a:lnTo>
                    <a:pt x="42" y="15"/>
                  </a:lnTo>
                  <a:lnTo>
                    <a:pt x="31" y="0"/>
                  </a:lnTo>
                  <a:close/>
                </a:path>
              </a:pathLst>
            </a:custGeom>
            <a:solidFill>
              <a:schemeClr val="accent1"/>
            </a:solidFill>
            <a:ln w="9525">
              <a:noFill/>
              <a:round/>
              <a:headEnd/>
              <a:tailEnd/>
            </a:ln>
          </p:spPr>
          <p:txBody>
            <a:bodyPr/>
            <a:lstStyle/>
            <a:p>
              <a:endParaRPr lang="en-GB"/>
            </a:p>
          </p:txBody>
        </p:sp>
        <p:sp>
          <p:nvSpPr>
            <p:cNvPr id="19498" name="Freeform 42"/>
            <p:cNvSpPr>
              <a:spLocks/>
            </p:cNvSpPr>
            <p:nvPr/>
          </p:nvSpPr>
          <p:spPr bwMode="ltGray">
            <a:xfrm rot="1584153">
              <a:off x="585" y="466"/>
              <a:ext cx="72" cy="41"/>
            </a:xfrm>
            <a:custGeom>
              <a:avLst/>
              <a:gdLst/>
              <a:ahLst/>
              <a:cxnLst>
                <a:cxn ang="0">
                  <a:pos x="0" y="0"/>
                </a:cxn>
                <a:cxn ang="0">
                  <a:pos x="1" y="1"/>
                </a:cxn>
                <a:cxn ang="0">
                  <a:pos x="6" y="3"/>
                </a:cxn>
                <a:cxn ang="0">
                  <a:pos x="13" y="8"/>
                </a:cxn>
                <a:cxn ang="0">
                  <a:pos x="21" y="12"/>
                </a:cxn>
                <a:cxn ang="0">
                  <a:pos x="29" y="15"/>
                </a:cxn>
                <a:cxn ang="0">
                  <a:pos x="38" y="17"/>
                </a:cxn>
                <a:cxn ang="0">
                  <a:pos x="46" y="18"/>
                </a:cxn>
                <a:cxn ang="0">
                  <a:pos x="54" y="16"/>
                </a:cxn>
                <a:cxn ang="0">
                  <a:pos x="53" y="25"/>
                </a:cxn>
                <a:cxn ang="0">
                  <a:pos x="50" y="33"/>
                </a:cxn>
                <a:cxn ang="0">
                  <a:pos x="44" y="38"/>
                </a:cxn>
                <a:cxn ang="0">
                  <a:pos x="37" y="40"/>
                </a:cxn>
                <a:cxn ang="0">
                  <a:pos x="28" y="39"/>
                </a:cxn>
                <a:cxn ang="0">
                  <a:pos x="19" y="32"/>
                </a:cxn>
                <a:cxn ang="0">
                  <a:pos x="10" y="20"/>
                </a:cxn>
                <a:cxn ang="0">
                  <a:pos x="0" y="0"/>
                </a:cxn>
              </a:cxnLst>
              <a:rect l="0" t="0" r="r" b="b"/>
              <a:pathLst>
                <a:path w="54" h="40">
                  <a:moveTo>
                    <a:pt x="0" y="0"/>
                  </a:moveTo>
                  <a:lnTo>
                    <a:pt x="1" y="1"/>
                  </a:lnTo>
                  <a:lnTo>
                    <a:pt x="6" y="3"/>
                  </a:lnTo>
                  <a:lnTo>
                    <a:pt x="13" y="8"/>
                  </a:lnTo>
                  <a:lnTo>
                    <a:pt x="21" y="12"/>
                  </a:lnTo>
                  <a:lnTo>
                    <a:pt x="29" y="15"/>
                  </a:lnTo>
                  <a:lnTo>
                    <a:pt x="38" y="17"/>
                  </a:lnTo>
                  <a:lnTo>
                    <a:pt x="46" y="18"/>
                  </a:lnTo>
                  <a:lnTo>
                    <a:pt x="54" y="16"/>
                  </a:lnTo>
                  <a:lnTo>
                    <a:pt x="53" y="25"/>
                  </a:lnTo>
                  <a:lnTo>
                    <a:pt x="50" y="33"/>
                  </a:lnTo>
                  <a:lnTo>
                    <a:pt x="44" y="38"/>
                  </a:lnTo>
                  <a:lnTo>
                    <a:pt x="37" y="40"/>
                  </a:lnTo>
                  <a:lnTo>
                    <a:pt x="28" y="39"/>
                  </a:lnTo>
                  <a:lnTo>
                    <a:pt x="19" y="32"/>
                  </a:lnTo>
                  <a:lnTo>
                    <a:pt x="10" y="20"/>
                  </a:lnTo>
                  <a:lnTo>
                    <a:pt x="0" y="0"/>
                  </a:lnTo>
                  <a:close/>
                </a:path>
              </a:pathLst>
            </a:custGeom>
            <a:solidFill>
              <a:schemeClr val="accent1"/>
            </a:solidFill>
            <a:ln w="9525">
              <a:noFill/>
              <a:round/>
              <a:headEnd/>
              <a:tailEnd/>
            </a:ln>
          </p:spPr>
          <p:txBody>
            <a:bodyPr/>
            <a:lstStyle/>
            <a:p>
              <a:endParaRPr lang="en-GB"/>
            </a:p>
          </p:txBody>
        </p:sp>
        <p:sp>
          <p:nvSpPr>
            <p:cNvPr id="19499" name="Freeform 43"/>
            <p:cNvSpPr>
              <a:spLocks/>
            </p:cNvSpPr>
            <p:nvPr/>
          </p:nvSpPr>
          <p:spPr bwMode="ltGray">
            <a:xfrm>
              <a:off x="0" y="886"/>
              <a:ext cx="360" cy="650"/>
            </a:xfrm>
            <a:custGeom>
              <a:avLst/>
              <a:gdLst/>
              <a:ahLst/>
              <a:cxnLst>
                <a:cxn ang="0">
                  <a:pos x="264" y="0"/>
                </a:cxn>
                <a:cxn ang="0">
                  <a:pos x="269" y="9"/>
                </a:cxn>
                <a:cxn ang="0">
                  <a:pos x="277" y="22"/>
                </a:cxn>
                <a:cxn ang="0">
                  <a:pos x="286" y="39"/>
                </a:cxn>
                <a:cxn ang="0">
                  <a:pos x="297" y="58"/>
                </a:cxn>
                <a:cxn ang="0">
                  <a:pos x="309" y="83"/>
                </a:cxn>
                <a:cxn ang="0">
                  <a:pos x="319" y="108"/>
                </a:cxn>
                <a:cxn ang="0">
                  <a:pos x="329" y="136"/>
                </a:cxn>
                <a:cxn ang="0">
                  <a:pos x="333" y="163"/>
                </a:cxn>
                <a:cxn ang="0">
                  <a:pos x="336" y="193"/>
                </a:cxn>
                <a:cxn ang="0">
                  <a:pos x="332" y="223"/>
                </a:cxn>
                <a:cxn ang="0">
                  <a:pos x="323" y="255"/>
                </a:cxn>
                <a:cxn ang="0">
                  <a:pos x="310" y="285"/>
                </a:cxn>
                <a:cxn ang="0">
                  <a:pos x="287" y="315"/>
                </a:cxn>
                <a:cxn ang="0">
                  <a:pos x="257" y="343"/>
                </a:cxn>
                <a:cxn ang="0">
                  <a:pos x="218" y="370"/>
                </a:cxn>
                <a:cxn ang="0">
                  <a:pos x="167" y="396"/>
                </a:cxn>
                <a:cxn ang="0">
                  <a:pos x="111" y="425"/>
                </a:cxn>
                <a:cxn ang="0">
                  <a:pos x="69" y="457"/>
                </a:cxn>
                <a:cxn ang="0">
                  <a:pos x="35" y="490"/>
                </a:cxn>
                <a:cxn ang="0">
                  <a:pos x="12" y="526"/>
                </a:cxn>
                <a:cxn ang="0">
                  <a:pos x="0" y="553"/>
                </a:cxn>
                <a:cxn ang="0">
                  <a:pos x="0" y="650"/>
                </a:cxn>
                <a:cxn ang="0">
                  <a:pos x="6" y="628"/>
                </a:cxn>
                <a:cxn ang="0">
                  <a:pos x="19" y="594"/>
                </a:cxn>
                <a:cxn ang="0">
                  <a:pos x="43" y="551"/>
                </a:cxn>
                <a:cxn ang="0">
                  <a:pos x="76" y="503"/>
                </a:cxn>
                <a:cxn ang="0">
                  <a:pos x="125" y="454"/>
                </a:cxn>
                <a:cxn ang="0">
                  <a:pos x="190" y="408"/>
                </a:cxn>
                <a:cxn ang="0">
                  <a:pos x="275" y="365"/>
                </a:cxn>
                <a:cxn ang="0">
                  <a:pos x="308" y="342"/>
                </a:cxn>
                <a:cxn ang="0">
                  <a:pos x="335" y="305"/>
                </a:cxn>
                <a:cxn ang="0">
                  <a:pos x="352" y="255"/>
                </a:cxn>
                <a:cxn ang="0">
                  <a:pos x="360" y="201"/>
                </a:cxn>
                <a:cxn ang="0">
                  <a:pos x="356" y="144"/>
                </a:cxn>
                <a:cxn ang="0">
                  <a:pos x="341" y="88"/>
                </a:cxn>
                <a:cxn ang="0">
                  <a:pos x="311" y="39"/>
                </a:cxn>
                <a:cxn ang="0">
                  <a:pos x="264" y="0"/>
                </a:cxn>
              </a:cxnLst>
              <a:rect l="0" t="0" r="r" b="b"/>
              <a:pathLst>
                <a:path w="360" h="650">
                  <a:moveTo>
                    <a:pt x="264" y="0"/>
                  </a:moveTo>
                  <a:lnTo>
                    <a:pt x="269" y="9"/>
                  </a:lnTo>
                  <a:lnTo>
                    <a:pt x="277" y="22"/>
                  </a:lnTo>
                  <a:lnTo>
                    <a:pt x="286" y="39"/>
                  </a:lnTo>
                  <a:lnTo>
                    <a:pt x="297" y="58"/>
                  </a:lnTo>
                  <a:lnTo>
                    <a:pt x="309" y="83"/>
                  </a:lnTo>
                  <a:lnTo>
                    <a:pt x="319" y="108"/>
                  </a:lnTo>
                  <a:lnTo>
                    <a:pt x="329" y="136"/>
                  </a:lnTo>
                  <a:lnTo>
                    <a:pt x="333" y="163"/>
                  </a:lnTo>
                  <a:lnTo>
                    <a:pt x="336" y="193"/>
                  </a:lnTo>
                  <a:lnTo>
                    <a:pt x="332" y="223"/>
                  </a:lnTo>
                  <a:lnTo>
                    <a:pt x="323" y="255"/>
                  </a:lnTo>
                  <a:lnTo>
                    <a:pt x="310" y="285"/>
                  </a:lnTo>
                  <a:lnTo>
                    <a:pt x="287" y="315"/>
                  </a:lnTo>
                  <a:lnTo>
                    <a:pt x="257" y="343"/>
                  </a:lnTo>
                  <a:lnTo>
                    <a:pt x="218" y="370"/>
                  </a:lnTo>
                  <a:lnTo>
                    <a:pt x="167" y="396"/>
                  </a:lnTo>
                  <a:lnTo>
                    <a:pt x="111" y="425"/>
                  </a:lnTo>
                  <a:lnTo>
                    <a:pt x="69" y="457"/>
                  </a:lnTo>
                  <a:lnTo>
                    <a:pt x="35" y="490"/>
                  </a:lnTo>
                  <a:lnTo>
                    <a:pt x="12" y="526"/>
                  </a:lnTo>
                  <a:lnTo>
                    <a:pt x="0" y="553"/>
                  </a:lnTo>
                  <a:lnTo>
                    <a:pt x="0" y="650"/>
                  </a:lnTo>
                  <a:lnTo>
                    <a:pt x="6" y="628"/>
                  </a:lnTo>
                  <a:lnTo>
                    <a:pt x="19" y="594"/>
                  </a:lnTo>
                  <a:lnTo>
                    <a:pt x="43" y="551"/>
                  </a:lnTo>
                  <a:lnTo>
                    <a:pt x="76" y="503"/>
                  </a:lnTo>
                  <a:lnTo>
                    <a:pt x="125" y="454"/>
                  </a:lnTo>
                  <a:lnTo>
                    <a:pt x="190" y="408"/>
                  </a:lnTo>
                  <a:lnTo>
                    <a:pt x="275" y="365"/>
                  </a:lnTo>
                  <a:lnTo>
                    <a:pt x="308" y="342"/>
                  </a:lnTo>
                  <a:lnTo>
                    <a:pt x="335" y="305"/>
                  </a:lnTo>
                  <a:lnTo>
                    <a:pt x="352" y="255"/>
                  </a:lnTo>
                  <a:lnTo>
                    <a:pt x="360" y="201"/>
                  </a:lnTo>
                  <a:lnTo>
                    <a:pt x="356" y="144"/>
                  </a:lnTo>
                  <a:lnTo>
                    <a:pt x="341" y="88"/>
                  </a:lnTo>
                  <a:lnTo>
                    <a:pt x="311" y="39"/>
                  </a:lnTo>
                  <a:lnTo>
                    <a:pt x="264" y="0"/>
                  </a:lnTo>
                  <a:close/>
                </a:path>
              </a:pathLst>
            </a:custGeom>
            <a:solidFill>
              <a:schemeClr val="accent1"/>
            </a:solidFill>
            <a:ln w="9525">
              <a:noFill/>
              <a:round/>
              <a:headEnd/>
              <a:tailEnd/>
            </a:ln>
          </p:spPr>
          <p:txBody>
            <a:bodyPr/>
            <a:lstStyle/>
            <a:p>
              <a:endParaRPr lang="en-GB"/>
            </a:p>
          </p:txBody>
        </p:sp>
        <p:sp>
          <p:nvSpPr>
            <p:cNvPr id="19500" name="Freeform 44"/>
            <p:cNvSpPr>
              <a:spLocks/>
            </p:cNvSpPr>
            <p:nvPr/>
          </p:nvSpPr>
          <p:spPr bwMode="ltGray">
            <a:xfrm rot="1584153">
              <a:off x="56" y="84"/>
              <a:ext cx="804" cy="686"/>
            </a:xfrm>
            <a:custGeom>
              <a:avLst/>
              <a:gdLst/>
              <a:ahLst/>
              <a:cxnLst>
                <a:cxn ang="0">
                  <a:pos x="16" y="370"/>
                </a:cxn>
                <a:cxn ang="0">
                  <a:pos x="6" y="341"/>
                </a:cxn>
                <a:cxn ang="0">
                  <a:pos x="0" y="289"/>
                </a:cxn>
                <a:cxn ang="0">
                  <a:pos x="4" y="222"/>
                </a:cxn>
                <a:cxn ang="0">
                  <a:pos x="25" y="151"/>
                </a:cxn>
                <a:cxn ang="0">
                  <a:pos x="69" y="84"/>
                </a:cxn>
                <a:cxn ang="0">
                  <a:pos x="142" y="31"/>
                </a:cxn>
                <a:cxn ang="0">
                  <a:pos x="247" y="2"/>
                </a:cxn>
                <a:cxn ang="0">
                  <a:pos x="380" y="9"/>
                </a:cxn>
                <a:cxn ang="0">
                  <a:pos x="484" y="68"/>
                </a:cxn>
                <a:cxn ang="0">
                  <a:pos x="554" y="165"/>
                </a:cxn>
                <a:cxn ang="0">
                  <a:pos x="591" y="284"/>
                </a:cxn>
                <a:cxn ang="0">
                  <a:pos x="595" y="409"/>
                </a:cxn>
                <a:cxn ang="0">
                  <a:pos x="566" y="525"/>
                </a:cxn>
                <a:cxn ang="0">
                  <a:pos x="507" y="615"/>
                </a:cxn>
                <a:cxn ang="0">
                  <a:pos x="417" y="663"/>
                </a:cxn>
                <a:cxn ang="0">
                  <a:pos x="389" y="659"/>
                </a:cxn>
                <a:cxn ang="0">
                  <a:pos x="441" y="617"/>
                </a:cxn>
                <a:cxn ang="0">
                  <a:pos x="482" y="544"/>
                </a:cxn>
                <a:cxn ang="0">
                  <a:pos x="509" y="454"/>
                </a:cxn>
                <a:cxn ang="0">
                  <a:pos x="520" y="355"/>
                </a:cxn>
                <a:cxn ang="0">
                  <a:pos x="514" y="258"/>
                </a:cxn>
                <a:cxn ang="0">
                  <a:pos x="485" y="174"/>
                </a:cxn>
                <a:cxn ang="0">
                  <a:pos x="433" y="112"/>
                </a:cxn>
                <a:cxn ang="0">
                  <a:pos x="341" y="75"/>
                </a:cxn>
                <a:cxn ang="0">
                  <a:pos x="246" y="61"/>
                </a:cxn>
                <a:cxn ang="0">
                  <a:pos x="174" y="71"/>
                </a:cxn>
                <a:cxn ang="0">
                  <a:pos x="121" y="101"/>
                </a:cxn>
                <a:cxn ang="0">
                  <a:pos x="84" y="149"/>
                </a:cxn>
                <a:cxn ang="0">
                  <a:pos x="57" y="206"/>
                </a:cxn>
                <a:cxn ang="0">
                  <a:pos x="40" y="272"/>
                </a:cxn>
                <a:cxn ang="0">
                  <a:pos x="28" y="339"/>
                </a:cxn>
              </a:cxnLst>
              <a:rect l="0" t="0" r="r" b="b"/>
              <a:pathLst>
                <a:path w="596" h="666">
                  <a:moveTo>
                    <a:pt x="22" y="372"/>
                  </a:moveTo>
                  <a:lnTo>
                    <a:pt x="16" y="370"/>
                  </a:lnTo>
                  <a:lnTo>
                    <a:pt x="10" y="360"/>
                  </a:lnTo>
                  <a:lnTo>
                    <a:pt x="6" y="341"/>
                  </a:lnTo>
                  <a:lnTo>
                    <a:pt x="1" y="318"/>
                  </a:lnTo>
                  <a:lnTo>
                    <a:pt x="0" y="289"/>
                  </a:lnTo>
                  <a:lnTo>
                    <a:pt x="0" y="257"/>
                  </a:lnTo>
                  <a:lnTo>
                    <a:pt x="4" y="222"/>
                  </a:lnTo>
                  <a:lnTo>
                    <a:pt x="13" y="187"/>
                  </a:lnTo>
                  <a:lnTo>
                    <a:pt x="25" y="151"/>
                  </a:lnTo>
                  <a:lnTo>
                    <a:pt x="45" y="116"/>
                  </a:lnTo>
                  <a:lnTo>
                    <a:pt x="69" y="84"/>
                  </a:lnTo>
                  <a:lnTo>
                    <a:pt x="101" y="55"/>
                  </a:lnTo>
                  <a:lnTo>
                    <a:pt x="142" y="31"/>
                  </a:lnTo>
                  <a:lnTo>
                    <a:pt x="190" y="13"/>
                  </a:lnTo>
                  <a:lnTo>
                    <a:pt x="247" y="2"/>
                  </a:lnTo>
                  <a:lnTo>
                    <a:pt x="314" y="0"/>
                  </a:lnTo>
                  <a:lnTo>
                    <a:pt x="380" y="9"/>
                  </a:lnTo>
                  <a:lnTo>
                    <a:pt x="436" y="33"/>
                  </a:lnTo>
                  <a:lnTo>
                    <a:pt x="484" y="68"/>
                  </a:lnTo>
                  <a:lnTo>
                    <a:pt x="524" y="113"/>
                  </a:lnTo>
                  <a:lnTo>
                    <a:pt x="554" y="165"/>
                  </a:lnTo>
                  <a:lnTo>
                    <a:pt x="577" y="222"/>
                  </a:lnTo>
                  <a:lnTo>
                    <a:pt x="591" y="284"/>
                  </a:lnTo>
                  <a:lnTo>
                    <a:pt x="596" y="347"/>
                  </a:lnTo>
                  <a:lnTo>
                    <a:pt x="595" y="409"/>
                  </a:lnTo>
                  <a:lnTo>
                    <a:pt x="585" y="469"/>
                  </a:lnTo>
                  <a:lnTo>
                    <a:pt x="566" y="525"/>
                  </a:lnTo>
                  <a:lnTo>
                    <a:pt x="540" y="574"/>
                  </a:lnTo>
                  <a:lnTo>
                    <a:pt x="507" y="615"/>
                  </a:lnTo>
                  <a:lnTo>
                    <a:pt x="465" y="645"/>
                  </a:lnTo>
                  <a:lnTo>
                    <a:pt x="417" y="663"/>
                  </a:lnTo>
                  <a:lnTo>
                    <a:pt x="360" y="666"/>
                  </a:lnTo>
                  <a:lnTo>
                    <a:pt x="389" y="659"/>
                  </a:lnTo>
                  <a:lnTo>
                    <a:pt x="417" y="642"/>
                  </a:lnTo>
                  <a:lnTo>
                    <a:pt x="441" y="617"/>
                  </a:lnTo>
                  <a:lnTo>
                    <a:pt x="463" y="583"/>
                  </a:lnTo>
                  <a:lnTo>
                    <a:pt x="482" y="544"/>
                  </a:lnTo>
                  <a:lnTo>
                    <a:pt x="497" y="501"/>
                  </a:lnTo>
                  <a:lnTo>
                    <a:pt x="509" y="454"/>
                  </a:lnTo>
                  <a:lnTo>
                    <a:pt x="517" y="404"/>
                  </a:lnTo>
                  <a:lnTo>
                    <a:pt x="520" y="355"/>
                  </a:lnTo>
                  <a:lnTo>
                    <a:pt x="519" y="305"/>
                  </a:lnTo>
                  <a:lnTo>
                    <a:pt x="514" y="258"/>
                  </a:lnTo>
                  <a:lnTo>
                    <a:pt x="502" y="213"/>
                  </a:lnTo>
                  <a:lnTo>
                    <a:pt x="485" y="174"/>
                  </a:lnTo>
                  <a:lnTo>
                    <a:pt x="462" y="139"/>
                  </a:lnTo>
                  <a:lnTo>
                    <a:pt x="433" y="112"/>
                  </a:lnTo>
                  <a:lnTo>
                    <a:pt x="397" y="93"/>
                  </a:lnTo>
                  <a:lnTo>
                    <a:pt x="341" y="75"/>
                  </a:lnTo>
                  <a:lnTo>
                    <a:pt x="290" y="65"/>
                  </a:lnTo>
                  <a:lnTo>
                    <a:pt x="246" y="61"/>
                  </a:lnTo>
                  <a:lnTo>
                    <a:pt x="207" y="63"/>
                  </a:lnTo>
                  <a:lnTo>
                    <a:pt x="174" y="71"/>
                  </a:lnTo>
                  <a:lnTo>
                    <a:pt x="146" y="84"/>
                  </a:lnTo>
                  <a:lnTo>
                    <a:pt x="121" y="101"/>
                  </a:lnTo>
                  <a:lnTo>
                    <a:pt x="101" y="123"/>
                  </a:lnTo>
                  <a:lnTo>
                    <a:pt x="84" y="149"/>
                  </a:lnTo>
                  <a:lnTo>
                    <a:pt x="69" y="176"/>
                  </a:lnTo>
                  <a:lnTo>
                    <a:pt x="57" y="206"/>
                  </a:lnTo>
                  <a:lnTo>
                    <a:pt x="48" y="239"/>
                  </a:lnTo>
                  <a:lnTo>
                    <a:pt x="40" y="272"/>
                  </a:lnTo>
                  <a:lnTo>
                    <a:pt x="33" y="305"/>
                  </a:lnTo>
                  <a:lnTo>
                    <a:pt x="28" y="339"/>
                  </a:lnTo>
                  <a:lnTo>
                    <a:pt x="22" y="372"/>
                  </a:lnTo>
                  <a:close/>
                </a:path>
              </a:pathLst>
            </a:custGeom>
            <a:solidFill>
              <a:schemeClr val="accent1"/>
            </a:solidFill>
            <a:ln w="9525">
              <a:noFill/>
              <a:round/>
              <a:headEnd/>
              <a:tailEnd/>
            </a:ln>
          </p:spPr>
          <p:txBody>
            <a:bodyPr/>
            <a:lstStyle/>
            <a:p>
              <a:endParaRPr lang="en-GB"/>
            </a:p>
          </p:txBody>
        </p:sp>
      </p:grpSp>
      <p:sp>
        <p:nvSpPr>
          <p:cNvPr id="19501" name="Rectangle 45"/>
          <p:cNvSpPr>
            <a:spLocks noGrp="1" noChangeArrowheads="1"/>
          </p:cNvSpPr>
          <p:nvPr>
            <p:ph type="title"/>
          </p:nvPr>
        </p:nvSpPr>
        <p:spPr bwMode="auto">
          <a:xfrm>
            <a:off x="442913" y="103188"/>
            <a:ext cx="8243887" cy="131445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9502" name="Rectangle 46"/>
          <p:cNvSpPr>
            <a:spLocks noGrp="1" noChangeArrowheads="1"/>
          </p:cNvSpPr>
          <p:nvPr>
            <p:ph type="body" idx="1"/>
          </p:nvPr>
        </p:nvSpPr>
        <p:spPr bwMode="auto">
          <a:xfrm>
            <a:off x="457200" y="1600200"/>
            <a:ext cx="8229600" cy="44561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9503" name="Rectangle 47"/>
          <p:cNvSpPr>
            <a:spLocks noGrp="1" noChangeArrowheads="1"/>
          </p:cNvSpPr>
          <p:nvPr>
            <p:ph type="dt" sz="half" idx="2"/>
          </p:nvPr>
        </p:nvSpPr>
        <p:spPr bwMode="auto">
          <a:xfrm>
            <a:off x="457200" y="6243638"/>
            <a:ext cx="2133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9504" name="Rectangle 48"/>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vl1pPr>
          </a:lstStyle>
          <a:p>
            <a:r>
              <a:rPr lang="en-US"/>
              <a:t>By: Imdadullah, Lecturer Department of MIS, CBA, KSU</a:t>
            </a:r>
          </a:p>
        </p:txBody>
      </p:sp>
      <p:sp>
        <p:nvSpPr>
          <p:cNvPr id="19505" name="Rectangle 49"/>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fld id="{DB8828D3-B205-4DCF-9183-45F74A9AA9E1}" type="slidenum">
              <a:rPr lang="ar-SA"/>
              <a:pPr/>
              <a:t>‹#›</a:t>
            </a:fld>
            <a:endParaRPr lang="en-U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Lst>
  <p:hf hdr="0" dt="0"/>
  <p:txStyles>
    <p:titleStyle>
      <a:lvl1pPr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mj-lt"/>
          <a:ea typeface="+mj-ea"/>
          <a:cs typeface="+mj-cs"/>
        </a:defRPr>
      </a:lvl1pPr>
      <a:lvl2pPr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2pPr>
      <a:lvl3pPr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3pPr>
      <a:lvl4pPr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4pPr>
      <a:lvl5pPr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5pPr>
      <a:lvl6pPr marL="457200"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6pPr>
      <a:lvl7pPr marL="914400"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7pPr>
      <a:lvl8pPr marL="1371600"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8pPr>
      <a:lvl9pPr marL="1828800"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cs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file:///F:\Excel%20Lectures\wiki\Computer_application" TargetMode="External"/><Relationship Id="rId7" Type="http://schemas.openxmlformats.org/officeDocument/2006/relationships/hyperlink" Target="file:///F:\Excel%20Lectures\wiki\Financial"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file:///F:\Excel%20Lectures\wiki\Formula" TargetMode="External"/><Relationship Id="rId5" Type="http://schemas.openxmlformats.org/officeDocument/2006/relationships/hyperlink" Target="file:///F:\Excel%20Lectures\wiki\Alphanumeric" TargetMode="External"/><Relationship Id="rId4" Type="http://schemas.openxmlformats.org/officeDocument/2006/relationships/hyperlink" Target="file:///F:\Excel%20Lectures\wiki\Worksheet"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3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3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preadsheets.about.com/od/s/g/spreadsheet_def.htm" TargetMode="External"/><Relationship Id="rId2" Type="http://schemas.openxmlformats.org/officeDocument/2006/relationships/hyperlink" Target="http://spreadsheets.about.com/od/uvw/g/worksheet_def.htm" TargetMode="Externa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By: Imdadullah, Lecturer Department of MIS, CBA, KSU</a:t>
            </a:r>
          </a:p>
        </p:txBody>
      </p:sp>
      <p:sp>
        <p:nvSpPr>
          <p:cNvPr id="5" name="Slide Number Placeholder 5"/>
          <p:cNvSpPr>
            <a:spLocks noGrp="1"/>
          </p:cNvSpPr>
          <p:nvPr>
            <p:ph type="sldNum" sz="quarter" idx="12"/>
          </p:nvPr>
        </p:nvSpPr>
        <p:spPr/>
        <p:txBody>
          <a:bodyPr/>
          <a:lstStyle/>
          <a:p>
            <a:fld id="{B26109A5-3E11-4FA9-9AED-EF5BB651D92D}" type="slidenum">
              <a:rPr lang="ar-SA"/>
              <a:pPr/>
              <a:t>1</a:t>
            </a:fld>
            <a:endParaRPr lang="en-US"/>
          </a:p>
        </p:txBody>
      </p:sp>
      <p:sp>
        <p:nvSpPr>
          <p:cNvPr id="32772" name="Text Box 4"/>
          <p:cNvSpPr txBox="1">
            <a:spLocks noChangeArrowheads="1"/>
          </p:cNvSpPr>
          <p:nvPr/>
        </p:nvSpPr>
        <p:spPr bwMode="auto">
          <a:xfrm>
            <a:off x="914400" y="762000"/>
            <a:ext cx="7315200" cy="366713"/>
          </a:xfrm>
          <a:prstGeom prst="rect">
            <a:avLst/>
          </a:prstGeom>
          <a:noFill/>
          <a:ln w="9525">
            <a:noFill/>
            <a:miter lim="800000"/>
            <a:headEnd/>
            <a:tailEnd/>
          </a:ln>
          <a:effectLst/>
        </p:spPr>
        <p:txBody>
          <a:bodyPr>
            <a:spAutoFit/>
          </a:bodyPr>
          <a:lstStyle/>
          <a:p>
            <a:pPr>
              <a:spcBef>
                <a:spcPct val="50000"/>
              </a:spcBef>
            </a:pPr>
            <a:endParaRPr lang="en-GB"/>
          </a:p>
        </p:txBody>
      </p:sp>
      <p:sp>
        <p:nvSpPr>
          <p:cNvPr id="32773" name="Rectangle 5"/>
          <p:cNvSpPr>
            <a:spLocks noChangeArrowheads="1"/>
          </p:cNvSpPr>
          <p:nvPr/>
        </p:nvSpPr>
        <p:spPr bwMode="auto">
          <a:xfrm>
            <a:off x="990600" y="914400"/>
            <a:ext cx="7467600" cy="4724400"/>
          </a:xfrm>
          <a:prstGeom prst="rect">
            <a:avLst/>
          </a:prstGeom>
          <a:noFill/>
          <a:ln w="57150" cmpd="thinThick">
            <a:solidFill>
              <a:srgbClr val="000000"/>
            </a:solidFill>
            <a:miter lim="800000"/>
            <a:headEnd/>
            <a:tailEnd/>
          </a:ln>
        </p:spPr>
        <p:txBody>
          <a:bodyPr/>
          <a:lstStyle/>
          <a:p>
            <a:pPr marL="342900" indent="-342900" algn="ctr">
              <a:spcBef>
                <a:spcPct val="20000"/>
              </a:spcBef>
            </a:pPr>
            <a:r>
              <a:rPr lang="en-US" sz="2900" b="1" u="sng" dirty="0">
                <a:solidFill>
                  <a:srgbClr val="0000CC"/>
                </a:solidFill>
                <a:effectLst>
                  <a:outerShdw blurRad="38100" dist="38100" dir="2700000" algn="tl">
                    <a:srgbClr val="C0C0C0"/>
                  </a:outerShdw>
                </a:effectLst>
              </a:rPr>
              <a:t>Management Information Systems</a:t>
            </a:r>
          </a:p>
          <a:p>
            <a:pPr marL="342900" indent="-342900" algn="ctr">
              <a:spcBef>
                <a:spcPct val="20000"/>
              </a:spcBef>
            </a:pPr>
            <a:endParaRPr lang="en-US" sz="2900" b="1" u="sng" dirty="0">
              <a:solidFill>
                <a:srgbClr val="0000CC"/>
              </a:solidFill>
              <a:effectLst>
                <a:outerShdw blurRad="38100" dist="38100" dir="2700000" algn="tl">
                  <a:srgbClr val="C0C0C0"/>
                </a:outerShdw>
              </a:effectLst>
            </a:endParaRPr>
          </a:p>
          <a:p>
            <a:pPr marL="342900" indent="-342900" algn="ctr">
              <a:spcBef>
                <a:spcPct val="20000"/>
              </a:spcBef>
            </a:pPr>
            <a:r>
              <a:rPr lang="en-US" sz="3600" b="1" dirty="0">
                <a:solidFill>
                  <a:srgbClr val="FF0000"/>
                </a:solidFill>
                <a:effectLst>
                  <a:outerShdw blurRad="38100" dist="38100" dir="2700000" algn="tl">
                    <a:srgbClr val="C0C0C0"/>
                  </a:outerShdw>
                </a:effectLst>
                <a:latin typeface="Times New Roman" pitchFamily="18" charset="0"/>
                <a:cs typeface="Times New Roman" pitchFamily="18" charset="0"/>
              </a:rPr>
              <a:t>Introduction to MS Excel</a:t>
            </a:r>
          </a:p>
          <a:p>
            <a:pPr marL="342900" indent="-342900" algn="ctr">
              <a:spcBef>
                <a:spcPct val="20000"/>
              </a:spcBef>
            </a:pPr>
            <a:endParaRPr lang="en-US" sz="2900" b="1" u="sng" dirty="0">
              <a:solidFill>
                <a:srgbClr val="0000CC"/>
              </a:solidFill>
              <a:effectLst>
                <a:outerShdw blurRad="38100" dist="38100" dir="2700000" algn="tl">
                  <a:srgbClr val="C0C0C0"/>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txBox="1">
            <a:spLocks noGrp="1"/>
          </p:cNvSpPr>
          <p:nvPr/>
        </p:nvSpPr>
        <p:spPr bwMode="auto">
          <a:xfrm>
            <a:off x="3124200" y="6245225"/>
            <a:ext cx="2895600" cy="476250"/>
          </a:xfrm>
          <a:prstGeom prst="rect">
            <a:avLst/>
          </a:prstGeom>
          <a:noFill/>
          <a:ln>
            <a:miter lim="800000"/>
            <a:headEnd/>
            <a:tailEnd/>
          </a:ln>
        </p:spPr>
        <p:txBody>
          <a:bodyPr anchor="b"/>
          <a:lstStyle/>
          <a:p>
            <a:pPr algn="ctr">
              <a:defRPr/>
            </a:pPr>
            <a:r>
              <a:rPr lang="en-US" sz="1400">
                <a:effectLst>
                  <a:outerShdw blurRad="38100" dist="38100" dir="2700000" algn="tl">
                    <a:srgbClr val="000000"/>
                  </a:outerShdw>
                </a:effectLst>
                <a:latin typeface="Arial" charset="0"/>
              </a:rPr>
              <a:t>By: Imdadullah, Lecturer Department of MIS, CBA, KSU</a:t>
            </a:r>
          </a:p>
        </p:txBody>
      </p:sp>
      <p:sp>
        <p:nvSpPr>
          <p:cNvPr id="5" name="Slide Number Placeholder 5"/>
          <p:cNvSpPr txBox="1">
            <a:spLocks noGrp="1"/>
          </p:cNvSpPr>
          <p:nvPr/>
        </p:nvSpPr>
        <p:spPr bwMode="auto">
          <a:xfrm>
            <a:off x="6553200" y="6245225"/>
            <a:ext cx="2286000" cy="476250"/>
          </a:xfrm>
          <a:prstGeom prst="rect">
            <a:avLst/>
          </a:prstGeom>
          <a:noFill/>
          <a:ln>
            <a:miter lim="800000"/>
            <a:headEnd/>
            <a:tailEnd/>
          </a:ln>
        </p:spPr>
        <p:txBody>
          <a:bodyPr anchor="b"/>
          <a:lstStyle/>
          <a:p>
            <a:pPr algn="r"/>
            <a:fld id="{8447BDE6-91B1-432D-B92B-3C87C115E492}" type="slidenum">
              <a:rPr lang="ar-SA" sz="1400">
                <a:effectLst>
                  <a:outerShdw blurRad="38100" dist="38100" dir="2700000" algn="tl">
                    <a:srgbClr val="C0C0C0"/>
                  </a:outerShdw>
                </a:effectLst>
                <a:latin typeface="Arial" charset="0"/>
              </a:rPr>
              <a:pPr algn="r"/>
              <a:t>10</a:t>
            </a:fld>
            <a:endParaRPr lang="en-US" sz="1400">
              <a:effectLst>
                <a:outerShdw blurRad="38100" dist="38100" dir="2700000" algn="tl">
                  <a:srgbClr val="C0C0C0"/>
                </a:outerShdw>
              </a:effectLst>
              <a:latin typeface="Arial" charset="0"/>
            </a:endParaRPr>
          </a:p>
        </p:txBody>
      </p:sp>
      <p:sp>
        <p:nvSpPr>
          <p:cNvPr id="143362" name="Rectangle 2"/>
          <p:cNvSpPr>
            <a:spLocks noGrp="1" noRot="1" noChangeArrowheads="1"/>
          </p:cNvSpPr>
          <p:nvPr>
            <p:ph type="body" idx="4294967295"/>
          </p:nvPr>
        </p:nvSpPr>
        <p:spPr>
          <a:xfrm>
            <a:off x="1066800" y="1447800"/>
            <a:ext cx="7162800" cy="4191000"/>
          </a:xfrm>
        </p:spPr>
        <p:txBody>
          <a:bodyPr/>
          <a:lstStyle/>
          <a:p>
            <a:pPr marL="381000" indent="-381000">
              <a:lnSpc>
                <a:spcPct val="80000"/>
              </a:lnSpc>
            </a:pPr>
            <a:r>
              <a:rPr lang="en-US" sz="2000" b="1" dirty="0">
                <a:effectLst>
                  <a:outerShdw blurRad="38100" dist="38100" dir="2700000" algn="tl">
                    <a:srgbClr val="C0C0C0"/>
                  </a:outerShdw>
                </a:effectLst>
              </a:rPr>
              <a:t>SUMIF </a:t>
            </a:r>
            <a:r>
              <a:rPr lang="en-US" sz="2000" dirty="0">
                <a:effectLst>
                  <a:outerShdw blurRad="38100" dist="38100" dir="2700000" algn="tl">
                    <a:srgbClr val="C0C0C0"/>
                  </a:outerShdw>
                </a:effectLst>
              </a:rPr>
              <a:t>adds the cells specified by a given criteria.</a:t>
            </a:r>
            <a:endParaRPr lang="en-US" sz="2000" b="1" dirty="0">
              <a:effectLst>
                <a:outerShdw blurRad="38100" dist="38100" dir="2700000" algn="tl">
                  <a:srgbClr val="C0C0C0"/>
                </a:outerShdw>
              </a:effectLst>
            </a:endParaRPr>
          </a:p>
          <a:p>
            <a:pPr marL="381000" indent="-381000">
              <a:lnSpc>
                <a:spcPct val="80000"/>
              </a:lnSpc>
            </a:pPr>
            <a:r>
              <a:rPr lang="en-US" sz="2000" b="1" dirty="0">
                <a:effectLst>
                  <a:outerShdw blurRad="38100" dist="38100" dir="2700000" algn="tl">
                    <a:srgbClr val="C0C0C0"/>
                  </a:outerShdw>
                </a:effectLst>
              </a:rPr>
              <a:t>Syntax: </a:t>
            </a:r>
            <a:r>
              <a:rPr lang="en-US" sz="2000" b="1" dirty="0" smtClean="0">
                <a:solidFill>
                  <a:srgbClr val="FF0066"/>
                </a:solidFill>
                <a:effectLst>
                  <a:outerShdw blurRad="38100" dist="38100" dir="2700000" algn="tl">
                    <a:srgbClr val="C0C0C0"/>
                  </a:outerShdw>
                </a:effectLst>
              </a:rPr>
              <a:t>=SUMIF</a:t>
            </a:r>
            <a:r>
              <a:rPr lang="en-US" sz="2000" dirty="0" smtClean="0">
                <a:solidFill>
                  <a:srgbClr val="FF0066"/>
                </a:solidFill>
                <a:effectLst>
                  <a:outerShdw blurRad="38100" dist="38100" dir="2700000" algn="tl">
                    <a:srgbClr val="C0C0C0"/>
                  </a:outerShdw>
                </a:effectLst>
              </a:rPr>
              <a:t>(</a:t>
            </a:r>
            <a:r>
              <a:rPr lang="en-US" sz="2000" b="1" dirty="0" err="1" smtClean="0">
                <a:solidFill>
                  <a:srgbClr val="FF0066"/>
                </a:solidFill>
                <a:effectLst>
                  <a:outerShdw blurRad="38100" dist="38100" dir="2700000" algn="tl">
                    <a:srgbClr val="C0C0C0"/>
                  </a:outerShdw>
                </a:effectLst>
              </a:rPr>
              <a:t>range</a:t>
            </a:r>
            <a:r>
              <a:rPr lang="en-US" sz="2000" dirty="0" err="1" smtClean="0">
                <a:solidFill>
                  <a:srgbClr val="FF0066"/>
                </a:solidFill>
                <a:effectLst>
                  <a:outerShdw blurRad="38100" dist="38100" dir="2700000" algn="tl">
                    <a:srgbClr val="C0C0C0"/>
                  </a:outerShdw>
                </a:effectLst>
              </a:rPr>
              <a:t>,</a:t>
            </a:r>
            <a:r>
              <a:rPr lang="en-US" sz="2000" b="1" dirty="0" err="1" smtClean="0">
                <a:solidFill>
                  <a:srgbClr val="FF0066"/>
                </a:solidFill>
                <a:effectLst>
                  <a:outerShdw blurRad="38100" dist="38100" dir="2700000" algn="tl">
                    <a:srgbClr val="C0C0C0"/>
                  </a:outerShdw>
                </a:effectLst>
              </a:rPr>
              <a:t>criteria</a:t>
            </a:r>
            <a:r>
              <a:rPr lang="en-US" sz="2000" dirty="0" err="1" smtClean="0">
                <a:solidFill>
                  <a:srgbClr val="FF0066"/>
                </a:solidFill>
                <a:effectLst>
                  <a:outerShdw blurRad="38100" dist="38100" dir="2700000" algn="tl">
                    <a:srgbClr val="C0C0C0"/>
                  </a:outerShdw>
                </a:effectLst>
              </a:rPr>
              <a:t>,sum_range</a:t>
            </a:r>
            <a:r>
              <a:rPr lang="en-US" sz="2000" dirty="0">
                <a:solidFill>
                  <a:srgbClr val="FF0066"/>
                </a:solidFill>
                <a:effectLst>
                  <a:outerShdw blurRad="38100" dist="38100" dir="2700000" algn="tl">
                    <a:srgbClr val="C0C0C0"/>
                  </a:outerShdw>
                </a:effectLst>
              </a:rPr>
              <a:t>)</a:t>
            </a:r>
          </a:p>
          <a:p>
            <a:pPr marL="381000" indent="-381000">
              <a:lnSpc>
                <a:spcPct val="80000"/>
              </a:lnSpc>
            </a:pPr>
            <a:r>
              <a:rPr lang="en-US" sz="2000" dirty="0">
                <a:effectLst>
                  <a:outerShdw blurRad="38100" dist="38100" dir="2700000" algn="tl">
                    <a:srgbClr val="C0C0C0"/>
                  </a:outerShdw>
                </a:effectLst>
              </a:rPr>
              <a:t>Range    is the range of cells you want evaluated.</a:t>
            </a:r>
          </a:p>
          <a:p>
            <a:pPr marL="381000" indent="-381000">
              <a:lnSpc>
                <a:spcPct val="80000"/>
              </a:lnSpc>
            </a:pPr>
            <a:r>
              <a:rPr lang="en-US" sz="2000" dirty="0">
                <a:effectLst>
                  <a:outerShdw blurRad="38100" dist="38100" dir="2700000" algn="tl">
                    <a:srgbClr val="C0C0C0"/>
                  </a:outerShdw>
                </a:effectLst>
              </a:rPr>
              <a:t>Criteria    is the criteria in the form of a number, expression, or text that defines which cells will be added. For example, criteria can be expressed as 32, "32", "&gt;32", "apples".</a:t>
            </a:r>
          </a:p>
          <a:p>
            <a:pPr marL="381000" indent="-381000">
              <a:lnSpc>
                <a:spcPct val="80000"/>
              </a:lnSpc>
            </a:pPr>
            <a:r>
              <a:rPr lang="en-US" sz="2000" dirty="0" err="1">
                <a:effectLst>
                  <a:outerShdw blurRad="38100" dist="38100" dir="2700000" algn="tl">
                    <a:srgbClr val="C0C0C0"/>
                  </a:outerShdw>
                </a:effectLst>
              </a:rPr>
              <a:t>Sum_range</a:t>
            </a:r>
            <a:r>
              <a:rPr lang="en-US" sz="2000" dirty="0">
                <a:effectLst>
                  <a:outerShdw blurRad="38100" dist="38100" dir="2700000" algn="tl">
                    <a:srgbClr val="C0C0C0"/>
                  </a:outerShdw>
                </a:effectLst>
              </a:rPr>
              <a:t>    are the actual cells to sum.</a:t>
            </a:r>
            <a:endParaRPr lang="en-US" sz="2000" b="1" dirty="0">
              <a:effectLst>
                <a:outerShdw blurRad="38100" dist="38100" dir="2700000" algn="tl">
                  <a:srgbClr val="C0C0C0"/>
                </a:outerShdw>
              </a:effectLst>
            </a:endParaRPr>
          </a:p>
          <a:p>
            <a:pPr marL="381000" indent="-381000">
              <a:lnSpc>
                <a:spcPct val="80000"/>
              </a:lnSpc>
            </a:pPr>
            <a:r>
              <a:rPr lang="en-US" sz="2000" b="1" dirty="0">
                <a:effectLst>
                  <a:outerShdw blurRad="38100" dist="38100" dir="2700000" algn="tl">
                    <a:srgbClr val="C0C0C0"/>
                  </a:outerShdw>
                </a:effectLst>
              </a:rPr>
              <a:t>Remarks</a:t>
            </a:r>
            <a:endParaRPr lang="en-US" sz="2000" dirty="0">
              <a:effectLst>
                <a:outerShdw blurRad="38100" dist="38100" dir="2700000" algn="tl">
                  <a:srgbClr val="C0C0C0"/>
                </a:outerShdw>
              </a:effectLst>
            </a:endParaRPr>
          </a:p>
          <a:p>
            <a:pPr marL="381000" indent="-381000">
              <a:lnSpc>
                <a:spcPct val="80000"/>
              </a:lnSpc>
            </a:pPr>
            <a:r>
              <a:rPr lang="en-US" sz="2000" dirty="0">
                <a:effectLst>
                  <a:outerShdw blurRad="38100" dist="38100" dir="2700000" algn="tl">
                    <a:srgbClr val="C0C0C0"/>
                  </a:outerShdw>
                </a:effectLst>
              </a:rPr>
              <a:t>The cells in </a:t>
            </a:r>
            <a:r>
              <a:rPr lang="en-US" sz="2000" dirty="0" err="1">
                <a:effectLst>
                  <a:outerShdw blurRad="38100" dist="38100" dir="2700000" algn="tl">
                    <a:srgbClr val="C0C0C0"/>
                  </a:outerShdw>
                </a:effectLst>
              </a:rPr>
              <a:t>sum_range</a:t>
            </a:r>
            <a:r>
              <a:rPr lang="en-US" sz="2000" dirty="0">
                <a:effectLst>
                  <a:outerShdw blurRad="38100" dist="38100" dir="2700000" algn="tl">
                    <a:srgbClr val="C0C0C0"/>
                  </a:outerShdw>
                </a:effectLst>
              </a:rPr>
              <a:t> are summed only if their corresponding cells in range match the criteria.</a:t>
            </a:r>
          </a:p>
          <a:p>
            <a:pPr marL="381000" indent="-381000">
              <a:lnSpc>
                <a:spcPct val="80000"/>
              </a:lnSpc>
            </a:pPr>
            <a:r>
              <a:rPr lang="en-US" sz="2000" dirty="0">
                <a:effectLst>
                  <a:outerShdw blurRad="38100" dist="38100" dir="2700000" algn="tl">
                    <a:srgbClr val="C0C0C0"/>
                  </a:outerShdw>
                </a:effectLst>
              </a:rPr>
              <a:t>If </a:t>
            </a:r>
            <a:r>
              <a:rPr lang="en-US" sz="2000" dirty="0" err="1">
                <a:effectLst>
                  <a:outerShdw blurRad="38100" dist="38100" dir="2700000" algn="tl">
                    <a:srgbClr val="C0C0C0"/>
                  </a:outerShdw>
                </a:effectLst>
              </a:rPr>
              <a:t>sum_range</a:t>
            </a:r>
            <a:r>
              <a:rPr lang="en-US" sz="2000" dirty="0">
                <a:effectLst>
                  <a:outerShdw blurRad="38100" dist="38100" dir="2700000" algn="tl">
                    <a:srgbClr val="C0C0C0"/>
                  </a:outerShdw>
                </a:effectLst>
              </a:rPr>
              <a:t> is omitted, the cells in range are summed.</a:t>
            </a:r>
          </a:p>
          <a:p>
            <a:pPr marL="381000" indent="-381000">
              <a:lnSpc>
                <a:spcPct val="80000"/>
              </a:lnSpc>
            </a:pPr>
            <a:endParaRPr lang="en-US" sz="1400" dirty="0">
              <a:effectLst>
                <a:outerShdw blurRad="38100" dist="38100" dir="2700000" algn="tl">
                  <a:srgbClr val="C0C0C0"/>
                </a:outerShdw>
              </a:effectLst>
            </a:endParaRPr>
          </a:p>
        </p:txBody>
      </p:sp>
      <p:sp>
        <p:nvSpPr>
          <p:cNvPr id="143363" name="Text Box 3"/>
          <p:cNvSpPr txBox="1">
            <a:spLocks noGrp="1" noChangeArrowheads="1"/>
          </p:cNvSpPr>
          <p:nvPr>
            <p:ph type="title" idx="4294967295"/>
          </p:nvPr>
        </p:nvSpPr>
        <p:spPr>
          <a:xfrm>
            <a:off x="442913" y="457200"/>
            <a:ext cx="8243887" cy="762000"/>
          </a:xfrm>
          <a:noFill/>
        </p:spPr>
        <p:txBody>
          <a:bodyPr/>
          <a:lstStyle/>
          <a:p>
            <a:pPr>
              <a:spcBef>
                <a:spcPct val="50000"/>
              </a:spcBef>
            </a:pPr>
            <a:r>
              <a:rPr lang="en-US" sz="3200" u="sng">
                <a:solidFill>
                  <a:srgbClr val="FF0066"/>
                </a:solidFill>
              </a:rPr>
              <a:t>The SUMIF Function</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txBox="1">
            <a:spLocks noGrp="1"/>
          </p:cNvSpPr>
          <p:nvPr/>
        </p:nvSpPr>
        <p:spPr bwMode="auto">
          <a:xfrm>
            <a:off x="3124200" y="6245225"/>
            <a:ext cx="2895600" cy="476250"/>
          </a:xfrm>
          <a:prstGeom prst="rect">
            <a:avLst/>
          </a:prstGeom>
          <a:noFill/>
          <a:ln>
            <a:miter lim="800000"/>
            <a:headEnd/>
            <a:tailEnd/>
          </a:ln>
        </p:spPr>
        <p:txBody>
          <a:bodyPr anchor="b"/>
          <a:lstStyle/>
          <a:p>
            <a:pPr algn="ctr">
              <a:defRPr/>
            </a:pPr>
            <a:r>
              <a:rPr lang="en-US" sz="1400">
                <a:effectLst>
                  <a:outerShdw blurRad="38100" dist="38100" dir="2700000" algn="tl">
                    <a:srgbClr val="000000"/>
                  </a:outerShdw>
                </a:effectLst>
                <a:latin typeface="Arial" charset="0"/>
              </a:rPr>
              <a:t>By: Imdadullah, Lecturer Department of MIS, CBA, KSU</a:t>
            </a:r>
          </a:p>
        </p:txBody>
      </p:sp>
      <p:sp>
        <p:nvSpPr>
          <p:cNvPr id="5" name="Slide Number Placeholder 5"/>
          <p:cNvSpPr txBox="1">
            <a:spLocks noGrp="1"/>
          </p:cNvSpPr>
          <p:nvPr/>
        </p:nvSpPr>
        <p:spPr bwMode="auto">
          <a:xfrm>
            <a:off x="6553200" y="6245225"/>
            <a:ext cx="2286000" cy="476250"/>
          </a:xfrm>
          <a:prstGeom prst="rect">
            <a:avLst/>
          </a:prstGeom>
          <a:noFill/>
          <a:ln>
            <a:miter lim="800000"/>
            <a:headEnd/>
            <a:tailEnd/>
          </a:ln>
        </p:spPr>
        <p:txBody>
          <a:bodyPr anchor="b"/>
          <a:lstStyle/>
          <a:p>
            <a:pPr algn="r"/>
            <a:fld id="{33B3F293-FFDD-4856-93D5-524674EA810A}" type="slidenum">
              <a:rPr lang="ar-SA" sz="1400">
                <a:effectLst>
                  <a:outerShdw blurRad="38100" dist="38100" dir="2700000" algn="tl">
                    <a:srgbClr val="C0C0C0"/>
                  </a:outerShdw>
                </a:effectLst>
                <a:latin typeface="Arial" charset="0"/>
              </a:rPr>
              <a:pPr algn="r"/>
              <a:t>11</a:t>
            </a:fld>
            <a:endParaRPr lang="en-US" sz="1400">
              <a:effectLst>
                <a:outerShdw blurRad="38100" dist="38100" dir="2700000" algn="tl">
                  <a:srgbClr val="C0C0C0"/>
                </a:outerShdw>
              </a:effectLst>
              <a:latin typeface="Arial" charset="0"/>
            </a:endParaRPr>
          </a:p>
        </p:txBody>
      </p:sp>
      <p:sp>
        <p:nvSpPr>
          <p:cNvPr id="142339" name="Text Box 3"/>
          <p:cNvSpPr txBox="1">
            <a:spLocks noGrp="1" noChangeArrowheads="1"/>
          </p:cNvSpPr>
          <p:nvPr>
            <p:ph type="title" idx="4294967295"/>
          </p:nvPr>
        </p:nvSpPr>
        <p:spPr>
          <a:xfrm>
            <a:off x="442913" y="457200"/>
            <a:ext cx="8243887" cy="762000"/>
          </a:xfrm>
          <a:noFill/>
        </p:spPr>
        <p:txBody>
          <a:bodyPr/>
          <a:lstStyle/>
          <a:p>
            <a:pPr>
              <a:spcBef>
                <a:spcPct val="50000"/>
              </a:spcBef>
            </a:pPr>
            <a:r>
              <a:rPr lang="en-US" sz="3200" u="sng">
                <a:solidFill>
                  <a:srgbClr val="FF0066"/>
                </a:solidFill>
              </a:rPr>
              <a:t>Example for SUMIF Function</a:t>
            </a:r>
          </a:p>
        </p:txBody>
      </p:sp>
      <p:pic>
        <p:nvPicPr>
          <p:cNvPr id="87045" name="Picture 4"/>
          <p:cNvPicPr>
            <a:picLocks noChangeAspect="1" noChangeArrowheads="1"/>
          </p:cNvPicPr>
          <p:nvPr/>
        </p:nvPicPr>
        <p:blipFill>
          <a:blip r:embed="rId2" cstate="print"/>
          <a:srcRect/>
          <a:stretch>
            <a:fillRect/>
          </a:stretch>
        </p:blipFill>
        <p:spPr bwMode="auto">
          <a:xfrm>
            <a:off x="1676400" y="1676400"/>
            <a:ext cx="5562600" cy="2705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By: Imdadullah, Lecturer Department of MIS, CBA, KSU</a:t>
            </a:r>
          </a:p>
        </p:txBody>
      </p:sp>
      <p:sp>
        <p:nvSpPr>
          <p:cNvPr id="5" name="Slide Number Placeholder 5"/>
          <p:cNvSpPr>
            <a:spLocks noGrp="1"/>
          </p:cNvSpPr>
          <p:nvPr>
            <p:ph type="sldNum" sz="quarter" idx="12"/>
          </p:nvPr>
        </p:nvSpPr>
        <p:spPr/>
        <p:txBody>
          <a:bodyPr/>
          <a:lstStyle/>
          <a:p>
            <a:fld id="{93BC9E92-6959-45DD-8811-17C6E5660EB0}" type="slidenum">
              <a:rPr lang="ar-SA"/>
              <a:pPr/>
              <a:t>12</a:t>
            </a:fld>
            <a:endParaRPr lang="en-US"/>
          </a:p>
        </p:txBody>
      </p:sp>
      <p:sp>
        <p:nvSpPr>
          <p:cNvPr id="39939" name="Text Box 3"/>
          <p:cNvSpPr txBox="1">
            <a:spLocks noGrp="1" noChangeArrowheads="1"/>
          </p:cNvSpPr>
          <p:nvPr>
            <p:ph type="title"/>
          </p:nvPr>
        </p:nvSpPr>
        <p:spPr>
          <a:xfrm>
            <a:off x="457200" y="228600"/>
            <a:ext cx="8243888" cy="762000"/>
          </a:xfrm>
          <a:noFill/>
          <a:ln/>
        </p:spPr>
        <p:txBody>
          <a:bodyPr/>
          <a:lstStyle/>
          <a:p>
            <a:pPr>
              <a:lnSpc>
                <a:spcPct val="100000"/>
              </a:lnSpc>
              <a:spcBef>
                <a:spcPct val="50000"/>
              </a:spcBef>
            </a:pPr>
            <a:r>
              <a:rPr lang="en-US" sz="4000" u="sng">
                <a:solidFill>
                  <a:srgbClr val="FF0066"/>
                </a:solidFill>
                <a:latin typeface="Times New Roman" pitchFamily="18" charset="0"/>
                <a:cs typeface="Times New Roman" pitchFamily="18" charset="0"/>
              </a:rPr>
              <a:t>The </a:t>
            </a:r>
            <a:r>
              <a:rPr lang="en-US" sz="4000" b="1" u="sng">
                <a:solidFill>
                  <a:srgbClr val="FF0066"/>
                </a:solidFill>
                <a:latin typeface="Times New Roman" pitchFamily="18" charset="0"/>
                <a:cs typeface="Times New Roman" pitchFamily="18" charset="0"/>
              </a:rPr>
              <a:t>AVERAGE</a:t>
            </a:r>
            <a:r>
              <a:rPr lang="en-US" sz="4000" u="sng">
                <a:solidFill>
                  <a:srgbClr val="FF0066"/>
                </a:solidFill>
                <a:latin typeface="Times New Roman" pitchFamily="18" charset="0"/>
                <a:cs typeface="Times New Roman" pitchFamily="18" charset="0"/>
              </a:rPr>
              <a:t> Function</a:t>
            </a:r>
          </a:p>
        </p:txBody>
      </p:sp>
      <p:sp>
        <p:nvSpPr>
          <p:cNvPr id="39941" name="Rectangle 5"/>
          <p:cNvSpPr>
            <a:spLocks noChangeArrowheads="1"/>
          </p:cNvSpPr>
          <p:nvPr/>
        </p:nvSpPr>
        <p:spPr bwMode="auto">
          <a:xfrm>
            <a:off x="990600" y="1143000"/>
            <a:ext cx="7162800" cy="4876800"/>
          </a:xfrm>
          <a:prstGeom prst="rect">
            <a:avLst/>
          </a:prstGeom>
          <a:noFill/>
          <a:ln w="9525">
            <a:noFill/>
            <a:miter lim="800000"/>
            <a:headEnd/>
            <a:tailEnd/>
          </a:ln>
        </p:spPr>
        <p:txBody>
          <a:bodyPr/>
          <a:lstStyle/>
          <a:p>
            <a:pPr marL="381000" indent="-381000">
              <a:lnSpc>
                <a:spcPct val="90000"/>
              </a:lnSpc>
              <a:spcBef>
                <a:spcPct val="20000"/>
              </a:spcBef>
            </a:pPr>
            <a:r>
              <a:rPr lang="en-US" sz="2400"/>
              <a:t>AVERAGE function is used to find average of a range of numeric values.</a:t>
            </a:r>
          </a:p>
          <a:p>
            <a:pPr marL="381000" indent="-381000">
              <a:lnSpc>
                <a:spcPct val="90000"/>
              </a:lnSpc>
              <a:spcBef>
                <a:spcPct val="20000"/>
              </a:spcBef>
              <a:buFontTx/>
              <a:buChar char="•"/>
            </a:pPr>
            <a:r>
              <a:rPr lang="en-US" sz="2400"/>
              <a:t>Locate the pointer in the cell where you need the average</a:t>
            </a:r>
          </a:p>
          <a:p>
            <a:pPr marL="381000" indent="-381000">
              <a:lnSpc>
                <a:spcPct val="90000"/>
              </a:lnSpc>
              <a:spcBef>
                <a:spcPct val="20000"/>
              </a:spcBef>
              <a:buFontTx/>
              <a:buChar char="•"/>
            </a:pPr>
            <a:r>
              <a:rPr lang="en-US" sz="2400"/>
              <a:t>Type </a:t>
            </a:r>
            <a:r>
              <a:rPr lang="en-US" sz="2400" b="1">
                <a:solidFill>
                  <a:srgbClr val="FF0066"/>
                </a:solidFill>
                <a:effectLst>
                  <a:outerShdw blurRad="38100" dist="38100" dir="2700000" algn="tl">
                    <a:srgbClr val="C0C0C0"/>
                  </a:outerShdw>
                </a:effectLst>
              </a:rPr>
              <a:t>=AVERAGE(</a:t>
            </a:r>
          </a:p>
          <a:p>
            <a:pPr marL="381000" indent="-381000">
              <a:lnSpc>
                <a:spcPct val="90000"/>
              </a:lnSpc>
              <a:spcBef>
                <a:spcPct val="20000"/>
              </a:spcBef>
              <a:buFontTx/>
              <a:buChar char="•"/>
            </a:pPr>
            <a:r>
              <a:rPr lang="en-US" sz="2400"/>
              <a:t>Select the range of numeric values either through pressing Shift+Cursor key or dragging the mouse pointer. Cell addresses of the selected range will be displayed as </a:t>
            </a:r>
            <a:r>
              <a:rPr lang="en-US" sz="2400" b="1">
                <a:solidFill>
                  <a:srgbClr val="FF0066"/>
                </a:solidFill>
                <a:effectLst>
                  <a:outerShdw blurRad="38100" dist="38100" dir="2700000" algn="tl">
                    <a:srgbClr val="C0C0C0"/>
                  </a:outerShdw>
                </a:effectLst>
              </a:rPr>
              <a:t>A3:C3</a:t>
            </a:r>
          </a:p>
          <a:p>
            <a:pPr marL="381000" indent="-381000">
              <a:lnSpc>
                <a:spcPct val="90000"/>
              </a:lnSpc>
              <a:spcBef>
                <a:spcPct val="20000"/>
              </a:spcBef>
              <a:buFontTx/>
              <a:buChar char="•"/>
            </a:pPr>
            <a:r>
              <a:rPr lang="en-US" sz="2400"/>
              <a:t>Type </a:t>
            </a:r>
            <a:r>
              <a:rPr lang="en-US" sz="2400" b="1">
                <a:solidFill>
                  <a:srgbClr val="FF0066"/>
                </a:solidFill>
                <a:effectLst>
                  <a:outerShdw blurRad="38100" dist="38100" dir="2700000" algn="tl">
                    <a:srgbClr val="C0C0C0"/>
                  </a:outerShdw>
                </a:effectLst>
              </a:rPr>
              <a:t>)</a:t>
            </a:r>
            <a:r>
              <a:rPr lang="en-US" sz="2400"/>
              <a:t> and press Enter key to complete the formula. Average will be shown immediately after pressing the Enter key.</a:t>
            </a:r>
          </a:p>
          <a:p>
            <a:pPr marL="381000" indent="-381000">
              <a:lnSpc>
                <a:spcPct val="90000"/>
              </a:lnSpc>
              <a:spcBef>
                <a:spcPct val="20000"/>
              </a:spcBef>
              <a:buFontTx/>
              <a:buChar char="•"/>
            </a:pPr>
            <a:endParaRPr lang="en-US" sz="200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By: Imdadullah, Lecturer Department of MIS, CBA, KSU</a:t>
            </a:r>
          </a:p>
        </p:txBody>
      </p:sp>
      <p:sp>
        <p:nvSpPr>
          <p:cNvPr id="5" name="Slide Number Placeholder 5"/>
          <p:cNvSpPr>
            <a:spLocks noGrp="1"/>
          </p:cNvSpPr>
          <p:nvPr>
            <p:ph type="sldNum" sz="quarter" idx="12"/>
          </p:nvPr>
        </p:nvSpPr>
        <p:spPr/>
        <p:txBody>
          <a:bodyPr/>
          <a:lstStyle/>
          <a:p>
            <a:fld id="{EA0E0D32-10BA-400B-8BDB-8A5E936EFF0C}" type="slidenum">
              <a:rPr lang="ar-SA"/>
              <a:pPr/>
              <a:t>13</a:t>
            </a:fld>
            <a:endParaRPr lang="en-US"/>
          </a:p>
        </p:txBody>
      </p:sp>
      <p:sp>
        <p:nvSpPr>
          <p:cNvPr id="40962" name="Rectangle 2"/>
          <p:cNvSpPr>
            <a:spLocks noGrp="1" noChangeArrowheads="1"/>
          </p:cNvSpPr>
          <p:nvPr>
            <p:ph type="body" idx="1"/>
          </p:nvPr>
        </p:nvSpPr>
        <p:spPr>
          <a:xfrm>
            <a:off x="1066800" y="1219200"/>
            <a:ext cx="7162800" cy="4876800"/>
          </a:xfrm>
        </p:spPr>
        <p:txBody>
          <a:bodyPr/>
          <a:lstStyle/>
          <a:p>
            <a:pPr marL="381000" indent="-381000">
              <a:lnSpc>
                <a:spcPct val="90000"/>
              </a:lnSpc>
              <a:buFontTx/>
              <a:buNone/>
            </a:pPr>
            <a:r>
              <a:rPr lang="en-US" sz="2400" u="sng" dirty="0">
                <a:solidFill>
                  <a:srgbClr val="006600"/>
                </a:solidFill>
                <a:effectLst>
                  <a:outerShdw blurRad="38100" dist="38100" dir="2700000" algn="tl">
                    <a:srgbClr val="C0C0C0"/>
                  </a:outerShdw>
                </a:effectLst>
              </a:rPr>
              <a:t>Example: A student scores 453 marks out of 750, find %age result</a:t>
            </a:r>
          </a:p>
          <a:p>
            <a:pPr marL="381000" indent="-381000">
              <a:lnSpc>
                <a:spcPct val="90000"/>
              </a:lnSpc>
              <a:buFontTx/>
              <a:buAutoNum type="arabicPeriod"/>
            </a:pPr>
            <a:r>
              <a:rPr lang="en-US" sz="2400" dirty="0"/>
              <a:t>Locate the pointer in the cell where you need the percentage</a:t>
            </a:r>
          </a:p>
          <a:p>
            <a:pPr marL="381000" indent="-381000">
              <a:lnSpc>
                <a:spcPct val="90000"/>
              </a:lnSpc>
              <a:buFontTx/>
              <a:buAutoNum type="arabicPeriod"/>
            </a:pPr>
            <a:r>
              <a:rPr lang="en-US" sz="2400" dirty="0"/>
              <a:t>Type </a:t>
            </a:r>
            <a:r>
              <a:rPr lang="en-US" sz="2400" b="1" dirty="0">
                <a:solidFill>
                  <a:srgbClr val="FF0066"/>
                </a:solidFill>
                <a:effectLst>
                  <a:outerShdw blurRad="38100" dist="38100" dir="2700000" algn="tl">
                    <a:srgbClr val="C0C0C0"/>
                  </a:outerShdw>
                </a:effectLst>
              </a:rPr>
              <a:t>=</a:t>
            </a:r>
          </a:p>
          <a:p>
            <a:pPr marL="381000" indent="-381000">
              <a:lnSpc>
                <a:spcPct val="90000"/>
              </a:lnSpc>
              <a:buFontTx/>
              <a:buAutoNum type="arabicPeriod"/>
            </a:pPr>
            <a:r>
              <a:rPr lang="en-US" sz="2400" dirty="0"/>
              <a:t>Click on the numerator value then type</a:t>
            </a:r>
            <a:r>
              <a:rPr lang="en-US" sz="2400" b="1" dirty="0">
                <a:effectLst>
                  <a:outerShdw blurRad="38100" dist="38100" dir="2700000" algn="tl">
                    <a:srgbClr val="C0C0C0"/>
                  </a:outerShdw>
                </a:effectLst>
              </a:rPr>
              <a:t> </a:t>
            </a:r>
            <a:r>
              <a:rPr lang="en-US" sz="2400" b="1" dirty="0">
                <a:solidFill>
                  <a:srgbClr val="FF0066"/>
                </a:solidFill>
                <a:effectLst>
                  <a:outerShdw blurRad="38100" dist="38100" dir="2700000" algn="tl">
                    <a:srgbClr val="C0C0C0"/>
                  </a:outerShdw>
                </a:effectLst>
              </a:rPr>
              <a:t>/</a:t>
            </a:r>
          </a:p>
          <a:p>
            <a:pPr marL="381000" indent="-381000">
              <a:lnSpc>
                <a:spcPct val="90000"/>
              </a:lnSpc>
              <a:buFontTx/>
              <a:buAutoNum type="arabicPeriod"/>
            </a:pPr>
            <a:r>
              <a:rPr lang="en-US" sz="2400" dirty="0"/>
              <a:t>Click on the value denominator value. The formula will look like </a:t>
            </a:r>
            <a:r>
              <a:rPr lang="en-US" sz="2400" b="1" dirty="0">
                <a:effectLst>
                  <a:outerShdw blurRad="38100" dist="38100" dir="2700000" algn="tl">
                    <a:srgbClr val="C0C0C0"/>
                  </a:outerShdw>
                </a:effectLst>
              </a:rPr>
              <a:t>=</a:t>
            </a:r>
            <a:r>
              <a:rPr lang="en-US" sz="2400" b="1" dirty="0">
                <a:solidFill>
                  <a:srgbClr val="FF0066"/>
                </a:solidFill>
                <a:effectLst>
                  <a:outerShdw blurRad="38100" dist="38100" dir="2700000" algn="tl">
                    <a:srgbClr val="C0C0C0"/>
                  </a:outerShdw>
                </a:effectLst>
              </a:rPr>
              <a:t>D18/E18</a:t>
            </a:r>
            <a:r>
              <a:rPr lang="en-US" sz="2400" dirty="0"/>
              <a:t>. Now press Enter key</a:t>
            </a:r>
          </a:p>
          <a:p>
            <a:pPr marL="381000" indent="-381000">
              <a:lnSpc>
                <a:spcPct val="90000"/>
              </a:lnSpc>
              <a:buFontTx/>
              <a:buAutoNum type="arabicPeriod"/>
            </a:pPr>
            <a:r>
              <a:rPr lang="en-US" sz="2400" dirty="0"/>
              <a:t>To convert the result into percentage format, click on </a:t>
            </a:r>
            <a:r>
              <a:rPr lang="en-US" sz="2400" u="sng" dirty="0" smtClean="0">
                <a:solidFill>
                  <a:srgbClr val="FF0066"/>
                </a:solidFill>
              </a:rPr>
              <a:t>% symbol in Percentage</a:t>
            </a:r>
            <a:endParaRPr lang="en-US" sz="2400" dirty="0">
              <a:solidFill>
                <a:srgbClr val="FF0066"/>
              </a:solidFill>
            </a:endParaRPr>
          </a:p>
          <a:p>
            <a:pPr marL="381000" indent="-381000">
              <a:lnSpc>
                <a:spcPct val="90000"/>
              </a:lnSpc>
            </a:pPr>
            <a:endParaRPr lang="en-US" sz="2000" dirty="0"/>
          </a:p>
        </p:txBody>
      </p:sp>
      <p:sp>
        <p:nvSpPr>
          <p:cNvPr id="40963" name="Text Box 3"/>
          <p:cNvSpPr txBox="1">
            <a:spLocks noGrp="1" noChangeArrowheads="1"/>
          </p:cNvSpPr>
          <p:nvPr>
            <p:ph type="title"/>
          </p:nvPr>
        </p:nvSpPr>
        <p:spPr>
          <a:xfrm>
            <a:off x="442913" y="457200"/>
            <a:ext cx="8243887" cy="762000"/>
          </a:xfrm>
          <a:noFill/>
          <a:ln/>
        </p:spPr>
        <p:txBody>
          <a:bodyPr/>
          <a:lstStyle/>
          <a:p>
            <a:pPr>
              <a:lnSpc>
                <a:spcPct val="100000"/>
              </a:lnSpc>
              <a:spcBef>
                <a:spcPct val="50000"/>
              </a:spcBef>
            </a:pPr>
            <a:r>
              <a:rPr lang="en-US" u="sng">
                <a:solidFill>
                  <a:srgbClr val="FF0066"/>
                </a:solidFill>
              </a:rPr>
              <a:t>Finding Percentage</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By: Imdadullah, Lecturer Department of MIS, CBA, KSU</a:t>
            </a:r>
          </a:p>
        </p:txBody>
      </p:sp>
      <p:sp>
        <p:nvSpPr>
          <p:cNvPr id="5" name="Slide Number Placeholder 5"/>
          <p:cNvSpPr>
            <a:spLocks noGrp="1"/>
          </p:cNvSpPr>
          <p:nvPr>
            <p:ph type="sldNum" sz="quarter" idx="12"/>
          </p:nvPr>
        </p:nvSpPr>
        <p:spPr/>
        <p:txBody>
          <a:bodyPr/>
          <a:lstStyle/>
          <a:p>
            <a:fld id="{6BD2AE49-10E0-4076-B2E6-0620BD3C9267}" type="slidenum">
              <a:rPr lang="ar-SA"/>
              <a:pPr/>
              <a:t>14</a:t>
            </a:fld>
            <a:endParaRPr lang="en-US"/>
          </a:p>
        </p:txBody>
      </p:sp>
      <p:sp>
        <p:nvSpPr>
          <p:cNvPr id="41986" name="Rectangle 2"/>
          <p:cNvSpPr>
            <a:spLocks noGrp="1" noChangeArrowheads="1"/>
          </p:cNvSpPr>
          <p:nvPr>
            <p:ph type="body" idx="1"/>
          </p:nvPr>
        </p:nvSpPr>
        <p:spPr>
          <a:xfrm>
            <a:off x="1066800" y="1219200"/>
            <a:ext cx="7162800" cy="4876800"/>
          </a:xfrm>
        </p:spPr>
        <p:txBody>
          <a:bodyPr/>
          <a:lstStyle/>
          <a:p>
            <a:pPr marL="381000" indent="-381000">
              <a:buFontTx/>
              <a:buNone/>
            </a:pPr>
            <a:r>
              <a:rPr lang="en-US" sz="2800" u="sng">
                <a:solidFill>
                  <a:srgbClr val="006600"/>
                </a:solidFill>
                <a:effectLst>
                  <a:outerShdw blurRad="38100" dist="38100" dir="2700000" algn="tl">
                    <a:srgbClr val="C0C0C0"/>
                  </a:outerShdw>
                </a:effectLst>
              </a:rPr>
              <a:t>Example: A company imports some goods of SR 100,000. Find 3% Tax. </a:t>
            </a:r>
          </a:p>
          <a:p>
            <a:pPr marL="381000" indent="-381000">
              <a:buFontTx/>
              <a:buAutoNum type="arabicPeriod"/>
            </a:pPr>
            <a:r>
              <a:rPr lang="en-US" sz="2800"/>
              <a:t>Locate the pointer in the cell where you need the Tax amount</a:t>
            </a:r>
          </a:p>
          <a:p>
            <a:pPr marL="381000" indent="-381000">
              <a:buFontTx/>
              <a:buAutoNum type="arabicPeriod"/>
            </a:pPr>
            <a:r>
              <a:rPr lang="en-US" sz="2800"/>
              <a:t>Type </a:t>
            </a:r>
            <a:r>
              <a:rPr lang="en-US" sz="2800" b="1">
                <a:solidFill>
                  <a:srgbClr val="FF0066"/>
                </a:solidFill>
                <a:effectLst>
                  <a:outerShdw blurRad="38100" dist="38100" dir="2700000" algn="tl">
                    <a:srgbClr val="C0C0C0"/>
                  </a:outerShdw>
                </a:effectLst>
              </a:rPr>
              <a:t>=3/100*</a:t>
            </a:r>
          </a:p>
          <a:p>
            <a:pPr marL="381000" indent="-381000">
              <a:buFontTx/>
              <a:buAutoNum type="arabicPeriod"/>
            </a:pPr>
            <a:r>
              <a:rPr lang="en-US" sz="2800"/>
              <a:t>Click on total amount, the formula is shown as </a:t>
            </a:r>
            <a:r>
              <a:rPr lang="en-US" sz="2800" b="1">
                <a:solidFill>
                  <a:srgbClr val="FF0066"/>
                </a:solidFill>
                <a:effectLst>
                  <a:outerShdw blurRad="38100" dist="38100" dir="2700000" algn="tl">
                    <a:srgbClr val="C0C0C0"/>
                  </a:outerShdw>
                </a:effectLst>
              </a:rPr>
              <a:t>=3/100*D21</a:t>
            </a:r>
            <a:endParaRPr lang="en-US" sz="2800" b="1">
              <a:effectLst>
                <a:outerShdw blurRad="38100" dist="38100" dir="2700000" algn="tl">
                  <a:srgbClr val="C0C0C0"/>
                </a:outerShdw>
              </a:effectLst>
            </a:endParaRPr>
          </a:p>
          <a:p>
            <a:pPr marL="381000" indent="-381000">
              <a:buFontTx/>
              <a:buAutoNum type="arabicPeriod"/>
            </a:pPr>
            <a:r>
              <a:rPr lang="en-US" sz="2800"/>
              <a:t>Press Enter key, 3% tax of the total amount is displayed.</a:t>
            </a:r>
            <a:endParaRPr lang="en-US" sz="2800">
              <a:solidFill>
                <a:srgbClr val="FF0066"/>
              </a:solidFill>
            </a:endParaRPr>
          </a:p>
          <a:p>
            <a:pPr marL="381000" indent="-381000"/>
            <a:endParaRPr lang="en-US" sz="2400"/>
          </a:p>
        </p:txBody>
      </p:sp>
      <p:sp>
        <p:nvSpPr>
          <p:cNvPr id="41987" name="Text Box 3"/>
          <p:cNvSpPr txBox="1">
            <a:spLocks noGrp="1" noChangeArrowheads="1"/>
          </p:cNvSpPr>
          <p:nvPr>
            <p:ph type="title"/>
          </p:nvPr>
        </p:nvSpPr>
        <p:spPr>
          <a:xfrm>
            <a:off x="457200" y="228600"/>
            <a:ext cx="8243888" cy="762000"/>
          </a:xfrm>
          <a:noFill/>
          <a:ln/>
        </p:spPr>
        <p:txBody>
          <a:bodyPr/>
          <a:lstStyle/>
          <a:p>
            <a:pPr>
              <a:lnSpc>
                <a:spcPct val="100000"/>
              </a:lnSpc>
              <a:spcBef>
                <a:spcPct val="50000"/>
              </a:spcBef>
            </a:pPr>
            <a:r>
              <a:rPr lang="en-US" sz="4000" u="sng">
                <a:solidFill>
                  <a:srgbClr val="FF0066"/>
                </a:solidFill>
              </a:rPr>
              <a:t>Finding Tax (etc.) Percentage</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By: Imdadullah, Lecturer Department of MIS, CBA, KSU</a:t>
            </a:r>
          </a:p>
        </p:txBody>
      </p:sp>
      <p:sp>
        <p:nvSpPr>
          <p:cNvPr id="5" name="Slide Number Placeholder 5"/>
          <p:cNvSpPr>
            <a:spLocks noGrp="1"/>
          </p:cNvSpPr>
          <p:nvPr>
            <p:ph type="sldNum" sz="quarter" idx="12"/>
          </p:nvPr>
        </p:nvSpPr>
        <p:spPr/>
        <p:txBody>
          <a:bodyPr/>
          <a:lstStyle/>
          <a:p>
            <a:fld id="{5D74DC13-BA61-4068-8625-232DCE64696D}" type="slidenum">
              <a:rPr lang="ar-SA"/>
              <a:pPr/>
              <a:t>15</a:t>
            </a:fld>
            <a:endParaRPr lang="en-US"/>
          </a:p>
        </p:txBody>
      </p:sp>
      <p:sp>
        <p:nvSpPr>
          <p:cNvPr id="45058" name="Rectangle 2"/>
          <p:cNvSpPr>
            <a:spLocks noGrp="1" noChangeArrowheads="1"/>
          </p:cNvSpPr>
          <p:nvPr>
            <p:ph type="body" idx="1"/>
          </p:nvPr>
        </p:nvSpPr>
        <p:spPr>
          <a:xfrm>
            <a:off x="1066800" y="1219200"/>
            <a:ext cx="7162800" cy="4876800"/>
          </a:xfrm>
        </p:spPr>
        <p:txBody>
          <a:bodyPr/>
          <a:lstStyle/>
          <a:p>
            <a:pPr marL="381000" indent="-381000">
              <a:lnSpc>
                <a:spcPct val="90000"/>
              </a:lnSpc>
              <a:buFontTx/>
              <a:buNone/>
            </a:pPr>
            <a:r>
              <a:rPr lang="en-US" sz="2400" b="1"/>
              <a:t>Count</a:t>
            </a:r>
            <a:r>
              <a:rPr lang="en-US" sz="2400"/>
              <a:t> function is used to count numeric values.</a:t>
            </a:r>
          </a:p>
          <a:p>
            <a:pPr marL="381000" indent="-381000">
              <a:lnSpc>
                <a:spcPct val="90000"/>
              </a:lnSpc>
            </a:pPr>
            <a:r>
              <a:rPr lang="en-US" sz="2400"/>
              <a:t>Locate the pointer in the cell where you need to count a range of numeric values</a:t>
            </a:r>
          </a:p>
          <a:p>
            <a:pPr marL="381000" indent="-381000">
              <a:lnSpc>
                <a:spcPct val="90000"/>
              </a:lnSpc>
            </a:pPr>
            <a:r>
              <a:rPr lang="en-US" sz="2400"/>
              <a:t>Type </a:t>
            </a:r>
            <a:r>
              <a:rPr lang="en-US" sz="2400" b="1">
                <a:solidFill>
                  <a:srgbClr val="FF0066"/>
                </a:solidFill>
              </a:rPr>
              <a:t>=COUNT(</a:t>
            </a:r>
          </a:p>
          <a:p>
            <a:pPr marL="381000" indent="-381000">
              <a:lnSpc>
                <a:spcPct val="90000"/>
              </a:lnSpc>
            </a:pPr>
            <a:r>
              <a:rPr lang="en-US" sz="2400"/>
              <a:t>Select the range of numeric values either through pressing Shift+Cursor key or dragging the mouse pointer. Cell addresses of the selected range will be displayed as </a:t>
            </a:r>
            <a:r>
              <a:rPr lang="en-US" sz="2400" b="1">
                <a:solidFill>
                  <a:srgbClr val="FF0066"/>
                </a:solidFill>
              </a:rPr>
              <a:t>A3:C3</a:t>
            </a:r>
          </a:p>
          <a:p>
            <a:pPr marL="381000" indent="-381000">
              <a:lnSpc>
                <a:spcPct val="90000"/>
              </a:lnSpc>
            </a:pPr>
            <a:r>
              <a:rPr lang="en-US" sz="2400"/>
              <a:t>Type </a:t>
            </a:r>
            <a:r>
              <a:rPr lang="en-US" sz="2400" b="1">
                <a:solidFill>
                  <a:srgbClr val="FF0066"/>
                </a:solidFill>
              </a:rPr>
              <a:t>)</a:t>
            </a:r>
            <a:r>
              <a:rPr lang="en-US" sz="2400"/>
              <a:t> and press Enter key to complete the formula. Result is shown immediately after pressing the Enter key.</a:t>
            </a:r>
          </a:p>
          <a:p>
            <a:pPr marL="381000" indent="-381000">
              <a:lnSpc>
                <a:spcPct val="90000"/>
              </a:lnSpc>
            </a:pPr>
            <a:endParaRPr lang="en-US" sz="2000"/>
          </a:p>
        </p:txBody>
      </p:sp>
      <p:sp>
        <p:nvSpPr>
          <p:cNvPr id="45059" name="Text Box 3"/>
          <p:cNvSpPr txBox="1">
            <a:spLocks noGrp="1" noChangeArrowheads="1"/>
          </p:cNvSpPr>
          <p:nvPr>
            <p:ph type="title"/>
          </p:nvPr>
        </p:nvSpPr>
        <p:spPr>
          <a:xfrm>
            <a:off x="442913" y="457200"/>
            <a:ext cx="8243887" cy="762000"/>
          </a:xfrm>
          <a:noFill/>
          <a:ln/>
        </p:spPr>
        <p:txBody>
          <a:bodyPr/>
          <a:lstStyle/>
          <a:p>
            <a:pPr>
              <a:lnSpc>
                <a:spcPct val="100000"/>
              </a:lnSpc>
              <a:spcBef>
                <a:spcPct val="50000"/>
              </a:spcBef>
            </a:pPr>
            <a:r>
              <a:rPr lang="en-US" sz="3200" u="sng">
                <a:solidFill>
                  <a:srgbClr val="FF0066"/>
                </a:solidFill>
              </a:rPr>
              <a:t>The COUNT Function</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4"/>
          <p:cNvSpPr txBox="1">
            <a:spLocks noGrp="1"/>
          </p:cNvSpPr>
          <p:nvPr/>
        </p:nvSpPr>
        <p:spPr bwMode="auto">
          <a:xfrm>
            <a:off x="3124200" y="6245225"/>
            <a:ext cx="2895600" cy="476250"/>
          </a:xfrm>
          <a:prstGeom prst="rect">
            <a:avLst/>
          </a:prstGeom>
          <a:noFill/>
          <a:ln>
            <a:miter lim="800000"/>
            <a:headEnd/>
            <a:tailEnd/>
          </a:ln>
        </p:spPr>
        <p:txBody>
          <a:bodyPr anchor="b"/>
          <a:lstStyle/>
          <a:p>
            <a:pPr algn="ctr">
              <a:defRPr/>
            </a:pPr>
            <a:r>
              <a:rPr lang="en-US" sz="1400">
                <a:effectLst>
                  <a:outerShdw blurRad="38100" dist="38100" dir="2700000" algn="tl">
                    <a:srgbClr val="000000"/>
                  </a:outerShdw>
                </a:effectLst>
                <a:latin typeface="Arial" charset="0"/>
              </a:rPr>
              <a:t>By: Imdadullah, Lecturer Department of MIS, CBA, KSU</a:t>
            </a:r>
          </a:p>
        </p:txBody>
      </p:sp>
      <p:sp>
        <p:nvSpPr>
          <p:cNvPr id="10" name="Slide Number Placeholder 5"/>
          <p:cNvSpPr txBox="1">
            <a:spLocks noGrp="1"/>
          </p:cNvSpPr>
          <p:nvPr/>
        </p:nvSpPr>
        <p:spPr bwMode="auto">
          <a:xfrm>
            <a:off x="6553200" y="6245225"/>
            <a:ext cx="2286000" cy="476250"/>
          </a:xfrm>
          <a:prstGeom prst="rect">
            <a:avLst/>
          </a:prstGeom>
          <a:noFill/>
          <a:ln>
            <a:miter lim="800000"/>
            <a:headEnd/>
            <a:tailEnd/>
          </a:ln>
        </p:spPr>
        <p:txBody>
          <a:bodyPr anchor="b"/>
          <a:lstStyle/>
          <a:p>
            <a:pPr algn="r"/>
            <a:fld id="{581E0A08-6C4E-4D82-AD60-B02F8909574E}" type="slidenum">
              <a:rPr lang="ar-SA" sz="1400">
                <a:effectLst>
                  <a:outerShdw blurRad="38100" dist="38100" dir="2700000" algn="tl">
                    <a:srgbClr val="C0C0C0"/>
                  </a:outerShdw>
                </a:effectLst>
                <a:latin typeface="Arial" charset="0"/>
              </a:rPr>
              <a:pPr algn="r"/>
              <a:t>16</a:t>
            </a:fld>
            <a:endParaRPr lang="en-US" sz="1400">
              <a:effectLst>
                <a:outerShdw blurRad="38100" dist="38100" dir="2700000" algn="tl">
                  <a:srgbClr val="C0C0C0"/>
                </a:outerShdw>
              </a:effectLst>
              <a:latin typeface="Arial" charset="0"/>
            </a:endParaRPr>
          </a:p>
        </p:txBody>
      </p:sp>
      <p:sp>
        <p:nvSpPr>
          <p:cNvPr id="144386" name="Rectangle 2"/>
          <p:cNvSpPr>
            <a:spLocks noGrp="1" noRot="1" noChangeArrowheads="1"/>
          </p:cNvSpPr>
          <p:nvPr>
            <p:ph type="body" idx="4294967295"/>
          </p:nvPr>
        </p:nvSpPr>
        <p:spPr>
          <a:xfrm>
            <a:off x="1066800" y="838200"/>
            <a:ext cx="7162800" cy="2286000"/>
          </a:xfrm>
        </p:spPr>
        <p:txBody>
          <a:bodyPr/>
          <a:lstStyle/>
          <a:p>
            <a:pPr marL="381000" indent="-381000">
              <a:lnSpc>
                <a:spcPct val="80000"/>
              </a:lnSpc>
            </a:pPr>
            <a:r>
              <a:rPr lang="en-US" sz="1800" b="1">
                <a:effectLst>
                  <a:outerShdw blurRad="38100" dist="38100" dir="2700000" algn="tl">
                    <a:srgbClr val="C0C0C0"/>
                  </a:outerShdw>
                </a:effectLst>
              </a:rPr>
              <a:t>The COUNTIF function counts the number of cells within a range that meet the given criteria.</a:t>
            </a:r>
          </a:p>
          <a:p>
            <a:pPr marL="381000" indent="-381000">
              <a:lnSpc>
                <a:spcPct val="80000"/>
              </a:lnSpc>
            </a:pPr>
            <a:r>
              <a:rPr lang="en-US" sz="1800" b="1">
                <a:effectLst>
                  <a:outerShdw blurRad="38100" dist="38100" dir="2700000" algn="tl">
                    <a:srgbClr val="C0C0C0"/>
                  </a:outerShdw>
                </a:effectLst>
              </a:rPr>
              <a:t>Syntax: </a:t>
            </a:r>
            <a:r>
              <a:rPr lang="en-US" sz="1800" b="1">
                <a:solidFill>
                  <a:srgbClr val="FF0066"/>
                </a:solidFill>
                <a:effectLst>
                  <a:outerShdw blurRad="38100" dist="38100" dir="2700000" algn="tl">
                    <a:srgbClr val="C0C0C0"/>
                  </a:outerShdw>
                </a:effectLst>
              </a:rPr>
              <a:t>COUNTIF(range,criteria)</a:t>
            </a:r>
          </a:p>
          <a:p>
            <a:pPr marL="381000" indent="-381000">
              <a:lnSpc>
                <a:spcPct val="80000"/>
              </a:lnSpc>
            </a:pPr>
            <a:r>
              <a:rPr lang="en-US" sz="1800" b="1">
                <a:effectLst>
                  <a:outerShdw blurRad="38100" dist="38100" dir="2700000" algn="tl">
                    <a:srgbClr val="C0C0C0"/>
                  </a:outerShdw>
                </a:effectLst>
              </a:rPr>
              <a:t>Range    is the range of cells from which you want to count cells.</a:t>
            </a:r>
          </a:p>
          <a:p>
            <a:pPr marL="381000" indent="-381000">
              <a:lnSpc>
                <a:spcPct val="80000"/>
              </a:lnSpc>
            </a:pPr>
            <a:r>
              <a:rPr lang="en-US" sz="1800" b="1">
                <a:effectLst>
                  <a:outerShdw blurRad="38100" dist="38100" dir="2700000" algn="tl">
                    <a:srgbClr val="C0C0C0"/>
                  </a:outerShdw>
                </a:effectLst>
              </a:rPr>
              <a:t>Criteria    is the criteria in the form of a number, expression, or text that defines which cells will be counted. For example, criteria can be expressed as 32, "32", "&gt;32", "apples".</a:t>
            </a:r>
          </a:p>
        </p:txBody>
      </p:sp>
      <p:sp>
        <p:nvSpPr>
          <p:cNvPr id="144387" name="Text Box 3"/>
          <p:cNvSpPr txBox="1">
            <a:spLocks noGrp="1" noChangeArrowheads="1"/>
          </p:cNvSpPr>
          <p:nvPr>
            <p:ph type="title" idx="4294967295"/>
          </p:nvPr>
        </p:nvSpPr>
        <p:spPr>
          <a:xfrm>
            <a:off x="457200" y="228600"/>
            <a:ext cx="8229600" cy="533400"/>
          </a:xfrm>
          <a:noFill/>
        </p:spPr>
        <p:txBody>
          <a:bodyPr/>
          <a:lstStyle/>
          <a:p>
            <a:pPr>
              <a:spcBef>
                <a:spcPct val="50000"/>
              </a:spcBef>
            </a:pPr>
            <a:r>
              <a:rPr lang="en-US" sz="3200" u="sng">
                <a:solidFill>
                  <a:srgbClr val="FF0066"/>
                </a:solidFill>
              </a:rPr>
              <a:t>The COUNTIF Function</a:t>
            </a:r>
          </a:p>
        </p:txBody>
      </p:sp>
      <p:pic>
        <p:nvPicPr>
          <p:cNvPr id="90118" name="Picture 4"/>
          <p:cNvPicPr>
            <a:picLocks noChangeAspect="1" noChangeArrowheads="1"/>
          </p:cNvPicPr>
          <p:nvPr/>
        </p:nvPicPr>
        <p:blipFill>
          <a:blip r:embed="rId2" cstate="print"/>
          <a:srcRect/>
          <a:stretch>
            <a:fillRect/>
          </a:stretch>
        </p:blipFill>
        <p:spPr bwMode="auto">
          <a:xfrm>
            <a:off x="2743200" y="3124200"/>
            <a:ext cx="3590925" cy="2000250"/>
          </a:xfrm>
          <a:prstGeom prst="rect">
            <a:avLst/>
          </a:prstGeom>
          <a:noFill/>
          <a:ln w="9525">
            <a:noFill/>
            <a:miter lim="800000"/>
            <a:headEnd/>
            <a:tailEnd/>
          </a:ln>
        </p:spPr>
      </p:pic>
      <p:pic>
        <p:nvPicPr>
          <p:cNvPr id="90119" name="Picture 5"/>
          <p:cNvPicPr>
            <a:picLocks noChangeAspect="1" noChangeArrowheads="1"/>
          </p:cNvPicPr>
          <p:nvPr/>
        </p:nvPicPr>
        <p:blipFill>
          <a:blip r:embed="rId3" cstate="print"/>
          <a:srcRect/>
          <a:stretch>
            <a:fillRect/>
          </a:stretch>
        </p:blipFill>
        <p:spPr bwMode="auto">
          <a:xfrm>
            <a:off x="2362200" y="5410200"/>
            <a:ext cx="2514600" cy="314325"/>
          </a:xfrm>
          <a:prstGeom prst="rect">
            <a:avLst/>
          </a:prstGeom>
          <a:noFill/>
          <a:ln w="9525">
            <a:noFill/>
            <a:miter lim="800000"/>
            <a:headEnd/>
            <a:tailEnd/>
          </a:ln>
        </p:spPr>
      </p:pic>
      <p:pic>
        <p:nvPicPr>
          <p:cNvPr id="90120" name="Picture 6"/>
          <p:cNvPicPr>
            <a:picLocks noChangeAspect="1" noChangeArrowheads="1"/>
          </p:cNvPicPr>
          <p:nvPr/>
        </p:nvPicPr>
        <p:blipFill>
          <a:blip r:embed="rId4" cstate="print"/>
          <a:srcRect/>
          <a:stretch>
            <a:fillRect/>
          </a:stretch>
        </p:blipFill>
        <p:spPr bwMode="auto">
          <a:xfrm>
            <a:off x="5257800" y="5410200"/>
            <a:ext cx="2286000" cy="304800"/>
          </a:xfrm>
          <a:prstGeom prst="rect">
            <a:avLst/>
          </a:prstGeom>
          <a:noFill/>
          <a:ln w="9525">
            <a:noFill/>
            <a:miter lim="800000"/>
            <a:headEnd/>
            <a:tailEnd/>
          </a:ln>
        </p:spPr>
      </p:pic>
      <p:sp>
        <p:nvSpPr>
          <p:cNvPr id="90121" name="Line 7"/>
          <p:cNvSpPr>
            <a:spLocks noChangeShapeType="1"/>
          </p:cNvSpPr>
          <p:nvPr/>
        </p:nvSpPr>
        <p:spPr bwMode="auto">
          <a:xfrm flipV="1">
            <a:off x="3962400" y="5029200"/>
            <a:ext cx="838200" cy="381000"/>
          </a:xfrm>
          <a:prstGeom prst="line">
            <a:avLst/>
          </a:prstGeom>
          <a:noFill/>
          <a:ln w="12700">
            <a:solidFill>
              <a:srgbClr val="FF0000"/>
            </a:solidFill>
            <a:round/>
            <a:headEnd/>
            <a:tailEnd type="triangle" w="med" len="med"/>
          </a:ln>
        </p:spPr>
        <p:txBody>
          <a:bodyPr/>
          <a:lstStyle/>
          <a:p>
            <a:endParaRPr lang="en-GB"/>
          </a:p>
        </p:txBody>
      </p:sp>
      <p:sp>
        <p:nvSpPr>
          <p:cNvPr id="90122" name="Line 8"/>
          <p:cNvSpPr>
            <a:spLocks noChangeShapeType="1"/>
          </p:cNvSpPr>
          <p:nvPr/>
        </p:nvSpPr>
        <p:spPr bwMode="auto">
          <a:xfrm flipV="1">
            <a:off x="5943600" y="5029200"/>
            <a:ext cx="76200" cy="381000"/>
          </a:xfrm>
          <a:prstGeom prst="line">
            <a:avLst/>
          </a:prstGeom>
          <a:noFill/>
          <a:ln w="12700">
            <a:solidFill>
              <a:srgbClr val="FF0000"/>
            </a:solidFill>
            <a:round/>
            <a:headEnd/>
            <a:tailEnd type="triangle" w="med" len="med"/>
          </a:ln>
        </p:spPr>
        <p:txBody>
          <a:bodyPr/>
          <a:lstStyle/>
          <a:p>
            <a:endParaRPr lang="en-GB"/>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By: Imdadullah, Lecturer Department of MIS, CBA, KSU</a:t>
            </a:r>
          </a:p>
        </p:txBody>
      </p:sp>
      <p:sp>
        <p:nvSpPr>
          <p:cNvPr id="5" name="Slide Number Placeholder 5"/>
          <p:cNvSpPr>
            <a:spLocks noGrp="1"/>
          </p:cNvSpPr>
          <p:nvPr>
            <p:ph type="sldNum" sz="quarter" idx="12"/>
          </p:nvPr>
        </p:nvSpPr>
        <p:spPr/>
        <p:txBody>
          <a:bodyPr/>
          <a:lstStyle/>
          <a:p>
            <a:fld id="{75C2F026-5D61-4384-A4F8-FFA9EB85438A}" type="slidenum">
              <a:rPr lang="ar-SA"/>
              <a:pPr/>
              <a:t>17</a:t>
            </a:fld>
            <a:endParaRPr lang="en-US"/>
          </a:p>
        </p:txBody>
      </p:sp>
      <p:sp>
        <p:nvSpPr>
          <p:cNvPr id="46082" name="Rectangle 2"/>
          <p:cNvSpPr>
            <a:spLocks noGrp="1" noChangeArrowheads="1"/>
          </p:cNvSpPr>
          <p:nvPr>
            <p:ph type="body" idx="1"/>
          </p:nvPr>
        </p:nvSpPr>
        <p:spPr>
          <a:xfrm>
            <a:off x="1066800" y="1219200"/>
            <a:ext cx="7162800" cy="4876800"/>
          </a:xfrm>
        </p:spPr>
        <p:txBody>
          <a:bodyPr/>
          <a:lstStyle/>
          <a:p>
            <a:pPr marL="381000" indent="-381000">
              <a:lnSpc>
                <a:spcPct val="80000"/>
              </a:lnSpc>
              <a:buFontTx/>
              <a:buNone/>
            </a:pPr>
            <a:r>
              <a:rPr lang="en-US" sz="2400" b="1"/>
              <a:t>MAX</a:t>
            </a:r>
            <a:r>
              <a:rPr lang="en-US" sz="2400"/>
              <a:t> function is used to find the maximum numeric value within a given range.</a:t>
            </a:r>
          </a:p>
          <a:p>
            <a:pPr marL="381000" indent="-381000">
              <a:lnSpc>
                <a:spcPct val="80000"/>
              </a:lnSpc>
            </a:pPr>
            <a:r>
              <a:rPr lang="en-US" sz="2400"/>
              <a:t>Locate the pointer in the cell where you need to find the maximum value</a:t>
            </a:r>
          </a:p>
          <a:p>
            <a:pPr marL="381000" indent="-381000">
              <a:lnSpc>
                <a:spcPct val="80000"/>
              </a:lnSpc>
            </a:pPr>
            <a:r>
              <a:rPr lang="en-US" sz="2400"/>
              <a:t>Type </a:t>
            </a:r>
            <a:r>
              <a:rPr lang="en-US" sz="2400" b="1">
                <a:solidFill>
                  <a:srgbClr val="FF0066"/>
                </a:solidFill>
              </a:rPr>
              <a:t>=MAX(</a:t>
            </a:r>
          </a:p>
          <a:p>
            <a:pPr marL="381000" indent="-381000">
              <a:lnSpc>
                <a:spcPct val="80000"/>
              </a:lnSpc>
            </a:pPr>
            <a:r>
              <a:rPr lang="en-US" sz="2400"/>
              <a:t>Select the range of numeric values either through pressing Shift+Cursor key or dragging the mouse pointer. Cell addresses of the selected range will be displayed as </a:t>
            </a:r>
            <a:r>
              <a:rPr lang="en-US" sz="2400" b="1">
                <a:solidFill>
                  <a:srgbClr val="FF0066"/>
                </a:solidFill>
              </a:rPr>
              <a:t>A3:C3</a:t>
            </a:r>
          </a:p>
          <a:p>
            <a:pPr marL="381000" indent="-381000">
              <a:lnSpc>
                <a:spcPct val="80000"/>
              </a:lnSpc>
            </a:pPr>
            <a:r>
              <a:rPr lang="en-US" sz="2400"/>
              <a:t>Type </a:t>
            </a:r>
            <a:r>
              <a:rPr lang="en-US" sz="2400" b="1">
                <a:solidFill>
                  <a:srgbClr val="FF0066"/>
                </a:solidFill>
              </a:rPr>
              <a:t>)</a:t>
            </a:r>
            <a:r>
              <a:rPr lang="en-US" sz="2400"/>
              <a:t> and press Enter key to complete the formula. Required maximum value is displayed immediately after pressing the Enter key.</a:t>
            </a:r>
          </a:p>
          <a:p>
            <a:pPr marL="381000" indent="-381000">
              <a:lnSpc>
                <a:spcPct val="80000"/>
              </a:lnSpc>
            </a:pPr>
            <a:endParaRPr lang="en-US" sz="2000"/>
          </a:p>
        </p:txBody>
      </p:sp>
      <p:sp>
        <p:nvSpPr>
          <p:cNvPr id="46083" name="Text Box 3"/>
          <p:cNvSpPr txBox="1">
            <a:spLocks noGrp="1" noChangeArrowheads="1"/>
          </p:cNvSpPr>
          <p:nvPr>
            <p:ph type="title"/>
          </p:nvPr>
        </p:nvSpPr>
        <p:spPr>
          <a:xfrm>
            <a:off x="442913" y="457200"/>
            <a:ext cx="8243887" cy="762000"/>
          </a:xfrm>
          <a:noFill/>
          <a:ln/>
        </p:spPr>
        <p:txBody>
          <a:bodyPr/>
          <a:lstStyle/>
          <a:p>
            <a:pPr>
              <a:lnSpc>
                <a:spcPct val="100000"/>
              </a:lnSpc>
              <a:spcBef>
                <a:spcPct val="50000"/>
              </a:spcBef>
            </a:pPr>
            <a:r>
              <a:rPr lang="en-US" sz="3200" u="sng">
                <a:solidFill>
                  <a:srgbClr val="FF0066"/>
                </a:solidFill>
              </a:rPr>
              <a:t>The MAX Function</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By: Imdadullah, Lecturer Department of MIS, CBA, KSU</a:t>
            </a:r>
          </a:p>
        </p:txBody>
      </p:sp>
      <p:sp>
        <p:nvSpPr>
          <p:cNvPr id="5" name="Slide Number Placeholder 5"/>
          <p:cNvSpPr>
            <a:spLocks noGrp="1"/>
          </p:cNvSpPr>
          <p:nvPr>
            <p:ph type="sldNum" sz="quarter" idx="12"/>
          </p:nvPr>
        </p:nvSpPr>
        <p:spPr/>
        <p:txBody>
          <a:bodyPr/>
          <a:lstStyle/>
          <a:p>
            <a:fld id="{A6A346F9-74F1-42F6-8E28-E06EEC82CD95}" type="slidenum">
              <a:rPr lang="ar-SA"/>
              <a:pPr/>
              <a:t>18</a:t>
            </a:fld>
            <a:endParaRPr lang="en-US"/>
          </a:p>
        </p:txBody>
      </p:sp>
      <p:sp>
        <p:nvSpPr>
          <p:cNvPr id="47106" name="Rectangle 2"/>
          <p:cNvSpPr>
            <a:spLocks noGrp="1" noChangeArrowheads="1"/>
          </p:cNvSpPr>
          <p:nvPr>
            <p:ph type="body" idx="1"/>
          </p:nvPr>
        </p:nvSpPr>
        <p:spPr>
          <a:xfrm>
            <a:off x="1066800" y="1219200"/>
            <a:ext cx="7162800" cy="4876800"/>
          </a:xfrm>
        </p:spPr>
        <p:txBody>
          <a:bodyPr/>
          <a:lstStyle/>
          <a:p>
            <a:pPr marL="381000" indent="-381000">
              <a:lnSpc>
                <a:spcPct val="80000"/>
              </a:lnSpc>
              <a:buFontTx/>
              <a:buNone/>
            </a:pPr>
            <a:r>
              <a:rPr lang="en-US" sz="2400" b="1"/>
              <a:t>MIN</a:t>
            </a:r>
            <a:r>
              <a:rPr lang="en-US" sz="2400"/>
              <a:t> function is used to find the </a:t>
            </a:r>
            <a:r>
              <a:rPr lang="en-US" sz="2400" u="sng"/>
              <a:t>minimum</a:t>
            </a:r>
            <a:r>
              <a:rPr lang="en-US" sz="2400"/>
              <a:t> numeric value within a given range.</a:t>
            </a:r>
          </a:p>
          <a:p>
            <a:pPr marL="381000" indent="-381000">
              <a:lnSpc>
                <a:spcPct val="80000"/>
              </a:lnSpc>
            </a:pPr>
            <a:r>
              <a:rPr lang="en-US" sz="2400"/>
              <a:t>Locate the pointer in the cell where you need to find the maximum value</a:t>
            </a:r>
          </a:p>
          <a:p>
            <a:pPr marL="381000" indent="-381000">
              <a:lnSpc>
                <a:spcPct val="80000"/>
              </a:lnSpc>
            </a:pPr>
            <a:r>
              <a:rPr lang="en-US" sz="2400"/>
              <a:t>Type </a:t>
            </a:r>
            <a:r>
              <a:rPr lang="en-US" sz="2400" b="1">
                <a:solidFill>
                  <a:srgbClr val="FF0066"/>
                </a:solidFill>
              </a:rPr>
              <a:t>=MIN(</a:t>
            </a:r>
          </a:p>
          <a:p>
            <a:pPr marL="381000" indent="-381000">
              <a:lnSpc>
                <a:spcPct val="80000"/>
              </a:lnSpc>
            </a:pPr>
            <a:r>
              <a:rPr lang="en-US" sz="2400"/>
              <a:t>Select the range of numeric values either through pressing Shift+Cursor key or dragging the mouse pointer. Cell addresses of the selected range will be displayed as </a:t>
            </a:r>
            <a:r>
              <a:rPr lang="en-US" sz="2400" b="1">
                <a:solidFill>
                  <a:srgbClr val="FF0066"/>
                </a:solidFill>
              </a:rPr>
              <a:t>A3:C3</a:t>
            </a:r>
          </a:p>
          <a:p>
            <a:pPr marL="381000" indent="-381000">
              <a:lnSpc>
                <a:spcPct val="80000"/>
              </a:lnSpc>
            </a:pPr>
            <a:r>
              <a:rPr lang="en-US" sz="2400"/>
              <a:t>Type </a:t>
            </a:r>
            <a:r>
              <a:rPr lang="en-US" sz="2400" b="1">
                <a:solidFill>
                  <a:srgbClr val="FF0066"/>
                </a:solidFill>
              </a:rPr>
              <a:t>)</a:t>
            </a:r>
            <a:r>
              <a:rPr lang="en-US" sz="2400"/>
              <a:t> and press Enter key to complete the formula. Required minimum value is displayed immediately after pressing the Enter key.</a:t>
            </a:r>
          </a:p>
          <a:p>
            <a:pPr marL="381000" indent="-381000">
              <a:lnSpc>
                <a:spcPct val="80000"/>
              </a:lnSpc>
            </a:pPr>
            <a:endParaRPr lang="en-US" sz="2000"/>
          </a:p>
        </p:txBody>
      </p:sp>
      <p:sp>
        <p:nvSpPr>
          <p:cNvPr id="47107" name="Text Box 3"/>
          <p:cNvSpPr txBox="1">
            <a:spLocks noGrp="1" noChangeArrowheads="1"/>
          </p:cNvSpPr>
          <p:nvPr>
            <p:ph type="title"/>
          </p:nvPr>
        </p:nvSpPr>
        <p:spPr>
          <a:xfrm>
            <a:off x="442913" y="457200"/>
            <a:ext cx="8243887" cy="762000"/>
          </a:xfrm>
          <a:noFill/>
          <a:ln/>
        </p:spPr>
        <p:txBody>
          <a:bodyPr/>
          <a:lstStyle/>
          <a:p>
            <a:pPr>
              <a:lnSpc>
                <a:spcPct val="100000"/>
              </a:lnSpc>
              <a:spcBef>
                <a:spcPct val="50000"/>
              </a:spcBef>
            </a:pPr>
            <a:r>
              <a:rPr lang="en-US" sz="3200" u="sng">
                <a:solidFill>
                  <a:srgbClr val="FF0066"/>
                </a:solidFill>
              </a:rPr>
              <a:t>The MIN Function</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By: Imdadullah, Lecturer Department of MIS, CBA, KSU</a:t>
            </a:r>
          </a:p>
        </p:txBody>
      </p:sp>
      <p:sp>
        <p:nvSpPr>
          <p:cNvPr id="5" name="Slide Number Placeholder 5"/>
          <p:cNvSpPr>
            <a:spLocks noGrp="1"/>
          </p:cNvSpPr>
          <p:nvPr>
            <p:ph type="sldNum" sz="quarter" idx="12"/>
          </p:nvPr>
        </p:nvSpPr>
        <p:spPr/>
        <p:txBody>
          <a:bodyPr/>
          <a:lstStyle/>
          <a:p>
            <a:fld id="{BA9D4CBD-C16D-4982-BE5E-7FD9865D4817}" type="slidenum">
              <a:rPr lang="ar-SA"/>
              <a:pPr/>
              <a:t>19</a:t>
            </a:fld>
            <a:endParaRPr lang="en-US"/>
          </a:p>
        </p:txBody>
      </p:sp>
      <p:sp>
        <p:nvSpPr>
          <p:cNvPr id="48130" name="Rectangle 2"/>
          <p:cNvSpPr>
            <a:spLocks noGrp="1" noChangeArrowheads="1"/>
          </p:cNvSpPr>
          <p:nvPr>
            <p:ph type="body" idx="1"/>
          </p:nvPr>
        </p:nvSpPr>
        <p:spPr>
          <a:xfrm>
            <a:off x="1066800" y="1219200"/>
            <a:ext cx="7162800" cy="4876800"/>
          </a:xfrm>
        </p:spPr>
        <p:txBody>
          <a:bodyPr/>
          <a:lstStyle/>
          <a:p>
            <a:pPr marL="381000" indent="-381000">
              <a:lnSpc>
                <a:spcPct val="90000"/>
              </a:lnSpc>
              <a:buFontTx/>
              <a:buNone/>
            </a:pPr>
            <a:r>
              <a:rPr lang="en-US" sz="2400" b="1"/>
              <a:t>IF</a:t>
            </a:r>
            <a:r>
              <a:rPr lang="en-US" sz="2400"/>
              <a:t> checks whether a condition is met, and returns one value if TRUE, and another value if FALSE</a:t>
            </a:r>
          </a:p>
          <a:p>
            <a:pPr marL="381000" indent="-381000">
              <a:lnSpc>
                <a:spcPct val="90000"/>
              </a:lnSpc>
              <a:buFontTx/>
              <a:buNone/>
            </a:pPr>
            <a:r>
              <a:rPr lang="en-US" sz="2400"/>
              <a:t>General form: </a:t>
            </a:r>
          </a:p>
          <a:p>
            <a:pPr marL="381000" indent="-381000">
              <a:lnSpc>
                <a:spcPct val="90000"/>
              </a:lnSpc>
              <a:buFontTx/>
              <a:buNone/>
            </a:pPr>
            <a:r>
              <a:rPr lang="en-US" sz="2400" b="1">
                <a:solidFill>
                  <a:srgbClr val="FF0066"/>
                </a:solidFill>
              </a:rPr>
              <a:t>=IF(logical_test, value_if_true, value_if_false)</a:t>
            </a:r>
            <a:endParaRPr lang="en-US" sz="2400"/>
          </a:p>
          <a:p>
            <a:pPr marL="381000" indent="-381000">
              <a:lnSpc>
                <a:spcPct val="90000"/>
              </a:lnSpc>
            </a:pPr>
            <a:r>
              <a:rPr lang="en-US" sz="2400"/>
              <a:t>Locate the pointer in the cell where IF function is required.</a:t>
            </a:r>
          </a:p>
          <a:p>
            <a:pPr marL="381000" indent="-381000">
              <a:lnSpc>
                <a:spcPct val="90000"/>
              </a:lnSpc>
            </a:pPr>
            <a:r>
              <a:rPr lang="en-US" sz="2400"/>
              <a:t>Type </a:t>
            </a:r>
            <a:r>
              <a:rPr lang="en-US" sz="2400" b="1">
                <a:solidFill>
                  <a:srgbClr val="FF0066"/>
                </a:solidFill>
              </a:rPr>
              <a:t>=IF(D5&gt;=60,"Pass","Fail")</a:t>
            </a:r>
          </a:p>
          <a:p>
            <a:pPr marL="381000" indent="-381000">
              <a:lnSpc>
                <a:spcPct val="90000"/>
              </a:lnSpc>
            </a:pPr>
            <a:r>
              <a:rPr lang="en-US" sz="2400"/>
              <a:t>D5 is the cell address whose value is compared with 50. If its value is greater than or equal to 50, the Pass is displayed otherwise Fail is displayed.</a:t>
            </a:r>
            <a:endParaRPr lang="en-US" sz="2400" b="1">
              <a:solidFill>
                <a:srgbClr val="FF0066"/>
              </a:solidFill>
            </a:endParaRPr>
          </a:p>
        </p:txBody>
      </p:sp>
      <p:sp>
        <p:nvSpPr>
          <p:cNvPr id="48131" name="Text Box 3"/>
          <p:cNvSpPr txBox="1">
            <a:spLocks noGrp="1" noChangeArrowheads="1"/>
          </p:cNvSpPr>
          <p:nvPr>
            <p:ph type="title"/>
          </p:nvPr>
        </p:nvSpPr>
        <p:spPr>
          <a:xfrm>
            <a:off x="442913" y="457200"/>
            <a:ext cx="8243887" cy="762000"/>
          </a:xfrm>
          <a:noFill/>
          <a:ln/>
        </p:spPr>
        <p:txBody>
          <a:bodyPr/>
          <a:lstStyle/>
          <a:p>
            <a:pPr>
              <a:lnSpc>
                <a:spcPct val="100000"/>
              </a:lnSpc>
              <a:spcBef>
                <a:spcPct val="50000"/>
              </a:spcBef>
            </a:pPr>
            <a:r>
              <a:rPr lang="en-US" sz="3200" u="sng">
                <a:solidFill>
                  <a:srgbClr val="FF0066"/>
                </a:solidFill>
              </a:rPr>
              <a:t>The IF Function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5"/>
          <p:cNvSpPr>
            <a:spLocks noGrp="1" noChangeArrowheads="1"/>
          </p:cNvSpPr>
          <p:nvPr>
            <p:ph type="ftr" sz="quarter" idx="3"/>
          </p:nvPr>
        </p:nvSpPr>
        <p:spPr/>
        <p:txBody>
          <a:bodyPr/>
          <a:lstStyle/>
          <a:p>
            <a:r>
              <a:rPr lang="en-US"/>
              <a:t>By: Imdadullah, Lecturer Department of MIS, CBA, KSU</a:t>
            </a:r>
          </a:p>
        </p:txBody>
      </p:sp>
      <p:sp>
        <p:nvSpPr>
          <p:cNvPr id="6" name="Rectangle 46"/>
          <p:cNvSpPr>
            <a:spLocks noGrp="1" noChangeArrowheads="1"/>
          </p:cNvSpPr>
          <p:nvPr>
            <p:ph type="sldNum" sz="quarter" idx="4"/>
          </p:nvPr>
        </p:nvSpPr>
        <p:spPr/>
        <p:txBody>
          <a:bodyPr/>
          <a:lstStyle/>
          <a:p>
            <a:fld id="{C8086CE6-14CA-46B7-8538-61C05830EFA9}" type="slidenum">
              <a:rPr lang="ar-SA"/>
              <a:pPr/>
              <a:t>2</a:t>
            </a:fld>
            <a:endParaRPr lang="en-US"/>
          </a:p>
        </p:txBody>
      </p:sp>
      <p:sp>
        <p:nvSpPr>
          <p:cNvPr id="2050" name="Rectangle 2"/>
          <p:cNvSpPr>
            <a:spLocks noGrp="1" noChangeArrowheads="1"/>
          </p:cNvSpPr>
          <p:nvPr>
            <p:ph type="ctrTitle"/>
          </p:nvPr>
        </p:nvSpPr>
        <p:spPr>
          <a:xfrm>
            <a:off x="990600" y="533400"/>
            <a:ext cx="7086600" cy="990600"/>
          </a:xfrm>
        </p:spPr>
        <p:txBody>
          <a:bodyPr/>
          <a:lstStyle/>
          <a:p>
            <a:r>
              <a:rPr lang="en-US" sz="7200" u="sng">
                <a:solidFill>
                  <a:srgbClr val="FF0066"/>
                </a:solidFill>
              </a:rPr>
              <a:t>Excel</a:t>
            </a:r>
          </a:p>
        </p:txBody>
      </p:sp>
      <p:sp>
        <p:nvSpPr>
          <p:cNvPr id="2051" name="Rectangle 3"/>
          <p:cNvSpPr>
            <a:spLocks noGrp="1" noChangeArrowheads="1"/>
          </p:cNvSpPr>
          <p:nvPr>
            <p:ph type="subTitle" idx="1"/>
          </p:nvPr>
        </p:nvSpPr>
        <p:spPr>
          <a:xfrm>
            <a:off x="990600" y="1524000"/>
            <a:ext cx="7086600" cy="685800"/>
          </a:xfrm>
        </p:spPr>
        <p:txBody>
          <a:bodyPr/>
          <a:lstStyle/>
          <a:p>
            <a:r>
              <a:rPr lang="en-US" sz="3600" u="sng">
                <a:solidFill>
                  <a:srgbClr val="0000CC"/>
                </a:solidFill>
              </a:rPr>
              <a:t>A Spread Sheet Program</a:t>
            </a:r>
          </a:p>
        </p:txBody>
      </p:sp>
      <p:sp>
        <p:nvSpPr>
          <p:cNvPr id="2052" name="Text Box 4"/>
          <p:cNvSpPr txBox="1">
            <a:spLocks noChangeArrowheads="1"/>
          </p:cNvSpPr>
          <p:nvPr/>
        </p:nvSpPr>
        <p:spPr bwMode="auto">
          <a:xfrm>
            <a:off x="1143000" y="2590800"/>
            <a:ext cx="7086600" cy="2847975"/>
          </a:xfrm>
          <a:prstGeom prst="rect">
            <a:avLst/>
          </a:prstGeom>
          <a:noFill/>
          <a:ln w="9525">
            <a:solidFill>
              <a:srgbClr val="000000"/>
            </a:solidFill>
            <a:miter lim="800000"/>
            <a:headEnd/>
            <a:tailEnd/>
          </a:ln>
          <a:effectLst/>
        </p:spPr>
        <p:txBody>
          <a:bodyPr>
            <a:spAutoFit/>
          </a:bodyPr>
          <a:lstStyle/>
          <a:p>
            <a:pPr>
              <a:spcBef>
                <a:spcPct val="50000"/>
              </a:spcBef>
            </a:pPr>
            <a:r>
              <a:rPr lang="en-US">
                <a:latin typeface="Arial" charset="0"/>
              </a:rPr>
              <a:t>A </a:t>
            </a:r>
            <a:r>
              <a:rPr lang="en-US" b="1">
                <a:latin typeface="Arial" charset="0"/>
              </a:rPr>
              <a:t>spreadsheet</a:t>
            </a:r>
            <a:r>
              <a:rPr lang="en-US">
                <a:latin typeface="Arial" charset="0"/>
              </a:rPr>
              <a:t> is a </a:t>
            </a:r>
            <a:r>
              <a:rPr lang="en-US">
                <a:latin typeface="Arial" charset="0"/>
                <a:hlinkClick r:id="rId3" action="ppaction://hlinkfile" tooltip="Computer application"/>
              </a:rPr>
              <a:t>computer application</a:t>
            </a:r>
            <a:r>
              <a:rPr lang="en-US">
                <a:latin typeface="Arial" charset="0"/>
              </a:rPr>
              <a:t> that simulates a paper </a:t>
            </a:r>
            <a:r>
              <a:rPr lang="en-US">
                <a:latin typeface="Arial" charset="0"/>
                <a:hlinkClick r:id="rId4" action="ppaction://hlinkfile" tooltip="Worksheet"/>
              </a:rPr>
              <a:t>worksheet</a:t>
            </a:r>
            <a:r>
              <a:rPr lang="en-US">
                <a:latin typeface="Arial" charset="0"/>
              </a:rPr>
              <a:t>. It displays multiple cells that together make up a grid consisting of rows and columns, each cell containing either </a:t>
            </a:r>
            <a:r>
              <a:rPr lang="en-US">
                <a:latin typeface="Arial" charset="0"/>
                <a:hlinkClick r:id="rId5" action="ppaction://hlinkfile" tooltip="Alphanumeric"/>
              </a:rPr>
              <a:t>alphanumeric</a:t>
            </a:r>
            <a:r>
              <a:rPr lang="en-US">
                <a:latin typeface="Arial" charset="0"/>
              </a:rPr>
              <a:t> text or numeric values. A spreadsheet cell may alternatively contain a </a:t>
            </a:r>
            <a:r>
              <a:rPr lang="en-US">
                <a:latin typeface="Arial" charset="0"/>
                <a:hlinkClick r:id="rId6" action="ppaction://hlinkfile" tooltip="Formula"/>
              </a:rPr>
              <a:t>formula</a:t>
            </a:r>
            <a:r>
              <a:rPr lang="en-US">
                <a:latin typeface="Arial" charset="0"/>
              </a:rPr>
              <a:t> that defines how the contents of that cell is to be calculated from the contents of any other cell (or combination of cells) each time any cell is updated. Spreadsheets are frequently used for </a:t>
            </a:r>
            <a:r>
              <a:rPr lang="en-US">
                <a:latin typeface="Arial" charset="0"/>
                <a:hlinkClick r:id="rId7" action="ppaction://hlinkfile" tooltip="Financial"/>
              </a:rPr>
              <a:t>financial</a:t>
            </a:r>
            <a:r>
              <a:rPr lang="en-US">
                <a:latin typeface="Arial" charset="0"/>
              </a:rPr>
              <a:t> information because of their ability to re-calculate the entire sheet automatically after a change to a single cell is made.</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By: Imdadullah, Lecturer Department of MIS, CBA, KSU</a:t>
            </a:r>
          </a:p>
        </p:txBody>
      </p:sp>
      <p:sp>
        <p:nvSpPr>
          <p:cNvPr id="5" name="Slide Number Placeholder 5"/>
          <p:cNvSpPr>
            <a:spLocks noGrp="1"/>
          </p:cNvSpPr>
          <p:nvPr>
            <p:ph type="sldNum" sz="quarter" idx="12"/>
          </p:nvPr>
        </p:nvSpPr>
        <p:spPr/>
        <p:txBody>
          <a:bodyPr/>
          <a:lstStyle/>
          <a:p>
            <a:fld id="{F0AA470C-C492-4749-A2C7-B51E5394099B}" type="slidenum">
              <a:rPr lang="ar-SA"/>
              <a:pPr/>
              <a:t>20</a:t>
            </a:fld>
            <a:endParaRPr lang="en-US"/>
          </a:p>
        </p:txBody>
      </p:sp>
      <p:sp>
        <p:nvSpPr>
          <p:cNvPr id="50178" name="Rectangle 2"/>
          <p:cNvSpPr>
            <a:spLocks noGrp="1" noChangeArrowheads="1"/>
          </p:cNvSpPr>
          <p:nvPr>
            <p:ph type="body" idx="1"/>
          </p:nvPr>
        </p:nvSpPr>
        <p:spPr>
          <a:xfrm>
            <a:off x="1066800" y="1219200"/>
            <a:ext cx="7162800" cy="4648200"/>
          </a:xfrm>
        </p:spPr>
        <p:txBody>
          <a:bodyPr/>
          <a:lstStyle/>
          <a:p>
            <a:pPr marL="381000" indent="-381000">
              <a:lnSpc>
                <a:spcPct val="80000"/>
              </a:lnSpc>
              <a:buFontTx/>
              <a:buNone/>
            </a:pPr>
            <a:r>
              <a:rPr lang="en-US" sz="2400" b="1"/>
              <a:t>STDEV</a:t>
            </a:r>
            <a:r>
              <a:rPr lang="en-US" sz="2400"/>
              <a:t> function estimates standard deviation based on a sample (range of numeric values)</a:t>
            </a:r>
          </a:p>
          <a:p>
            <a:pPr marL="381000" indent="-381000">
              <a:lnSpc>
                <a:spcPct val="80000"/>
              </a:lnSpc>
            </a:pPr>
            <a:r>
              <a:rPr lang="en-US" sz="2400"/>
              <a:t>Locate the pointer in the cell where you need to calculate the standard deviation </a:t>
            </a:r>
          </a:p>
          <a:p>
            <a:pPr marL="381000" indent="-381000">
              <a:lnSpc>
                <a:spcPct val="80000"/>
              </a:lnSpc>
            </a:pPr>
            <a:r>
              <a:rPr lang="en-US" sz="2400"/>
              <a:t>Type </a:t>
            </a:r>
            <a:r>
              <a:rPr lang="en-US" sz="2400" b="1">
                <a:solidFill>
                  <a:srgbClr val="FF0066"/>
                </a:solidFill>
              </a:rPr>
              <a:t>=STDEV(</a:t>
            </a:r>
          </a:p>
          <a:p>
            <a:pPr marL="381000" indent="-381000">
              <a:lnSpc>
                <a:spcPct val="80000"/>
              </a:lnSpc>
            </a:pPr>
            <a:r>
              <a:rPr lang="en-US" sz="2400"/>
              <a:t>Select the range of numeric values either through pressing Shift+Cursor key or dragging the mouse pointer. Cell addresses of the selected range will be displayed as </a:t>
            </a:r>
            <a:r>
              <a:rPr lang="en-US" sz="2400" b="1">
                <a:solidFill>
                  <a:srgbClr val="FF0066"/>
                </a:solidFill>
              </a:rPr>
              <a:t>A3:E3</a:t>
            </a:r>
          </a:p>
          <a:p>
            <a:pPr marL="381000" indent="-381000">
              <a:lnSpc>
                <a:spcPct val="80000"/>
              </a:lnSpc>
            </a:pPr>
            <a:r>
              <a:rPr lang="en-US" sz="2400"/>
              <a:t>Type </a:t>
            </a:r>
            <a:r>
              <a:rPr lang="en-US" sz="2400" b="1">
                <a:solidFill>
                  <a:srgbClr val="FF0066"/>
                </a:solidFill>
              </a:rPr>
              <a:t>)</a:t>
            </a:r>
            <a:r>
              <a:rPr lang="en-US" sz="2400"/>
              <a:t> and press Enter key. Result is shown immediately after pressing the Enter key.</a:t>
            </a:r>
          </a:p>
          <a:p>
            <a:pPr marL="381000" indent="-381000">
              <a:lnSpc>
                <a:spcPct val="80000"/>
              </a:lnSpc>
            </a:pPr>
            <a:endParaRPr lang="en-US" sz="2000"/>
          </a:p>
        </p:txBody>
      </p:sp>
      <p:sp>
        <p:nvSpPr>
          <p:cNvPr id="50179" name="Text Box 3"/>
          <p:cNvSpPr txBox="1">
            <a:spLocks noGrp="1" noChangeArrowheads="1"/>
          </p:cNvSpPr>
          <p:nvPr>
            <p:ph type="title"/>
          </p:nvPr>
        </p:nvSpPr>
        <p:spPr>
          <a:xfrm>
            <a:off x="442913" y="457200"/>
            <a:ext cx="8243887" cy="762000"/>
          </a:xfrm>
          <a:noFill/>
          <a:ln/>
        </p:spPr>
        <p:txBody>
          <a:bodyPr/>
          <a:lstStyle/>
          <a:p>
            <a:pPr>
              <a:lnSpc>
                <a:spcPct val="100000"/>
              </a:lnSpc>
              <a:spcBef>
                <a:spcPct val="50000"/>
              </a:spcBef>
            </a:pPr>
            <a:r>
              <a:rPr lang="en-US" sz="3200" u="sng">
                <a:solidFill>
                  <a:srgbClr val="FF0066"/>
                </a:solidFill>
              </a:rPr>
              <a:t>The STDEV Function</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By: Imdadullah, Lecturer Department of MIS, CBA, KSU</a:t>
            </a:r>
          </a:p>
        </p:txBody>
      </p:sp>
      <p:sp>
        <p:nvSpPr>
          <p:cNvPr id="5" name="Slide Number Placeholder 5"/>
          <p:cNvSpPr>
            <a:spLocks noGrp="1"/>
          </p:cNvSpPr>
          <p:nvPr>
            <p:ph type="sldNum" sz="quarter" idx="12"/>
          </p:nvPr>
        </p:nvSpPr>
        <p:spPr/>
        <p:txBody>
          <a:bodyPr/>
          <a:lstStyle/>
          <a:p>
            <a:fld id="{808B9DFE-D568-4BCC-A504-B6362DC808CD}" type="slidenum">
              <a:rPr lang="ar-SA"/>
              <a:pPr/>
              <a:t>21</a:t>
            </a:fld>
            <a:endParaRPr lang="en-US"/>
          </a:p>
        </p:txBody>
      </p:sp>
      <p:sp>
        <p:nvSpPr>
          <p:cNvPr id="51202" name="Rectangle 2"/>
          <p:cNvSpPr>
            <a:spLocks noGrp="1" noChangeArrowheads="1"/>
          </p:cNvSpPr>
          <p:nvPr>
            <p:ph type="body" idx="1"/>
          </p:nvPr>
        </p:nvSpPr>
        <p:spPr>
          <a:xfrm>
            <a:off x="1066800" y="1219200"/>
            <a:ext cx="7162800" cy="4876800"/>
          </a:xfrm>
        </p:spPr>
        <p:txBody>
          <a:bodyPr/>
          <a:lstStyle/>
          <a:p>
            <a:pPr marL="381000" indent="-381000">
              <a:lnSpc>
                <a:spcPct val="80000"/>
              </a:lnSpc>
              <a:buFontTx/>
              <a:buNone/>
            </a:pPr>
            <a:r>
              <a:rPr lang="en-US" sz="2800" b="1"/>
              <a:t>SQRT</a:t>
            </a:r>
            <a:r>
              <a:rPr lang="en-US" sz="2800"/>
              <a:t> function is used to calculate square root of a number.</a:t>
            </a:r>
          </a:p>
          <a:p>
            <a:pPr marL="381000" indent="-381000">
              <a:lnSpc>
                <a:spcPct val="80000"/>
              </a:lnSpc>
            </a:pPr>
            <a:r>
              <a:rPr lang="en-US" sz="2800"/>
              <a:t>Locate the pointer in the cell where you need to calculate square root</a:t>
            </a:r>
          </a:p>
          <a:p>
            <a:pPr marL="381000" indent="-381000">
              <a:lnSpc>
                <a:spcPct val="80000"/>
              </a:lnSpc>
            </a:pPr>
            <a:r>
              <a:rPr lang="en-US" sz="2800"/>
              <a:t>Type </a:t>
            </a:r>
            <a:r>
              <a:rPr lang="en-US" sz="2800" b="1">
                <a:solidFill>
                  <a:srgbClr val="FF0066"/>
                </a:solidFill>
              </a:rPr>
              <a:t>=SQRT(</a:t>
            </a:r>
          </a:p>
          <a:p>
            <a:pPr marL="381000" indent="-381000">
              <a:lnSpc>
                <a:spcPct val="80000"/>
              </a:lnSpc>
            </a:pPr>
            <a:r>
              <a:rPr lang="en-US" sz="2800"/>
              <a:t>Select the cell for which square root is calculated. The formula looks like s </a:t>
            </a:r>
            <a:r>
              <a:rPr lang="en-US" sz="2800" b="1">
                <a:solidFill>
                  <a:srgbClr val="FF0066"/>
                </a:solidFill>
              </a:rPr>
              <a:t>=SQRT(A3</a:t>
            </a:r>
          </a:p>
          <a:p>
            <a:pPr marL="381000" indent="-381000">
              <a:lnSpc>
                <a:spcPct val="80000"/>
              </a:lnSpc>
            </a:pPr>
            <a:r>
              <a:rPr lang="en-US" sz="2800"/>
              <a:t>Type </a:t>
            </a:r>
            <a:r>
              <a:rPr lang="en-US" sz="2800" b="1">
                <a:solidFill>
                  <a:srgbClr val="FF0066"/>
                </a:solidFill>
              </a:rPr>
              <a:t>)</a:t>
            </a:r>
            <a:r>
              <a:rPr lang="en-US" sz="2800"/>
              <a:t> and press Enter key. Calculated square root value is displayed immediately after pressing the Enter key.</a:t>
            </a:r>
          </a:p>
          <a:p>
            <a:pPr marL="381000" indent="-381000">
              <a:lnSpc>
                <a:spcPct val="80000"/>
              </a:lnSpc>
            </a:pPr>
            <a:endParaRPr lang="en-US" sz="2400"/>
          </a:p>
        </p:txBody>
      </p:sp>
      <p:sp>
        <p:nvSpPr>
          <p:cNvPr id="51203" name="Text Box 3"/>
          <p:cNvSpPr txBox="1">
            <a:spLocks noGrp="1" noChangeArrowheads="1"/>
          </p:cNvSpPr>
          <p:nvPr>
            <p:ph type="title"/>
          </p:nvPr>
        </p:nvSpPr>
        <p:spPr>
          <a:xfrm>
            <a:off x="442913" y="457200"/>
            <a:ext cx="8243887" cy="762000"/>
          </a:xfrm>
          <a:noFill/>
          <a:ln/>
        </p:spPr>
        <p:txBody>
          <a:bodyPr/>
          <a:lstStyle/>
          <a:p>
            <a:pPr>
              <a:lnSpc>
                <a:spcPct val="100000"/>
              </a:lnSpc>
              <a:spcBef>
                <a:spcPct val="50000"/>
              </a:spcBef>
            </a:pPr>
            <a:r>
              <a:rPr lang="en-US" sz="3200" u="sng">
                <a:solidFill>
                  <a:srgbClr val="FF0066"/>
                </a:solidFill>
              </a:rPr>
              <a:t>The SQRT Function</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By: Imdadullah, Lecturer Department of MIS, CBA, KSU</a:t>
            </a:r>
          </a:p>
        </p:txBody>
      </p:sp>
      <p:sp>
        <p:nvSpPr>
          <p:cNvPr id="5" name="Slide Number Placeholder 5"/>
          <p:cNvSpPr>
            <a:spLocks noGrp="1"/>
          </p:cNvSpPr>
          <p:nvPr>
            <p:ph type="sldNum" sz="quarter" idx="12"/>
          </p:nvPr>
        </p:nvSpPr>
        <p:spPr/>
        <p:txBody>
          <a:bodyPr/>
          <a:lstStyle/>
          <a:p>
            <a:fld id="{2F0B64CD-123B-4218-871F-573886426BF8}" type="slidenum">
              <a:rPr lang="ar-SA"/>
              <a:pPr/>
              <a:t>22</a:t>
            </a:fld>
            <a:endParaRPr lang="en-US"/>
          </a:p>
        </p:txBody>
      </p:sp>
      <p:sp>
        <p:nvSpPr>
          <p:cNvPr id="52226" name="Rectangle 2"/>
          <p:cNvSpPr>
            <a:spLocks noGrp="1" noChangeArrowheads="1"/>
          </p:cNvSpPr>
          <p:nvPr>
            <p:ph type="body" idx="1"/>
          </p:nvPr>
        </p:nvSpPr>
        <p:spPr>
          <a:xfrm>
            <a:off x="1066800" y="1219200"/>
            <a:ext cx="7162800" cy="4876800"/>
          </a:xfrm>
        </p:spPr>
        <p:txBody>
          <a:bodyPr/>
          <a:lstStyle/>
          <a:p>
            <a:pPr marL="381000" indent="-381000">
              <a:lnSpc>
                <a:spcPct val="90000"/>
              </a:lnSpc>
              <a:buFontTx/>
              <a:buNone/>
            </a:pPr>
            <a:r>
              <a:rPr lang="en-US" sz="2400" b="1"/>
              <a:t>SIN</a:t>
            </a:r>
            <a:r>
              <a:rPr lang="en-US" sz="2400"/>
              <a:t> function is used to find the Sine trigonometric ratio of an angle.</a:t>
            </a:r>
          </a:p>
          <a:p>
            <a:pPr marL="381000" indent="-381000">
              <a:lnSpc>
                <a:spcPct val="90000"/>
              </a:lnSpc>
            </a:pPr>
            <a:r>
              <a:rPr lang="en-US" sz="2400"/>
              <a:t>Click on the cell where SIN value is required</a:t>
            </a:r>
          </a:p>
          <a:p>
            <a:pPr marL="381000" indent="-381000">
              <a:lnSpc>
                <a:spcPct val="90000"/>
              </a:lnSpc>
            </a:pPr>
            <a:r>
              <a:rPr lang="en-US" sz="2400"/>
              <a:t>Type </a:t>
            </a:r>
            <a:r>
              <a:rPr lang="en-US" sz="2400" b="1">
                <a:solidFill>
                  <a:srgbClr val="FF0066"/>
                </a:solidFill>
              </a:rPr>
              <a:t>=SIN(</a:t>
            </a:r>
          </a:p>
          <a:p>
            <a:pPr marL="381000" indent="-381000">
              <a:lnSpc>
                <a:spcPct val="90000"/>
              </a:lnSpc>
            </a:pPr>
            <a:r>
              <a:rPr lang="en-US" sz="2400"/>
              <a:t>Click on the cell (angle) for which Sin value is needed. The angle is considered in Radians </a:t>
            </a:r>
            <a:r>
              <a:rPr lang="en-US" sz="2400" b="1">
                <a:solidFill>
                  <a:srgbClr val="FF0066"/>
                </a:solidFill>
              </a:rPr>
              <a:t>=SIN(A3</a:t>
            </a:r>
            <a:r>
              <a:rPr lang="en-US" sz="2400"/>
              <a:t>. If measurement unit of angle is degree, then the angle should be multiplied by Pi/180 as </a:t>
            </a:r>
            <a:r>
              <a:rPr lang="en-US" sz="2400" b="1">
                <a:solidFill>
                  <a:srgbClr val="FF0066"/>
                </a:solidFill>
              </a:rPr>
              <a:t>=SIN(A3*3.143/180</a:t>
            </a:r>
            <a:r>
              <a:rPr lang="en-US" sz="2400"/>
              <a:t> </a:t>
            </a:r>
            <a:endParaRPr lang="en-US" sz="2400" b="1">
              <a:solidFill>
                <a:srgbClr val="FF0066"/>
              </a:solidFill>
            </a:endParaRPr>
          </a:p>
          <a:p>
            <a:pPr marL="381000" indent="-381000">
              <a:lnSpc>
                <a:spcPct val="90000"/>
              </a:lnSpc>
            </a:pPr>
            <a:r>
              <a:rPr lang="en-US" sz="2400"/>
              <a:t>Type </a:t>
            </a:r>
            <a:r>
              <a:rPr lang="en-US" sz="2400" b="1">
                <a:solidFill>
                  <a:srgbClr val="FF0066"/>
                </a:solidFill>
              </a:rPr>
              <a:t>)</a:t>
            </a:r>
            <a:r>
              <a:rPr lang="en-US" sz="2400"/>
              <a:t> and press Enter key. Sin value for the given angle is displayed.</a:t>
            </a:r>
          </a:p>
        </p:txBody>
      </p:sp>
      <p:sp>
        <p:nvSpPr>
          <p:cNvPr id="52227" name="Text Box 3"/>
          <p:cNvSpPr txBox="1">
            <a:spLocks noGrp="1" noChangeArrowheads="1"/>
          </p:cNvSpPr>
          <p:nvPr>
            <p:ph type="title"/>
          </p:nvPr>
        </p:nvSpPr>
        <p:spPr>
          <a:xfrm>
            <a:off x="442913" y="457200"/>
            <a:ext cx="8243887" cy="762000"/>
          </a:xfrm>
          <a:noFill/>
          <a:ln/>
        </p:spPr>
        <p:txBody>
          <a:bodyPr/>
          <a:lstStyle/>
          <a:p>
            <a:pPr>
              <a:lnSpc>
                <a:spcPct val="100000"/>
              </a:lnSpc>
              <a:spcBef>
                <a:spcPct val="50000"/>
              </a:spcBef>
            </a:pPr>
            <a:r>
              <a:rPr lang="en-US" sz="3200" u="sng">
                <a:solidFill>
                  <a:srgbClr val="FF0066"/>
                </a:solidFill>
              </a:rPr>
              <a:t>The SIN Function</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By: Imdadullah, Lecturer Department of MIS, CBA, KSU</a:t>
            </a:r>
          </a:p>
        </p:txBody>
      </p:sp>
      <p:sp>
        <p:nvSpPr>
          <p:cNvPr id="5" name="Slide Number Placeholder 5"/>
          <p:cNvSpPr>
            <a:spLocks noGrp="1"/>
          </p:cNvSpPr>
          <p:nvPr>
            <p:ph type="sldNum" sz="quarter" idx="12"/>
          </p:nvPr>
        </p:nvSpPr>
        <p:spPr/>
        <p:txBody>
          <a:bodyPr/>
          <a:lstStyle/>
          <a:p>
            <a:fld id="{46919236-44D3-4A19-B442-8ADC79B9B08D}" type="slidenum">
              <a:rPr lang="ar-SA"/>
              <a:pPr/>
              <a:t>23</a:t>
            </a:fld>
            <a:endParaRPr lang="en-US"/>
          </a:p>
        </p:txBody>
      </p:sp>
      <p:sp>
        <p:nvSpPr>
          <p:cNvPr id="53250" name="Rectangle 2"/>
          <p:cNvSpPr>
            <a:spLocks noGrp="1" noChangeArrowheads="1"/>
          </p:cNvSpPr>
          <p:nvPr>
            <p:ph type="body" idx="1"/>
          </p:nvPr>
        </p:nvSpPr>
        <p:spPr>
          <a:xfrm>
            <a:off x="1524000" y="1600200"/>
            <a:ext cx="6096000" cy="3429000"/>
          </a:xfrm>
        </p:spPr>
        <p:txBody>
          <a:bodyPr/>
          <a:lstStyle/>
          <a:p>
            <a:pPr marL="381000" indent="-381000">
              <a:spcBef>
                <a:spcPct val="0"/>
              </a:spcBef>
              <a:buFontTx/>
              <a:buNone/>
            </a:pPr>
            <a:r>
              <a:rPr lang="en-US" sz="2800" b="1"/>
              <a:t>COS</a:t>
            </a:r>
            <a:r>
              <a:rPr lang="en-US" sz="2800"/>
              <a:t> and </a:t>
            </a:r>
            <a:r>
              <a:rPr lang="en-US" sz="2800" b="1"/>
              <a:t>TAN</a:t>
            </a:r>
            <a:r>
              <a:rPr lang="en-US" sz="2800"/>
              <a:t> functions are used to find the cosine and tangent (trigonometric ) ratios of an angle respectively. </a:t>
            </a:r>
          </a:p>
          <a:p>
            <a:pPr marL="381000" indent="-381000">
              <a:spcBef>
                <a:spcPct val="0"/>
              </a:spcBef>
              <a:buFontTx/>
              <a:buNone/>
            </a:pPr>
            <a:endParaRPr lang="en-US" sz="2800"/>
          </a:p>
          <a:p>
            <a:pPr marL="381000" indent="-381000"/>
            <a:r>
              <a:rPr lang="en-US" sz="2800"/>
              <a:t>Method same as of SIN function</a:t>
            </a:r>
          </a:p>
        </p:txBody>
      </p:sp>
      <p:sp>
        <p:nvSpPr>
          <p:cNvPr id="53251" name="Text Box 3"/>
          <p:cNvSpPr txBox="1">
            <a:spLocks noGrp="1" noChangeArrowheads="1"/>
          </p:cNvSpPr>
          <p:nvPr>
            <p:ph type="title"/>
          </p:nvPr>
        </p:nvSpPr>
        <p:spPr>
          <a:xfrm>
            <a:off x="442913" y="457200"/>
            <a:ext cx="8243887" cy="762000"/>
          </a:xfrm>
          <a:noFill/>
          <a:ln/>
        </p:spPr>
        <p:txBody>
          <a:bodyPr/>
          <a:lstStyle/>
          <a:p>
            <a:pPr>
              <a:lnSpc>
                <a:spcPct val="100000"/>
              </a:lnSpc>
              <a:spcBef>
                <a:spcPct val="50000"/>
              </a:spcBef>
            </a:pPr>
            <a:r>
              <a:rPr lang="en-US" sz="3200" u="sng">
                <a:solidFill>
                  <a:srgbClr val="FF0066"/>
                </a:solidFill>
              </a:rPr>
              <a:t>The COS and TAN Functions</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By: Imdadullah, Lecturer Department of MIS, CBA, KSU</a:t>
            </a:r>
          </a:p>
        </p:txBody>
      </p:sp>
      <p:sp>
        <p:nvSpPr>
          <p:cNvPr id="6" name="Slide Number Placeholder 5"/>
          <p:cNvSpPr>
            <a:spLocks noGrp="1"/>
          </p:cNvSpPr>
          <p:nvPr>
            <p:ph type="sldNum" sz="quarter" idx="12"/>
          </p:nvPr>
        </p:nvSpPr>
        <p:spPr/>
        <p:txBody>
          <a:bodyPr/>
          <a:lstStyle/>
          <a:p>
            <a:fld id="{DC5B7F68-42F8-4BD2-A9F7-F696ECA76B28}" type="slidenum">
              <a:rPr lang="ar-SA"/>
              <a:pPr/>
              <a:t>24</a:t>
            </a:fld>
            <a:endParaRPr lang="en-US"/>
          </a:p>
        </p:txBody>
      </p:sp>
      <p:sp>
        <p:nvSpPr>
          <p:cNvPr id="62466" name="Rectangle 2"/>
          <p:cNvSpPr>
            <a:spLocks noGrp="1" noChangeArrowheads="1"/>
          </p:cNvSpPr>
          <p:nvPr>
            <p:ph type="body" idx="1"/>
          </p:nvPr>
        </p:nvSpPr>
        <p:spPr>
          <a:xfrm>
            <a:off x="1066800" y="1219200"/>
            <a:ext cx="7162800" cy="4876800"/>
          </a:xfrm>
        </p:spPr>
        <p:txBody>
          <a:bodyPr/>
          <a:lstStyle/>
          <a:p>
            <a:pPr marL="381000" indent="-381000">
              <a:lnSpc>
                <a:spcPct val="90000"/>
              </a:lnSpc>
              <a:buFontTx/>
              <a:buNone/>
            </a:pPr>
            <a:r>
              <a:rPr lang="en-US" sz="2000" b="1" dirty="0"/>
              <a:t>DB</a:t>
            </a:r>
            <a:r>
              <a:rPr lang="en-US" sz="2000" dirty="0"/>
              <a:t> function stands for Declining Balance. This function is used to find out the depreciation of the fixed asset by using declining balance method. </a:t>
            </a:r>
          </a:p>
          <a:p>
            <a:pPr marL="381000" indent="-381000">
              <a:lnSpc>
                <a:spcPct val="90000"/>
              </a:lnSpc>
            </a:pPr>
            <a:r>
              <a:rPr lang="en-US" sz="2000" dirty="0"/>
              <a:t>To insert DB function, Click on </a:t>
            </a:r>
            <a:endParaRPr lang="en-US" sz="2000" dirty="0" smtClean="0"/>
          </a:p>
          <a:p>
            <a:pPr marL="381000" indent="-381000">
              <a:lnSpc>
                <a:spcPct val="90000"/>
              </a:lnSpc>
            </a:pPr>
            <a:r>
              <a:rPr lang="en-US" sz="2000" dirty="0" smtClean="0"/>
              <a:t>Then </a:t>
            </a:r>
            <a:r>
              <a:rPr lang="en-US" sz="2000" dirty="0"/>
              <a:t>select financial functions and click on </a:t>
            </a:r>
            <a:r>
              <a:rPr lang="en-US" sz="2000" dirty="0">
                <a:solidFill>
                  <a:srgbClr val="FF0066"/>
                </a:solidFill>
              </a:rPr>
              <a:t>DB, </a:t>
            </a:r>
            <a:r>
              <a:rPr lang="en-US" sz="2000" dirty="0"/>
              <a:t>you will see the following dialogue box.</a:t>
            </a:r>
            <a:endParaRPr lang="en-US" sz="2000" dirty="0">
              <a:solidFill>
                <a:srgbClr val="FF0066"/>
              </a:solidFill>
            </a:endParaRPr>
          </a:p>
          <a:p>
            <a:pPr marL="381000" indent="-381000">
              <a:lnSpc>
                <a:spcPct val="90000"/>
              </a:lnSpc>
              <a:buFontTx/>
              <a:buNone/>
            </a:pPr>
            <a:endParaRPr lang="en-US" sz="2000" dirty="0">
              <a:solidFill>
                <a:srgbClr val="FF0066"/>
              </a:solidFill>
            </a:endParaRPr>
          </a:p>
          <a:p>
            <a:pPr marL="381000" indent="-381000">
              <a:lnSpc>
                <a:spcPct val="90000"/>
              </a:lnSpc>
              <a:buFontTx/>
              <a:buNone/>
            </a:pPr>
            <a:endParaRPr lang="en-US" b="1" dirty="0">
              <a:solidFill>
                <a:srgbClr val="FF0066"/>
              </a:solidFill>
            </a:endParaRPr>
          </a:p>
        </p:txBody>
      </p:sp>
      <p:sp>
        <p:nvSpPr>
          <p:cNvPr id="62467" name="Text Box 3"/>
          <p:cNvSpPr txBox="1">
            <a:spLocks noGrp="1" noChangeArrowheads="1"/>
          </p:cNvSpPr>
          <p:nvPr>
            <p:ph type="title"/>
          </p:nvPr>
        </p:nvSpPr>
        <p:spPr>
          <a:xfrm>
            <a:off x="442913" y="457200"/>
            <a:ext cx="8243887" cy="762000"/>
          </a:xfrm>
          <a:noFill/>
          <a:ln/>
        </p:spPr>
        <p:txBody>
          <a:bodyPr/>
          <a:lstStyle/>
          <a:p>
            <a:pPr>
              <a:lnSpc>
                <a:spcPct val="100000"/>
              </a:lnSpc>
              <a:spcBef>
                <a:spcPct val="50000"/>
              </a:spcBef>
            </a:pPr>
            <a:r>
              <a:rPr lang="en-US" sz="3200" u="sng">
                <a:solidFill>
                  <a:srgbClr val="FF0066"/>
                </a:solidFill>
              </a:rPr>
              <a:t>The DB Function</a:t>
            </a:r>
          </a:p>
        </p:txBody>
      </p:sp>
      <p:pic>
        <p:nvPicPr>
          <p:cNvPr id="62469" name="Picture 5"/>
          <p:cNvPicPr>
            <a:picLocks noChangeAspect="1" noChangeArrowheads="1"/>
          </p:cNvPicPr>
          <p:nvPr/>
        </p:nvPicPr>
        <p:blipFill>
          <a:blip r:embed="rId2" cstate="print"/>
          <a:srcRect/>
          <a:stretch>
            <a:fillRect/>
          </a:stretch>
        </p:blipFill>
        <p:spPr bwMode="auto">
          <a:xfrm>
            <a:off x="2209800" y="3048000"/>
            <a:ext cx="4191000" cy="2882900"/>
          </a:xfrm>
          <a:prstGeom prst="rect">
            <a:avLst/>
          </a:prstGeom>
          <a:noFill/>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24500" y="2133600"/>
            <a:ext cx="8763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By: Imdadullah, Lecturer Department of MIS, CBA, KSU</a:t>
            </a:r>
          </a:p>
        </p:txBody>
      </p:sp>
      <p:sp>
        <p:nvSpPr>
          <p:cNvPr id="6" name="Slide Number Placeholder 5"/>
          <p:cNvSpPr>
            <a:spLocks noGrp="1"/>
          </p:cNvSpPr>
          <p:nvPr>
            <p:ph type="sldNum" sz="quarter" idx="12"/>
          </p:nvPr>
        </p:nvSpPr>
        <p:spPr/>
        <p:txBody>
          <a:bodyPr/>
          <a:lstStyle/>
          <a:p>
            <a:fld id="{F7E12C14-F529-4FD6-914E-2E49EBD9B81B}" type="slidenum">
              <a:rPr lang="ar-SA"/>
              <a:pPr/>
              <a:t>25</a:t>
            </a:fld>
            <a:endParaRPr lang="en-US"/>
          </a:p>
        </p:txBody>
      </p:sp>
      <p:sp>
        <p:nvSpPr>
          <p:cNvPr id="63490" name="Rectangle 2"/>
          <p:cNvSpPr>
            <a:spLocks noGrp="1" noChangeArrowheads="1"/>
          </p:cNvSpPr>
          <p:nvPr>
            <p:ph type="body" idx="1"/>
          </p:nvPr>
        </p:nvSpPr>
        <p:spPr>
          <a:xfrm>
            <a:off x="1219200" y="1219200"/>
            <a:ext cx="7010400" cy="3733800"/>
          </a:xfrm>
        </p:spPr>
        <p:txBody>
          <a:bodyPr/>
          <a:lstStyle/>
          <a:p>
            <a:pPr marL="381000" indent="-381000">
              <a:lnSpc>
                <a:spcPct val="90000"/>
              </a:lnSpc>
            </a:pPr>
            <a:r>
              <a:rPr lang="en-US" sz="1600"/>
              <a:t>Then provide these values Cost, Salvage, Life, Period, Month and click on OK button. Depreciation for the specific period will be found. </a:t>
            </a:r>
          </a:p>
          <a:p>
            <a:pPr marL="381000" indent="-381000">
              <a:lnSpc>
                <a:spcPct val="90000"/>
              </a:lnSpc>
            </a:pPr>
            <a:r>
              <a:rPr lang="en-US" sz="1600">
                <a:solidFill>
                  <a:srgbClr val="FF0066"/>
                </a:solidFill>
              </a:rPr>
              <a:t>Cost:</a:t>
            </a:r>
            <a:r>
              <a:rPr lang="en-US" sz="1600"/>
              <a:t> is the initial cost of the asset</a:t>
            </a:r>
          </a:p>
          <a:p>
            <a:pPr marL="381000" indent="-381000">
              <a:lnSpc>
                <a:spcPct val="90000"/>
              </a:lnSpc>
            </a:pPr>
            <a:r>
              <a:rPr lang="en-US" sz="1600">
                <a:solidFill>
                  <a:srgbClr val="FF0066"/>
                </a:solidFill>
              </a:rPr>
              <a:t>Salvage: </a:t>
            </a:r>
            <a:r>
              <a:rPr lang="en-US" sz="1600"/>
              <a:t>is the salvage value at the end of the life of the asset</a:t>
            </a:r>
          </a:p>
          <a:p>
            <a:pPr marL="381000" indent="-381000">
              <a:lnSpc>
                <a:spcPct val="90000"/>
              </a:lnSpc>
            </a:pPr>
            <a:r>
              <a:rPr lang="en-US" sz="1600">
                <a:solidFill>
                  <a:srgbClr val="FF0066"/>
                </a:solidFill>
              </a:rPr>
              <a:t>Life:</a:t>
            </a:r>
            <a:r>
              <a:rPr lang="en-US" sz="1600"/>
              <a:t> is the number of periods over which the asset is being depreciated</a:t>
            </a:r>
          </a:p>
          <a:p>
            <a:pPr marL="381000" indent="-381000">
              <a:lnSpc>
                <a:spcPct val="90000"/>
              </a:lnSpc>
            </a:pPr>
            <a:r>
              <a:rPr lang="en-US" sz="1600">
                <a:solidFill>
                  <a:srgbClr val="FF0066"/>
                </a:solidFill>
              </a:rPr>
              <a:t>Period:</a:t>
            </a:r>
            <a:r>
              <a:rPr lang="en-US" sz="1600"/>
              <a:t> is the period for which you want to calculate depreciation</a:t>
            </a:r>
          </a:p>
          <a:p>
            <a:pPr marL="381000" indent="-381000">
              <a:lnSpc>
                <a:spcPct val="90000"/>
              </a:lnSpc>
            </a:pPr>
            <a:r>
              <a:rPr lang="en-US" sz="1600">
                <a:solidFill>
                  <a:srgbClr val="FF0066"/>
                </a:solidFill>
              </a:rPr>
              <a:t>Month:</a:t>
            </a:r>
            <a:r>
              <a:rPr lang="en-US" sz="1600"/>
              <a:t> is the number of months in the first year.</a:t>
            </a:r>
          </a:p>
          <a:p>
            <a:pPr marL="381000" indent="-381000">
              <a:lnSpc>
                <a:spcPct val="90000"/>
              </a:lnSpc>
            </a:pPr>
            <a:r>
              <a:rPr lang="en-US" sz="1600"/>
              <a:t>Example: </a:t>
            </a:r>
            <a:endParaRPr lang="en-US" sz="1600" b="1">
              <a:solidFill>
                <a:srgbClr val="FF0066"/>
              </a:solidFill>
            </a:endParaRPr>
          </a:p>
        </p:txBody>
      </p:sp>
      <p:sp>
        <p:nvSpPr>
          <p:cNvPr id="63491" name="Text Box 3"/>
          <p:cNvSpPr txBox="1">
            <a:spLocks noGrp="1" noChangeArrowheads="1"/>
          </p:cNvSpPr>
          <p:nvPr>
            <p:ph type="title"/>
          </p:nvPr>
        </p:nvSpPr>
        <p:spPr>
          <a:xfrm>
            <a:off x="442913" y="457200"/>
            <a:ext cx="8243887" cy="762000"/>
          </a:xfrm>
          <a:noFill/>
          <a:ln/>
        </p:spPr>
        <p:txBody>
          <a:bodyPr/>
          <a:lstStyle/>
          <a:p>
            <a:pPr>
              <a:lnSpc>
                <a:spcPct val="100000"/>
              </a:lnSpc>
              <a:spcBef>
                <a:spcPct val="50000"/>
              </a:spcBef>
            </a:pPr>
            <a:r>
              <a:rPr lang="en-US" sz="3200" u="sng">
                <a:solidFill>
                  <a:srgbClr val="FF0066"/>
                </a:solidFill>
              </a:rPr>
              <a:t>DB Function Continued…</a:t>
            </a:r>
          </a:p>
        </p:txBody>
      </p:sp>
      <p:pic>
        <p:nvPicPr>
          <p:cNvPr id="63493" name="Picture 5"/>
          <p:cNvPicPr>
            <a:picLocks noChangeAspect="1" noChangeArrowheads="1"/>
          </p:cNvPicPr>
          <p:nvPr/>
        </p:nvPicPr>
        <p:blipFill>
          <a:blip r:embed="rId2" cstate="print"/>
          <a:srcRect/>
          <a:stretch>
            <a:fillRect/>
          </a:stretch>
        </p:blipFill>
        <p:spPr bwMode="auto">
          <a:xfrm>
            <a:off x="1371600" y="4038600"/>
            <a:ext cx="6399213" cy="1809750"/>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By: Imdadullah, Lecturer Department of MIS, CBA, KSU</a:t>
            </a:r>
          </a:p>
        </p:txBody>
      </p:sp>
      <p:sp>
        <p:nvSpPr>
          <p:cNvPr id="5" name="Slide Number Placeholder 5"/>
          <p:cNvSpPr>
            <a:spLocks noGrp="1"/>
          </p:cNvSpPr>
          <p:nvPr>
            <p:ph type="sldNum" sz="quarter" idx="12"/>
          </p:nvPr>
        </p:nvSpPr>
        <p:spPr/>
        <p:txBody>
          <a:bodyPr/>
          <a:lstStyle/>
          <a:p>
            <a:fld id="{D3BB8B5A-D0A4-4A90-A33C-691C44D417DB}" type="slidenum">
              <a:rPr lang="ar-SA"/>
              <a:pPr/>
              <a:t>26</a:t>
            </a:fld>
            <a:endParaRPr lang="en-US"/>
          </a:p>
        </p:txBody>
      </p:sp>
      <p:sp>
        <p:nvSpPr>
          <p:cNvPr id="64514" name="Rectangle 2"/>
          <p:cNvSpPr>
            <a:spLocks noGrp="1" noChangeArrowheads="1"/>
          </p:cNvSpPr>
          <p:nvPr>
            <p:ph type="body" idx="1"/>
          </p:nvPr>
        </p:nvSpPr>
        <p:spPr>
          <a:xfrm>
            <a:off x="1066800" y="1219200"/>
            <a:ext cx="7239000" cy="4876800"/>
          </a:xfrm>
        </p:spPr>
        <p:txBody>
          <a:bodyPr/>
          <a:lstStyle/>
          <a:p>
            <a:pPr marL="381000" indent="-381000">
              <a:lnSpc>
                <a:spcPct val="80000"/>
              </a:lnSpc>
              <a:buFontTx/>
              <a:buNone/>
            </a:pPr>
            <a:r>
              <a:rPr lang="en-US" sz="1800" dirty="0"/>
              <a:t>FV returns the future value of an investment based on periodic, constant payments and a constant interest rate.</a:t>
            </a:r>
            <a:endParaRPr lang="en-US" sz="1800" b="1" dirty="0"/>
          </a:p>
          <a:p>
            <a:pPr marL="381000" indent="-381000">
              <a:lnSpc>
                <a:spcPct val="80000"/>
              </a:lnSpc>
            </a:pPr>
            <a:r>
              <a:rPr lang="en-US" sz="1800" b="1" dirty="0"/>
              <a:t>Syntax</a:t>
            </a:r>
          </a:p>
          <a:p>
            <a:pPr marL="381000" indent="-381000">
              <a:lnSpc>
                <a:spcPct val="80000"/>
              </a:lnSpc>
            </a:pPr>
            <a:r>
              <a:rPr lang="en-US" sz="1800" b="1" dirty="0"/>
              <a:t>FV</a:t>
            </a:r>
            <a:r>
              <a:rPr lang="en-US" sz="1800" dirty="0"/>
              <a:t>(</a:t>
            </a:r>
            <a:r>
              <a:rPr lang="en-US" sz="1800" b="1" dirty="0" err="1"/>
              <a:t>rate</a:t>
            </a:r>
            <a:r>
              <a:rPr lang="en-US" sz="1800" dirty="0" err="1"/>
              <a:t>,</a:t>
            </a:r>
            <a:r>
              <a:rPr lang="en-US" sz="1800" b="1" dirty="0" err="1"/>
              <a:t>nper</a:t>
            </a:r>
            <a:r>
              <a:rPr lang="en-US" sz="1800" dirty="0" err="1"/>
              <a:t>,</a:t>
            </a:r>
            <a:r>
              <a:rPr lang="en-US" sz="1800" b="1" dirty="0" err="1"/>
              <a:t>pmt</a:t>
            </a:r>
            <a:r>
              <a:rPr lang="en-US" sz="1800" dirty="0" err="1"/>
              <a:t>,pv,type</a:t>
            </a:r>
            <a:r>
              <a:rPr lang="en-US" sz="1800" dirty="0"/>
              <a:t>)</a:t>
            </a:r>
          </a:p>
          <a:p>
            <a:pPr marL="381000" indent="-381000">
              <a:lnSpc>
                <a:spcPct val="80000"/>
              </a:lnSpc>
            </a:pPr>
            <a:r>
              <a:rPr lang="en-US" sz="1800" dirty="0">
                <a:solidFill>
                  <a:srgbClr val="FF0066"/>
                </a:solidFill>
              </a:rPr>
              <a:t>Rate</a:t>
            </a:r>
            <a:r>
              <a:rPr lang="en-US" sz="1800" dirty="0"/>
              <a:t>    is the interest rate per period.</a:t>
            </a:r>
          </a:p>
          <a:p>
            <a:pPr marL="381000" indent="-381000">
              <a:lnSpc>
                <a:spcPct val="80000"/>
              </a:lnSpc>
            </a:pPr>
            <a:r>
              <a:rPr lang="en-US" sz="1800" dirty="0" err="1">
                <a:solidFill>
                  <a:srgbClr val="FF0066"/>
                </a:solidFill>
              </a:rPr>
              <a:t>Nper</a:t>
            </a:r>
            <a:r>
              <a:rPr lang="en-US" sz="1800" dirty="0"/>
              <a:t>    is the total number of payment periods in an annuity.</a:t>
            </a:r>
          </a:p>
          <a:p>
            <a:pPr marL="381000" indent="-381000">
              <a:lnSpc>
                <a:spcPct val="80000"/>
              </a:lnSpc>
            </a:pPr>
            <a:r>
              <a:rPr lang="en-US" sz="1800" dirty="0" err="1">
                <a:solidFill>
                  <a:srgbClr val="FF0066"/>
                </a:solidFill>
              </a:rPr>
              <a:t>Pmt</a:t>
            </a:r>
            <a:r>
              <a:rPr lang="en-US" sz="1800" dirty="0"/>
              <a:t>    is the payment made each period; it cannot change over the life of the annuity. </a:t>
            </a:r>
          </a:p>
          <a:p>
            <a:pPr marL="381000" indent="-381000">
              <a:lnSpc>
                <a:spcPct val="80000"/>
              </a:lnSpc>
            </a:pPr>
            <a:r>
              <a:rPr lang="en-US" sz="1800" dirty="0" err="1">
                <a:solidFill>
                  <a:srgbClr val="FF0066"/>
                </a:solidFill>
              </a:rPr>
              <a:t>Pv</a:t>
            </a:r>
            <a:r>
              <a:rPr lang="en-US" sz="1800" dirty="0"/>
              <a:t>    is the present value, or the lump-sum amount that a series of future payments is worth right now. If </a:t>
            </a:r>
            <a:r>
              <a:rPr lang="en-US" sz="1800" dirty="0" err="1"/>
              <a:t>pv</a:t>
            </a:r>
            <a:r>
              <a:rPr lang="en-US" sz="1800" dirty="0"/>
              <a:t> is omitted, </a:t>
            </a:r>
            <a:r>
              <a:rPr lang="en-US" sz="1800" u="sng" dirty="0"/>
              <a:t>it is assumed to be 0 (zero)</a:t>
            </a:r>
            <a:r>
              <a:rPr lang="en-US" sz="1800" dirty="0"/>
              <a:t>, and you must include the </a:t>
            </a:r>
            <a:r>
              <a:rPr lang="en-US" sz="1800" dirty="0" err="1"/>
              <a:t>pmt</a:t>
            </a:r>
            <a:r>
              <a:rPr lang="en-US" sz="1800" dirty="0"/>
              <a:t> argument.</a:t>
            </a:r>
          </a:p>
          <a:p>
            <a:pPr marL="381000" indent="-381000">
              <a:lnSpc>
                <a:spcPct val="80000"/>
              </a:lnSpc>
            </a:pPr>
            <a:r>
              <a:rPr lang="en-US" sz="1800" dirty="0">
                <a:solidFill>
                  <a:srgbClr val="FF0066"/>
                </a:solidFill>
              </a:rPr>
              <a:t>Type</a:t>
            </a:r>
            <a:r>
              <a:rPr lang="en-US" sz="1800" dirty="0"/>
              <a:t>    is the number 0 (at the end of year) or 1 and indicates when payments are due. If type is omitted, it is assumed to be 0. </a:t>
            </a:r>
          </a:p>
          <a:p>
            <a:pPr marL="381000" indent="-381000">
              <a:lnSpc>
                <a:spcPct val="80000"/>
              </a:lnSpc>
            </a:pPr>
            <a:r>
              <a:rPr lang="en-US" sz="1800" dirty="0"/>
              <a:t>To insert FV function, Click on </a:t>
            </a:r>
            <a:r>
              <a:rPr lang="en-US" sz="1800" dirty="0" smtClean="0"/>
              <a:t>                     Then </a:t>
            </a:r>
            <a:r>
              <a:rPr lang="en-US" sz="1800" dirty="0"/>
              <a:t>select financial functions and click on </a:t>
            </a:r>
            <a:r>
              <a:rPr lang="en-US" sz="1800" dirty="0">
                <a:solidFill>
                  <a:srgbClr val="FF0066"/>
                </a:solidFill>
              </a:rPr>
              <a:t>FV, </a:t>
            </a:r>
            <a:r>
              <a:rPr lang="en-US" sz="1800" dirty="0"/>
              <a:t>you will see the following dialogue box.</a:t>
            </a:r>
            <a:endParaRPr lang="en-US" sz="1800" dirty="0">
              <a:solidFill>
                <a:srgbClr val="FF0066"/>
              </a:solidFill>
            </a:endParaRPr>
          </a:p>
          <a:p>
            <a:pPr marL="381000" indent="-381000">
              <a:lnSpc>
                <a:spcPct val="80000"/>
              </a:lnSpc>
              <a:buFontTx/>
              <a:buNone/>
            </a:pPr>
            <a:endParaRPr lang="en-US" sz="1800" dirty="0">
              <a:solidFill>
                <a:srgbClr val="FF0066"/>
              </a:solidFill>
            </a:endParaRPr>
          </a:p>
          <a:p>
            <a:pPr marL="381000" indent="-381000">
              <a:lnSpc>
                <a:spcPct val="80000"/>
              </a:lnSpc>
              <a:buFontTx/>
              <a:buNone/>
            </a:pPr>
            <a:endParaRPr lang="en-US" sz="2400" b="1" dirty="0">
              <a:solidFill>
                <a:srgbClr val="FF0066"/>
              </a:solidFill>
            </a:endParaRPr>
          </a:p>
        </p:txBody>
      </p:sp>
      <p:sp>
        <p:nvSpPr>
          <p:cNvPr id="64515" name="Text Box 3"/>
          <p:cNvSpPr txBox="1">
            <a:spLocks noGrp="1" noChangeArrowheads="1"/>
          </p:cNvSpPr>
          <p:nvPr>
            <p:ph type="title"/>
          </p:nvPr>
        </p:nvSpPr>
        <p:spPr>
          <a:xfrm>
            <a:off x="442913" y="457200"/>
            <a:ext cx="8243887" cy="762000"/>
          </a:xfrm>
          <a:noFill/>
          <a:ln/>
        </p:spPr>
        <p:txBody>
          <a:bodyPr/>
          <a:lstStyle/>
          <a:p>
            <a:pPr>
              <a:lnSpc>
                <a:spcPct val="100000"/>
              </a:lnSpc>
              <a:spcBef>
                <a:spcPct val="50000"/>
              </a:spcBef>
            </a:pPr>
            <a:r>
              <a:rPr lang="en-US" sz="3200" u="sng">
                <a:solidFill>
                  <a:srgbClr val="FF0066"/>
                </a:solidFill>
              </a:rPr>
              <a:t>The FV Function</a:t>
            </a: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57800" y="5029200"/>
            <a:ext cx="8763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1"/>
          </p:nvPr>
        </p:nvSpPr>
        <p:spPr/>
        <p:txBody>
          <a:bodyPr/>
          <a:lstStyle/>
          <a:p>
            <a:r>
              <a:rPr lang="en-US"/>
              <a:t>By: Imdadullah, Lecturer Department of MIS, CBA, KSU</a:t>
            </a:r>
          </a:p>
        </p:txBody>
      </p:sp>
      <p:sp>
        <p:nvSpPr>
          <p:cNvPr id="7" name="Slide Number Placeholder 5"/>
          <p:cNvSpPr>
            <a:spLocks noGrp="1"/>
          </p:cNvSpPr>
          <p:nvPr>
            <p:ph type="sldNum" sz="quarter" idx="12"/>
          </p:nvPr>
        </p:nvSpPr>
        <p:spPr/>
        <p:txBody>
          <a:bodyPr/>
          <a:lstStyle/>
          <a:p>
            <a:fld id="{8D691CAB-D83D-43A4-A17B-D54489DD9D62}" type="slidenum">
              <a:rPr lang="ar-SA"/>
              <a:pPr/>
              <a:t>27</a:t>
            </a:fld>
            <a:endParaRPr lang="en-US"/>
          </a:p>
        </p:txBody>
      </p:sp>
      <p:sp>
        <p:nvSpPr>
          <p:cNvPr id="65538" name="Rectangle 2"/>
          <p:cNvSpPr>
            <a:spLocks noGrp="1" noChangeArrowheads="1"/>
          </p:cNvSpPr>
          <p:nvPr>
            <p:ph type="body" idx="1"/>
          </p:nvPr>
        </p:nvSpPr>
        <p:spPr>
          <a:xfrm>
            <a:off x="1219200" y="1219200"/>
            <a:ext cx="3352800" cy="1524000"/>
          </a:xfrm>
        </p:spPr>
        <p:txBody>
          <a:bodyPr/>
          <a:lstStyle/>
          <a:p>
            <a:pPr marL="381000" indent="-381000">
              <a:lnSpc>
                <a:spcPct val="80000"/>
              </a:lnSpc>
            </a:pPr>
            <a:r>
              <a:rPr lang="en-US" sz="1600"/>
              <a:t>This dialogue box is shown:</a:t>
            </a:r>
          </a:p>
          <a:p>
            <a:pPr marL="381000" indent="-381000">
              <a:lnSpc>
                <a:spcPct val="80000"/>
              </a:lnSpc>
            </a:pPr>
            <a:endParaRPr lang="en-US" sz="1600"/>
          </a:p>
          <a:p>
            <a:pPr marL="381000" indent="-381000">
              <a:lnSpc>
                <a:spcPct val="80000"/>
              </a:lnSpc>
            </a:pPr>
            <a:r>
              <a:rPr lang="en-US" sz="1600"/>
              <a:t>Provide all values in the dialogue box and click on OK. Future value is found. </a:t>
            </a:r>
          </a:p>
          <a:p>
            <a:pPr marL="381000" indent="-381000">
              <a:lnSpc>
                <a:spcPct val="80000"/>
              </a:lnSpc>
            </a:pPr>
            <a:endParaRPr lang="en-US" sz="1600"/>
          </a:p>
          <a:p>
            <a:pPr marL="381000" indent="-381000">
              <a:lnSpc>
                <a:spcPct val="80000"/>
              </a:lnSpc>
            </a:pPr>
            <a:r>
              <a:rPr lang="en-US" sz="1600"/>
              <a:t>Example:</a:t>
            </a:r>
          </a:p>
          <a:p>
            <a:pPr marL="381000" indent="-381000">
              <a:lnSpc>
                <a:spcPct val="80000"/>
              </a:lnSpc>
            </a:pPr>
            <a:endParaRPr lang="en-US" sz="1600"/>
          </a:p>
        </p:txBody>
      </p:sp>
      <p:sp>
        <p:nvSpPr>
          <p:cNvPr id="65539" name="Text Box 3"/>
          <p:cNvSpPr txBox="1">
            <a:spLocks noGrp="1" noChangeArrowheads="1"/>
          </p:cNvSpPr>
          <p:nvPr>
            <p:ph type="title"/>
          </p:nvPr>
        </p:nvSpPr>
        <p:spPr>
          <a:xfrm>
            <a:off x="442913" y="457200"/>
            <a:ext cx="8243887" cy="762000"/>
          </a:xfrm>
          <a:noFill/>
          <a:ln/>
        </p:spPr>
        <p:txBody>
          <a:bodyPr/>
          <a:lstStyle/>
          <a:p>
            <a:pPr>
              <a:lnSpc>
                <a:spcPct val="100000"/>
              </a:lnSpc>
              <a:spcBef>
                <a:spcPct val="50000"/>
              </a:spcBef>
            </a:pPr>
            <a:r>
              <a:rPr lang="en-US" sz="3200" u="sng">
                <a:solidFill>
                  <a:srgbClr val="FF0066"/>
                </a:solidFill>
              </a:rPr>
              <a:t>FV Function Continued…</a:t>
            </a:r>
          </a:p>
        </p:txBody>
      </p:sp>
      <p:pic>
        <p:nvPicPr>
          <p:cNvPr id="65541" name="Picture 5"/>
          <p:cNvPicPr>
            <a:picLocks noChangeAspect="1" noChangeArrowheads="1"/>
          </p:cNvPicPr>
          <p:nvPr/>
        </p:nvPicPr>
        <p:blipFill>
          <a:blip r:embed="rId2" cstate="print"/>
          <a:srcRect/>
          <a:stretch>
            <a:fillRect/>
          </a:stretch>
        </p:blipFill>
        <p:spPr bwMode="auto">
          <a:xfrm>
            <a:off x="4495800" y="1371600"/>
            <a:ext cx="3414713" cy="2447925"/>
          </a:xfrm>
          <a:prstGeom prst="rect">
            <a:avLst/>
          </a:prstGeom>
          <a:noFill/>
        </p:spPr>
      </p:pic>
      <p:pic>
        <p:nvPicPr>
          <p:cNvPr id="65543" name="Picture 7"/>
          <p:cNvPicPr>
            <a:picLocks noChangeAspect="1" noChangeArrowheads="1"/>
          </p:cNvPicPr>
          <p:nvPr/>
        </p:nvPicPr>
        <p:blipFill>
          <a:blip r:embed="rId3" cstate="print"/>
          <a:srcRect/>
          <a:stretch>
            <a:fillRect/>
          </a:stretch>
        </p:blipFill>
        <p:spPr bwMode="auto">
          <a:xfrm>
            <a:off x="1828800" y="3886200"/>
            <a:ext cx="4876800" cy="2108200"/>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dirty="0"/>
              <a:t>By: </a:t>
            </a:r>
            <a:r>
              <a:rPr lang="en-US" dirty="0" err="1"/>
              <a:t>Imdadullah</a:t>
            </a:r>
            <a:r>
              <a:rPr lang="en-US" dirty="0"/>
              <a:t>, Lecturer Department of MIS, CBA, KSU</a:t>
            </a:r>
          </a:p>
        </p:txBody>
      </p:sp>
      <p:sp>
        <p:nvSpPr>
          <p:cNvPr id="5" name="Slide Number Placeholder 5"/>
          <p:cNvSpPr>
            <a:spLocks noGrp="1"/>
          </p:cNvSpPr>
          <p:nvPr>
            <p:ph type="sldNum" sz="quarter" idx="12"/>
          </p:nvPr>
        </p:nvSpPr>
        <p:spPr/>
        <p:txBody>
          <a:bodyPr/>
          <a:lstStyle/>
          <a:p>
            <a:fld id="{E016AFE0-8EA9-4006-A515-124390452549}" type="slidenum">
              <a:rPr lang="ar-SA"/>
              <a:pPr/>
              <a:t>28</a:t>
            </a:fld>
            <a:endParaRPr lang="en-US"/>
          </a:p>
        </p:txBody>
      </p:sp>
      <p:sp>
        <p:nvSpPr>
          <p:cNvPr id="66562" name="Rectangle 2"/>
          <p:cNvSpPr>
            <a:spLocks noGrp="1" noChangeArrowheads="1"/>
          </p:cNvSpPr>
          <p:nvPr>
            <p:ph type="body" idx="1"/>
          </p:nvPr>
        </p:nvSpPr>
        <p:spPr>
          <a:xfrm>
            <a:off x="1066800" y="1219200"/>
            <a:ext cx="7239000" cy="4876800"/>
          </a:xfrm>
        </p:spPr>
        <p:txBody>
          <a:bodyPr/>
          <a:lstStyle/>
          <a:p>
            <a:pPr marL="381000" indent="-381000">
              <a:lnSpc>
                <a:spcPct val="80000"/>
              </a:lnSpc>
              <a:buFontTx/>
              <a:buNone/>
            </a:pPr>
            <a:r>
              <a:rPr lang="en-GB" sz="2000" dirty="0"/>
              <a:t>The PV function returns the value in today’s currency of a series of future payments, assuming periodic, constant payments and a constant interest rate</a:t>
            </a:r>
            <a:r>
              <a:rPr lang="en-GB" dirty="0"/>
              <a:t> </a:t>
            </a:r>
            <a:endParaRPr lang="en-US" sz="1800" b="1" dirty="0"/>
          </a:p>
          <a:p>
            <a:pPr marL="381000" indent="-381000">
              <a:lnSpc>
                <a:spcPct val="80000"/>
              </a:lnSpc>
            </a:pPr>
            <a:r>
              <a:rPr lang="en-US" sz="1800" b="1" dirty="0"/>
              <a:t>Syntax</a:t>
            </a:r>
          </a:p>
          <a:p>
            <a:pPr marL="381000" indent="-381000">
              <a:lnSpc>
                <a:spcPct val="80000"/>
              </a:lnSpc>
            </a:pPr>
            <a:r>
              <a:rPr lang="en-US" sz="1800" b="1" dirty="0"/>
              <a:t>PV</a:t>
            </a:r>
            <a:r>
              <a:rPr lang="en-US" sz="1800" dirty="0"/>
              <a:t>(</a:t>
            </a:r>
            <a:r>
              <a:rPr lang="en-US" sz="1800" b="1" dirty="0" err="1"/>
              <a:t>rate</a:t>
            </a:r>
            <a:r>
              <a:rPr lang="en-US" sz="1800" dirty="0" err="1"/>
              <a:t>,</a:t>
            </a:r>
            <a:r>
              <a:rPr lang="en-US" sz="1800" b="1" dirty="0" err="1"/>
              <a:t>nper</a:t>
            </a:r>
            <a:r>
              <a:rPr lang="en-US" sz="1800" dirty="0" err="1"/>
              <a:t>,</a:t>
            </a:r>
            <a:r>
              <a:rPr lang="en-US" sz="1800" b="1" dirty="0" err="1"/>
              <a:t>pmt</a:t>
            </a:r>
            <a:r>
              <a:rPr lang="en-US" sz="1800" dirty="0" err="1"/>
              <a:t>,fv,type</a:t>
            </a:r>
            <a:r>
              <a:rPr lang="en-US" sz="1800" dirty="0"/>
              <a:t>)</a:t>
            </a:r>
          </a:p>
          <a:p>
            <a:pPr marL="381000" indent="-381000">
              <a:lnSpc>
                <a:spcPct val="80000"/>
              </a:lnSpc>
            </a:pPr>
            <a:r>
              <a:rPr lang="en-US" sz="1800" dirty="0">
                <a:solidFill>
                  <a:srgbClr val="FF0066"/>
                </a:solidFill>
              </a:rPr>
              <a:t>Rate</a:t>
            </a:r>
            <a:r>
              <a:rPr lang="en-US" sz="1800" dirty="0"/>
              <a:t>    is the interest rate per period.</a:t>
            </a:r>
          </a:p>
          <a:p>
            <a:pPr marL="381000" indent="-381000">
              <a:lnSpc>
                <a:spcPct val="80000"/>
              </a:lnSpc>
            </a:pPr>
            <a:r>
              <a:rPr lang="en-US" sz="1800" dirty="0" err="1">
                <a:solidFill>
                  <a:srgbClr val="FF0066"/>
                </a:solidFill>
              </a:rPr>
              <a:t>Nper</a:t>
            </a:r>
            <a:r>
              <a:rPr lang="en-US" sz="1800" dirty="0"/>
              <a:t>    is the total number of payment periods in an annuity.</a:t>
            </a:r>
          </a:p>
          <a:p>
            <a:pPr marL="381000" indent="-381000">
              <a:lnSpc>
                <a:spcPct val="80000"/>
              </a:lnSpc>
            </a:pPr>
            <a:r>
              <a:rPr lang="en-US" sz="1800" dirty="0" err="1">
                <a:solidFill>
                  <a:srgbClr val="FF0066"/>
                </a:solidFill>
              </a:rPr>
              <a:t>Pmt</a:t>
            </a:r>
            <a:r>
              <a:rPr lang="en-US" sz="1800" dirty="0"/>
              <a:t>    is the payment made each period; it cannot change over the life of the annuity. </a:t>
            </a:r>
          </a:p>
          <a:p>
            <a:pPr marL="381000" indent="-381000">
              <a:lnSpc>
                <a:spcPct val="80000"/>
              </a:lnSpc>
            </a:pPr>
            <a:r>
              <a:rPr lang="en-US" sz="1800" dirty="0" err="1">
                <a:solidFill>
                  <a:srgbClr val="FF0066"/>
                </a:solidFill>
              </a:rPr>
              <a:t>fv</a:t>
            </a:r>
            <a:r>
              <a:rPr lang="en-US" sz="1800" dirty="0"/>
              <a:t>    is the future value (covered in previous slides).</a:t>
            </a:r>
          </a:p>
          <a:p>
            <a:pPr marL="381000" indent="-381000">
              <a:lnSpc>
                <a:spcPct val="80000"/>
              </a:lnSpc>
            </a:pPr>
            <a:r>
              <a:rPr lang="en-US" sz="1800" dirty="0">
                <a:solidFill>
                  <a:srgbClr val="FF0066"/>
                </a:solidFill>
              </a:rPr>
              <a:t>Type</a:t>
            </a:r>
            <a:r>
              <a:rPr lang="en-US" sz="1800" dirty="0"/>
              <a:t>    is the number 0 (at the end of year) or 1 and indicates when payments are due. If type is omitted, it is assumed to be 0. </a:t>
            </a:r>
          </a:p>
          <a:p>
            <a:pPr marL="381000" indent="-381000">
              <a:lnSpc>
                <a:spcPct val="80000"/>
              </a:lnSpc>
            </a:pPr>
            <a:r>
              <a:rPr lang="en-US" sz="1800" dirty="0"/>
              <a:t>To insert PV function, Click on </a:t>
            </a:r>
            <a:r>
              <a:rPr lang="en-US" sz="1800" dirty="0" smtClean="0"/>
              <a:t>                Then </a:t>
            </a:r>
            <a:r>
              <a:rPr lang="en-US" sz="1800" dirty="0"/>
              <a:t>select financial functions and click on </a:t>
            </a:r>
            <a:r>
              <a:rPr lang="en-US" sz="1800" dirty="0">
                <a:solidFill>
                  <a:srgbClr val="FF0066"/>
                </a:solidFill>
              </a:rPr>
              <a:t>PV, </a:t>
            </a:r>
            <a:r>
              <a:rPr lang="en-US" sz="1800" dirty="0"/>
              <a:t>you will see the following dialogue box.</a:t>
            </a:r>
            <a:endParaRPr lang="en-US" sz="1800" dirty="0">
              <a:solidFill>
                <a:srgbClr val="FF0066"/>
              </a:solidFill>
            </a:endParaRPr>
          </a:p>
          <a:p>
            <a:pPr marL="381000" indent="-381000">
              <a:lnSpc>
                <a:spcPct val="80000"/>
              </a:lnSpc>
              <a:buFontTx/>
              <a:buNone/>
            </a:pPr>
            <a:endParaRPr lang="en-US" sz="1800" dirty="0">
              <a:solidFill>
                <a:srgbClr val="FF0066"/>
              </a:solidFill>
            </a:endParaRPr>
          </a:p>
          <a:p>
            <a:pPr marL="381000" indent="-381000">
              <a:lnSpc>
                <a:spcPct val="80000"/>
              </a:lnSpc>
              <a:buFontTx/>
              <a:buNone/>
            </a:pPr>
            <a:endParaRPr lang="en-US" sz="2400" b="1" dirty="0">
              <a:solidFill>
                <a:srgbClr val="FF0066"/>
              </a:solidFill>
            </a:endParaRPr>
          </a:p>
        </p:txBody>
      </p:sp>
      <p:sp>
        <p:nvSpPr>
          <p:cNvPr id="66563" name="Text Box 3"/>
          <p:cNvSpPr txBox="1">
            <a:spLocks noGrp="1" noChangeArrowheads="1"/>
          </p:cNvSpPr>
          <p:nvPr>
            <p:ph type="title"/>
          </p:nvPr>
        </p:nvSpPr>
        <p:spPr>
          <a:xfrm>
            <a:off x="442913" y="457200"/>
            <a:ext cx="8243887" cy="762000"/>
          </a:xfrm>
          <a:noFill/>
          <a:ln/>
        </p:spPr>
        <p:txBody>
          <a:bodyPr/>
          <a:lstStyle/>
          <a:p>
            <a:pPr>
              <a:lnSpc>
                <a:spcPct val="100000"/>
              </a:lnSpc>
              <a:spcBef>
                <a:spcPct val="50000"/>
              </a:spcBef>
            </a:pPr>
            <a:r>
              <a:rPr lang="en-US" sz="3200" u="sng">
                <a:solidFill>
                  <a:srgbClr val="FF0066"/>
                </a:solidFill>
              </a:rPr>
              <a:t>The PV Function</a:t>
            </a: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81600" y="4800600"/>
            <a:ext cx="8763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1"/>
          </p:nvPr>
        </p:nvSpPr>
        <p:spPr/>
        <p:txBody>
          <a:bodyPr/>
          <a:lstStyle/>
          <a:p>
            <a:r>
              <a:rPr lang="en-US"/>
              <a:t>By: Imdadullah, Lecturer Department of MIS, CBA, KSU</a:t>
            </a:r>
          </a:p>
        </p:txBody>
      </p:sp>
      <p:sp>
        <p:nvSpPr>
          <p:cNvPr id="7" name="Slide Number Placeholder 5"/>
          <p:cNvSpPr>
            <a:spLocks noGrp="1"/>
          </p:cNvSpPr>
          <p:nvPr>
            <p:ph type="sldNum" sz="quarter" idx="12"/>
          </p:nvPr>
        </p:nvSpPr>
        <p:spPr/>
        <p:txBody>
          <a:bodyPr/>
          <a:lstStyle/>
          <a:p>
            <a:fld id="{617C0389-452E-419D-9164-BE1BC8D875FA}" type="slidenum">
              <a:rPr lang="ar-SA"/>
              <a:pPr/>
              <a:t>29</a:t>
            </a:fld>
            <a:endParaRPr lang="en-US"/>
          </a:p>
        </p:txBody>
      </p:sp>
      <p:sp>
        <p:nvSpPr>
          <p:cNvPr id="67586" name="Rectangle 2"/>
          <p:cNvSpPr>
            <a:spLocks noGrp="1" noChangeArrowheads="1"/>
          </p:cNvSpPr>
          <p:nvPr>
            <p:ph type="body" idx="1"/>
          </p:nvPr>
        </p:nvSpPr>
        <p:spPr>
          <a:xfrm>
            <a:off x="1219200" y="1219200"/>
            <a:ext cx="3352800" cy="1524000"/>
          </a:xfrm>
        </p:spPr>
        <p:txBody>
          <a:bodyPr/>
          <a:lstStyle/>
          <a:p>
            <a:pPr marL="381000" indent="-381000">
              <a:lnSpc>
                <a:spcPct val="80000"/>
              </a:lnSpc>
            </a:pPr>
            <a:r>
              <a:rPr lang="en-US" sz="1600"/>
              <a:t>This dialogue box is shown:</a:t>
            </a:r>
          </a:p>
          <a:p>
            <a:pPr marL="381000" indent="-381000">
              <a:lnSpc>
                <a:spcPct val="80000"/>
              </a:lnSpc>
            </a:pPr>
            <a:endParaRPr lang="en-US" sz="1600"/>
          </a:p>
          <a:p>
            <a:pPr marL="381000" indent="-381000">
              <a:lnSpc>
                <a:spcPct val="80000"/>
              </a:lnSpc>
            </a:pPr>
            <a:r>
              <a:rPr lang="en-US" sz="1600"/>
              <a:t>Provide all values in the dialogue box and click on OK. Present value is found. </a:t>
            </a:r>
          </a:p>
          <a:p>
            <a:pPr marL="381000" indent="-381000">
              <a:lnSpc>
                <a:spcPct val="80000"/>
              </a:lnSpc>
            </a:pPr>
            <a:endParaRPr lang="en-US" sz="1600"/>
          </a:p>
          <a:p>
            <a:pPr marL="381000" indent="-381000">
              <a:lnSpc>
                <a:spcPct val="80000"/>
              </a:lnSpc>
            </a:pPr>
            <a:endParaRPr lang="en-US" sz="1600"/>
          </a:p>
          <a:p>
            <a:pPr marL="381000" indent="-381000">
              <a:lnSpc>
                <a:spcPct val="80000"/>
              </a:lnSpc>
            </a:pPr>
            <a:endParaRPr lang="en-US" sz="1600"/>
          </a:p>
          <a:p>
            <a:pPr marL="381000" indent="-381000">
              <a:lnSpc>
                <a:spcPct val="80000"/>
              </a:lnSpc>
            </a:pPr>
            <a:r>
              <a:rPr lang="en-US" sz="1600"/>
              <a:t>Example: </a:t>
            </a:r>
          </a:p>
          <a:p>
            <a:pPr marL="381000" indent="-381000">
              <a:lnSpc>
                <a:spcPct val="80000"/>
              </a:lnSpc>
            </a:pPr>
            <a:endParaRPr lang="en-US" sz="1600"/>
          </a:p>
        </p:txBody>
      </p:sp>
      <p:sp>
        <p:nvSpPr>
          <p:cNvPr id="67587" name="Text Box 3"/>
          <p:cNvSpPr txBox="1">
            <a:spLocks noGrp="1" noChangeArrowheads="1"/>
          </p:cNvSpPr>
          <p:nvPr>
            <p:ph type="title"/>
          </p:nvPr>
        </p:nvSpPr>
        <p:spPr>
          <a:xfrm>
            <a:off x="442913" y="457200"/>
            <a:ext cx="8243887" cy="762000"/>
          </a:xfrm>
          <a:noFill/>
          <a:ln/>
        </p:spPr>
        <p:txBody>
          <a:bodyPr/>
          <a:lstStyle/>
          <a:p>
            <a:pPr>
              <a:lnSpc>
                <a:spcPct val="100000"/>
              </a:lnSpc>
              <a:spcBef>
                <a:spcPct val="50000"/>
              </a:spcBef>
            </a:pPr>
            <a:r>
              <a:rPr lang="en-US" sz="3200" u="sng">
                <a:solidFill>
                  <a:srgbClr val="FF0066"/>
                </a:solidFill>
              </a:rPr>
              <a:t>PV Function Continued…</a:t>
            </a:r>
          </a:p>
        </p:txBody>
      </p:sp>
      <p:pic>
        <p:nvPicPr>
          <p:cNvPr id="67590" name="Picture 6"/>
          <p:cNvPicPr>
            <a:picLocks noChangeAspect="1" noChangeArrowheads="1"/>
          </p:cNvPicPr>
          <p:nvPr/>
        </p:nvPicPr>
        <p:blipFill>
          <a:blip r:embed="rId2" cstate="print"/>
          <a:srcRect/>
          <a:stretch>
            <a:fillRect/>
          </a:stretch>
        </p:blipFill>
        <p:spPr bwMode="auto">
          <a:xfrm>
            <a:off x="4648200" y="1295400"/>
            <a:ext cx="3505200" cy="2498725"/>
          </a:xfrm>
          <a:prstGeom prst="rect">
            <a:avLst/>
          </a:prstGeom>
          <a:noFill/>
        </p:spPr>
      </p:pic>
      <p:pic>
        <p:nvPicPr>
          <p:cNvPr id="67592" name="Picture 8"/>
          <p:cNvPicPr>
            <a:picLocks noChangeAspect="1" noChangeArrowheads="1"/>
          </p:cNvPicPr>
          <p:nvPr/>
        </p:nvPicPr>
        <p:blipFill>
          <a:blip r:embed="rId3" cstate="print"/>
          <a:srcRect/>
          <a:stretch>
            <a:fillRect/>
          </a:stretch>
        </p:blipFill>
        <p:spPr bwMode="auto">
          <a:xfrm>
            <a:off x="1676400" y="3941763"/>
            <a:ext cx="5334000" cy="1849437"/>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By: Imdadullah, Lecturer Department of MIS, CBA, KSU</a:t>
            </a:r>
          </a:p>
        </p:txBody>
      </p:sp>
      <p:sp>
        <p:nvSpPr>
          <p:cNvPr id="5" name="Slide Number Placeholder 5"/>
          <p:cNvSpPr>
            <a:spLocks noGrp="1"/>
          </p:cNvSpPr>
          <p:nvPr>
            <p:ph type="sldNum" sz="quarter" idx="12"/>
          </p:nvPr>
        </p:nvSpPr>
        <p:spPr/>
        <p:txBody>
          <a:bodyPr/>
          <a:lstStyle/>
          <a:p>
            <a:fld id="{8FB39CE9-810A-448C-A406-74711F127EC7}" type="slidenum">
              <a:rPr lang="ar-SA"/>
              <a:pPr/>
              <a:t>3</a:t>
            </a:fld>
            <a:endParaRPr lang="en-US"/>
          </a:p>
        </p:txBody>
      </p:sp>
      <p:sp>
        <p:nvSpPr>
          <p:cNvPr id="22534" name="Text Box 6"/>
          <p:cNvSpPr txBox="1">
            <a:spLocks noChangeArrowheads="1"/>
          </p:cNvSpPr>
          <p:nvPr/>
        </p:nvSpPr>
        <p:spPr bwMode="auto">
          <a:xfrm>
            <a:off x="609600" y="228600"/>
            <a:ext cx="7848600" cy="641350"/>
          </a:xfrm>
          <a:prstGeom prst="rect">
            <a:avLst/>
          </a:prstGeom>
          <a:noFill/>
          <a:ln w="9525">
            <a:noFill/>
            <a:miter lim="800000"/>
            <a:headEnd/>
            <a:tailEnd/>
          </a:ln>
          <a:effectLst/>
        </p:spPr>
        <p:txBody>
          <a:bodyPr>
            <a:spAutoFit/>
          </a:bodyPr>
          <a:lstStyle/>
          <a:p>
            <a:pPr algn="ctr">
              <a:spcBef>
                <a:spcPct val="50000"/>
              </a:spcBef>
            </a:pPr>
            <a:r>
              <a:rPr lang="en-US" sz="3600" u="sng">
                <a:solidFill>
                  <a:srgbClr val="FF0066"/>
                </a:solidFill>
                <a:effectLst>
                  <a:outerShdw blurRad="38100" dist="38100" dir="2700000" algn="tl">
                    <a:srgbClr val="C0C0C0"/>
                  </a:outerShdw>
                </a:effectLst>
              </a:rPr>
              <a:t>Excel First</a:t>
            </a:r>
            <a:r>
              <a:rPr lang="en-US" sz="3600" u="sng">
                <a:effectLst>
                  <a:outerShdw blurRad="38100" dist="38100" dir="2700000" algn="tl">
                    <a:srgbClr val="C0C0C0"/>
                  </a:outerShdw>
                </a:effectLst>
              </a:rPr>
              <a:t> </a:t>
            </a:r>
            <a:r>
              <a:rPr lang="en-US" sz="3600" u="sng">
                <a:solidFill>
                  <a:srgbClr val="FF0066"/>
                </a:solidFill>
                <a:effectLst>
                  <a:outerShdw blurRad="38100" dist="38100" dir="2700000" algn="tl">
                    <a:srgbClr val="C0C0C0"/>
                  </a:outerShdw>
                </a:effectLst>
              </a:rPr>
              <a:t>Screen</a:t>
            </a:r>
          </a:p>
        </p:txBody>
      </p:sp>
      <p:pic>
        <p:nvPicPr>
          <p:cNvPr id="7" name="Picture 6"/>
          <p:cNvPicPr/>
          <p:nvPr/>
        </p:nvPicPr>
        <p:blipFill>
          <a:blip r:embed="rId2" cstate="print"/>
          <a:stretch>
            <a:fillRect/>
          </a:stretch>
        </p:blipFill>
        <p:spPr>
          <a:xfrm>
            <a:off x="914400" y="990600"/>
            <a:ext cx="6934200" cy="5105400"/>
          </a:xfrm>
          <a:prstGeom prst="rect">
            <a:avLst/>
          </a:prstGeo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By: Imdadullah, Lecturer Department of MIS, CBA, KSU</a:t>
            </a:r>
          </a:p>
        </p:txBody>
      </p:sp>
      <p:sp>
        <p:nvSpPr>
          <p:cNvPr id="5" name="Slide Number Placeholder 5"/>
          <p:cNvSpPr>
            <a:spLocks noGrp="1"/>
          </p:cNvSpPr>
          <p:nvPr>
            <p:ph type="sldNum" sz="quarter" idx="12"/>
          </p:nvPr>
        </p:nvSpPr>
        <p:spPr/>
        <p:txBody>
          <a:bodyPr/>
          <a:lstStyle/>
          <a:p>
            <a:fld id="{E53D0CFC-F770-49C2-881A-E2341BF2C98C}" type="slidenum">
              <a:rPr lang="ar-SA"/>
              <a:pPr/>
              <a:t>30</a:t>
            </a:fld>
            <a:endParaRPr lang="en-US"/>
          </a:p>
        </p:txBody>
      </p:sp>
      <p:sp>
        <p:nvSpPr>
          <p:cNvPr id="71682" name="Rectangle 2"/>
          <p:cNvSpPr>
            <a:spLocks noGrp="1" noChangeArrowheads="1"/>
          </p:cNvSpPr>
          <p:nvPr>
            <p:ph type="body" idx="1"/>
          </p:nvPr>
        </p:nvSpPr>
        <p:spPr>
          <a:xfrm>
            <a:off x="1066800" y="685800"/>
            <a:ext cx="7239000" cy="4876800"/>
          </a:xfrm>
        </p:spPr>
        <p:txBody>
          <a:bodyPr/>
          <a:lstStyle/>
          <a:p>
            <a:pPr marL="381000" indent="-381000">
              <a:lnSpc>
                <a:spcPct val="80000"/>
              </a:lnSpc>
              <a:buFontTx/>
              <a:buNone/>
            </a:pPr>
            <a:r>
              <a:rPr lang="en-GB" sz="1400" b="1" dirty="0"/>
              <a:t>The PMT function computes the periodic payments for a loan, assuming constant payments and a constant interest rate. The syntax of the PMT function is:</a:t>
            </a:r>
          </a:p>
          <a:p>
            <a:pPr marL="381000" indent="-381000">
              <a:lnSpc>
                <a:spcPct val="80000"/>
              </a:lnSpc>
              <a:buFontTx/>
              <a:buNone/>
            </a:pPr>
            <a:r>
              <a:rPr lang="en-GB" sz="1400" b="1" dirty="0"/>
              <a:t> PMT (rate,#</a:t>
            </a:r>
            <a:r>
              <a:rPr lang="en-GB" sz="1400" b="1" dirty="0" err="1"/>
              <a:t>per,pv</a:t>
            </a:r>
            <a:r>
              <a:rPr lang="en-GB" sz="1400" b="1" dirty="0"/>
              <a:t>,[</a:t>
            </a:r>
            <a:r>
              <a:rPr lang="en-GB" sz="1400" b="1" dirty="0" err="1"/>
              <a:t>fv</a:t>
            </a:r>
            <a:r>
              <a:rPr lang="en-GB" sz="1400" b="1" dirty="0"/>
              <a:t>],[type]) </a:t>
            </a:r>
          </a:p>
          <a:p>
            <a:pPr marL="381000" indent="-381000">
              <a:lnSpc>
                <a:spcPct val="80000"/>
              </a:lnSpc>
              <a:buFontTx/>
              <a:buNone/>
            </a:pPr>
            <a:endParaRPr lang="en-GB" sz="1400" b="1" dirty="0"/>
          </a:p>
          <a:p>
            <a:pPr marL="381000" indent="-381000">
              <a:lnSpc>
                <a:spcPct val="80000"/>
              </a:lnSpc>
            </a:pPr>
            <a:r>
              <a:rPr lang="en-GB" sz="1300" b="1" i="1" dirty="0">
                <a:solidFill>
                  <a:srgbClr val="FF0066"/>
                </a:solidFill>
              </a:rPr>
              <a:t>rate</a:t>
            </a:r>
            <a:r>
              <a:rPr lang="en-GB" sz="1300" b="1" dirty="0"/>
              <a:t> is the per period interest rate on the loan. In our example, we'll use one month as a period, so </a:t>
            </a:r>
            <a:r>
              <a:rPr lang="en-GB" sz="1300" b="1" i="1" dirty="0"/>
              <a:t>rate</a:t>
            </a:r>
            <a:r>
              <a:rPr lang="en-GB" sz="1300" b="1" dirty="0"/>
              <a:t> = 0.08/12, or 0.006666667. </a:t>
            </a:r>
          </a:p>
          <a:p>
            <a:pPr marL="381000" indent="-381000">
              <a:lnSpc>
                <a:spcPct val="80000"/>
              </a:lnSpc>
            </a:pPr>
            <a:endParaRPr lang="en-GB" sz="1300" b="1" dirty="0"/>
          </a:p>
          <a:p>
            <a:pPr marL="381000" indent="-381000">
              <a:lnSpc>
                <a:spcPct val="80000"/>
              </a:lnSpc>
            </a:pPr>
            <a:r>
              <a:rPr lang="en-GB" sz="1300" b="1" i="1" dirty="0">
                <a:solidFill>
                  <a:srgbClr val="FF0066"/>
                </a:solidFill>
              </a:rPr>
              <a:t>#per</a:t>
            </a:r>
            <a:r>
              <a:rPr lang="en-GB" sz="1300" b="1" dirty="0"/>
              <a:t> is the number of payments made. In our case, </a:t>
            </a:r>
            <a:r>
              <a:rPr lang="en-GB" sz="1300" b="1" i="1" dirty="0"/>
              <a:t>#per</a:t>
            </a:r>
            <a:r>
              <a:rPr lang="en-GB" sz="1300" b="1" dirty="0"/>
              <a:t> = 10. </a:t>
            </a:r>
          </a:p>
          <a:p>
            <a:pPr marL="381000" indent="-381000">
              <a:lnSpc>
                <a:spcPct val="80000"/>
              </a:lnSpc>
            </a:pPr>
            <a:endParaRPr lang="en-GB" sz="1300" b="1" dirty="0"/>
          </a:p>
          <a:p>
            <a:pPr marL="381000" indent="-381000">
              <a:lnSpc>
                <a:spcPct val="80000"/>
              </a:lnSpc>
            </a:pPr>
            <a:r>
              <a:rPr lang="en-GB" sz="1300" b="1" i="1" dirty="0" err="1">
                <a:solidFill>
                  <a:srgbClr val="FF0066"/>
                </a:solidFill>
              </a:rPr>
              <a:t>pv</a:t>
            </a:r>
            <a:r>
              <a:rPr lang="en-GB" sz="1300" b="1" dirty="0"/>
              <a:t> is the present value of all our payments. That is, </a:t>
            </a:r>
            <a:r>
              <a:rPr lang="en-GB" sz="1300" b="1" i="1" dirty="0" err="1"/>
              <a:t>pv</a:t>
            </a:r>
            <a:r>
              <a:rPr lang="en-GB" sz="1300" b="1" dirty="0"/>
              <a:t> is the amount of the loan. In our case, </a:t>
            </a:r>
            <a:r>
              <a:rPr lang="en-GB" sz="1300" b="1" i="1" dirty="0" err="1"/>
              <a:t>pv</a:t>
            </a:r>
            <a:r>
              <a:rPr lang="en-GB" sz="1300" b="1" dirty="0"/>
              <a:t> equals </a:t>
            </a:r>
            <a:r>
              <a:rPr lang="en-GB" sz="1300" b="1" dirty="0">
                <a:solidFill>
                  <a:srgbClr val="FF0066"/>
                </a:solidFill>
              </a:rPr>
              <a:t>SR10,000</a:t>
            </a:r>
            <a:r>
              <a:rPr lang="en-GB" sz="1300" b="1" dirty="0"/>
              <a:t>. </a:t>
            </a:r>
          </a:p>
          <a:p>
            <a:pPr marL="381000" indent="-381000">
              <a:lnSpc>
                <a:spcPct val="80000"/>
              </a:lnSpc>
            </a:pPr>
            <a:endParaRPr lang="en-GB" sz="1300" b="1" dirty="0"/>
          </a:p>
          <a:p>
            <a:pPr marL="381000" indent="-381000">
              <a:lnSpc>
                <a:spcPct val="80000"/>
              </a:lnSpc>
            </a:pPr>
            <a:r>
              <a:rPr lang="en-GB" sz="1300" b="1" i="1" dirty="0" err="1">
                <a:solidFill>
                  <a:srgbClr val="FF0066"/>
                </a:solidFill>
              </a:rPr>
              <a:t>fv</a:t>
            </a:r>
            <a:r>
              <a:rPr lang="en-GB" sz="1300" b="1" dirty="0"/>
              <a:t> is an </a:t>
            </a:r>
            <a:r>
              <a:rPr lang="en-GB" sz="1300" b="1" u="sng" dirty="0"/>
              <a:t>optional argument</a:t>
            </a:r>
            <a:r>
              <a:rPr lang="en-GB" sz="1300" b="1" dirty="0"/>
              <a:t> that indicates the cash balance you want after making the last payment. In our case, </a:t>
            </a:r>
            <a:r>
              <a:rPr lang="en-GB" sz="1300" b="1" i="1" dirty="0" err="1"/>
              <a:t>fv</a:t>
            </a:r>
            <a:r>
              <a:rPr lang="en-GB" sz="1300" b="1" dirty="0"/>
              <a:t> is 0. If </a:t>
            </a:r>
            <a:r>
              <a:rPr lang="en-GB" sz="1300" b="1" i="1" dirty="0" err="1"/>
              <a:t>fv</a:t>
            </a:r>
            <a:r>
              <a:rPr lang="en-GB" sz="1300" b="1" dirty="0"/>
              <a:t> is omitted, Excel assumes it is 0. If you want to have all but SR1,000 of the loan paid off at the end of 10 months, </a:t>
            </a:r>
            <a:r>
              <a:rPr lang="en-GB" sz="1300" b="1" i="1" dirty="0" err="1"/>
              <a:t>fv</a:t>
            </a:r>
            <a:r>
              <a:rPr lang="en-GB" sz="1300" b="1" dirty="0"/>
              <a:t> would equal -1,000. </a:t>
            </a:r>
          </a:p>
          <a:p>
            <a:pPr marL="381000" indent="-381000">
              <a:lnSpc>
                <a:spcPct val="80000"/>
              </a:lnSpc>
            </a:pPr>
            <a:endParaRPr lang="en-GB" sz="1300" b="1" dirty="0"/>
          </a:p>
          <a:p>
            <a:pPr marL="381000" indent="-381000">
              <a:lnSpc>
                <a:spcPct val="80000"/>
              </a:lnSpc>
            </a:pPr>
            <a:r>
              <a:rPr lang="en-GB" sz="1300" b="1" i="1" dirty="0">
                <a:solidFill>
                  <a:srgbClr val="FF0066"/>
                </a:solidFill>
              </a:rPr>
              <a:t>type</a:t>
            </a:r>
            <a:r>
              <a:rPr lang="en-GB" sz="1300" b="1" dirty="0"/>
              <a:t> is 0 or 1 and indicates when payments are due. If </a:t>
            </a:r>
            <a:r>
              <a:rPr lang="en-GB" sz="1300" b="1" i="1" dirty="0"/>
              <a:t>type</a:t>
            </a:r>
            <a:r>
              <a:rPr lang="en-GB" sz="1300" b="1" dirty="0"/>
              <a:t> equals 0 or is omitted, payments are made at the end of the period. In this example, we'll first assume end of month payment. If </a:t>
            </a:r>
            <a:r>
              <a:rPr lang="en-GB" sz="1300" b="1" i="1" dirty="0"/>
              <a:t>type</a:t>
            </a:r>
            <a:r>
              <a:rPr lang="en-GB" sz="1300" b="1" dirty="0"/>
              <a:t> is 1, payments are made (or money deposited) at the beginning of the period. </a:t>
            </a:r>
          </a:p>
          <a:p>
            <a:pPr marL="381000" indent="-381000">
              <a:lnSpc>
                <a:spcPct val="80000"/>
              </a:lnSpc>
            </a:pPr>
            <a:endParaRPr lang="en-GB" sz="1300" b="1" dirty="0"/>
          </a:p>
          <a:p>
            <a:pPr marL="381000" indent="-381000">
              <a:lnSpc>
                <a:spcPct val="80000"/>
              </a:lnSpc>
            </a:pPr>
            <a:r>
              <a:rPr lang="en-US" sz="1300" b="1" dirty="0"/>
              <a:t>To insert PMT function, Click on </a:t>
            </a:r>
            <a:r>
              <a:rPr lang="en-US" sz="1300" b="1" dirty="0" smtClean="0"/>
              <a:t>                   Then </a:t>
            </a:r>
            <a:r>
              <a:rPr lang="en-US" sz="1300" b="1" dirty="0"/>
              <a:t>select financial functions and click on </a:t>
            </a:r>
            <a:r>
              <a:rPr lang="en-US" sz="1300" b="1" dirty="0">
                <a:solidFill>
                  <a:srgbClr val="FF0066"/>
                </a:solidFill>
              </a:rPr>
              <a:t>PMT, </a:t>
            </a:r>
            <a:r>
              <a:rPr lang="en-US" sz="1300" b="1" dirty="0"/>
              <a:t>you will see the following dialogue box.</a:t>
            </a:r>
            <a:endParaRPr lang="en-US" sz="1300" b="1" dirty="0">
              <a:solidFill>
                <a:srgbClr val="FF0066"/>
              </a:solidFill>
            </a:endParaRPr>
          </a:p>
          <a:p>
            <a:pPr marL="381000" indent="-381000">
              <a:lnSpc>
                <a:spcPct val="80000"/>
              </a:lnSpc>
              <a:buFontTx/>
              <a:buNone/>
            </a:pPr>
            <a:endParaRPr lang="en-US" sz="1300" b="1" dirty="0">
              <a:solidFill>
                <a:srgbClr val="FF0066"/>
              </a:solidFill>
            </a:endParaRPr>
          </a:p>
          <a:p>
            <a:pPr marL="381000" indent="-381000">
              <a:lnSpc>
                <a:spcPct val="80000"/>
              </a:lnSpc>
              <a:buFontTx/>
              <a:buNone/>
            </a:pPr>
            <a:endParaRPr lang="en-US" sz="1000" b="1" dirty="0">
              <a:solidFill>
                <a:srgbClr val="FF0066"/>
              </a:solidFill>
            </a:endParaRPr>
          </a:p>
        </p:txBody>
      </p:sp>
      <p:sp>
        <p:nvSpPr>
          <p:cNvPr id="71683" name="Text Box 3"/>
          <p:cNvSpPr txBox="1">
            <a:spLocks noGrp="1" noChangeArrowheads="1"/>
          </p:cNvSpPr>
          <p:nvPr>
            <p:ph type="title"/>
          </p:nvPr>
        </p:nvSpPr>
        <p:spPr>
          <a:xfrm>
            <a:off x="457200" y="152400"/>
            <a:ext cx="8243888" cy="533400"/>
          </a:xfrm>
          <a:noFill/>
          <a:ln/>
        </p:spPr>
        <p:txBody>
          <a:bodyPr/>
          <a:lstStyle/>
          <a:p>
            <a:pPr>
              <a:lnSpc>
                <a:spcPct val="100000"/>
              </a:lnSpc>
              <a:spcBef>
                <a:spcPct val="50000"/>
              </a:spcBef>
            </a:pPr>
            <a:r>
              <a:rPr lang="en-US" sz="3200" u="sng">
                <a:solidFill>
                  <a:srgbClr val="FF0066"/>
                </a:solidFill>
              </a:rPr>
              <a:t>The PMT Function</a:t>
            </a: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4846464"/>
            <a:ext cx="8763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By: Imdadullah, Lecturer Department of MIS, CBA, KSU</a:t>
            </a:r>
          </a:p>
        </p:txBody>
      </p:sp>
      <p:sp>
        <p:nvSpPr>
          <p:cNvPr id="6" name="Slide Number Placeholder 5"/>
          <p:cNvSpPr>
            <a:spLocks noGrp="1"/>
          </p:cNvSpPr>
          <p:nvPr>
            <p:ph type="sldNum" sz="quarter" idx="12"/>
          </p:nvPr>
        </p:nvSpPr>
        <p:spPr/>
        <p:txBody>
          <a:bodyPr/>
          <a:lstStyle/>
          <a:p>
            <a:fld id="{BB77839E-6993-49EA-B1D0-DB7FB254DD54}" type="slidenum">
              <a:rPr lang="ar-SA"/>
              <a:pPr/>
              <a:t>31</a:t>
            </a:fld>
            <a:endParaRPr lang="en-US"/>
          </a:p>
        </p:txBody>
      </p:sp>
      <p:sp>
        <p:nvSpPr>
          <p:cNvPr id="72706" name="Rectangle 2"/>
          <p:cNvSpPr>
            <a:spLocks noGrp="1" noChangeArrowheads="1"/>
          </p:cNvSpPr>
          <p:nvPr>
            <p:ph type="body" idx="1"/>
          </p:nvPr>
        </p:nvSpPr>
        <p:spPr>
          <a:xfrm>
            <a:off x="1219200" y="1219200"/>
            <a:ext cx="3352800" cy="1524000"/>
          </a:xfrm>
        </p:spPr>
        <p:txBody>
          <a:bodyPr/>
          <a:lstStyle/>
          <a:p>
            <a:pPr marL="381000" indent="-381000">
              <a:lnSpc>
                <a:spcPct val="80000"/>
              </a:lnSpc>
            </a:pPr>
            <a:r>
              <a:rPr lang="en-US" sz="1600"/>
              <a:t>This dialogue box is shown:</a:t>
            </a:r>
          </a:p>
          <a:p>
            <a:pPr marL="381000" indent="-381000">
              <a:lnSpc>
                <a:spcPct val="80000"/>
              </a:lnSpc>
            </a:pPr>
            <a:endParaRPr lang="en-US" sz="1600"/>
          </a:p>
          <a:p>
            <a:pPr marL="381000" indent="-381000">
              <a:lnSpc>
                <a:spcPct val="80000"/>
              </a:lnSpc>
            </a:pPr>
            <a:r>
              <a:rPr lang="en-US" sz="1600"/>
              <a:t>Provide all values in the dialogue box and click on OK. </a:t>
            </a:r>
          </a:p>
          <a:p>
            <a:pPr marL="381000" indent="-381000">
              <a:lnSpc>
                <a:spcPct val="80000"/>
              </a:lnSpc>
            </a:pPr>
            <a:endParaRPr lang="en-US" sz="1600"/>
          </a:p>
          <a:p>
            <a:pPr marL="381000" indent="-381000">
              <a:lnSpc>
                <a:spcPct val="80000"/>
              </a:lnSpc>
            </a:pPr>
            <a:endParaRPr lang="en-US" sz="1600"/>
          </a:p>
          <a:p>
            <a:pPr marL="381000" indent="-381000">
              <a:lnSpc>
                <a:spcPct val="80000"/>
              </a:lnSpc>
            </a:pPr>
            <a:r>
              <a:rPr lang="en-US" sz="1600" b="1" u="sng"/>
              <a:t>Example</a:t>
            </a:r>
            <a:r>
              <a:rPr lang="en-US" sz="1600"/>
              <a:t>: Solved Example of Loan taken for 10 months @8% yearly on Next Page </a:t>
            </a:r>
          </a:p>
          <a:p>
            <a:pPr marL="381000" indent="-381000">
              <a:lnSpc>
                <a:spcPct val="80000"/>
              </a:lnSpc>
            </a:pPr>
            <a:endParaRPr lang="en-US" sz="1600"/>
          </a:p>
        </p:txBody>
      </p:sp>
      <p:sp>
        <p:nvSpPr>
          <p:cNvPr id="72707" name="Text Box 3"/>
          <p:cNvSpPr txBox="1">
            <a:spLocks noGrp="1" noChangeArrowheads="1"/>
          </p:cNvSpPr>
          <p:nvPr>
            <p:ph type="title"/>
          </p:nvPr>
        </p:nvSpPr>
        <p:spPr>
          <a:xfrm>
            <a:off x="442913" y="457200"/>
            <a:ext cx="8243887" cy="457200"/>
          </a:xfrm>
          <a:noFill/>
          <a:ln/>
        </p:spPr>
        <p:txBody>
          <a:bodyPr/>
          <a:lstStyle/>
          <a:p>
            <a:pPr>
              <a:lnSpc>
                <a:spcPct val="100000"/>
              </a:lnSpc>
              <a:spcBef>
                <a:spcPct val="50000"/>
              </a:spcBef>
            </a:pPr>
            <a:r>
              <a:rPr lang="en-US" sz="3200" u="sng">
                <a:solidFill>
                  <a:srgbClr val="FF0066"/>
                </a:solidFill>
              </a:rPr>
              <a:t>PMT Function Continued…</a:t>
            </a:r>
          </a:p>
        </p:txBody>
      </p:sp>
      <p:pic>
        <p:nvPicPr>
          <p:cNvPr id="72710" name="Picture 6"/>
          <p:cNvPicPr>
            <a:picLocks noChangeAspect="1" noChangeArrowheads="1"/>
          </p:cNvPicPr>
          <p:nvPr/>
        </p:nvPicPr>
        <p:blipFill>
          <a:blip r:embed="rId2" cstate="print"/>
          <a:srcRect/>
          <a:stretch>
            <a:fillRect/>
          </a:stretch>
        </p:blipFill>
        <p:spPr bwMode="auto">
          <a:xfrm>
            <a:off x="4648200" y="1676400"/>
            <a:ext cx="3886200" cy="2971800"/>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By: Imdadullah, Lecturer Department of MIS, CBA, KSU</a:t>
            </a:r>
          </a:p>
        </p:txBody>
      </p:sp>
      <p:sp>
        <p:nvSpPr>
          <p:cNvPr id="5" name="Slide Number Placeholder 5"/>
          <p:cNvSpPr>
            <a:spLocks noGrp="1"/>
          </p:cNvSpPr>
          <p:nvPr>
            <p:ph type="sldNum" sz="quarter" idx="12"/>
          </p:nvPr>
        </p:nvSpPr>
        <p:spPr/>
        <p:txBody>
          <a:bodyPr/>
          <a:lstStyle/>
          <a:p>
            <a:fld id="{1C52BC52-EE11-4E2F-BC3E-7CC097A1E7FA}" type="slidenum">
              <a:rPr lang="ar-SA"/>
              <a:pPr/>
              <a:t>32</a:t>
            </a:fld>
            <a:endParaRPr lang="en-US"/>
          </a:p>
        </p:txBody>
      </p:sp>
      <p:sp>
        <p:nvSpPr>
          <p:cNvPr id="73732" name="Text Box 4"/>
          <p:cNvSpPr txBox="1">
            <a:spLocks noGrp="1" noChangeArrowheads="1"/>
          </p:cNvSpPr>
          <p:nvPr>
            <p:ph type="title"/>
          </p:nvPr>
        </p:nvSpPr>
        <p:spPr>
          <a:xfrm>
            <a:off x="442913" y="457200"/>
            <a:ext cx="8243887" cy="457200"/>
          </a:xfrm>
          <a:noFill/>
          <a:ln/>
        </p:spPr>
        <p:txBody>
          <a:bodyPr/>
          <a:lstStyle/>
          <a:p>
            <a:pPr>
              <a:lnSpc>
                <a:spcPct val="100000"/>
              </a:lnSpc>
              <a:spcBef>
                <a:spcPct val="50000"/>
              </a:spcBef>
            </a:pPr>
            <a:r>
              <a:rPr lang="en-US" sz="3200" u="sng">
                <a:solidFill>
                  <a:srgbClr val="FF0066"/>
                </a:solidFill>
              </a:rPr>
              <a:t>PMT Function Continued…</a:t>
            </a:r>
          </a:p>
        </p:txBody>
      </p:sp>
      <p:pic>
        <p:nvPicPr>
          <p:cNvPr id="73738" name="Picture 10"/>
          <p:cNvPicPr>
            <a:picLocks noChangeAspect="1" noChangeArrowheads="1"/>
          </p:cNvPicPr>
          <p:nvPr/>
        </p:nvPicPr>
        <p:blipFill>
          <a:blip r:embed="rId2" cstate="print"/>
          <a:srcRect/>
          <a:stretch>
            <a:fillRect/>
          </a:stretch>
        </p:blipFill>
        <p:spPr bwMode="auto">
          <a:xfrm>
            <a:off x="990600" y="1058863"/>
            <a:ext cx="7086600" cy="4656137"/>
          </a:xfrm>
          <a:prstGeom prst="rect">
            <a:avLst/>
          </a:prstGeom>
          <a:noFill/>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By: Imdadullah, Lecturer Department of MIS, CBA, KSU</a:t>
            </a:r>
          </a:p>
        </p:txBody>
      </p:sp>
      <p:sp>
        <p:nvSpPr>
          <p:cNvPr id="6" name="Slide Number Placeholder 5"/>
          <p:cNvSpPr>
            <a:spLocks noGrp="1"/>
          </p:cNvSpPr>
          <p:nvPr>
            <p:ph type="sldNum" sz="quarter" idx="12"/>
          </p:nvPr>
        </p:nvSpPr>
        <p:spPr/>
        <p:txBody>
          <a:bodyPr/>
          <a:lstStyle/>
          <a:p>
            <a:fld id="{633BFA1F-A994-47C0-988F-A2D435B266DE}" type="slidenum">
              <a:rPr lang="ar-SA"/>
              <a:pPr/>
              <a:t>33</a:t>
            </a:fld>
            <a:endParaRPr lang="en-US"/>
          </a:p>
        </p:txBody>
      </p:sp>
      <p:sp>
        <p:nvSpPr>
          <p:cNvPr id="54274" name="Rectangle 2"/>
          <p:cNvSpPr>
            <a:spLocks noGrp="1" noChangeArrowheads="1"/>
          </p:cNvSpPr>
          <p:nvPr>
            <p:ph type="body" idx="1"/>
          </p:nvPr>
        </p:nvSpPr>
        <p:spPr>
          <a:xfrm>
            <a:off x="1066800" y="1219200"/>
            <a:ext cx="7162800" cy="4876800"/>
          </a:xfrm>
        </p:spPr>
        <p:txBody>
          <a:bodyPr/>
          <a:lstStyle/>
          <a:p>
            <a:pPr marL="381000" indent="-381000">
              <a:lnSpc>
                <a:spcPct val="90000"/>
              </a:lnSpc>
              <a:buFontTx/>
              <a:buNone/>
            </a:pPr>
            <a:r>
              <a:rPr lang="en-US" sz="2000" b="1" dirty="0"/>
              <a:t>Sorting data </a:t>
            </a:r>
            <a:r>
              <a:rPr lang="en-US" sz="2000" dirty="0"/>
              <a:t>means rearranging records in ascending or descending order based on any Field / Column</a:t>
            </a:r>
          </a:p>
          <a:p>
            <a:pPr marL="381000" indent="-381000">
              <a:lnSpc>
                <a:spcPct val="90000"/>
              </a:lnSpc>
            </a:pPr>
            <a:r>
              <a:rPr lang="en-US" sz="2000" dirty="0"/>
              <a:t>Select records</a:t>
            </a:r>
          </a:p>
          <a:p>
            <a:pPr marL="381000" indent="-381000">
              <a:lnSpc>
                <a:spcPct val="90000"/>
              </a:lnSpc>
            </a:pPr>
            <a:r>
              <a:rPr lang="en-US" sz="2000" dirty="0"/>
              <a:t>Click on </a:t>
            </a:r>
            <a:r>
              <a:rPr lang="en-US" sz="2000" dirty="0" smtClean="0"/>
              <a:t>the </a:t>
            </a:r>
            <a:r>
              <a:rPr lang="en-US" sz="2000" u="sng" dirty="0" smtClean="0"/>
              <a:t>D</a:t>
            </a:r>
            <a:r>
              <a:rPr lang="en-US" sz="2000" dirty="0" smtClean="0"/>
              <a:t>ata menu</a:t>
            </a:r>
            <a:endParaRPr lang="en-US" sz="2000" b="1" dirty="0">
              <a:solidFill>
                <a:srgbClr val="FF0066"/>
              </a:solidFill>
            </a:endParaRPr>
          </a:p>
          <a:p>
            <a:pPr marL="381000" indent="-381000">
              <a:lnSpc>
                <a:spcPct val="90000"/>
              </a:lnSpc>
            </a:pPr>
            <a:r>
              <a:rPr lang="en-US" sz="2000" dirty="0"/>
              <a:t>Click on </a:t>
            </a:r>
            <a:r>
              <a:rPr lang="en-US" sz="2000" u="sng" dirty="0"/>
              <a:t>S</a:t>
            </a:r>
            <a:r>
              <a:rPr lang="en-US" sz="2000" dirty="0"/>
              <a:t>ort</a:t>
            </a:r>
          </a:p>
          <a:p>
            <a:pPr marL="381000" indent="-381000">
              <a:lnSpc>
                <a:spcPct val="90000"/>
              </a:lnSpc>
            </a:pPr>
            <a:r>
              <a:rPr lang="en-US" sz="2000" dirty="0"/>
              <a:t>Select the desired options in the SORT dialogue box and click </a:t>
            </a:r>
            <a:r>
              <a:rPr lang="en-US" sz="2000" u="sng" dirty="0"/>
              <a:t>O</a:t>
            </a:r>
            <a:r>
              <a:rPr lang="en-US" sz="2000" dirty="0"/>
              <a:t>K.</a:t>
            </a:r>
          </a:p>
          <a:p>
            <a:pPr marL="381000" indent="-381000">
              <a:lnSpc>
                <a:spcPct val="90000"/>
              </a:lnSpc>
              <a:buFontTx/>
              <a:buNone/>
            </a:pPr>
            <a:endParaRPr lang="en-US" sz="2000" b="1" dirty="0">
              <a:solidFill>
                <a:srgbClr val="FF0066"/>
              </a:solidFill>
            </a:endParaRPr>
          </a:p>
          <a:p>
            <a:pPr marL="381000" indent="-381000">
              <a:lnSpc>
                <a:spcPct val="90000"/>
              </a:lnSpc>
            </a:pPr>
            <a:endParaRPr lang="en-US" dirty="0"/>
          </a:p>
        </p:txBody>
      </p:sp>
      <p:sp>
        <p:nvSpPr>
          <p:cNvPr id="54275" name="Text Box 3"/>
          <p:cNvSpPr txBox="1">
            <a:spLocks noGrp="1" noChangeArrowheads="1"/>
          </p:cNvSpPr>
          <p:nvPr>
            <p:ph type="title"/>
          </p:nvPr>
        </p:nvSpPr>
        <p:spPr>
          <a:xfrm>
            <a:off x="442913" y="457200"/>
            <a:ext cx="8243887" cy="762000"/>
          </a:xfrm>
          <a:noFill/>
          <a:ln/>
        </p:spPr>
        <p:txBody>
          <a:bodyPr/>
          <a:lstStyle/>
          <a:p>
            <a:pPr>
              <a:lnSpc>
                <a:spcPct val="100000"/>
              </a:lnSpc>
              <a:spcBef>
                <a:spcPct val="50000"/>
              </a:spcBef>
            </a:pPr>
            <a:r>
              <a:rPr lang="en-US" sz="3200" u="sng">
                <a:solidFill>
                  <a:srgbClr val="FF0066"/>
                </a:solidFill>
              </a:rPr>
              <a:t>Sorting Data</a:t>
            </a:r>
          </a:p>
        </p:txBody>
      </p:sp>
      <p:pic>
        <p:nvPicPr>
          <p:cNvPr id="1026" name="Picture 2"/>
          <p:cNvPicPr>
            <a:picLocks noChangeAspect="1" noChangeArrowheads="1"/>
          </p:cNvPicPr>
          <p:nvPr/>
        </p:nvPicPr>
        <p:blipFill>
          <a:blip r:embed="rId2" cstate="print"/>
          <a:srcRect/>
          <a:stretch>
            <a:fillRect/>
          </a:stretch>
        </p:blipFill>
        <p:spPr bwMode="auto">
          <a:xfrm>
            <a:off x="5105400" y="1912960"/>
            <a:ext cx="1704975" cy="1171624"/>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cstate="print"/>
          <a:srcRect/>
          <a:stretch>
            <a:fillRect/>
          </a:stretch>
        </p:blipFill>
        <p:spPr bwMode="auto">
          <a:xfrm>
            <a:off x="2971800" y="3804393"/>
            <a:ext cx="5029200" cy="232958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By: Imdadullah, Lecturer Department of MIS, CBA, KSU</a:t>
            </a:r>
          </a:p>
        </p:txBody>
      </p:sp>
      <p:sp>
        <p:nvSpPr>
          <p:cNvPr id="6" name="Slide Number Placeholder 5"/>
          <p:cNvSpPr>
            <a:spLocks noGrp="1"/>
          </p:cNvSpPr>
          <p:nvPr>
            <p:ph type="sldNum" sz="quarter" idx="12"/>
          </p:nvPr>
        </p:nvSpPr>
        <p:spPr/>
        <p:txBody>
          <a:bodyPr/>
          <a:lstStyle/>
          <a:p>
            <a:fld id="{F19E2EFA-AE93-4D4F-B97C-3257853B96B3}" type="slidenum">
              <a:rPr lang="ar-SA"/>
              <a:pPr/>
              <a:t>34</a:t>
            </a:fld>
            <a:endParaRPr lang="en-US"/>
          </a:p>
        </p:txBody>
      </p:sp>
      <p:sp>
        <p:nvSpPr>
          <p:cNvPr id="55298" name="Rectangle 2"/>
          <p:cNvSpPr>
            <a:spLocks noGrp="1" noChangeArrowheads="1"/>
          </p:cNvSpPr>
          <p:nvPr>
            <p:ph type="body" idx="1"/>
          </p:nvPr>
        </p:nvSpPr>
        <p:spPr>
          <a:xfrm>
            <a:off x="990600" y="914400"/>
            <a:ext cx="7162800" cy="4876800"/>
          </a:xfrm>
        </p:spPr>
        <p:txBody>
          <a:bodyPr/>
          <a:lstStyle/>
          <a:p>
            <a:pPr marL="381000" indent="-381000">
              <a:buFontTx/>
              <a:buNone/>
            </a:pPr>
            <a:r>
              <a:rPr lang="en-GB" sz="1600" dirty="0"/>
              <a:t>Filtering is a quick and easy way to find and work with a subset of data in a range. A filtered range displays only the rows that meet the </a:t>
            </a:r>
            <a:r>
              <a:rPr lang="en-GB" sz="1600" b="1" u="sng" dirty="0"/>
              <a:t>criteria</a:t>
            </a:r>
            <a:r>
              <a:rPr lang="en-GB" sz="1600" b="1" dirty="0"/>
              <a:t> </a:t>
            </a:r>
            <a:r>
              <a:rPr lang="en-GB" sz="1600" dirty="0"/>
              <a:t> </a:t>
            </a:r>
            <a:endParaRPr lang="en-US" sz="1600" dirty="0"/>
          </a:p>
          <a:p>
            <a:pPr marL="381000" indent="-381000"/>
            <a:r>
              <a:rPr lang="en-US" sz="1600" dirty="0"/>
              <a:t>Select records</a:t>
            </a:r>
          </a:p>
          <a:p>
            <a:pPr marL="381000" indent="-381000"/>
            <a:r>
              <a:rPr lang="en-US" sz="1600" dirty="0"/>
              <a:t>Click on </a:t>
            </a:r>
            <a:r>
              <a:rPr lang="en-US" sz="1600" dirty="0" smtClean="0"/>
              <a:t> </a:t>
            </a:r>
            <a:r>
              <a:rPr lang="en-US" sz="1600" u="sng" dirty="0" smtClean="0"/>
              <a:t>D</a:t>
            </a:r>
            <a:r>
              <a:rPr lang="en-US" sz="1600" dirty="0" smtClean="0"/>
              <a:t>ata menu</a:t>
            </a:r>
            <a:endParaRPr lang="en-US" sz="1600" b="1" dirty="0">
              <a:solidFill>
                <a:srgbClr val="FF0066"/>
              </a:solidFill>
            </a:endParaRPr>
          </a:p>
          <a:p>
            <a:pPr marL="381000" indent="-381000"/>
            <a:r>
              <a:rPr lang="en-US" sz="1600" dirty="0"/>
              <a:t>Click on </a:t>
            </a:r>
            <a:r>
              <a:rPr lang="en-US" sz="1600" u="sng" dirty="0" smtClean="0"/>
              <a:t>F</a:t>
            </a:r>
            <a:r>
              <a:rPr lang="en-US" sz="1600" dirty="0" smtClean="0"/>
              <a:t>ilter </a:t>
            </a:r>
            <a:endParaRPr lang="en-US" sz="1600" dirty="0"/>
          </a:p>
          <a:p>
            <a:pPr marL="381000" indent="-381000"/>
            <a:r>
              <a:rPr lang="en-US" sz="1600" dirty="0"/>
              <a:t>The selected records are shown in Filtered format. Now, you can filter data according to the criteria.</a:t>
            </a:r>
            <a:r>
              <a:rPr lang="en-US" sz="2000" dirty="0"/>
              <a:t> </a:t>
            </a:r>
            <a:r>
              <a:rPr lang="en-US" sz="1600" dirty="0"/>
              <a:t>You can display All, some records from top, one record or some records under any criteria by selecting Custom option. </a:t>
            </a:r>
            <a:endParaRPr lang="en-US" sz="2000" dirty="0"/>
          </a:p>
          <a:p>
            <a:pPr marL="381000" indent="-381000">
              <a:buFontTx/>
              <a:buNone/>
            </a:pPr>
            <a:endParaRPr lang="en-US" sz="2000" b="1" dirty="0">
              <a:solidFill>
                <a:srgbClr val="FF0066"/>
              </a:solidFill>
            </a:endParaRPr>
          </a:p>
          <a:p>
            <a:pPr marL="381000" indent="-381000"/>
            <a:endParaRPr lang="en-US" dirty="0"/>
          </a:p>
        </p:txBody>
      </p:sp>
      <p:sp>
        <p:nvSpPr>
          <p:cNvPr id="55299" name="Text Box 3"/>
          <p:cNvSpPr txBox="1">
            <a:spLocks noGrp="1" noChangeArrowheads="1"/>
          </p:cNvSpPr>
          <p:nvPr>
            <p:ph type="title"/>
          </p:nvPr>
        </p:nvSpPr>
        <p:spPr>
          <a:xfrm>
            <a:off x="457200" y="228600"/>
            <a:ext cx="8243888" cy="762000"/>
          </a:xfrm>
          <a:noFill/>
          <a:ln/>
        </p:spPr>
        <p:txBody>
          <a:bodyPr/>
          <a:lstStyle/>
          <a:p>
            <a:pPr>
              <a:lnSpc>
                <a:spcPct val="100000"/>
              </a:lnSpc>
              <a:spcBef>
                <a:spcPct val="50000"/>
              </a:spcBef>
            </a:pPr>
            <a:r>
              <a:rPr lang="en-US" sz="3200" u="sng">
                <a:solidFill>
                  <a:srgbClr val="FF0066"/>
                </a:solidFill>
              </a:rPr>
              <a:t>Filtering Data</a:t>
            </a:r>
          </a:p>
        </p:txBody>
      </p:sp>
      <p:pic>
        <p:nvPicPr>
          <p:cNvPr id="2050" name="Picture 2"/>
          <p:cNvPicPr>
            <a:picLocks noChangeAspect="1" noChangeArrowheads="1"/>
          </p:cNvPicPr>
          <p:nvPr/>
        </p:nvPicPr>
        <p:blipFill>
          <a:blip r:embed="rId2" cstate="print"/>
          <a:srcRect/>
          <a:stretch>
            <a:fillRect/>
          </a:stretch>
        </p:blipFill>
        <p:spPr bwMode="auto">
          <a:xfrm>
            <a:off x="5257800" y="1515534"/>
            <a:ext cx="2286000" cy="1086069"/>
          </a:xfrm>
          <a:prstGeom prst="rect">
            <a:avLst/>
          </a:prstGeom>
          <a:noFill/>
          <a:ln w="9525">
            <a:noFill/>
            <a:miter lim="800000"/>
            <a:headEnd/>
            <a:tailEnd/>
          </a:ln>
          <a:effectLst/>
        </p:spPr>
      </p:pic>
      <p:pic>
        <p:nvPicPr>
          <p:cNvPr id="2051" name="Picture 3"/>
          <p:cNvPicPr>
            <a:picLocks noChangeAspect="1" noChangeArrowheads="1"/>
          </p:cNvPicPr>
          <p:nvPr/>
        </p:nvPicPr>
        <p:blipFill>
          <a:blip r:embed="rId3" cstate="print"/>
          <a:srcRect/>
          <a:stretch>
            <a:fillRect/>
          </a:stretch>
        </p:blipFill>
        <p:spPr bwMode="auto">
          <a:xfrm>
            <a:off x="1231704" y="3739488"/>
            <a:ext cx="3586162" cy="2341984"/>
          </a:xfrm>
          <a:prstGeom prst="rect">
            <a:avLst/>
          </a:prstGeom>
          <a:noFill/>
          <a:ln w="9525">
            <a:noFill/>
            <a:miter lim="800000"/>
            <a:headEnd/>
            <a:tailEnd/>
          </a:ln>
          <a:effectLst/>
        </p:spPr>
      </p:pic>
      <p:pic>
        <p:nvPicPr>
          <p:cNvPr id="2052" name="Picture 4"/>
          <p:cNvPicPr>
            <a:picLocks noChangeAspect="1" noChangeArrowheads="1"/>
          </p:cNvPicPr>
          <p:nvPr/>
        </p:nvPicPr>
        <p:blipFill>
          <a:blip r:embed="rId4" cstate="print"/>
          <a:srcRect/>
          <a:stretch>
            <a:fillRect/>
          </a:stretch>
        </p:blipFill>
        <p:spPr bwMode="auto">
          <a:xfrm>
            <a:off x="5334000" y="4038600"/>
            <a:ext cx="3600450" cy="2266950"/>
          </a:xfrm>
          <a:prstGeom prst="rect">
            <a:avLst/>
          </a:prstGeom>
          <a:noFill/>
          <a:ln w="9525">
            <a:noFill/>
            <a:miter lim="800000"/>
            <a:headEnd/>
            <a:tailEnd/>
          </a:ln>
          <a:effectLst/>
        </p:spPr>
      </p:pic>
      <p:pic>
        <p:nvPicPr>
          <p:cNvPr id="2053" name="Picture 5"/>
          <p:cNvPicPr>
            <a:picLocks noChangeAspect="1" noChangeArrowheads="1"/>
          </p:cNvPicPr>
          <p:nvPr/>
        </p:nvPicPr>
        <p:blipFill>
          <a:blip r:embed="rId5" cstate="print"/>
          <a:srcRect/>
          <a:stretch>
            <a:fillRect/>
          </a:stretch>
        </p:blipFill>
        <p:spPr bwMode="auto">
          <a:xfrm>
            <a:off x="4800600" y="5399810"/>
            <a:ext cx="457200" cy="27016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By: Imdadullah, Lecturer Department of MIS, CBA, KSU</a:t>
            </a:r>
          </a:p>
        </p:txBody>
      </p:sp>
      <p:sp>
        <p:nvSpPr>
          <p:cNvPr id="6" name="Slide Number Placeholder 5"/>
          <p:cNvSpPr>
            <a:spLocks noGrp="1"/>
          </p:cNvSpPr>
          <p:nvPr>
            <p:ph type="sldNum" sz="quarter" idx="12"/>
          </p:nvPr>
        </p:nvSpPr>
        <p:spPr/>
        <p:txBody>
          <a:bodyPr/>
          <a:lstStyle/>
          <a:p>
            <a:fld id="{A2D5E1C1-2442-485B-9291-17C1CC9BD143}" type="slidenum">
              <a:rPr lang="ar-SA"/>
              <a:pPr/>
              <a:t>35</a:t>
            </a:fld>
            <a:endParaRPr lang="en-US"/>
          </a:p>
        </p:txBody>
      </p:sp>
      <p:sp>
        <p:nvSpPr>
          <p:cNvPr id="57346" name="Rectangle 2"/>
          <p:cNvSpPr>
            <a:spLocks noGrp="1" noChangeArrowheads="1"/>
          </p:cNvSpPr>
          <p:nvPr>
            <p:ph type="body" idx="1"/>
          </p:nvPr>
        </p:nvSpPr>
        <p:spPr>
          <a:xfrm>
            <a:off x="533400" y="914400"/>
            <a:ext cx="8001000" cy="4876800"/>
          </a:xfrm>
        </p:spPr>
        <p:txBody>
          <a:bodyPr/>
          <a:lstStyle/>
          <a:p>
            <a:pPr marL="381000" indent="-381000">
              <a:buFontTx/>
              <a:buNone/>
            </a:pPr>
            <a:r>
              <a:rPr lang="en-GB" sz="1400" dirty="0"/>
              <a:t>Ensuring valid data entry is an important task. You may want to restrict data entry to a certain range of dates, limit choices by using a list, or make sure that only positive whole numbers are entered. Providing immediate help to instruct users and clear messages when invalid data is entered is also essential to make the data entry experience go smoothly. </a:t>
            </a:r>
            <a:r>
              <a:rPr lang="en-GB" sz="1400" b="1" dirty="0"/>
              <a:t> </a:t>
            </a:r>
            <a:r>
              <a:rPr lang="en-GB" sz="1400" dirty="0"/>
              <a:t> </a:t>
            </a:r>
          </a:p>
          <a:p>
            <a:pPr marL="381000" indent="-381000"/>
            <a:r>
              <a:rPr lang="en-GB" sz="1400" dirty="0"/>
              <a:t>Select one or more cells to validate. </a:t>
            </a:r>
          </a:p>
          <a:p>
            <a:pPr marL="381000" indent="-381000"/>
            <a:r>
              <a:rPr lang="en-GB" sz="1400" dirty="0"/>
              <a:t>On the </a:t>
            </a:r>
            <a:r>
              <a:rPr lang="en-GB" sz="1400" b="1" dirty="0"/>
              <a:t>Data</a:t>
            </a:r>
            <a:r>
              <a:rPr lang="en-GB" sz="1400" dirty="0"/>
              <a:t> menu, click </a:t>
            </a:r>
            <a:r>
              <a:rPr lang="en-GB" sz="1400" b="1" dirty="0"/>
              <a:t>Validation</a:t>
            </a:r>
            <a:r>
              <a:rPr lang="en-GB" sz="1400" dirty="0"/>
              <a:t>, and then click the </a:t>
            </a:r>
            <a:r>
              <a:rPr lang="en-GB" sz="1400" b="1" dirty="0"/>
              <a:t>Settings</a:t>
            </a:r>
            <a:r>
              <a:rPr lang="en-GB" sz="1400" dirty="0"/>
              <a:t> tab.</a:t>
            </a:r>
          </a:p>
          <a:p>
            <a:pPr marL="381000" indent="-381000"/>
            <a:r>
              <a:rPr lang="en-GB" sz="1400" dirty="0"/>
              <a:t>To specify the type of validation that you want, do one of the following:</a:t>
            </a:r>
          </a:p>
          <a:p>
            <a:pPr marL="381000" indent="-381000"/>
            <a:r>
              <a:rPr lang="en-GB" sz="1400" dirty="0"/>
              <a:t> Any value, whole number, decimal, List, Date, Time, Text Length or Custom</a:t>
            </a:r>
          </a:p>
          <a:p>
            <a:pPr marL="381000" indent="-381000"/>
            <a:r>
              <a:rPr lang="en-US" sz="1400" dirty="0"/>
              <a:t>In Custom, any criteria can be given e.g. &gt;=3000</a:t>
            </a:r>
            <a:endParaRPr lang="en-GB" sz="1400" dirty="0"/>
          </a:p>
          <a:p>
            <a:pPr marL="381000" indent="-381000"/>
            <a:endParaRPr lang="en-US" sz="1600" dirty="0"/>
          </a:p>
          <a:p>
            <a:pPr marL="381000" indent="-381000"/>
            <a:endParaRPr lang="en-US" dirty="0"/>
          </a:p>
        </p:txBody>
      </p:sp>
      <p:sp>
        <p:nvSpPr>
          <p:cNvPr id="57347" name="Text Box 3"/>
          <p:cNvSpPr txBox="1">
            <a:spLocks noGrp="1" noChangeArrowheads="1"/>
          </p:cNvSpPr>
          <p:nvPr>
            <p:ph type="title"/>
          </p:nvPr>
        </p:nvSpPr>
        <p:spPr>
          <a:xfrm>
            <a:off x="457200" y="228600"/>
            <a:ext cx="8243888" cy="762000"/>
          </a:xfrm>
          <a:noFill/>
          <a:ln/>
        </p:spPr>
        <p:txBody>
          <a:bodyPr/>
          <a:lstStyle/>
          <a:p>
            <a:pPr>
              <a:lnSpc>
                <a:spcPct val="100000"/>
              </a:lnSpc>
              <a:spcBef>
                <a:spcPct val="50000"/>
              </a:spcBef>
            </a:pPr>
            <a:r>
              <a:rPr lang="en-US" sz="3200" u="sng">
                <a:solidFill>
                  <a:srgbClr val="FF0066"/>
                </a:solidFill>
              </a:rPr>
              <a:t>Data Validation</a:t>
            </a:r>
          </a:p>
        </p:txBody>
      </p:sp>
      <p:pic>
        <p:nvPicPr>
          <p:cNvPr id="57348" name="Picture 4"/>
          <p:cNvPicPr>
            <a:picLocks noChangeAspect="1" noChangeArrowheads="1"/>
          </p:cNvPicPr>
          <p:nvPr/>
        </p:nvPicPr>
        <p:blipFill>
          <a:blip r:embed="rId2" cstate="print"/>
          <a:srcRect/>
          <a:stretch>
            <a:fillRect/>
          </a:stretch>
        </p:blipFill>
        <p:spPr bwMode="auto">
          <a:xfrm>
            <a:off x="3048000" y="3352800"/>
            <a:ext cx="5029200" cy="2627313"/>
          </a:xfrm>
          <a:prstGeom prst="rect">
            <a:avLst/>
          </a:prstGeom>
          <a:noFill/>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1"/>
          </p:nvPr>
        </p:nvSpPr>
        <p:spPr/>
        <p:txBody>
          <a:bodyPr/>
          <a:lstStyle/>
          <a:p>
            <a:r>
              <a:rPr lang="en-US"/>
              <a:t>By: Imdadullah, Lecturer Department of MIS, CBA, KSU</a:t>
            </a:r>
          </a:p>
        </p:txBody>
      </p:sp>
      <p:sp>
        <p:nvSpPr>
          <p:cNvPr id="7" name="Slide Number Placeholder 5"/>
          <p:cNvSpPr>
            <a:spLocks noGrp="1"/>
          </p:cNvSpPr>
          <p:nvPr>
            <p:ph type="sldNum" sz="quarter" idx="12"/>
          </p:nvPr>
        </p:nvSpPr>
        <p:spPr/>
        <p:txBody>
          <a:bodyPr/>
          <a:lstStyle/>
          <a:p>
            <a:fld id="{AE3D8C0A-F450-4705-B1B5-0BC4DB53D611}" type="slidenum">
              <a:rPr lang="ar-SA"/>
              <a:pPr/>
              <a:t>36</a:t>
            </a:fld>
            <a:endParaRPr lang="en-US"/>
          </a:p>
        </p:txBody>
      </p:sp>
      <p:sp>
        <p:nvSpPr>
          <p:cNvPr id="58370" name="Rectangle 2"/>
          <p:cNvSpPr>
            <a:spLocks noGrp="1" noChangeArrowheads="1"/>
          </p:cNvSpPr>
          <p:nvPr>
            <p:ph type="body" idx="1"/>
          </p:nvPr>
        </p:nvSpPr>
        <p:spPr>
          <a:xfrm>
            <a:off x="533400" y="914400"/>
            <a:ext cx="8001000" cy="4876800"/>
          </a:xfrm>
        </p:spPr>
        <p:txBody>
          <a:bodyPr/>
          <a:lstStyle/>
          <a:p>
            <a:pPr marL="381000" indent="-381000">
              <a:buFontTx/>
              <a:buNone/>
            </a:pPr>
            <a:r>
              <a:rPr lang="en-GB" sz="1500" dirty="0"/>
              <a:t>By Using the Chart wizard, you can easily create a chart in Microsoft Excel. In this wizard, you can choose from a variety of chart types and specify various chart options. </a:t>
            </a:r>
          </a:p>
          <a:p>
            <a:pPr marL="381000" indent="-381000">
              <a:buFontTx/>
              <a:buNone/>
            </a:pPr>
            <a:r>
              <a:rPr lang="en-US" sz="1500" b="1" u="sng" dirty="0"/>
              <a:t>Method:</a:t>
            </a:r>
            <a:endParaRPr lang="en-GB" sz="1500" b="1" u="sng" dirty="0"/>
          </a:p>
          <a:p>
            <a:pPr marL="381000" indent="-381000"/>
            <a:r>
              <a:rPr lang="en-GB" sz="1500" dirty="0"/>
              <a:t>Click on the dropdown menu </a:t>
            </a:r>
            <a:r>
              <a:rPr lang="en-GB" sz="1500" b="1" dirty="0" smtClean="0">
                <a:solidFill>
                  <a:srgbClr val="FF0000"/>
                </a:solidFill>
              </a:rPr>
              <a:t>Insert,    </a:t>
            </a:r>
          </a:p>
          <a:p>
            <a:pPr marL="381000" indent="-381000">
              <a:buNone/>
            </a:pPr>
            <a:r>
              <a:rPr lang="en-GB" sz="1500" dirty="0" smtClean="0"/>
              <a:t>      then </a:t>
            </a:r>
            <a:r>
              <a:rPr lang="en-GB" sz="1500" dirty="0"/>
              <a:t>click on Chart </a:t>
            </a:r>
            <a:r>
              <a:rPr lang="en-GB" sz="1500" dirty="0" smtClean="0"/>
              <a:t>Type i.e. Column, Line Pie etc. </a:t>
            </a:r>
          </a:p>
          <a:p>
            <a:pPr marL="381000" indent="-381000"/>
            <a:endParaRPr lang="en-GB" sz="1500" dirty="0" smtClean="0"/>
          </a:p>
          <a:p>
            <a:pPr marL="381000" indent="-381000"/>
            <a:endParaRPr lang="en-GB" sz="1500" dirty="0" smtClean="0"/>
          </a:p>
          <a:p>
            <a:pPr marL="381000" indent="-381000"/>
            <a:endParaRPr lang="en-GB" sz="1500" dirty="0" smtClean="0"/>
          </a:p>
          <a:p>
            <a:pPr marL="381000" indent="-381000"/>
            <a:r>
              <a:rPr lang="en-GB" sz="1500" dirty="0" smtClean="0"/>
              <a:t>Now click on </a:t>
            </a:r>
            <a:r>
              <a:rPr lang="en-GB" sz="1500" dirty="0" smtClean="0">
                <a:solidFill>
                  <a:srgbClr val="FF0000"/>
                </a:solidFill>
              </a:rPr>
              <a:t>Design menu</a:t>
            </a:r>
            <a:r>
              <a:rPr lang="en-GB" sz="1500" dirty="0" smtClean="0"/>
              <a:t> </a:t>
            </a:r>
          </a:p>
          <a:p>
            <a:pPr marL="381000" indent="-381000">
              <a:buNone/>
            </a:pPr>
            <a:r>
              <a:rPr lang="en-GB" sz="1500" dirty="0" smtClean="0"/>
              <a:t>      and then click on </a:t>
            </a:r>
            <a:r>
              <a:rPr lang="en-GB" sz="1500" u="sng" dirty="0" smtClean="0"/>
              <a:t>Select</a:t>
            </a:r>
            <a:r>
              <a:rPr lang="en-GB" sz="1500" dirty="0" smtClean="0"/>
              <a:t> Data. </a:t>
            </a:r>
          </a:p>
          <a:p>
            <a:pPr marL="381000" indent="-381000">
              <a:buNone/>
            </a:pPr>
            <a:endParaRPr lang="en-GB" sz="1500" dirty="0" smtClean="0"/>
          </a:p>
          <a:p>
            <a:pPr marL="381000" indent="-381000">
              <a:buNone/>
            </a:pPr>
            <a:endParaRPr lang="en-GB" sz="1500" dirty="0" smtClean="0"/>
          </a:p>
          <a:p>
            <a:pPr marL="381000" indent="-381000"/>
            <a:r>
              <a:rPr lang="en-GB" sz="1500" dirty="0" smtClean="0"/>
              <a:t>Here you can add remove series</a:t>
            </a:r>
          </a:p>
          <a:p>
            <a:pPr marL="381000" indent="-381000">
              <a:buNone/>
            </a:pPr>
            <a:r>
              <a:rPr lang="en-GB" sz="1500" dirty="0" smtClean="0"/>
              <a:t>      Select x-axis labels etc in</a:t>
            </a:r>
          </a:p>
          <a:p>
            <a:pPr marL="381000" indent="-381000">
              <a:buNone/>
            </a:pPr>
            <a:r>
              <a:rPr lang="en-GB" sz="1500" dirty="0" smtClean="0"/>
              <a:t>      this dialogue box.</a:t>
            </a:r>
          </a:p>
          <a:p>
            <a:pPr marL="381000" indent="-381000">
              <a:buNone/>
            </a:pPr>
            <a:endParaRPr lang="en-GB" sz="1500" dirty="0" smtClean="0"/>
          </a:p>
          <a:p>
            <a:pPr marL="381000" indent="-381000"/>
            <a:endParaRPr lang="en-US" sz="1600" dirty="0"/>
          </a:p>
          <a:p>
            <a:pPr marL="381000" indent="-381000"/>
            <a:endParaRPr lang="en-US" dirty="0"/>
          </a:p>
        </p:txBody>
      </p:sp>
      <p:sp>
        <p:nvSpPr>
          <p:cNvPr id="58371" name="Text Box 3"/>
          <p:cNvSpPr txBox="1">
            <a:spLocks noGrp="1" noChangeArrowheads="1"/>
          </p:cNvSpPr>
          <p:nvPr>
            <p:ph type="title"/>
          </p:nvPr>
        </p:nvSpPr>
        <p:spPr>
          <a:xfrm>
            <a:off x="457200" y="228600"/>
            <a:ext cx="8243888" cy="762000"/>
          </a:xfrm>
          <a:noFill/>
          <a:ln/>
        </p:spPr>
        <p:txBody>
          <a:bodyPr/>
          <a:lstStyle/>
          <a:p>
            <a:pPr>
              <a:lnSpc>
                <a:spcPct val="100000"/>
              </a:lnSpc>
              <a:spcBef>
                <a:spcPct val="50000"/>
              </a:spcBef>
            </a:pPr>
            <a:r>
              <a:rPr lang="en-US" sz="3200" u="sng">
                <a:solidFill>
                  <a:srgbClr val="FF0066"/>
                </a:solidFill>
              </a:rPr>
              <a:t>Charts Creation</a:t>
            </a:r>
          </a:p>
        </p:txBody>
      </p:sp>
      <p:pic>
        <p:nvPicPr>
          <p:cNvPr id="3074" name="Picture 2"/>
          <p:cNvPicPr>
            <a:picLocks noChangeAspect="1" noChangeArrowheads="1"/>
          </p:cNvPicPr>
          <p:nvPr/>
        </p:nvPicPr>
        <p:blipFill>
          <a:blip r:embed="rId2" cstate="print"/>
          <a:srcRect/>
          <a:stretch>
            <a:fillRect/>
          </a:stretch>
        </p:blipFill>
        <p:spPr bwMode="auto">
          <a:xfrm>
            <a:off x="4694832" y="1752600"/>
            <a:ext cx="4200525" cy="1220036"/>
          </a:xfrm>
          <a:prstGeom prst="rect">
            <a:avLst/>
          </a:prstGeom>
          <a:noFill/>
          <a:ln w="9525">
            <a:noFill/>
            <a:miter lim="800000"/>
            <a:headEnd/>
            <a:tailEnd/>
          </a:ln>
          <a:effectLst/>
        </p:spPr>
      </p:pic>
      <p:pic>
        <p:nvPicPr>
          <p:cNvPr id="3076" name="Picture 4"/>
          <p:cNvPicPr>
            <a:picLocks noChangeAspect="1" noChangeArrowheads="1"/>
          </p:cNvPicPr>
          <p:nvPr/>
        </p:nvPicPr>
        <p:blipFill>
          <a:blip r:embed="rId3" cstate="print"/>
          <a:srcRect/>
          <a:stretch>
            <a:fillRect/>
          </a:stretch>
        </p:blipFill>
        <p:spPr bwMode="auto">
          <a:xfrm>
            <a:off x="4038600" y="3048000"/>
            <a:ext cx="3248025" cy="1005950"/>
          </a:xfrm>
          <a:prstGeom prst="rect">
            <a:avLst/>
          </a:prstGeom>
          <a:noFill/>
          <a:ln w="9525">
            <a:noFill/>
            <a:miter lim="800000"/>
            <a:headEnd/>
            <a:tailEnd/>
          </a:ln>
          <a:effectLst/>
        </p:spPr>
      </p:pic>
      <p:pic>
        <p:nvPicPr>
          <p:cNvPr id="3077" name="Picture 5"/>
          <p:cNvPicPr>
            <a:picLocks noChangeAspect="1" noChangeArrowheads="1"/>
          </p:cNvPicPr>
          <p:nvPr/>
        </p:nvPicPr>
        <p:blipFill>
          <a:blip r:embed="rId4" cstate="print"/>
          <a:srcRect/>
          <a:stretch>
            <a:fillRect/>
          </a:stretch>
        </p:blipFill>
        <p:spPr bwMode="auto">
          <a:xfrm>
            <a:off x="4267199" y="4191000"/>
            <a:ext cx="3481161" cy="20665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By: Imdadullah, Lecturer Department of MIS, CBA, KSU</a:t>
            </a:r>
          </a:p>
        </p:txBody>
      </p:sp>
      <p:sp>
        <p:nvSpPr>
          <p:cNvPr id="6" name="Slide Number Placeholder 5"/>
          <p:cNvSpPr>
            <a:spLocks noGrp="1"/>
          </p:cNvSpPr>
          <p:nvPr>
            <p:ph type="sldNum" sz="quarter" idx="12"/>
          </p:nvPr>
        </p:nvSpPr>
        <p:spPr/>
        <p:txBody>
          <a:bodyPr/>
          <a:lstStyle/>
          <a:p>
            <a:fld id="{C06452CF-90FD-45A7-A21C-777EC1D0E967}" type="slidenum">
              <a:rPr lang="ar-SA"/>
              <a:pPr/>
              <a:t>37</a:t>
            </a:fld>
            <a:endParaRPr lang="en-US"/>
          </a:p>
        </p:txBody>
      </p:sp>
      <p:sp>
        <p:nvSpPr>
          <p:cNvPr id="59394" name="Rectangle 2"/>
          <p:cNvSpPr>
            <a:spLocks noGrp="1" noChangeArrowheads="1"/>
          </p:cNvSpPr>
          <p:nvPr>
            <p:ph type="body" idx="1"/>
          </p:nvPr>
        </p:nvSpPr>
        <p:spPr>
          <a:xfrm>
            <a:off x="762000" y="1524000"/>
            <a:ext cx="7772400" cy="4267200"/>
          </a:xfrm>
        </p:spPr>
        <p:txBody>
          <a:bodyPr/>
          <a:lstStyle/>
          <a:p>
            <a:pPr marL="381000" indent="-381000"/>
            <a:r>
              <a:rPr lang="en-GB" sz="1600" dirty="0" smtClean="0"/>
              <a:t>Then click on  </a:t>
            </a:r>
            <a:r>
              <a:rPr lang="en-GB" sz="1600" dirty="0" smtClean="0">
                <a:solidFill>
                  <a:srgbClr val="FF0000"/>
                </a:solidFill>
              </a:rPr>
              <a:t>layout menu</a:t>
            </a:r>
            <a:r>
              <a:rPr lang="en-GB" sz="1600" dirty="0" smtClean="0"/>
              <a:t>. In this menu different Chart Options appear. </a:t>
            </a:r>
          </a:p>
          <a:p>
            <a:pPr marL="381000" indent="-381000"/>
            <a:endParaRPr lang="en-GB" sz="1600" dirty="0" smtClean="0"/>
          </a:p>
          <a:p>
            <a:pPr marL="381000" indent="-381000"/>
            <a:endParaRPr lang="en-GB" sz="1600" dirty="0" smtClean="0"/>
          </a:p>
          <a:p>
            <a:pPr marL="381000" indent="-381000"/>
            <a:endParaRPr lang="en-GB" sz="1600" dirty="0" smtClean="0"/>
          </a:p>
          <a:p>
            <a:pPr marL="381000" indent="-381000"/>
            <a:endParaRPr lang="en-GB" sz="1600" dirty="0" smtClean="0"/>
          </a:p>
          <a:p>
            <a:pPr marL="381000" indent="-381000"/>
            <a:r>
              <a:rPr lang="en-GB" sz="1600" dirty="0" smtClean="0"/>
              <a:t>Select any option and make changes as needed. For example, if you click on Chart Tile, it will display the following three options. Click on one option as per your requirements: </a:t>
            </a:r>
          </a:p>
          <a:p>
            <a:pPr marL="381000" indent="-381000"/>
            <a:endParaRPr lang="en-US" dirty="0"/>
          </a:p>
        </p:txBody>
      </p:sp>
      <p:sp>
        <p:nvSpPr>
          <p:cNvPr id="59395" name="Text Box 3"/>
          <p:cNvSpPr txBox="1">
            <a:spLocks noGrp="1" noChangeArrowheads="1"/>
          </p:cNvSpPr>
          <p:nvPr>
            <p:ph type="title"/>
          </p:nvPr>
        </p:nvSpPr>
        <p:spPr>
          <a:xfrm>
            <a:off x="457200" y="533400"/>
            <a:ext cx="8243888" cy="762000"/>
          </a:xfrm>
          <a:noFill/>
          <a:ln/>
        </p:spPr>
        <p:txBody>
          <a:bodyPr/>
          <a:lstStyle/>
          <a:p>
            <a:pPr>
              <a:lnSpc>
                <a:spcPct val="100000"/>
              </a:lnSpc>
              <a:spcBef>
                <a:spcPct val="50000"/>
              </a:spcBef>
            </a:pPr>
            <a:r>
              <a:rPr lang="en-US" sz="2800" u="sng">
                <a:solidFill>
                  <a:srgbClr val="FF0066"/>
                </a:solidFill>
              </a:rPr>
              <a:t>Charts Creation (Continued..)</a:t>
            </a:r>
          </a:p>
        </p:txBody>
      </p:sp>
      <p:pic>
        <p:nvPicPr>
          <p:cNvPr id="4098" name="Picture 2"/>
          <p:cNvPicPr>
            <a:picLocks noChangeAspect="1" noChangeArrowheads="1"/>
          </p:cNvPicPr>
          <p:nvPr/>
        </p:nvPicPr>
        <p:blipFill>
          <a:blip r:embed="rId2" cstate="print"/>
          <a:srcRect/>
          <a:stretch>
            <a:fillRect/>
          </a:stretch>
        </p:blipFill>
        <p:spPr bwMode="auto">
          <a:xfrm>
            <a:off x="2971800" y="1905000"/>
            <a:ext cx="3228975" cy="1190625"/>
          </a:xfrm>
          <a:prstGeom prst="rect">
            <a:avLst/>
          </a:prstGeom>
          <a:noFill/>
          <a:ln w="9525">
            <a:noFill/>
            <a:miter lim="800000"/>
            <a:headEnd/>
            <a:tailEnd/>
          </a:ln>
          <a:effectLst/>
        </p:spPr>
      </p:pic>
      <p:pic>
        <p:nvPicPr>
          <p:cNvPr id="4099" name="Picture 3"/>
          <p:cNvPicPr>
            <a:picLocks noChangeAspect="1" noChangeArrowheads="1"/>
          </p:cNvPicPr>
          <p:nvPr/>
        </p:nvPicPr>
        <p:blipFill>
          <a:blip r:embed="rId3" cstate="print"/>
          <a:srcRect/>
          <a:stretch>
            <a:fillRect/>
          </a:stretch>
        </p:blipFill>
        <p:spPr bwMode="auto">
          <a:xfrm>
            <a:off x="5257800" y="3810000"/>
            <a:ext cx="2162175" cy="2590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By: Imdadullah, Lecturer Department of MIS, CBA, KSU</a:t>
            </a:r>
          </a:p>
        </p:txBody>
      </p:sp>
      <p:sp>
        <p:nvSpPr>
          <p:cNvPr id="6" name="Slide Number Placeholder 5"/>
          <p:cNvSpPr>
            <a:spLocks noGrp="1"/>
          </p:cNvSpPr>
          <p:nvPr>
            <p:ph type="sldNum" sz="quarter" idx="12"/>
          </p:nvPr>
        </p:nvSpPr>
        <p:spPr/>
        <p:txBody>
          <a:bodyPr/>
          <a:lstStyle/>
          <a:p>
            <a:fld id="{565B1161-636F-47D7-8135-F395A8E8B00C}" type="slidenum">
              <a:rPr lang="ar-SA"/>
              <a:pPr/>
              <a:t>38</a:t>
            </a:fld>
            <a:endParaRPr lang="en-US"/>
          </a:p>
        </p:txBody>
      </p:sp>
      <p:sp>
        <p:nvSpPr>
          <p:cNvPr id="74754" name="Rectangle 2"/>
          <p:cNvSpPr>
            <a:spLocks noGrp="1" noChangeArrowheads="1"/>
          </p:cNvSpPr>
          <p:nvPr>
            <p:ph type="body" idx="1"/>
          </p:nvPr>
        </p:nvSpPr>
        <p:spPr>
          <a:xfrm>
            <a:off x="914400" y="990600"/>
            <a:ext cx="7543800" cy="1219200"/>
          </a:xfrm>
        </p:spPr>
        <p:txBody>
          <a:bodyPr/>
          <a:lstStyle/>
          <a:p>
            <a:pPr marL="609600" indent="-609600" algn="just">
              <a:lnSpc>
                <a:spcPct val="80000"/>
              </a:lnSpc>
              <a:buFontTx/>
              <a:buNone/>
            </a:pPr>
            <a:r>
              <a:rPr lang="en-US" sz="1600" dirty="0"/>
              <a:t>The arrangement of data for storage or display is called formatting. To format cell(s), select the cell(s) to be formatted and follow the steps:</a:t>
            </a:r>
          </a:p>
          <a:p>
            <a:pPr marL="609600" indent="-609600" algn="just">
              <a:lnSpc>
                <a:spcPct val="80000"/>
              </a:lnSpc>
              <a:buFontTx/>
              <a:buAutoNum type="arabicPeriod"/>
            </a:pPr>
            <a:r>
              <a:rPr lang="en-US" sz="1600" dirty="0"/>
              <a:t>Click on </a:t>
            </a:r>
            <a:r>
              <a:rPr lang="en-US" sz="1600" dirty="0" smtClean="0">
                <a:solidFill>
                  <a:srgbClr val="FF0000"/>
                </a:solidFill>
              </a:rPr>
              <a:t>Home &gt; F</a:t>
            </a:r>
            <a:r>
              <a:rPr lang="en-US" sz="1600" u="sng" dirty="0" smtClean="0">
                <a:solidFill>
                  <a:srgbClr val="FF0000"/>
                </a:solidFill>
              </a:rPr>
              <a:t>o</a:t>
            </a:r>
            <a:r>
              <a:rPr lang="en-US" sz="1600" dirty="0" smtClean="0">
                <a:solidFill>
                  <a:srgbClr val="FF0000"/>
                </a:solidFill>
              </a:rPr>
              <a:t>rmat &gt;</a:t>
            </a:r>
            <a:endParaRPr lang="en-US" sz="1600" dirty="0">
              <a:solidFill>
                <a:srgbClr val="FF0000"/>
              </a:solidFill>
            </a:endParaRPr>
          </a:p>
          <a:p>
            <a:pPr marL="609600" indent="-609600" algn="just">
              <a:lnSpc>
                <a:spcPct val="80000"/>
              </a:lnSpc>
              <a:buFontTx/>
              <a:buAutoNum type="arabicPeriod"/>
            </a:pPr>
            <a:r>
              <a:rPr lang="en-US" sz="1600" dirty="0"/>
              <a:t>Click on </a:t>
            </a:r>
            <a:r>
              <a:rPr lang="en-US" sz="1600" dirty="0" smtClean="0">
                <a:solidFill>
                  <a:srgbClr val="FF0000"/>
                </a:solidFill>
              </a:rPr>
              <a:t>Format Cells</a:t>
            </a:r>
            <a:r>
              <a:rPr lang="en-US" sz="1600" dirty="0" smtClean="0"/>
              <a:t> </a:t>
            </a:r>
            <a:r>
              <a:rPr lang="en-US" sz="1600" dirty="0"/>
              <a:t>(or press </a:t>
            </a:r>
            <a:r>
              <a:rPr lang="en-US" sz="1600" dirty="0" smtClean="0"/>
              <a:t>Ctrl-1 </a:t>
            </a:r>
            <a:r>
              <a:rPr lang="en-US" sz="1600" dirty="0"/>
              <a:t>alternatively for steps1 </a:t>
            </a:r>
            <a:r>
              <a:rPr lang="en-US" sz="1600"/>
              <a:t>&amp; </a:t>
            </a:r>
            <a:r>
              <a:rPr lang="en-US" sz="1600" smtClean="0"/>
              <a:t> </a:t>
            </a:r>
            <a:r>
              <a:rPr lang="en-US" sz="1600" dirty="0"/>
              <a:t>The following dialogue box is displayed</a:t>
            </a:r>
          </a:p>
          <a:p>
            <a:pPr marL="609600" indent="-609600" algn="just">
              <a:lnSpc>
                <a:spcPct val="80000"/>
              </a:lnSpc>
              <a:buFontTx/>
              <a:buAutoNum type="arabicPeriod"/>
            </a:pPr>
            <a:endParaRPr lang="en-US" sz="1600" dirty="0"/>
          </a:p>
          <a:p>
            <a:pPr marL="609600" indent="-609600">
              <a:lnSpc>
                <a:spcPct val="80000"/>
              </a:lnSpc>
            </a:pPr>
            <a:endParaRPr lang="en-US" sz="1600" dirty="0"/>
          </a:p>
        </p:txBody>
      </p:sp>
      <p:sp>
        <p:nvSpPr>
          <p:cNvPr id="74755" name="Text Box 3"/>
          <p:cNvSpPr txBox="1">
            <a:spLocks noGrp="1" noChangeArrowheads="1"/>
          </p:cNvSpPr>
          <p:nvPr>
            <p:ph type="title"/>
          </p:nvPr>
        </p:nvSpPr>
        <p:spPr>
          <a:xfrm>
            <a:off x="442913" y="457200"/>
            <a:ext cx="8243887" cy="457200"/>
          </a:xfrm>
          <a:noFill/>
          <a:ln/>
        </p:spPr>
        <p:txBody>
          <a:bodyPr/>
          <a:lstStyle/>
          <a:p>
            <a:pPr>
              <a:lnSpc>
                <a:spcPct val="100000"/>
              </a:lnSpc>
              <a:spcBef>
                <a:spcPct val="50000"/>
              </a:spcBef>
            </a:pPr>
            <a:r>
              <a:rPr lang="en-US" sz="3200" u="sng">
                <a:solidFill>
                  <a:srgbClr val="FF0066"/>
                </a:solidFill>
              </a:rPr>
              <a:t>Formatting Cells</a:t>
            </a:r>
          </a:p>
        </p:txBody>
      </p:sp>
      <p:pic>
        <p:nvPicPr>
          <p:cNvPr id="74757" name="Picture 5"/>
          <p:cNvPicPr>
            <a:picLocks noChangeAspect="1" noChangeArrowheads="1"/>
          </p:cNvPicPr>
          <p:nvPr/>
        </p:nvPicPr>
        <p:blipFill>
          <a:blip r:embed="rId2" cstate="print"/>
          <a:srcRect/>
          <a:stretch>
            <a:fillRect/>
          </a:stretch>
        </p:blipFill>
        <p:spPr bwMode="auto">
          <a:xfrm>
            <a:off x="2286000" y="2438400"/>
            <a:ext cx="3810000" cy="3657600"/>
          </a:xfrm>
          <a:prstGeom prst="rect">
            <a:avLst/>
          </a:prstGeom>
          <a:noFill/>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By: Imdadullah, Lecturer Department of MIS, CBA, KSU</a:t>
            </a:r>
          </a:p>
        </p:txBody>
      </p:sp>
      <p:sp>
        <p:nvSpPr>
          <p:cNvPr id="6" name="Slide Number Placeholder 5"/>
          <p:cNvSpPr>
            <a:spLocks noGrp="1"/>
          </p:cNvSpPr>
          <p:nvPr>
            <p:ph type="sldNum" sz="quarter" idx="12"/>
          </p:nvPr>
        </p:nvSpPr>
        <p:spPr/>
        <p:txBody>
          <a:bodyPr/>
          <a:lstStyle/>
          <a:p>
            <a:fld id="{FE20BAB7-E6EC-4EF7-A309-8B1219C7F06F}" type="slidenum">
              <a:rPr lang="ar-SA"/>
              <a:pPr/>
              <a:t>39</a:t>
            </a:fld>
            <a:endParaRPr lang="en-US"/>
          </a:p>
        </p:txBody>
      </p:sp>
      <p:sp>
        <p:nvSpPr>
          <p:cNvPr id="76802" name="Rectangle 2"/>
          <p:cNvSpPr>
            <a:spLocks noGrp="1" noChangeArrowheads="1"/>
          </p:cNvSpPr>
          <p:nvPr>
            <p:ph type="body" idx="1"/>
          </p:nvPr>
        </p:nvSpPr>
        <p:spPr>
          <a:xfrm>
            <a:off x="914400" y="990600"/>
            <a:ext cx="7543800" cy="5029200"/>
          </a:xfrm>
        </p:spPr>
        <p:txBody>
          <a:bodyPr/>
          <a:lstStyle/>
          <a:p>
            <a:pPr marL="609600" indent="-609600">
              <a:lnSpc>
                <a:spcPct val="80000"/>
              </a:lnSpc>
              <a:buFontTx/>
              <a:buNone/>
            </a:pPr>
            <a:r>
              <a:rPr lang="en-US" sz="1600"/>
              <a:t>There are six tabs in the </a:t>
            </a:r>
            <a:r>
              <a:rPr lang="en-US" sz="1600" b="1"/>
              <a:t>Format Cells</a:t>
            </a:r>
            <a:r>
              <a:rPr lang="en-US" sz="1600"/>
              <a:t> dialog box: </a:t>
            </a:r>
            <a:r>
              <a:rPr lang="en-US" sz="1600" b="1"/>
              <a:t>Number</a:t>
            </a:r>
            <a:r>
              <a:rPr lang="en-US" sz="1600"/>
              <a:t>, </a:t>
            </a:r>
            <a:r>
              <a:rPr lang="en-US" sz="1600" b="1"/>
              <a:t>Alignment</a:t>
            </a:r>
            <a:r>
              <a:rPr lang="en-US" sz="1600"/>
              <a:t>, </a:t>
            </a:r>
            <a:r>
              <a:rPr lang="en-US" sz="1600" b="1"/>
              <a:t>Font</a:t>
            </a:r>
            <a:r>
              <a:rPr lang="en-US" sz="1600"/>
              <a:t>, </a:t>
            </a:r>
            <a:r>
              <a:rPr lang="en-US" sz="1600" b="1"/>
              <a:t>Border</a:t>
            </a:r>
            <a:r>
              <a:rPr lang="en-US" sz="1600"/>
              <a:t>, </a:t>
            </a:r>
            <a:r>
              <a:rPr lang="en-US" sz="1600" b="1"/>
              <a:t>Patterns</a:t>
            </a:r>
            <a:r>
              <a:rPr lang="en-US" sz="1600"/>
              <a:t>, and </a:t>
            </a:r>
            <a:r>
              <a:rPr lang="en-US" sz="1600" b="1"/>
              <a:t>Protection</a:t>
            </a:r>
            <a:r>
              <a:rPr lang="en-US" sz="1600"/>
              <a:t>. </a:t>
            </a:r>
          </a:p>
          <a:p>
            <a:pPr marL="609600" indent="-609600">
              <a:lnSpc>
                <a:spcPct val="80000"/>
              </a:lnSpc>
              <a:buFontTx/>
              <a:buAutoNum type="arabicPeriod"/>
            </a:pPr>
            <a:r>
              <a:rPr lang="en-US" sz="1600" b="1"/>
              <a:t>Number Tab</a:t>
            </a:r>
            <a:r>
              <a:rPr lang="en-US" sz="1600"/>
              <a:t>: This tab contains options regarding formats of numbers. These are General, Number, Accounting, date, time, Percentage, Fraction, Scientific, text, Special and custom. By default, the general format. The user can select any format as per requirement.</a:t>
            </a:r>
          </a:p>
          <a:p>
            <a:pPr marL="609600" indent="-609600">
              <a:lnSpc>
                <a:spcPct val="80000"/>
              </a:lnSpc>
              <a:buFontTx/>
              <a:buAutoNum type="arabicPeriod"/>
            </a:pPr>
            <a:r>
              <a:rPr lang="en-US" sz="1600" b="1"/>
              <a:t>Alignment Tab</a:t>
            </a:r>
            <a:r>
              <a:rPr lang="en-US" sz="1600"/>
              <a:t>:  It contains options to align text horizontally (left, center, right, justify etc), vertically (left, center, right, justify etc), orientation of text, merging of cells etc.</a:t>
            </a:r>
          </a:p>
          <a:p>
            <a:pPr marL="609600" indent="-609600">
              <a:lnSpc>
                <a:spcPct val="80000"/>
              </a:lnSpc>
              <a:buFontTx/>
              <a:buAutoNum type="arabicPeriod"/>
            </a:pPr>
            <a:endParaRPr lang="en-US" sz="1600"/>
          </a:p>
          <a:p>
            <a:pPr marL="609600" indent="-609600">
              <a:lnSpc>
                <a:spcPct val="80000"/>
              </a:lnSpc>
              <a:buFontTx/>
              <a:buAutoNum type="arabicPeriod"/>
            </a:pPr>
            <a:endParaRPr lang="en-US" sz="1200"/>
          </a:p>
          <a:p>
            <a:pPr marL="609600" indent="-609600">
              <a:lnSpc>
                <a:spcPct val="80000"/>
              </a:lnSpc>
              <a:buFontTx/>
              <a:buAutoNum type="arabicPeriod"/>
            </a:pPr>
            <a:endParaRPr lang="en-US" sz="1200"/>
          </a:p>
          <a:p>
            <a:pPr marL="609600" indent="-609600">
              <a:lnSpc>
                <a:spcPct val="80000"/>
              </a:lnSpc>
              <a:buFontTx/>
              <a:buNone/>
            </a:pPr>
            <a:endParaRPr lang="en-US" sz="1200"/>
          </a:p>
          <a:p>
            <a:pPr marL="609600" indent="-609600">
              <a:lnSpc>
                <a:spcPct val="80000"/>
              </a:lnSpc>
              <a:buFontTx/>
              <a:buNone/>
            </a:pPr>
            <a:endParaRPr lang="en-US" sz="1200"/>
          </a:p>
          <a:p>
            <a:pPr marL="609600" indent="-609600">
              <a:lnSpc>
                <a:spcPct val="80000"/>
              </a:lnSpc>
              <a:buFontTx/>
              <a:buNone/>
            </a:pPr>
            <a:endParaRPr lang="en-US" sz="1200"/>
          </a:p>
          <a:p>
            <a:pPr marL="609600" indent="-609600">
              <a:lnSpc>
                <a:spcPct val="80000"/>
              </a:lnSpc>
              <a:buFontTx/>
              <a:buNone/>
            </a:pPr>
            <a:endParaRPr lang="en-US" sz="1200"/>
          </a:p>
          <a:p>
            <a:pPr marL="609600" indent="-609600">
              <a:lnSpc>
                <a:spcPct val="80000"/>
              </a:lnSpc>
              <a:buFontTx/>
              <a:buNone/>
            </a:pPr>
            <a:endParaRPr lang="en-US" sz="1200"/>
          </a:p>
          <a:p>
            <a:pPr marL="609600" indent="-609600">
              <a:lnSpc>
                <a:spcPct val="80000"/>
              </a:lnSpc>
              <a:buFontTx/>
              <a:buNone/>
            </a:pPr>
            <a:endParaRPr lang="en-US" sz="1200"/>
          </a:p>
          <a:p>
            <a:pPr marL="609600" indent="-609600">
              <a:lnSpc>
                <a:spcPct val="80000"/>
              </a:lnSpc>
              <a:buFontTx/>
              <a:buNone/>
            </a:pPr>
            <a:endParaRPr lang="en-US" sz="1200"/>
          </a:p>
          <a:p>
            <a:pPr marL="609600" indent="-609600">
              <a:lnSpc>
                <a:spcPct val="80000"/>
              </a:lnSpc>
              <a:buFontTx/>
              <a:buNone/>
            </a:pPr>
            <a:endParaRPr lang="en-US" sz="1200"/>
          </a:p>
          <a:p>
            <a:pPr marL="609600" indent="-609600">
              <a:lnSpc>
                <a:spcPct val="80000"/>
              </a:lnSpc>
              <a:buFontTx/>
              <a:buNone/>
            </a:pPr>
            <a:endParaRPr lang="en-US" sz="1200"/>
          </a:p>
          <a:p>
            <a:pPr marL="609600" indent="-609600">
              <a:lnSpc>
                <a:spcPct val="80000"/>
              </a:lnSpc>
              <a:buFontTx/>
              <a:buNone/>
            </a:pPr>
            <a:r>
              <a:rPr lang="en-US" sz="1600" b="1"/>
              <a:t>3.</a:t>
            </a:r>
            <a:r>
              <a:rPr lang="en-US" sz="1200"/>
              <a:t> </a:t>
            </a:r>
            <a:r>
              <a:rPr lang="en-US" sz="1600" b="1"/>
              <a:t>Font Tab</a:t>
            </a:r>
            <a:r>
              <a:rPr lang="en-US" sz="1600"/>
              <a:t>: Here the user can select a specific font type, size of text, colour and underline text etc.</a:t>
            </a:r>
          </a:p>
        </p:txBody>
      </p:sp>
      <p:sp>
        <p:nvSpPr>
          <p:cNvPr id="76803" name="Text Box 3"/>
          <p:cNvSpPr txBox="1">
            <a:spLocks noGrp="1" noChangeArrowheads="1"/>
          </p:cNvSpPr>
          <p:nvPr>
            <p:ph type="title"/>
          </p:nvPr>
        </p:nvSpPr>
        <p:spPr>
          <a:xfrm>
            <a:off x="442913" y="457200"/>
            <a:ext cx="8243887" cy="457200"/>
          </a:xfrm>
          <a:noFill/>
          <a:ln/>
        </p:spPr>
        <p:txBody>
          <a:bodyPr/>
          <a:lstStyle/>
          <a:p>
            <a:pPr>
              <a:lnSpc>
                <a:spcPct val="100000"/>
              </a:lnSpc>
              <a:spcBef>
                <a:spcPct val="50000"/>
              </a:spcBef>
            </a:pPr>
            <a:r>
              <a:rPr lang="en-US" sz="3200" u="sng">
                <a:solidFill>
                  <a:srgbClr val="FF0066"/>
                </a:solidFill>
              </a:rPr>
              <a:t>Formatting Cells</a:t>
            </a:r>
          </a:p>
        </p:txBody>
      </p:sp>
      <p:pic>
        <p:nvPicPr>
          <p:cNvPr id="76805" name="Picture 5"/>
          <p:cNvPicPr>
            <a:picLocks noChangeAspect="1" noChangeArrowheads="1"/>
          </p:cNvPicPr>
          <p:nvPr/>
        </p:nvPicPr>
        <p:blipFill>
          <a:blip r:embed="rId2" cstate="print"/>
          <a:srcRect/>
          <a:stretch>
            <a:fillRect/>
          </a:stretch>
        </p:blipFill>
        <p:spPr bwMode="auto">
          <a:xfrm>
            <a:off x="3429000" y="3200400"/>
            <a:ext cx="3048000" cy="2058988"/>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By: Imdadullah, Lecturer Department of MIS, CBA, KSU</a:t>
            </a:r>
          </a:p>
        </p:txBody>
      </p:sp>
      <p:sp>
        <p:nvSpPr>
          <p:cNvPr id="5" name="Slide Number Placeholder 5"/>
          <p:cNvSpPr>
            <a:spLocks noGrp="1"/>
          </p:cNvSpPr>
          <p:nvPr>
            <p:ph type="sldNum" sz="quarter" idx="12"/>
          </p:nvPr>
        </p:nvSpPr>
        <p:spPr/>
        <p:txBody>
          <a:bodyPr/>
          <a:lstStyle/>
          <a:p>
            <a:fld id="{B1668BDD-2633-4E54-87BC-A257F227F98B}" type="slidenum">
              <a:rPr lang="ar-SA"/>
              <a:pPr/>
              <a:t>4</a:t>
            </a:fld>
            <a:endParaRPr lang="en-US"/>
          </a:p>
        </p:txBody>
      </p:sp>
      <p:sp>
        <p:nvSpPr>
          <p:cNvPr id="26628" name="Text Box 4"/>
          <p:cNvSpPr txBox="1">
            <a:spLocks noGrp="1" noChangeArrowheads="1"/>
          </p:cNvSpPr>
          <p:nvPr>
            <p:ph type="title"/>
          </p:nvPr>
        </p:nvSpPr>
        <p:spPr>
          <a:xfrm>
            <a:off x="442913" y="457200"/>
            <a:ext cx="8243887" cy="762000"/>
          </a:xfrm>
          <a:noFill/>
          <a:ln/>
        </p:spPr>
        <p:txBody>
          <a:bodyPr/>
          <a:lstStyle/>
          <a:p>
            <a:pPr>
              <a:lnSpc>
                <a:spcPct val="100000"/>
              </a:lnSpc>
              <a:spcBef>
                <a:spcPct val="50000"/>
              </a:spcBef>
            </a:pPr>
            <a:r>
              <a:rPr lang="en-US" u="sng">
                <a:solidFill>
                  <a:srgbClr val="FF0066"/>
                </a:solidFill>
              </a:rPr>
              <a:t>Cell Address</a:t>
            </a:r>
          </a:p>
        </p:txBody>
      </p:sp>
      <p:sp>
        <p:nvSpPr>
          <p:cNvPr id="26629" name="Rectangle 5"/>
          <p:cNvSpPr>
            <a:spLocks noGrp="1" noChangeArrowheads="1"/>
          </p:cNvSpPr>
          <p:nvPr>
            <p:ph type="body" idx="1"/>
          </p:nvPr>
        </p:nvSpPr>
        <p:spPr>
          <a:xfrm>
            <a:off x="1066800" y="1981200"/>
            <a:ext cx="7162800" cy="3048000"/>
          </a:xfrm>
          <a:noFill/>
          <a:ln/>
        </p:spPr>
        <p:txBody>
          <a:bodyPr/>
          <a:lstStyle/>
          <a:p>
            <a:pPr>
              <a:lnSpc>
                <a:spcPct val="80000"/>
              </a:lnSpc>
            </a:pPr>
            <a:r>
              <a:rPr lang="en-US" sz="1800"/>
              <a:t>Cell Address shows where the pointer is located in the worksheet</a:t>
            </a:r>
          </a:p>
          <a:p>
            <a:pPr>
              <a:lnSpc>
                <a:spcPct val="80000"/>
              </a:lnSpc>
            </a:pPr>
            <a:endParaRPr lang="en-US" sz="1800"/>
          </a:p>
          <a:p>
            <a:pPr>
              <a:lnSpc>
                <a:spcPct val="80000"/>
              </a:lnSpc>
            </a:pPr>
            <a:r>
              <a:rPr lang="en-US" sz="1800"/>
              <a:t>Cell Address is composed of Column Number followed by Row Number</a:t>
            </a:r>
          </a:p>
          <a:p>
            <a:pPr>
              <a:lnSpc>
                <a:spcPct val="80000"/>
              </a:lnSpc>
            </a:pPr>
            <a:endParaRPr lang="en-US" sz="1800"/>
          </a:p>
          <a:p>
            <a:pPr>
              <a:lnSpc>
                <a:spcPct val="80000"/>
              </a:lnSpc>
            </a:pPr>
            <a:r>
              <a:rPr lang="en-US" sz="1800"/>
              <a:t>For Example </a:t>
            </a:r>
            <a:r>
              <a:rPr lang="en-US" sz="1800">
                <a:solidFill>
                  <a:srgbClr val="FF0000"/>
                </a:solidFill>
              </a:rPr>
              <a:t>A4</a:t>
            </a:r>
            <a:r>
              <a:rPr lang="en-US" sz="1800"/>
              <a:t> means Column A and Row 4</a:t>
            </a:r>
          </a:p>
          <a:p>
            <a:pPr>
              <a:lnSpc>
                <a:spcPct val="80000"/>
              </a:lnSpc>
              <a:buFontTx/>
              <a:buNone/>
            </a:pPr>
            <a:endParaRPr lang="en-US" sz="1800"/>
          </a:p>
          <a:p>
            <a:pPr>
              <a:lnSpc>
                <a:spcPct val="80000"/>
              </a:lnSpc>
            </a:pPr>
            <a:r>
              <a:rPr lang="en-US" sz="1800"/>
              <a:t>Total Rows 		:  65536</a:t>
            </a:r>
          </a:p>
          <a:p>
            <a:pPr>
              <a:lnSpc>
                <a:spcPct val="80000"/>
              </a:lnSpc>
              <a:buFontTx/>
              <a:buNone/>
            </a:pPr>
            <a:endParaRPr lang="en-US" sz="1800"/>
          </a:p>
          <a:p>
            <a:pPr>
              <a:lnSpc>
                <a:spcPct val="80000"/>
              </a:lnSpc>
            </a:pPr>
            <a:r>
              <a:rPr lang="en-US" sz="1800"/>
              <a:t>Total Columns 	:  256</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4"/>
          <p:cNvSpPr>
            <a:spLocks noGrp="1"/>
          </p:cNvSpPr>
          <p:nvPr>
            <p:ph type="ftr" sz="quarter" idx="11"/>
          </p:nvPr>
        </p:nvSpPr>
        <p:spPr/>
        <p:txBody>
          <a:bodyPr/>
          <a:lstStyle/>
          <a:p>
            <a:r>
              <a:rPr lang="en-US"/>
              <a:t>By: Imdadullah, Lecturer Department of MIS, CBA, KSU</a:t>
            </a:r>
          </a:p>
        </p:txBody>
      </p:sp>
      <p:sp>
        <p:nvSpPr>
          <p:cNvPr id="8" name="Slide Number Placeholder 5"/>
          <p:cNvSpPr>
            <a:spLocks noGrp="1"/>
          </p:cNvSpPr>
          <p:nvPr>
            <p:ph type="sldNum" sz="quarter" idx="12"/>
          </p:nvPr>
        </p:nvSpPr>
        <p:spPr/>
        <p:txBody>
          <a:bodyPr/>
          <a:lstStyle/>
          <a:p>
            <a:fld id="{F3DF017A-ACC3-4841-9A0D-CD8FB3536D42}" type="slidenum">
              <a:rPr lang="ar-SA"/>
              <a:pPr/>
              <a:t>40</a:t>
            </a:fld>
            <a:endParaRPr lang="en-US"/>
          </a:p>
        </p:txBody>
      </p:sp>
      <p:sp>
        <p:nvSpPr>
          <p:cNvPr id="78850" name="Rectangle 2"/>
          <p:cNvSpPr>
            <a:spLocks noGrp="1" noChangeArrowheads="1"/>
          </p:cNvSpPr>
          <p:nvPr>
            <p:ph type="body" idx="1"/>
          </p:nvPr>
        </p:nvSpPr>
        <p:spPr>
          <a:xfrm>
            <a:off x="914400" y="990600"/>
            <a:ext cx="7543800" cy="5029200"/>
          </a:xfrm>
        </p:spPr>
        <p:txBody>
          <a:bodyPr/>
          <a:lstStyle/>
          <a:p>
            <a:pPr marL="609600" indent="-609600">
              <a:lnSpc>
                <a:spcPct val="80000"/>
              </a:lnSpc>
              <a:buFontTx/>
              <a:buAutoNum type="arabicPeriod" startAt="4"/>
            </a:pPr>
            <a:r>
              <a:rPr lang="en-US" sz="1600" b="1"/>
              <a:t>Border Tab</a:t>
            </a:r>
            <a:r>
              <a:rPr lang="en-US" sz="1600"/>
              <a:t>: To surround the cells with border (lines), border option is used. It contains line types, lines colours, and options to draw border on left, right, top and bottom etc.</a:t>
            </a:r>
          </a:p>
          <a:p>
            <a:pPr marL="609600" indent="-609600">
              <a:lnSpc>
                <a:spcPct val="80000"/>
              </a:lnSpc>
              <a:buFontTx/>
              <a:buAutoNum type="arabicPeriod" startAt="4"/>
            </a:pPr>
            <a:endParaRPr lang="en-US" sz="1600"/>
          </a:p>
          <a:p>
            <a:pPr marL="609600" indent="-609600">
              <a:lnSpc>
                <a:spcPct val="80000"/>
              </a:lnSpc>
              <a:buFontTx/>
              <a:buAutoNum type="arabicPeriod" startAt="4"/>
            </a:pPr>
            <a:endParaRPr lang="en-US" sz="1600"/>
          </a:p>
          <a:p>
            <a:pPr marL="609600" indent="-609600">
              <a:lnSpc>
                <a:spcPct val="80000"/>
              </a:lnSpc>
              <a:buFontTx/>
              <a:buAutoNum type="arabicPeriod" startAt="4"/>
            </a:pPr>
            <a:endParaRPr lang="en-US" sz="1600"/>
          </a:p>
          <a:p>
            <a:pPr marL="609600" indent="-609600">
              <a:lnSpc>
                <a:spcPct val="80000"/>
              </a:lnSpc>
              <a:buFontTx/>
              <a:buAutoNum type="arabicPeriod" startAt="4"/>
            </a:pPr>
            <a:endParaRPr lang="en-US" sz="1600"/>
          </a:p>
          <a:p>
            <a:pPr marL="609600" indent="-609600">
              <a:lnSpc>
                <a:spcPct val="80000"/>
              </a:lnSpc>
              <a:buFontTx/>
              <a:buAutoNum type="arabicPeriod" startAt="4"/>
            </a:pPr>
            <a:endParaRPr lang="en-US" sz="1600"/>
          </a:p>
          <a:p>
            <a:pPr marL="609600" indent="-609600">
              <a:lnSpc>
                <a:spcPct val="80000"/>
              </a:lnSpc>
              <a:buFontTx/>
              <a:buAutoNum type="arabicPeriod" startAt="4"/>
            </a:pPr>
            <a:endParaRPr lang="en-US" sz="1600"/>
          </a:p>
          <a:p>
            <a:pPr marL="609600" indent="-609600">
              <a:lnSpc>
                <a:spcPct val="80000"/>
              </a:lnSpc>
              <a:buFontTx/>
              <a:buAutoNum type="arabicPeriod" startAt="4"/>
            </a:pPr>
            <a:endParaRPr lang="en-US" sz="1600"/>
          </a:p>
          <a:p>
            <a:pPr marL="609600" indent="-609600">
              <a:lnSpc>
                <a:spcPct val="80000"/>
              </a:lnSpc>
              <a:buFontTx/>
              <a:buAutoNum type="arabicPeriod" startAt="4"/>
            </a:pPr>
            <a:endParaRPr lang="en-US" sz="1600"/>
          </a:p>
          <a:p>
            <a:pPr marL="609600" indent="-609600">
              <a:lnSpc>
                <a:spcPct val="80000"/>
              </a:lnSpc>
              <a:buFontTx/>
              <a:buAutoNum type="arabicPeriod" startAt="4"/>
            </a:pPr>
            <a:endParaRPr lang="en-US" sz="1600"/>
          </a:p>
          <a:p>
            <a:pPr marL="609600" indent="-609600">
              <a:lnSpc>
                <a:spcPct val="80000"/>
              </a:lnSpc>
              <a:buFontTx/>
              <a:buAutoNum type="arabicPeriod" startAt="4"/>
            </a:pPr>
            <a:endParaRPr lang="en-US" sz="1600"/>
          </a:p>
          <a:p>
            <a:pPr marL="609600" indent="-609600">
              <a:lnSpc>
                <a:spcPct val="80000"/>
              </a:lnSpc>
              <a:buFontTx/>
              <a:buAutoNum type="arabicPeriod" startAt="4"/>
            </a:pPr>
            <a:endParaRPr lang="en-US" sz="1600"/>
          </a:p>
          <a:p>
            <a:pPr marL="609600" indent="-609600">
              <a:lnSpc>
                <a:spcPct val="80000"/>
              </a:lnSpc>
              <a:buFontTx/>
              <a:buAutoNum type="arabicPeriod" startAt="4"/>
            </a:pPr>
            <a:endParaRPr lang="en-US" sz="1600"/>
          </a:p>
          <a:p>
            <a:pPr marL="609600" indent="-609600">
              <a:lnSpc>
                <a:spcPct val="80000"/>
              </a:lnSpc>
              <a:buFontTx/>
              <a:buAutoNum type="arabicPeriod" startAt="4"/>
            </a:pPr>
            <a:endParaRPr lang="en-US" sz="1600"/>
          </a:p>
          <a:p>
            <a:pPr marL="609600" indent="-609600">
              <a:lnSpc>
                <a:spcPct val="80000"/>
              </a:lnSpc>
              <a:buFontTx/>
              <a:buAutoNum type="arabicPeriod" startAt="4"/>
            </a:pPr>
            <a:r>
              <a:rPr lang="en-US" sz="1600" b="1"/>
              <a:t>Pattern Tab</a:t>
            </a:r>
            <a:r>
              <a:rPr lang="en-US" sz="1600"/>
              <a:t>: It has the patterns and colours shown in the dialogus box:</a:t>
            </a:r>
          </a:p>
          <a:p>
            <a:pPr marL="609600" indent="-609600">
              <a:lnSpc>
                <a:spcPct val="80000"/>
              </a:lnSpc>
              <a:buFontTx/>
              <a:buAutoNum type="arabicPeriod" startAt="4"/>
            </a:pPr>
            <a:r>
              <a:rPr lang="en-US" sz="1600" b="1"/>
              <a:t>Protection Tab</a:t>
            </a:r>
            <a:r>
              <a:rPr lang="en-US" sz="1600"/>
              <a:t>:  It has two options Locked and Hidden but these options work only when the worksheet is protected. To protect the sheet, click on </a:t>
            </a:r>
            <a:r>
              <a:rPr lang="en-US" sz="1600">
                <a:solidFill>
                  <a:srgbClr val="FF0066"/>
                </a:solidFill>
              </a:rPr>
              <a:t>Tools menu&gt; Protect Sheet</a:t>
            </a:r>
          </a:p>
        </p:txBody>
      </p:sp>
      <p:sp>
        <p:nvSpPr>
          <p:cNvPr id="78851" name="Text Box 3"/>
          <p:cNvSpPr txBox="1">
            <a:spLocks noGrp="1" noChangeArrowheads="1"/>
          </p:cNvSpPr>
          <p:nvPr>
            <p:ph type="title"/>
          </p:nvPr>
        </p:nvSpPr>
        <p:spPr>
          <a:xfrm>
            <a:off x="442913" y="457200"/>
            <a:ext cx="8243887" cy="457200"/>
          </a:xfrm>
          <a:noFill/>
          <a:ln/>
        </p:spPr>
        <p:txBody>
          <a:bodyPr/>
          <a:lstStyle/>
          <a:p>
            <a:pPr>
              <a:lnSpc>
                <a:spcPct val="100000"/>
              </a:lnSpc>
              <a:spcBef>
                <a:spcPct val="50000"/>
              </a:spcBef>
            </a:pPr>
            <a:r>
              <a:rPr lang="en-US" sz="3200" u="sng">
                <a:solidFill>
                  <a:srgbClr val="FF0066"/>
                </a:solidFill>
              </a:rPr>
              <a:t>Formatting Cells</a:t>
            </a:r>
          </a:p>
        </p:txBody>
      </p:sp>
      <p:pic>
        <p:nvPicPr>
          <p:cNvPr id="78853" name="Picture 5"/>
          <p:cNvPicPr>
            <a:picLocks noChangeAspect="1" noChangeArrowheads="1"/>
          </p:cNvPicPr>
          <p:nvPr/>
        </p:nvPicPr>
        <p:blipFill>
          <a:blip r:embed="rId2" cstate="print"/>
          <a:srcRect/>
          <a:stretch>
            <a:fillRect/>
          </a:stretch>
        </p:blipFill>
        <p:spPr bwMode="auto">
          <a:xfrm>
            <a:off x="1524000" y="1828800"/>
            <a:ext cx="3276600" cy="2127250"/>
          </a:xfrm>
          <a:prstGeom prst="rect">
            <a:avLst/>
          </a:prstGeom>
          <a:noFill/>
        </p:spPr>
      </p:pic>
      <p:pic>
        <p:nvPicPr>
          <p:cNvPr id="78854" name="Picture 6"/>
          <p:cNvPicPr>
            <a:picLocks noChangeAspect="1" noChangeArrowheads="1"/>
          </p:cNvPicPr>
          <p:nvPr/>
        </p:nvPicPr>
        <p:blipFill>
          <a:blip r:embed="rId3" cstate="print"/>
          <a:srcRect/>
          <a:stretch>
            <a:fillRect/>
          </a:stretch>
        </p:blipFill>
        <p:spPr bwMode="auto">
          <a:xfrm>
            <a:off x="5334000" y="1828800"/>
            <a:ext cx="3287713" cy="2819400"/>
          </a:xfrm>
          <a:prstGeom prst="rect">
            <a:avLst/>
          </a:prstGeom>
          <a:noFill/>
        </p:spPr>
      </p:pic>
      <p:sp>
        <p:nvSpPr>
          <p:cNvPr id="78855" name="Line 7"/>
          <p:cNvSpPr>
            <a:spLocks noChangeShapeType="1"/>
          </p:cNvSpPr>
          <p:nvPr/>
        </p:nvSpPr>
        <p:spPr bwMode="auto">
          <a:xfrm flipV="1">
            <a:off x="3048000" y="3657600"/>
            <a:ext cx="2743200" cy="1447800"/>
          </a:xfrm>
          <a:prstGeom prst="line">
            <a:avLst/>
          </a:prstGeom>
          <a:noFill/>
          <a:ln w="38100" cmpd="dbl">
            <a:solidFill>
              <a:srgbClr val="FF0066"/>
            </a:solidFill>
            <a:round/>
            <a:headEnd/>
            <a:tailEnd type="triangle" w="med" len="med"/>
          </a:ln>
          <a:effectLst/>
        </p:spPr>
        <p:txBody>
          <a:bodyPr/>
          <a:lstStyle/>
          <a:p>
            <a:endParaRPr lang="en-GB"/>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oter Placeholder 4"/>
          <p:cNvSpPr>
            <a:spLocks noGrp="1"/>
          </p:cNvSpPr>
          <p:nvPr>
            <p:ph type="ftr" sz="quarter" idx="11"/>
          </p:nvPr>
        </p:nvSpPr>
        <p:spPr/>
        <p:txBody>
          <a:bodyPr/>
          <a:lstStyle/>
          <a:p>
            <a:r>
              <a:rPr lang="en-US"/>
              <a:t>By: Imdadullah, Lecturer Department of MIS, CBA, KSU</a:t>
            </a:r>
          </a:p>
        </p:txBody>
      </p:sp>
      <p:sp>
        <p:nvSpPr>
          <p:cNvPr id="80898" name="Rectangle 2"/>
          <p:cNvSpPr>
            <a:spLocks noGrp="1" noChangeArrowheads="1"/>
          </p:cNvSpPr>
          <p:nvPr>
            <p:ph type="body" idx="1"/>
          </p:nvPr>
        </p:nvSpPr>
        <p:spPr>
          <a:xfrm>
            <a:off x="914400" y="990600"/>
            <a:ext cx="7543800" cy="1219200"/>
          </a:xfrm>
        </p:spPr>
        <p:txBody>
          <a:bodyPr/>
          <a:lstStyle/>
          <a:p>
            <a:pPr marL="609600" indent="-609600" algn="just">
              <a:lnSpc>
                <a:spcPct val="80000"/>
              </a:lnSpc>
              <a:buFontTx/>
              <a:buNone/>
            </a:pPr>
            <a:r>
              <a:rPr lang="en-US" sz="1600" dirty="0"/>
              <a:t>Conditional Formatting is based on fulfillment of a condition. If the condition is true, formatting takes and no action otherwise. </a:t>
            </a:r>
          </a:p>
          <a:p>
            <a:pPr marL="609600" indent="-609600" algn="just">
              <a:lnSpc>
                <a:spcPct val="80000"/>
              </a:lnSpc>
              <a:buFontTx/>
              <a:buNone/>
            </a:pPr>
            <a:r>
              <a:rPr lang="en-US" sz="1600" dirty="0"/>
              <a:t>Select the cells in which conditional formatting is required. Then click on </a:t>
            </a:r>
            <a:r>
              <a:rPr lang="en-US" sz="1600" dirty="0" smtClean="0">
                <a:solidFill>
                  <a:srgbClr val="FF0000"/>
                </a:solidFill>
              </a:rPr>
              <a:t>Home&gt; </a:t>
            </a:r>
            <a:r>
              <a:rPr lang="en-US" sz="1600" dirty="0">
                <a:solidFill>
                  <a:srgbClr val="FF0000"/>
                </a:solidFill>
              </a:rPr>
              <a:t>Con</a:t>
            </a:r>
            <a:r>
              <a:rPr lang="en-US" sz="1600" u="sng" dirty="0">
                <a:solidFill>
                  <a:srgbClr val="FF0000"/>
                </a:solidFill>
              </a:rPr>
              <a:t>d</a:t>
            </a:r>
            <a:r>
              <a:rPr lang="en-US" sz="1600" dirty="0">
                <a:solidFill>
                  <a:srgbClr val="FF0000"/>
                </a:solidFill>
              </a:rPr>
              <a:t>itional </a:t>
            </a:r>
            <a:r>
              <a:rPr lang="en-US" sz="1600" dirty="0" smtClean="0">
                <a:solidFill>
                  <a:srgbClr val="FF0000"/>
                </a:solidFill>
              </a:rPr>
              <a:t>Formatting&gt;Manage Rules&gt;</a:t>
            </a:r>
            <a:r>
              <a:rPr lang="en-US" sz="1600" dirty="0" smtClean="0"/>
              <a:t>. </a:t>
            </a:r>
            <a:r>
              <a:rPr lang="en-US" sz="1600" dirty="0"/>
              <a:t>The following dialogue box is displayed:</a:t>
            </a:r>
          </a:p>
          <a:p>
            <a:pPr marL="609600" indent="-609600">
              <a:lnSpc>
                <a:spcPct val="80000"/>
              </a:lnSpc>
            </a:pPr>
            <a:endParaRPr lang="en-US" sz="1600" dirty="0" smtClean="0"/>
          </a:p>
          <a:p>
            <a:pPr marL="609600" indent="-609600">
              <a:lnSpc>
                <a:spcPct val="80000"/>
              </a:lnSpc>
            </a:pPr>
            <a:endParaRPr lang="en-US" sz="1600" dirty="0" smtClean="0"/>
          </a:p>
          <a:p>
            <a:pPr marL="609600" indent="-609600">
              <a:lnSpc>
                <a:spcPct val="80000"/>
              </a:lnSpc>
            </a:pPr>
            <a:endParaRPr lang="en-US" sz="1600" dirty="0" smtClean="0"/>
          </a:p>
          <a:p>
            <a:pPr marL="609600" indent="-609600">
              <a:lnSpc>
                <a:spcPct val="80000"/>
              </a:lnSpc>
            </a:pPr>
            <a:endParaRPr lang="en-US" sz="1600" dirty="0" smtClean="0"/>
          </a:p>
          <a:p>
            <a:pPr marL="609600" indent="-609600">
              <a:lnSpc>
                <a:spcPct val="80000"/>
              </a:lnSpc>
            </a:pPr>
            <a:endParaRPr lang="en-US" sz="1600" dirty="0" smtClean="0"/>
          </a:p>
          <a:p>
            <a:pPr marL="609600" indent="-609600">
              <a:lnSpc>
                <a:spcPct val="80000"/>
              </a:lnSpc>
            </a:pPr>
            <a:endParaRPr lang="en-US" sz="1600" dirty="0" smtClean="0"/>
          </a:p>
          <a:p>
            <a:pPr marL="609600" indent="-609600">
              <a:lnSpc>
                <a:spcPct val="80000"/>
              </a:lnSpc>
            </a:pPr>
            <a:endParaRPr lang="en-US" sz="1600" dirty="0" smtClean="0"/>
          </a:p>
          <a:p>
            <a:pPr marL="609600" indent="-609600">
              <a:lnSpc>
                <a:spcPct val="80000"/>
              </a:lnSpc>
            </a:pPr>
            <a:endParaRPr lang="en-US" sz="1600" dirty="0" smtClean="0"/>
          </a:p>
          <a:p>
            <a:pPr marL="609600" indent="-609600">
              <a:lnSpc>
                <a:spcPct val="80000"/>
              </a:lnSpc>
            </a:pPr>
            <a:endParaRPr lang="en-US" sz="1600" dirty="0" smtClean="0"/>
          </a:p>
          <a:p>
            <a:pPr marL="609600" indent="-609600">
              <a:lnSpc>
                <a:spcPct val="80000"/>
              </a:lnSpc>
            </a:pPr>
            <a:r>
              <a:rPr lang="en-US" sz="1600" dirty="0" smtClean="0"/>
              <a:t>Now click </a:t>
            </a:r>
            <a:r>
              <a:rPr lang="en-US" sz="1600" dirty="0" smtClean="0">
                <a:solidFill>
                  <a:srgbClr val="FF0000"/>
                </a:solidFill>
              </a:rPr>
              <a:t>New Rules</a:t>
            </a:r>
            <a:r>
              <a:rPr lang="en-US" sz="1600" dirty="0" smtClean="0"/>
              <a:t>. A new Dialogue Box appears. Select </a:t>
            </a:r>
            <a:r>
              <a:rPr lang="en-US" sz="1600" dirty="0" smtClean="0">
                <a:solidFill>
                  <a:srgbClr val="FF0000"/>
                </a:solidFill>
              </a:rPr>
              <a:t>“Format only cells that contain”</a:t>
            </a:r>
            <a:endParaRPr lang="en-US" sz="1600" dirty="0">
              <a:solidFill>
                <a:srgbClr val="FF0000"/>
              </a:solidFill>
            </a:endParaRPr>
          </a:p>
        </p:txBody>
      </p:sp>
      <p:sp>
        <p:nvSpPr>
          <p:cNvPr id="80899" name="Text Box 3"/>
          <p:cNvSpPr txBox="1">
            <a:spLocks noGrp="1" noChangeArrowheads="1"/>
          </p:cNvSpPr>
          <p:nvPr>
            <p:ph type="title"/>
          </p:nvPr>
        </p:nvSpPr>
        <p:spPr>
          <a:xfrm>
            <a:off x="442913" y="457200"/>
            <a:ext cx="8243887" cy="457200"/>
          </a:xfrm>
          <a:noFill/>
          <a:ln/>
        </p:spPr>
        <p:txBody>
          <a:bodyPr/>
          <a:lstStyle/>
          <a:p>
            <a:pPr>
              <a:lnSpc>
                <a:spcPct val="100000"/>
              </a:lnSpc>
              <a:spcBef>
                <a:spcPct val="50000"/>
              </a:spcBef>
            </a:pPr>
            <a:r>
              <a:rPr lang="en-US" sz="3200" u="sng">
                <a:solidFill>
                  <a:srgbClr val="FF0066"/>
                </a:solidFill>
              </a:rPr>
              <a:t>Conditional Formatting</a:t>
            </a:r>
          </a:p>
        </p:txBody>
      </p:sp>
      <p:pic>
        <p:nvPicPr>
          <p:cNvPr id="5122" name="Picture 2"/>
          <p:cNvPicPr>
            <a:picLocks noChangeAspect="1" noChangeArrowheads="1"/>
          </p:cNvPicPr>
          <p:nvPr/>
        </p:nvPicPr>
        <p:blipFill>
          <a:blip r:embed="rId2" cstate="print"/>
          <a:srcRect/>
          <a:stretch>
            <a:fillRect/>
          </a:stretch>
        </p:blipFill>
        <p:spPr bwMode="auto">
          <a:xfrm>
            <a:off x="1676400" y="2514600"/>
            <a:ext cx="5324475" cy="159567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print"/>
          <a:srcRect/>
          <a:stretch>
            <a:fillRect/>
          </a:stretch>
        </p:blipFill>
        <p:spPr bwMode="auto">
          <a:xfrm>
            <a:off x="685800" y="1143000"/>
            <a:ext cx="8001000" cy="3752441"/>
          </a:xfrm>
          <a:prstGeom prst="rect">
            <a:avLst/>
          </a:prstGeom>
          <a:noFill/>
          <a:ln w="9525">
            <a:noFill/>
            <a:miter lim="800000"/>
            <a:headEnd/>
            <a:tailEnd/>
          </a:ln>
          <a:effectLst/>
        </p:spPr>
      </p:pic>
      <p:sp>
        <p:nvSpPr>
          <p:cNvPr id="12" name="Footer Placeholder 4"/>
          <p:cNvSpPr>
            <a:spLocks noGrp="1"/>
          </p:cNvSpPr>
          <p:nvPr>
            <p:ph type="ftr" sz="quarter" idx="11"/>
          </p:nvPr>
        </p:nvSpPr>
        <p:spPr/>
        <p:txBody>
          <a:bodyPr/>
          <a:lstStyle/>
          <a:p>
            <a:r>
              <a:rPr lang="en-US"/>
              <a:t>By: Imdadullah, Lecturer Department of MIS, CBA, KSU</a:t>
            </a:r>
          </a:p>
        </p:txBody>
      </p:sp>
      <p:sp>
        <p:nvSpPr>
          <p:cNvPr id="13" name="Slide Number Placeholder 5"/>
          <p:cNvSpPr>
            <a:spLocks noGrp="1"/>
          </p:cNvSpPr>
          <p:nvPr>
            <p:ph type="sldNum" sz="quarter" idx="12"/>
          </p:nvPr>
        </p:nvSpPr>
        <p:spPr/>
        <p:txBody>
          <a:bodyPr/>
          <a:lstStyle/>
          <a:p>
            <a:fld id="{0313437D-3D32-461D-AC53-2ED68AFB37E8}" type="slidenum">
              <a:rPr lang="ar-SA"/>
              <a:pPr/>
              <a:t>42</a:t>
            </a:fld>
            <a:endParaRPr lang="en-US"/>
          </a:p>
        </p:txBody>
      </p:sp>
      <p:sp>
        <p:nvSpPr>
          <p:cNvPr id="80899" name="Text Box 3"/>
          <p:cNvSpPr txBox="1">
            <a:spLocks noGrp="1" noChangeArrowheads="1"/>
          </p:cNvSpPr>
          <p:nvPr>
            <p:ph type="title"/>
          </p:nvPr>
        </p:nvSpPr>
        <p:spPr>
          <a:xfrm>
            <a:off x="442913" y="457200"/>
            <a:ext cx="8243887" cy="457200"/>
          </a:xfrm>
          <a:noFill/>
          <a:ln/>
        </p:spPr>
        <p:txBody>
          <a:bodyPr/>
          <a:lstStyle/>
          <a:p>
            <a:pPr>
              <a:lnSpc>
                <a:spcPct val="100000"/>
              </a:lnSpc>
              <a:spcBef>
                <a:spcPct val="50000"/>
              </a:spcBef>
            </a:pPr>
            <a:r>
              <a:rPr lang="en-US" sz="3200" u="sng">
                <a:solidFill>
                  <a:srgbClr val="FF0066"/>
                </a:solidFill>
              </a:rPr>
              <a:t>Conditional Formatting</a:t>
            </a:r>
          </a:p>
        </p:txBody>
      </p:sp>
      <p:sp>
        <p:nvSpPr>
          <p:cNvPr id="80903" name="AutoShape 7"/>
          <p:cNvSpPr>
            <a:spLocks noChangeArrowheads="1"/>
          </p:cNvSpPr>
          <p:nvPr/>
        </p:nvSpPr>
        <p:spPr bwMode="auto">
          <a:xfrm>
            <a:off x="228600" y="5181600"/>
            <a:ext cx="2133600" cy="1143000"/>
          </a:xfrm>
          <a:prstGeom prst="wedgeRoundRectCallout">
            <a:avLst>
              <a:gd name="adj1" fmla="val 36238"/>
              <a:gd name="adj2" fmla="val -221142"/>
              <a:gd name="adj3" fmla="val 16667"/>
            </a:avLst>
          </a:prstGeom>
          <a:solidFill>
            <a:schemeClr val="accent1"/>
          </a:solidFill>
          <a:ln w="9525">
            <a:solidFill>
              <a:schemeClr val="tx1"/>
            </a:solidFill>
            <a:miter lim="800000"/>
            <a:headEnd/>
            <a:tailEnd/>
          </a:ln>
          <a:effectLst/>
        </p:spPr>
        <p:txBody>
          <a:bodyPr/>
          <a:lstStyle/>
          <a:p>
            <a:pPr algn="ctr"/>
            <a:r>
              <a:rPr lang="en-US" sz="1100" b="1" dirty="0"/>
              <a:t>Select condition with appropriate values, then click on format. Then select options in Format Cells Dialogue Box</a:t>
            </a:r>
          </a:p>
        </p:txBody>
      </p:sp>
      <p:sp>
        <p:nvSpPr>
          <p:cNvPr id="80904" name="AutoShape 8"/>
          <p:cNvSpPr>
            <a:spLocks/>
          </p:cNvSpPr>
          <p:nvPr/>
        </p:nvSpPr>
        <p:spPr bwMode="auto">
          <a:xfrm rot="16200000">
            <a:off x="2705100" y="1409700"/>
            <a:ext cx="152400" cy="3581400"/>
          </a:xfrm>
          <a:prstGeom prst="leftBrace">
            <a:avLst>
              <a:gd name="adj1" fmla="val 195833"/>
              <a:gd name="adj2" fmla="val 49245"/>
            </a:avLst>
          </a:prstGeom>
          <a:noFill/>
          <a:ln w="19050">
            <a:solidFill>
              <a:srgbClr val="FF0000"/>
            </a:solidFill>
            <a:round/>
            <a:headEnd/>
            <a:tailEnd/>
          </a:ln>
          <a:effectLst/>
        </p:spPr>
        <p:txBody>
          <a:bodyPr wrap="none" anchor="ctr"/>
          <a:lstStyle/>
          <a:p>
            <a:endParaRPr lang="en-GB"/>
          </a:p>
        </p:txBody>
      </p:sp>
      <p:sp>
        <p:nvSpPr>
          <p:cNvPr id="80905" name="Line 9"/>
          <p:cNvSpPr>
            <a:spLocks noChangeShapeType="1"/>
          </p:cNvSpPr>
          <p:nvPr/>
        </p:nvSpPr>
        <p:spPr bwMode="auto">
          <a:xfrm flipV="1">
            <a:off x="2286000" y="3657600"/>
            <a:ext cx="533400" cy="1828800"/>
          </a:xfrm>
          <a:prstGeom prst="line">
            <a:avLst/>
          </a:prstGeom>
          <a:noFill/>
          <a:ln w="19050">
            <a:solidFill>
              <a:srgbClr val="FF0000"/>
            </a:solidFill>
            <a:round/>
            <a:headEnd/>
            <a:tailEnd type="triangle" w="med" len="med"/>
          </a:ln>
          <a:effectLst/>
        </p:spPr>
        <p:txBody>
          <a:bodyPr/>
          <a:lstStyle/>
          <a:p>
            <a:endParaRPr lang="en-GB"/>
          </a:p>
        </p:txBody>
      </p:sp>
      <p:sp>
        <p:nvSpPr>
          <p:cNvPr id="80906" name="Line 10"/>
          <p:cNvSpPr>
            <a:spLocks noChangeShapeType="1"/>
          </p:cNvSpPr>
          <p:nvPr/>
        </p:nvSpPr>
        <p:spPr bwMode="auto">
          <a:xfrm flipV="1">
            <a:off x="2362200" y="4114800"/>
            <a:ext cx="2514600" cy="1524000"/>
          </a:xfrm>
          <a:prstGeom prst="line">
            <a:avLst/>
          </a:prstGeom>
          <a:noFill/>
          <a:ln w="19050">
            <a:solidFill>
              <a:srgbClr val="FF0000"/>
            </a:solidFill>
            <a:round/>
            <a:headEnd/>
            <a:tailEnd type="triangle" w="med" len="med"/>
          </a:ln>
          <a:effectLst/>
        </p:spPr>
        <p:txBody>
          <a:bodyPr/>
          <a:lstStyle/>
          <a:p>
            <a:endParaRPr lang="en-GB"/>
          </a:p>
        </p:txBody>
      </p:sp>
      <p:sp>
        <p:nvSpPr>
          <p:cNvPr id="80907" name="Text Box 11"/>
          <p:cNvSpPr txBox="1">
            <a:spLocks noChangeArrowheads="1"/>
          </p:cNvSpPr>
          <p:nvPr/>
        </p:nvSpPr>
        <p:spPr bwMode="auto">
          <a:xfrm>
            <a:off x="2001664" y="3131000"/>
            <a:ext cx="381000" cy="369332"/>
          </a:xfrm>
          <a:prstGeom prst="rect">
            <a:avLst/>
          </a:prstGeom>
          <a:noFill/>
          <a:ln w="9525">
            <a:noFill/>
            <a:miter lim="800000"/>
            <a:headEnd/>
            <a:tailEnd/>
          </a:ln>
          <a:effectLst/>
        </p:spPr>
        <p:txBody>
          <a:bodyPr wrap="square">
            <a:spAutoFit/>
          </a:bodyPr>
          <a:lstStyle/>
          <a:p>
            <a:pPr>
              <a:spcBef>
                <a:spcPct val="50000"/>
              </a:spcBef>
            </a:pPr>
            <a:r>
              <a:rPr lang="en-US" dirty="0">
                <a:solidFill>
                  <a:srgbClr val="FF0000"/>
                </a:solidFill>
              </a:rPr>
              <a:t>1</a:t>
            </a:r>
          </a:p>
        </p:txBody>
      </p:sp>
      <p:sp>
        <p:nvSpPr>
          <p:cNvPr id="80908" name="Text Box 12"/>
          <p:cNvSpPr txBox="1">
            <a:spLocks noChangeArrowheads="1"/>
          </p:cNvSpPr>
          <p:nvPr/>
        </p:nvSpPr>
        <p:spPr bwMode="auto">
          <a:xfrm>
            <a:off x="2895600" y="3657600"/>
            <a:ext cx="304800" cy="366713"/>
          </a:xfrm>
          <a:prstGeom prst="rect">
            <a:avLst/>
          </a:prstGeom>
          <a:noFill/>
          <a:ln w="9525">
            <a:noFill/>
            <a:miter lim="800000"/>
            <a:headEnd/>
            <a:tailEnd/>
          </a:ln>
          <a:effectLst/>
        </p:spPr>
        <p:txBody>
          <a:bodyPr>
            <a:spAutoFit/>
          </a:bodyPr>
          <a:lstStyle/>
          <a:p>
            <a:pPr>
              <a:spcBef>
                <a:spcPct val="50000"/>
              </a:spcBef>
            </a:pPr>
            <a:r>
              <a:rPr lang="en-US" dirty="0">
                <a:solidFill>
                  <a:srgbClr val="FF0000"/>
                </a:solidFill>
              </a:rPr>
              <a:t>2</a:t>
            </a:r>
          </a:p>
        </p:txBody>
      </p:sp>
      <p:sp>
        <p:nvSpPr>
          <p:cNvPr id="80909" name="Text Box 13"/>
          <p:cNvSpPr txBox="1">
            <a:spLocks noChangeArrowheads="1"/>
          </p:cNvSpPr>
          <p:nvPr/>
        </p:nvSpPr>
        <p:spPr bwMode="auto">
          <a:xfrm>
            <a:off x="4572000" y="4343400"/>
            <a:ext cx="381000" cy="366713"/>
          </a:xfrm>
          <a:prstGeom prst="rect">
            <a:avLst/>
          </a:prstGeom>
          <a:noFill/>
          <a:ln w="9525">
            <a:noFill/>
            <a:miter lim="800000"/>
            <a:headEnd/>
            <a:tailEnd/>
          </a:ln>
          <a:effectLst/>
        </p:spPr>
        <p:txBody>
          <a:bodyPr>
            <a:spAutoFit/>
          </a:bodyPr>
          <a:lstStyle/>
          <a:p>
            <a:pPr>
              <a:spcBef>
                <a:spcPct val="50000"/>
              </a:spcBef>
            </a:pPr>
            <a:r>
              <a:rPr lang="en-US" dirty="0">
                <a:solidFill>
                  <a:srgbClr val="FF0000"/>
                </a:solidFill>
              </a:rPr>
              <a:t>3</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5"/>
          <p:cNvSpPr>
            <a:spLocks noGrp="1" noChangeArrowheads="1"/>
          </p:cNvSpPr>
          <p:nvPr>
            <p:ph type="ftr" sz="quarter" idx="4294967295"/>
          </p:nvPr>
        </p:nvSpPr>
        <p:spPr>
          <a:xfrm>
            <a:off x="2514600" y="6019800"/>
            <a:ext cx="4343400" cy="701675"/>
          </a:xfrm>
          <a:prstGeom prst="rect">
            <a:avLst/>
          </a:prstGeom>
        </p:spPr>
        <p:txBody>
          <a:bodyPr/>
          <a:lstStyle/>
          <a:p>
            <a:pPr>
              <a:defRPr/>
            </a:pPr>
            <a:r>
              <a:rPr lang="en-US" dirty="0"/>
              <a:t>By: </a:t>
            </a:r>
            <a:r>
              <a:rPr lang="en-US" dirty="0" err="1"/>
              <a:t>Imdadullah</a:t>
            </a:r>
            <a:r>
              <a:rPr lang="en-US" dirty="0"/>
              <a:t>, Lecturer Department of MIS, CBA, KSU</a:t>
            </a:r>
          </a:p>
        </p:txBody>
      </p:sp>
      <p:sp>
        <p:nvSpPr>
          <p:cNvPr id="5" name="Rectangle 6"/>
          <p:cNvSpPr>
            <a:spLocks noGrp="1" noChangeArrowheads="1"/>
          </p:cNvSpPr>
          <p:nvPr>
            <p:ph type="sldNum" sz="quarter" idx="4294967295"/>
          </p:nvPr>
        </p:nvSpPr>
        <p:spPr>
          <a:xfrm>
            <a:off x="8001000" y="6245225"/>
            <a:ext cx="838200" cy="476250"/>
          </a:xfrm>
          <a:prstGeom prst="rect">
            <a:avLst/>
          </a:prstGeom>
        </p:spPr>
        <p:txBody>
          <a:bodyPr/>
          <a:lstStyle/>
          <a:p>
            <a:pPr>
              <a:defRPr/>
            </a:pPr>
            <a:fld id="{E7A164EF-681D-48F6-BEAE-1210A1805E25}" type="slidenum">
              <a:rPr lang="en-US"/>
              <a:pPr>
                <a:defRPr/>
              </a:pPr>
              <a:t>43</a:t>
            </a:fld>
            <a:endParaRPr lang="en-US" dirty="0"/>
          </a:p>
        </p:txBody>
      </p:sp>
      <p:sp>
        <p:nvSpPr>
          <p:cNvPr id="91138" name="Rectangle 2"/>
          <p:cNvSpPr>
            <a:spLocks noGrp="1" noRot="1" noChangeArrowheads="1"/>
          </p:cNvSpPr>
          <p:nvPr>
            <p:ph type="ctrTitle"/>
          </p:nvPr>
        </p:nvSpPr>
        <p:spPr>
          <a:xfrm>
            <a:off x="838200" y="596900"/>
            <a:ext cx="7810500" cy="1460500"/>
          </a:xfrm>
        </p:spPr>
        <p:txBody>
          <a:bodyPr/>
          <a:lstStyle/>
          <a:p>
            <a:pPr eaLnBrk="1" hangingPunct="1">
              <a:defRPr/>
            </a:pPr>
            <a:r>
              <a:rPr lang="en-US" sz="3200" smtClean="0">
                <a:solidFill>
                  <a:srgbClr val="FF0066"/>
                </a:solidFill>
              </a:rPr>
              <a:t>Data Analysis Tools </a:t>
            </a:r>
            <a:br>
              <a:rPr lang="en-US" sz="3200" smtClean="0">
                <a:solidFill>
                  <a:srgbClr val="FF0066"/>
                </a:solidFill>
              </a:rPr>
            </a:br>
            <a:r>
              <a:rPr lang="en-US" sz="3200" smtClean="0">
                <a:solidFill>
                  <a:srgbClr val="FF0066"/>
                </a:solidFill>
              </a:rPr>
              <a:t>Goal Seek and Scenario</a:t>
            </a:r>
            <a:r>
              <a:rPr lang="en-US" sz="4800" smtClean="0"/>
              <a:t> </a:t>
            </a:r>
          </a:p>
        </p:txBody>
      </p:sp>
      <p:sp>
        <p:nvSpPr>
          <p:cNvPr id="91141" name="Rectangle 5"/>
          <p:cNvSpPr>
            <a:spLocks noChangeArrowheads="1"/>
          </p:cNvSpPr>
          <p:nvPr/>
        </p:nvSpPr>
        <p:spPr bwMode="auto">
          <a:xfrm>
            <a:off x="685800" y="2362200"/>
            <a:ext cx="7772400" cy="2209800"/>
          </a:xfrm>
          <a:prstGeom prst="rect">
            <a:avLst/>
          </a:prstGeom>
          <a:noFill/>
          <a:ln w="9525">
            <a:noFill/>
            <a:miter lim="800000"/>
            <a:headEnd/>
            <a:tailEnd/>
          </a:ln>
        </p:spPr>
        <p:txBody>
          <a:bodyPr/>
          <a:lstStyle/>
          <a:p>
            <a:pPr eaLnBrk="1" hangingPunct="1">
              <a:lnSpc>
                <a:spcPct val="90000"/>
              </a:lnSpc>
              <a:buClr>
                <a:schemeClr val="tx2"/>
              </a:buClr>
            </a:pPr>
            <a:endParaRPr lang="en-US" sz="2000" dirty="0">
              <a:cs typeface="Times New Roman" pitchFamily="18" charset="0"/>
            </a:endParaRPr>
          </a:p>
          <a:p>
            <a:pPr eaLnBrk="1" hangingPunct="1">
              <a:lnSpc>
                <a:spcPct val="90000"/>
              </a:lnSpc>
              <a:buClr>
                <a:schemeClr val="tx2"/>
              </a:buClr>
            </a:pPr>
            <a:r>
              <a:rPr lang="en-US" sz="2000" dirty="0">
                <a:latin typeface="Times New Roman" pitchFamily="18" charset="0"/>
                <a:cs typeface="Times New Roman" pitchFamily="18" charset="0"/>
              </a:rPr>
              <a:t>Goal Seek, optimizes a goal and provides a solution when one variable changes. </a:t>
            </a:r>
          </a:p>
          <a:p>
            <a:pPr eaLnBrk="1" hangingPunct="1">
              <a:lnSpc>
                <a:spcPct val="90000"/>
              </a:lnSpc>
              <a:buClr>
                <a:schemeClr val="tx2"/>
              </a:buClr>
            </a:pPr>
            <a:endParaRPr lang="en-US" sz="2000" dirty="0">
              <a:latin typeface="Times New Roman" pitchFamily="18" charset="0"/>
              <a:cs typeface="Times New Roman" pitchFamily="18" charset="0"/>
            </a:endParaRPr>
          </a:p>
          <a:p>
            <a:pPr eaLnBrk="1" hangingPunct="1">
              <a:lnSpc>
                <a:spcPct val="90000"/>
              </a:lnSpc>
              <a:buClr>
                <a:schemeClr val="tx2"/>
              </a:buClr>
            </a:pPr>
            <a:r>
              <a:rPr lang="en-US" sz="2000" dirty="0">
                <a:latin typeface="Times New Roman" pitchFamily="18" charset="0"/>
                <a:cs typeface="Times New Roman" pitchFamily="18" charset="0"/>
              </a:rPr>
              <a:t>Scenarios create several different solutions for a complex business problem.</a:t>
            </a:r>
            <a:endParaRPr lang="en-US" sz="2000" dirty="0">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1141">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114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141" grpId="0" build="p"/>
    </p:bld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By: Imdadullah, Lecturer Department of MIS, CBA, KSU</a:t>
            </a:r>
          </a:p>
        </p:txBody>
      </p:sp>
      <p:sp>
        <p:nvSpPr>
          <p:cNvPr id="5" name="Slide Number Placeholder 5"/>
          <p:cNvSpPr>
            <a:spLocks noGrp="1"/>
          </p:cNvSpPr>
          <p:nvPr>
            <p:ph type="sldNum" sz="quarter" idx="12"/>
          </p:nvPr>
        </p:nvSpPr>
        <p:spPr/>
        <p:txBody>
          <a:bodyPr/>
          <a:lstStyle/>
          <a:p>
            <a:pPr>
              <a:defRPr/>
            </a:pPr>
            <a:fld id="{09848672-B4CC-49C4-9CA4-525AEF11C9DE}" type="slidenum">
              <a:rPr lang="en-US"/>
              <a:pPr>
                <a:defRPr/>
              </a:pPr>
              <a:t>44</a:t>
            </a:fld>
            <a:endParaRPr lang="en-US"/>
          </a:p>
        </p:txBody>
      </p:sp>
      <p:sp>
        <p:nvSpPr>
          <p:cNvPr id="94210" name="Rectangle 2"/>
          <p:cNvSpPr>
            <a:spLocks noGrp="1" noRot="1" noChangeArrowheads="1"/>
          </p:cNvSpPr>
          <p:nvPr>
            <p:ph type="title"/>
          </p:nvPr>
        </p:nvSpPr>
        <p:spPr>
          <a:xfrm>
            <a:off x="301625" y="585788"/>
            <a:ext cx="8510588" cy="844550"/>
          </a:xfrm>
        </p:spPr>
        <p:txBody>
          <a:bodyPr/>
          <a:lstStyle/>
          <a:p>
            <a:pPr eaLnBrk="1" hangingPunct="1">
              <a:defRPr/>
            </a:pPr>
            <a:r>
              <a:rPr lang="en-US" sz="3600" smtClean="0">
                <a:solidFill>
                  <a:srgbClr val="FF0066"/>
                </a:solidFill>
              </a:rPr>
              <a:t>What-If Analysis</a:t>
            </a:r>
          </a:p>
        </p:txBody>
      </p:sp>
      <p:sp>
        <p:nvSpPr>
          <p:cNvPr id="94211" name="Rectangle 3"/>
          <p:cNvSpPr>
            <a:spLocks noGrp="1" noRot="1" noChangeArrowheads="1"/>
          </p:cNvSpPr>
          <p:nvPr>
            <p:ph type="body" idx="1"/>
          </p:nvPr>
        </p:nvSpPr>
        <p:spPr>
          <a:xfrm>
            <a:off x="538163" y="1824038"/>
            <a:ext cx="8067675" cy="3709987"/>
          </a:xfrm>
        </p:spPr>
        <p:txBody>
          <a:bodyPr/>
          <a:lstStyle/>
          <a:p>
            <a:pPr eaLnBrk="1" hangingPunct="1">
              <a:lnSpc>
                <a:spcPct val="90000"/>
              </a:lnSpc>
              <a:buClr>
                <a:schemeClr val="tx2"/>
              </a:buClr>
              <a:defRPr/>
            </a:pPr>
            <a:r>
              <a:rPr lang="en-US" sz="2000" smtClean="0">
                <a:cs typeface="Times New Roman" pitchFamily="18" charset="0"/>
              </a:rPr>
              <a:t>What-If analysis allows businesses to analyze their financial picture to forecast and make other financial decisions.</a:t>
            </a:r>
            <a:r>
              <a:rPr lang="en-US" sz="2000" smtClean="0"/>
              <a:t> </a:t>
            </a:r>
          </a:p>
          <a:p>
            <a:pPr eaLnBrk="1" hangingPunct="1">
              <a:lnSpc>
                <a:spcPct val="90000"/>
              </a:lnSpc>
              <a:buClr>
                <a:schemeClr val="tx2"/>
              </a:buClr>
              <a:defRPr/>
            </a:pPr>
            <a:endParaRPr lang="en-US" sz="2000" smtClean="0"/>
          </a:p>
          <a:p>
            <a:pPr eaLnBrk="1" hangingPunct="1">
              <a:lnSpc>
                <a:spcPct val="90000"/>
              </a:lnSpc>
              <a:buClr>
                <a:schemeClr val="tx2"/>
              </a:buClr>
              <a:defRPr/>
            </a:pPr>
            <a:r>
              <a:rPr lang="en-US" sz="2000" smtClean="0">
                <a:cs typeface="Times New Roman" pitchFamily="18" charset="0"/>
              </a:rPr>
              <a:t>Typical questions asked:</a:t>
            </a:r>
          </a:p>
          <a:p>
            <a:pPr lvl="1" eaLnBrk="1" hangingPunct="1">
              <a:lnSpc>
                <a:spcPct val="90000"/>
              </a:lnSpc>
              <a:buClr>
                <a:schemeClr val="tx2"/>
              </a:buClr>
              <a:buFont typeface="Wingdings" pitchFamily="2" charset="2"/>
              <a:buChar char="ü"/>
              <a:defRPr/>
            </a:pPr>
            <a:r>
              <a:rPr lang="en-US" sz="2000" smtClean="0">
                <a:latin typeface="Times New Roman"/>
                <a:cs typeface="Times New Roman" pitchFamily="18" charset="0"/>
              </a:rPr>
              <a:t>“</a:t>
            </a:r>
            <a:r>
              <a:rPr lang="en-US" sz="2000" smtClean="0">
                <a:cs typeface="Times New Roman" pitchFamily="18" charset="0"/>
              </a:rPr>
              <a:t>What if the interest rate decreases?</a:t>
            </a:r>
            <a:r>
              <a:rPr lang="en-US" sz="2000" smtClean="0">
                <a:latin typeface="Times New Roman"/>
                <a:cs typeface="Times New Roman" pitchFamily="18" charset="0"/>
              </a:rPr>
              <a:t>”</a:t>
            </a:r>
            <a:r>
              <a:rPr lang="en-US" sz="2000" smtClean="0">
                <a:cs typeface="Times New Roman" pitchFamily="18" charset="0"/>
              </a:rPr>
              <a:t> </a:t>
            </a:r>
          </a:p>
          <a:p>
            <a:pPr lvl="1" eaLnBrk="1" hangingPunct="1">
              <a:lnSpc>
                <a:spcPct val="90000"/>
              </a:lnSpc>
              <a:buClr>
                <a:schemeClr val="tx2"/>
              </a:buClr>
              <a:buFont typeface="Wingdings" pitchFamily="2" charset="2"/>
              <a:buChar char="ü"/>
              <a:defRPr/>
            </a:pPr>
            <a:r>
              <a:rPr lang="en-US" sz="2000" smtClean="0">
                <a:latin typeface="Times New Roman"/>
                <a:cs typeface="Times New Roman" pitchFamily="18" charset="0"/>
              </a:rPr>
              <a:t>“</a:t>
            </a:r>
            <a:r>
              <a:rPr lang="en-US" sz="2000" smtClean="0">
                <a:cs typeface="Times New Roman" pitchFamily="18" charset="0"/>
              </a:rPr>
              <a:t>What if the markup rate increases by 1%?</a:t>
            </a:r>
            <a:r>
              <a:rPr lang="en-US" sz="2000" smtClean="0">
                <a:latin typeface="Times New Roman"/>
                <a:cs typeface="Times New Roman" pitchFamily="18" charset="0"/>
              </a:rPr>
              <a:t>”</a:t>
            </a:r>
            <a:r>
              <a:rPr lang="en-US" sz="2000" smtClean="0">
                <a:cs typeface="Times New Roman" pitchFamily="18" charset="0"/>
              </a:rPr>
              <a:t> </a:t>
            </a:r>
          </a:p>
          <a:p>
            <a:pPr lvl="1" eaLnBrk="1" hangingPunct="1">
              <a:lnSpc>
                <a:spcPct val="90000"/>
              </a:lnSpc>
              <a:buClr>
                <a:schemeClr val="tx2"/>
              </a:buClr>
              <a:buFont typeface="Wingdings" pitchFamily="2" charset="2"/>
              <a:buChar char="ü"/>
              <a:defRPr/>
            </a:pPr>
            <a:r>
              <a:rPr lang="en-US" sz="2000" smtClean="0">
                <a:latin typeface="Times New Roman"/>
                <a:cs typeface="Times New Roman" pitchFamily="18" charset="0"/>
              </a:rPr>
              <a:t>“</a:t>
            </a:r>
            <a:r>
              <a:rPr lang="en-US" sz="2000" smtClean="0">
                <a:cs typeface="Times New Roman" pitchFamily="18" charset="0"/>
              </a:rPr>
              <a:t>What if the travel budget is decreased by 10%?</a:t>
            </a:r>
            <a:r>
              <a:rPr lang="en-US" sz="2000" smtClean="0">
                <a:latin typeface="Times New Roman"/>
                <a:cs typeface="Times New Roman" pitchFamily="18" charset="0"/>
              </a:rPr>
              <a:t>”</a:t>
            </a:r>
            <a:r>
              <a:rPr lang="en-US" sz="2000" smtClean="0">
                <a:cs typeface="Times New Roman" pitchFamily="18" charset="0"/>
              </a:rPr>
              <a:t> </a:t>
            </a:r>
          </a:p>
          <a:p>
            <a:pPr lvl="1" eaLnBrk="1" hangingPunct="1">
              <a:lnSpc>
                <a:spcPct val="90000"/>
              </a:lnSpc>
              <a:buClr>
                <a:schemeClr val="tx2"/>
              </a:buClr>
              <a:buFont typeface="Wingdings" pitchFamily="2" charset="2"/>
              <a:buChar char="ü"/>
              <a:defRPr/>
            </a:pPr>
            <a:r>
              <a:rPr lang="en-US" sz="2000" smtClean="0">
                <a:latin typeface="Times New Roman"/>
                <a:cs typeface="Times New Roman" pitchFamily="18" charset="0"/>
              </a:rPr>
              <a:t>“</a:t>
            </a:r>
            <a:r>
              <a:rPr lang="en-US" sz="2000" smtClean="0">
                <a:cs typeface="Times New Roman" pitchFamily="18" charset="0"/>
              </a:rPr>
              <a:t>What if we increase production by 15%?</a:t>
            </a:r>
            <a:r>
              <a:rPr lang="en-US" sz="2000" smtClean="0">
                <a:latin typeface="Times New Roman"/>
                <a:cs typeface="Times New Roman" pitchFamily="18" charset="0"/>
              </a:rPr>
              <a:t>”</a:t>
            </a:r>
            <a:r>
              <a:rPr lang="en-US" sz="2000" smtClean="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42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4211">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4211">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4211">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4211">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421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11" grpId="0" build="p"/>
    </p:bld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By: Imdadullah, Lecturer Department of MIS, CBA, KSU</a:t>
            </a:r>
          </a:p>
        </p:txBody>
      </p:sp>
      <p:sp>
        <p:nvSpPr>
          <p:cNvPr id="5" name="Slide Number Placeholder 5"/>
          <p:cNvSpPr>
            <a:spLocks noGrp="1"/>
          </p:cNvSpPr>
          <p:nvPr>
            <p:ph type="sldNum" sz="quarter" idx="12"/>
          </p:nvPr>
        </p:nvSpPr>
        <p:spPr/>
        <p:txBody>
          <a:bodyPr/>
          <a:lstStyle/>
          <a:p>
            <a:pPr>
              <a:defRPr/>
            </a:pPr>
            <a:fld id="{63499C0F-D527-47AF-BE1D-0BA6897A894B}" type="slidenum">
              <a:rPr lang="en-US"/>
              <a:pPr>
                <a:defRPr/>
              </a:pPr>
              <a:t>45</a:t>
            </a:fld>
            <a:endParaRPr lang="en-US"/>
          </a:p>
        </p:txBody>
      </p:sp>
      <p:sp>
        <p:nvSpPr>
          <p:cNvPr id="96258" name="Rectangle 2"/>
          <p:cNvSpPr>
            <a:spLocks noGrp="1" noRot="1" noChangeArrowheads="1"/>
          </p:cNvSpPr>
          <p:nvPr>
            <p:ph type="title"/>
          </p:nvPr>
        </p:nvSpPr>
        <p:spPr>
          <a:xfrm>
            <a:off x="315913" y="508000"/>
            <a:ext cx="8496300" cy="615950"/>
          </a:xfrm>
        </p:spPr>
        <p:txBody>
          <a:bodyPr/>
          <a:lstStyle/>
          <a:p>
            <a:pPr eaLnBrk="1" hangingPunct="1">
              <a:defRPr/>
            </a:pPr>
            <a:r>
              <a:rPr lang="en-US" sz="3200" b="1" smtClean="0">
                <a:solidFill>
                  <a:srgbClr val="FF0066"/>
                </a:solidFill>
              </a:rPr>
              <a:t>Procedures for Planning Analysis</a:t>
            </a:r>
          </a:p>
        </p:txBody>
      </p:sp>
      <p:sp>
        <p:nvSpPr>
          <p:cNvPr id="96259" name="Rectangle 3"/>
          <p:cNvSpPr>
            <a:spLocks noGrp="1" noRot="1" noChangeArrowheads="1"/>
          </p:cNvSpPr>
          <p:nvPr>
            <p:ph type="body" idx="1"/>
          </p:nvPr>
        </p:nvSpPr>
        <p:spPr>
          <a:xfrm>
            <a:off x="2286000" y="1219200"/>
            <a:ext cx="4572000" cy="4114800"/>
          </a:xfrm>
        </p:spPr>
        <p:txBody>
          <a:bodyPr/>
          <a:lstStyle/>
          <a:p>
            <a:pPr eaLnBrk="1" hangingPunct="1">
              <a:buClr>
                <a:schemeClr val="tx2"/>
              </a:buClr>
              <a:defRPr/>
            </a:pPr>
            <a:r>
              <a:rPr lang="en-US" smtClean="0"/>
              <a:t>Define the problem</a:t>
            </a:r>
          </a:p>
          <a:p>
            <a:pPr eaLnBrk="1" hangingPunct="1">
              <a:buClr>
                <a:schemeClr val="tx2"/>
              </a:buClr>
              <a:defRPr/>
            </a:pPr>
            <a:r>
              <a:rPr lang="en-US" smtClean="0"/>
              <a:t>Input values</a:t>
            </a:r>
          </a:p>
          <a:p>
            <a:pPr eaLnBrk="1" hangingPunct="1">
              <a:buClr>
                <a:schemeClr val="tx2"/>
              </a:buClr>
              <a:defRPr/>
            </a:pPr>
            <a:r>
              <a:rPr lang="en-US" smtClean="0"/>
              <a:t>Dependent cells</a:t>
            </a:r>
          </a:p>
          <a:p>
            <a:pPr eaLnBrk="1" hangingPunct="1">
              <a:buClr>
                <a:schemeClr val="tx2"/>
              </a:buClr>
              <a:defRPr/>
            </a:pPr>
            <a:r>
              <a:rPr lang="en-US" smtClean="0"/>
              <a:t>Results</a:t>
            </a:r>
          </a:p>
          <a:p>
            <a:pPr eaLnBrk="1" hangingPunct="1">
              <a:buClr>
                <a:schemeClr val="tx2"/>
              </a:buClr>
              <a:defRPr/>
            </a:pPr>
            <a:r>
              <a:rPr lang="en-US" smtClean="0"/>
              <a:t>Complete the analysis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625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625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625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625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625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259" grpId="0" build="p"/>
    </p:bld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By: Imdadullah, Lecturer Department of MIS, CBA, KSU</a:t>
            </a:r>
          </a:p>
        </p:txBody>
      </p:sp>
      <p:sp>
        <p:nvSpPr>
          <p:cNvPr id="5" name="Slide Number Placeholder 5"/>
          <p:cNvSpPr>
            <a:spLocks noGrp="1"/>
          </p:cNvSpPr>
          <p:nvPr>
            <p:ph type="sldNum" sz="quarter" idx="12"/>
          </p:nvPr>
        </p:nvSpPr>
        <p:spPr/>
        <p:txBody>
          <a:bodyPr/>
          <a:lstStyle/>
          <a:p>
            <a:pPr>
              <a:defRPr/>
            </a:pPr>
            <a:fld id="{FEB82D3D-139F-4ACE-941C-9EA940C3D5EB}" type="slidenum">
              <a:rPr lang="en-US"/>
              <a:pPr>
                <a:defRPr/>
              </a:pPr>
              <a:t>46</a:t>
            </a:fld>
            <a:endParaRPr lang="en-US"/>
          </a:p>
        </p:txBody>
      </p:sp>
      <p:sp>
        <p:nvSpPr>
          <p:cNvPr id="97282" name="Rectangle 2"/>
          <p:cNvSpPr>
            <a:spLocks noGrp="1" noRot="1" noChangeArrowheads="1"/>
          </p:cNvSpPr>
          <p:nvPr>
            <p:ph type="title"/>
          </p:nvPr>
        </p:nvSpPr>
        <p:spPr>
          <a:xfrm>
            <a:off x="315913" y="355600"/>
            <a:ext cx="8496300" cy="768350"/>
          </a:xfrm>
        </p:spPr>
        <p:txBody>
          <a:bodyPr/>
          <a:lstStyle/>
          <a:p>
            <a:pPr eaLnBrk="1" hangingPunct="1">
              <a:defRPr/>
            </a:pPr>
            <a:r>
              <a:rPr lang="en-US" sz="3200" b="1" smtClean="0">
                <a:solidFill>
                  <a:srgbClr val="FF0066"/>
                </a:solidFill>
              </a:rPr>
              <a:t>Define the Problem</a:t>
            </a:r>
          </a:p>
        </p:txBody>
      </p:sp>
      <p:sp>
        <p:nvSpPr>
          <p:cNvPr id="97283" name="Rectangle 3"/>
          <p:cNvSpPr>
            <a:spLocks noGrp="1" noRot="1" noChangeArrowheads="1"/>
          </p:cNvSpPr>
          <p:nvPr>
            <p:ph type="body" idx="1"/>
          </p:nvPr>
        </p:nvSpPr>
        <p:spPr>
          <a:xfrm>
            <a:off x="381000" y="1219200"/>
            <a:ext cx="8229600" cy="4456113"/>
          </a:xfrm>
        </p:spPr>
        <p:txBody>
          <a:bodyPr/>
          <a:lstStyle/>
          <a:p>
            <a:pPr eaLnBrk="1" hangingPunct="1">
              <a:buClr>
                <a:schemeClr val="tx2"/>
              </a:buClr>
              <a:defRPr/>
            </a:pPr>
            <a:r>
              <a:rPr lang="en-US" smtClean="0"/>
              <a:t>The problem must be clearly defined to begin the what-if analysis.</a:t>
            </a:r>
          </a:p>
          <a:p>
            <a:pPr lvl="1" eaLnBrk="1" hangingPunct="1">
              <a:buClr>
                <a:schemeClr val="tx2"/>
              </a:buClr>
              <a:buFont typeface="Wingdings" pitchFamily="2" charset="2"/>
              <a:buChar char="ü"/>
              <a:defRPr/>
            </a:pPr>
            <a:r>
              <a:rPr lang="en-US" smtClean="0"/>
              <a:t>Scenario: a person wants to purchase a home and cannot have payments larger than $1,000 per month.</a:t>
            </a:r>
          </a:p>
          <a:p>
            <a:pPr lvl="1" eaLnBrk="1" hangingPunct="1">
              <a:buClr>
                <a:schemeClr val="tx2"/>
              </a:buClr>
              <a:buFont typeface="Wingdings" pitchFamily="2" charset="2"/>
              <a:buChar char="ü"/>
              <a:defRPr/>
            </a:pPr>
            <a:r>
              <a:rPr lang="en-US" smtClean="0"/>
              <a:t>Problem definition: what is the maximum purchase price they can pay for a house?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728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728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728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3"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4"/>
          <p:cNvSpPr>
            <a:spLocks noGrp="1"/>
          </p:cNvSpPr>
          <p:nvPr>
            <p:ph type="ftr" sz="quarter" idx="11"/>
          </p:nvPr>
        </p:nvSpPr>
        <p:spPr/>
        <p:txBody>
          <a:bodyPr/>
          <a:lstStyle/>
          <a:p>
            <a:pPr>
              <a:defRPr/>
            </a:pPr>
            <a:r>
              <a:rPr lang="en-US"/>
              <a:t>By: Imdadullah, Lecturer Department of MIS, CBA, KSU</a:t>
            </a:r>
          </a:p>
        </p:txBody>
      </p:sp>
      <p:sp>
        <p:nvSpPr>
          <p:cNvPr id="9" name="Slide Number Placeholder 5"/>
          <p:cNvSpPr>
            <a:spLocks noGrp="1"/>
          </p:cNvSpPr>
          <p:nvPr>
            <p:ph type="sldNum" sz="quarter" idx="12"/>
          </p:nvPr>
        </p:nvSpPr>
        <p:spPr/>
        <p:txBody>
          <a:bodyPr/>
          <a:lstStyle/>
          <a:p>
            <a:pPr>
              <a:defRPr/>
            </a:pPr>
            <a:fld id="{1D0B5473-8CFD-4DDA-9080-2C5981F29C0F}" type="slidenum">
              <a:rPr lang="en-US"/>
              <a:pPr>
                <a:defRPr/>
              </a:pPr>
              <a:t>47</a:t>
            </a:fld>
            <a:endParaRPr lang="en-US"/>
          </a:p>
        </p:txBody>
      </p:sp>
      <p:sp>
        <p:nvSpPr>
          <p:cNvPr id="98306" name="Rectangle 2"/>
          <p:cNvSpPr>
            <a:spLocks noGrp="1" noRot="1" noChangeArrowheads="1"/>
          </p:cNvSpPr>
          <p:nvPr>
            <p:ph type="title"/>
          </p:nvPr>
        </p:nvSpPr>
        <p:spPr>
          <a:xfrm>
            <a:off x="381000" y="228600"/>
            <a:ext cx="8243888" cy="731838"/>
          </a:xfrm>
        </p:spPr>
        <p:txBody>
          <a:bodyPr/>
          <a:lstStyle/>
          <a:p>
            <a:pPr eaLnBrk="1" hangingPunct="1">
              <a:defRPr/>
            </a:pPr>
            <a:r>
              <a:rPr lang="en-US" sz="3200" b="1" smtClean="0">
                <a:solidFill>
                  <a:srgbClr val="FF0066"/>
                </a:solidFill>
              </a:rPr>
              <a:t>Input Values</a:t>
            </a:r>
          </a:p>
        </p:txBody>
      </p:sp>
      <p:sp>
        <p:nvSpPr>
          <p:cNvPr id="98307" name="Rectangle 3"/>
          <p:cNvSpPr>
            <a:spLocks noGrp="1" noRot="1" noChangeArrowheads="1"/>
          </p:cNvSpPr>
          <p:nvPr>
            <p:ph type="body" idx="1"/>
          </p:nvPr>
        </p:nvSpPr>
        <p:spPr>
          <a:xfrm>
            <a:off x="1143000" y="1219200"/>
            <a:ext cx="6938963" cy="4456113"/>
          </a:xfrm>
        </p:spPr>
        <p:txBody>
          <a:bodyPr/>
          <a:lstStyle/>
          <a:p>
            <a:pPr eaLnBrk="1" hangingPunct="1">
              <a:buClr>
                <a:schemeClr val="tx2"/>
              </a:buClr>
              <a:defRPr/>
            </a:pPr>
            <a:r>
              <a:rPr lang="en-US" smtClean="0"/>
              <a:t>Determine the data </a:t>
            </a:r>
            <a:r>
              <a:rPr lang="en-US" b="1" smtClean="0"/>
              <a:t>input values</a:t>
            </a:r>
            <a:r>
              <a:rPr lang="en-US" smtClean="0"/>
              <a:t>:</a:t>
            </a:r>
          </a:p>
          <a:p>
            <a:pPr lvl="1" eaLnBrk="1" hangingPunct="1">
              <a:buClr>
                <a:schemeClr val="tx2"/>
              </a:buClr>
              <a:buFont typeface="Wingdings" pitchFamily="2" charset="2"/>
              <a:buChar char="ü"/>
              <a:defRPr/>
            </a:pPr>
            <a:r>
              <a:rPr lang="en-US" smtClean="0"/>
              <a:t>Amount of the loan (principal)</a:t>
            </a:r>
          </a:p>
          <a:p>
            <a:pPr lvl="1" eaLnBrk="1" hangingPunct="1">
              <a:buClr>
                <a:schemeClr val="tx2"/>
              </a:buClr>
              <a:buFont typeface="Wingdings" pitchFamily="2" charset="2"/>
              <a:buChar char="ü"/>
              <a:defRPr/>
            </a:pPr>
            <a:r>
              <a:rPr lang="en-US" smtClean="0"/>
              <a:t>Interest Rate</a:t>
            </a:r>
          </a:p>
          <a:p>
            <a:pPr lvl="1" eaLnBrk="1" hangingPunct="1">
              <a:buClr>
                <a:schemeClr val="tx2"/>
              </a:buClr>
              <a:buFont typeface="Wingdings" pitchFamily="2" charset="2"/>
              <a:buChar char="ü"/>
              <a:defRPr/>
            </a:pPr>
            <a:r>
              <a:rPr lang="en-US" smtClean="0"/>
              <a:t>Length of loan</a:t>
            </a:r>
          </a:p>
        </p:txBody>
      </p:sp>
      <p:sp>
        <p:nvSpPr>
          <p:cNvPr id="45062" name="Rectangle 4"/>
          <p:cNvSpPr>
            <a:spLocks noChangeArrowheads="1"/>
          </p:cNvSpPr>
          <p:nvPr/>
        </p:nvSpPr>
        <p:spPr bwMode="auto">
          <a:xfrm>
            <a:off x="3538538" y="2905125"/>
            <a:ext cx="9144000" cy="0"/>
          </a:xfrm>
          <a:prstGeom prst="rect">
            <a:avLst/>
          </a:prstGeom>
          <a:noFill/>
          <a:ln w="9525">
            <a:noFill/>
            <a:miter lim="800000"/>
            <a:headEnd/>
            <a:tailEnd/>
          </a:ln>
        </p:spPr>
        <p:txBody>
          <a:bodyPr>
            <a:spAutoFit/>
          </a:bodyPr>
          <a:lstStyle/>
          <a:p>
            <a:endParaRPr lang="ar-SA"/>
          </a:p>
        </p:txBody>
      </p:sp>
      <p:sp>
        <p:nvSpPr>
          <p:cNvPr id="45063" name="Text Box 6"/>
          <p:cNvSpPr txBox="1">
            <a:spLocks noChangeArrowheads="1"/>
          </p:cNvSpPr>
          <p:nvPr/>
        </p:nvSpPr>
        <p:spPr bwMode="auto">
          <a:xfrm>
            <a:off x="6705600" y="4114800"/>
            <a:ext cx="930275" cy="457200"/>
          </a:xfrm>
          <a:prstGeom prst="rect">
            <a:avLst/>
          </a:prstGeom>
          <a:noFill/>
          <a:ln w="9525">
            <a:noFill/>
            <a:miter lim="800000"/>
            <a:headEnd/>
            <a:tailEnd/>
          </a:ln>
        </p:spPr>
        <p:txBody>
          <a:bodyPr wrap="none">
            <a:spAutoFit/>
          </a:bodyPr>
          <a:lstStyle/>
          <a:p>
            <a:pPr eaLnBrk="1" hangingPunct="1"/>
            <a:r>
              <a:rPr lang="en-US" sz="2400">
                <a:latin typeface="Times New Roman" pitchFamily="18" charset="0"/>
              </a:rPr>
              <a:t>Guess</a:t>
            </a:r>
          </a:p>
        </p:txBody>
      </p:sp>
      <p:sp>
        <p:nvSpPr>
          <p:cNvPr id="45064" name="Line 7"/>
          <p:cNvSpPr>
            <a:spLocks noChangeShapeType="1"/>
          </p:cNvSpPr>
          <p:nvPr/>
        </p:nvSpPr>
        <p:spPr bwMode="auto">
          <a:xfrm flipH="1">
            <a:off x="5867400" y="4419600"/>
            <a:ext cx="762000" cy="0"/>
          </a:xfrm>
          <a:prstGeom prst="line">
            <a:avLst/>
          </a:prstGeom>
          <a:noFill/>
          <a:ln w="9525">
            <a:solidFill>
              <a:schemeClr val="tx1"/>
            </a:solidFill>
            <a:round/>
            <a:headEnd/>
            <a:tailEnd/>
          </a:ln>
        </p:spPr>
        <p:txBody>
          <a:bodyPr wrap="none"/>
          <a:lstStyle/>
          <a:p>
            <a:endParaRPr lang="ar-SA"/>
          </a:p>
        </p:txBody>
      </p:sp>
      <p:pic>
        <p:nvPicPr>
          <p:cNvPr id="45065" name="Picture 9"/>
          <p:cNvPicPr>
            <a:picLocks noChangeAspect="1" noChangeArrowheads="1"/>
          </p:cNvPicPr>
          <p:nvPr/>
        </p:nvPicPr>
        <p:blipFill>
          <a:blip r:embed="rId2" cstate="print"/>
          <a:srcRect/>
          <a:stretch>
            <a:fillRect/>
          </a:stretch>
        </p:blipFill>
        <p:spPr bwMode="auto">
          <a:xfrm>
            <a:off x="1676400" y="4038600"/>
            <a:ext cx="4191000" cy="15128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4"/>
          <p:cNvSpPr>
            <a:spLocks noGrp="1"/>
          </p:cNvSpPr>
          <p:nvPr>
            <p:ph type="ftr" sz="quarter" idx="11"/>
          </p:nvPr>
        </p:nvSpPr>
        <p:spPr/>
        <p:txBody>
          <a:bodyPr/>
          <a:lstStyle/>
          <a:p>
            <a:pPr>
              <a:defRPr/>
            </a:pPr>
            <a:r>
              <a:rPr lang="en-US"/>
              <a:t>By: Imdadullah, Lecturer Department of MIS, CBA, KSU</a:t>
            </a:r>
          </a:p>
        </p:txBody>
      </p:sp>
      <p:sp>
        <p:nvSpPr>
          <p:cNvPr id="10" name="Slide Number Placeholder 5"/>
          <p:cNvSpPr>
            <a:spLocks noGrp="1"/>
          </p:cNvSpPr>
          <p:nvPr>
            <p:ph type="sldNum" sz="quarter" idx="12"/>
          </p:nvPr>
        </p:nvSpPr>
        <p:spPr/>
        <p:txBody>
          <a:bodyPr/>
          <a:lstStyle/>
          <a:p>
            <a:pPr>
              <a:defRPr/>
            </a:pPr>
            <a:fld id="{6F4B9180-8EB4-4B03-B07B-C88E5D42F05C}" type="slidenum">
              <a:rPr lang="en-US"/>
              <a:pPr>
                <a:defRPr/>
              </a:pPr>
              <a:t>48</a:t>
            </a:fld>
            <a:endParaRPr lang="en-US"/>
          </a:p>
        </p:txBody>
      </p:sp>
      <p:sp>
        <p:nvSpPr>
          <p:cNvPr id="99330" name="Rectangle 2"/>
          <p:cNvSpPr>
            <a:spLocks noGrp="1" noRot="1" noChangeArrowheads="1"/>
          </p:cNvSpPr>
          <p:nvPr>
            <p:ph type="title"/>
          </p:nvPr>
        </p:nvSpPr>
        <p:spPr>
          <a:xfrm>
            <a:off x="301625" y="815975"/>
            <a:ext cx="8510588" cy="738188"/>
          </a:xfrm>
        </p:spPr>
        <p:txBody>
          <a:bodyPr/>
          <a:lstStyle/>
          <a:p>
            <a:pPr eaLnBrk="1" hangingPunct="1">
              <a:defRPr/>
            </a:pPr>
            <a:r>
              <a:rPr lang="en-US" sz="3600" b="1" smtClean="0">
                <a:solidFill>
                  <a:srgbClr val="FF0066"/>
                </a:solidFill>
              </a:rPr>
              <a:t>Dependent Cells</a:t>
            </a:r>
          </a:p>
        </p:txBody>
      </p:sp>
      <p:sp>
        <p:nvSpPr>
          <p:cNvPr id="99331" name="Rectangle 3"/>
          <p:cNvSpPr>
            <a:spLocks noGrp="1" noRot="1" noChangeArrowheads="1"/>
          </p:cNvSpPr>
          <p:nvPr>
            <p:ph type="body" idx="1"/>
          </p:nvPr>
        </p:nvSpPr>
        <p:spPr/>
        <p:txBody>
          <a:bodyPr/>
          <a:lstStyle/>
          <a:p>
            <a:pPr eaLnBrk="1" hangingPunct="1">
              <a:buClr>
                <a:schemeClr val="tx2"/>
              </a:buClr>
              <a:defRPr/>
            </a:pPr>
            <a:r>
              <a:rPr lang="en-US" smtClean="0">
                <a:latin typeface="Times New Roman" pitchFamily="18" charset="0"/>
              </a:rPr>
              <a:t>Determine which cells contain formulas – </a:t>
            </a:r>
            <a:r>
              <a:rPr lang="en-US" b="1" smtClean="0">
                <a:latin typeface="Times New Roman" pitchFamily="18" charset="0"/>
              </a:rPr>
              <a:t>dependent cells.</a:t>
            </a:r>
            <a:endParaRPr lang="en-US" smtClean="0">
              <a:latin typeface="Times New Roman" pitchFamily="18" charset="0"/>
            </a:endParaRPr>
          </a:p>
        </p:txBody>
      </p:sp>
      <p:sp>
        <p:nvSpPr>
          <p:cNvPr id="46086" name="Text Box 5"/>
          <p:cNvSpPr txBox="1">
            <a:spLocks noChangeArrowheads="1"/>
          </p:cNvSpPr>
          <p:nvPr/>
        </p:nvSpPr>
        <p:spPr bwMode="auto">
          <a:xfrm>
            <a:off x="6096000" y="3810000"/>
            <a:ext cx="1460500" cy="457200"/>
          </a:xfrm>
          <a:prstGeom prst="rect">
            <a:avLst/>
          </a:prstGeom>
          <a:noFill/>
          <a:ln w="9525">
            <a:noFill/>
            <a:miter lim="800000"/>
            <a:headEnd/>
            <a:tailEnd/>
          </a:ln>
        </p:spPr>
        <p:txBody>
          <a:bodyPr wrap="none">
            <a:spAutoFit/>
          </a:bodyPr>
          <a:lstStyle/>
          <a:p>
            <a:pPr eaLnBrk="1" hangingPunct="1"/>
            <a:r>
              <a:rPr lang="en-US" sz="2400">
                <a:latin typeface="Times New Roman" pitchFamily="18" charset="0"/>
              </a:rPr>
              <a:t>Input cells</a:t>
            </a:r>
          </a:p>
        </p:txBody>
      </p:sp>
      <p:sp>
        <p:nvSpPr>
          <p:cNvPr id="46087" name="AutoShape 6"/>
          <p:cNvSpPr>
            <a:spLocks/>
          </p:cNvSpPr>
          <p:nvPr/>
        </p:nvSpPr>
        <p:spPr bwMode="auto">
          <a:xfrm>
            <a:off x="5486400" y="3733800"/>
            <a:ext cx="381000" cy="685800"/>
          </a:xfrm>
          <a:prstGeom prst="rightBrace">
            <a:avLst>
              <a:gd name="adj1" fmla="val 15000"/>
              <a:gd name="adj2" fmla="val 50000"/>
            </a:avLst>
          </a:prstGeom>
          <a:noFill/>
          <a:ln w="9525">
            <a:solidFill>
              <a:schemeClr val="tx1"/>
            </a:solidFill>
            <a:round/>
            <a:headEnd/>
            <a:tailEnd/>
          </a:ln>
        </p:spPr>
        <p:txBody>
          <a:bodyPr wrap="none" anchor="ctr"/>
          <a:lstStyle/>
          <a:p>
            <a:endParaRPr lang="ar-SA"/>
          </a:p>
        </p:txBody>
      </p:sp>
      <p:sp>
        <p:nvSpPr>
          <p:cNvPr id="46088" name="Text Box 7"/>
          <p:cNvSpPr txBox="1">
            <a:spLocks noChangeArrowheads="1"/>
          </p:cNvSpPr>
          <p:nvPr/>
        </p:nvSpPr>
        <p:spPr bwMode="auto">
          <a:xfrm>
            <a:off x="6019800" y="4343400"/>
            <a:ext cx="2017713" cy="457200"/>
          </a:xfrm>
          <a:prstGeom prst="rect">
            <a:avLst/>
          </a:prstGeom>
          <a:noFill/>
          <a:ln w="9525">
            <a:noFill/>
            <a:miter lim="800000"/>
            <a:headEnd/>
            <a:tailEnd/>
          </a:ln>
        </p:spPr>
        <p:txBody>
          <a:bodyPr wrap="none">
            <a:spAutoFit/>
          </a:bodyPr>
          <a:lstStyle/>
          <a:p>
            <a:pPr eaLnBrk="1" hangingPunct="1"/>
            <a:r>
              <a:rPr lang="en-US" sz="2400">
                <a:latin typeface="Times New Roman" pitchFamily="18" charset="0"/>
              </a:rPr>
              <a:t>Dependent cell</a:t>
            </a:r>
          </a:p>
        </p:txBody>
      </p:sp>
      <p:sp>
        <p:nvSpPr>
          <p:cNvPr id="46089" name="Line 8"/>
          <p:cNvSpPr>
            <a:spLocks noChangeShapeType="1"/>
          </p:cNvSpPr>
          <p:nvPr/>
        </p:nvSpPr>
        <p:spPr bwMode="auto">
          <a:xfrm flipH="1">
            <a:off x="5486400" y="4648200"/>
            <a:ext cx="381000" cy="0"/>
          </a:xfrm>
          <a:prstGeom prst="line">
            <a:avLst/>
          </a:prstGeom>
          <a:noFill/>
          <a:ln w="9525">
            <a:solidFill>
              <a:schemeClr val="tx1"/>
            </a:solidFill>
            <a:round/>
            <a:headEnd/>
            <a:tailEnd type="triangle" w="med" len="med"/>
          </a:ln>
        </p:spPr>
        <p:txBody>
          <a:bodyPr wrap="none"/>
          <a:lstStyle/>
          <a:p>
            <a:endParaRPr lang="ar-SA"/>
          </a:p>
        </p:txBody>
      </p:sp>
      <p:pic>
        <p:nvPicPr>
          <p:cNvPr id="46090" name="Picture 10"/>
          <p:cNvPicPr>
            <a:picLocks noChangeAspect="1" noChangeArrowheads="1"/>
          </p:cNvPicPr>
          <p:nvPr/>
        </p:nvPicPr>
        <p:blipFill>
          <a:blip r:embed="rId2" cstate="print"/>
          <a:srcRect/>
          <a:stretch>
            <a:fillRect/>
          </a:stretch>
        </p:blipFill>
        <p:spPr bwMode="auto">
          <a:xfrm>
            <a:off x="1066800" y="3200400"/>
            <a:ext cx="4343400" cy="16478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By: Imdadullah, Lecturer Department of MIS, CBA, KSU</a:t>
            </a:r>
          </a:p>
        </p:txBody>
      </p:sp>
      <p:sp>
        <p:nvSpPr>
          <p:cNvPr id="5" name="Slide Number Placeholder 5"/>
          <p:cNvSpPr>
            <a:spLocks noGrp="1"/>
          </p:cNvSpPr>
          <p:nvPr>
            <p:ph type="sldNum" sz="quarter" idx="12"/>
          </p:nvPr>
        </p:nvSpPr>
        <p:spPr/>
        <p:txBody>
          <a:bodyPr/>
          <a:lstStyle/>
          <a:p>
            <a:pPr>
              <a:defRPr/>
            </a:pPr>
            <a:fld id="{F97B58A8-735D-4AD9-9D3A-3A66149782C0}" type="slidenum">
              <a:rPr lang="en-US"/>
              <a:pPr>
                <a:defRPr/>
              </a:pPr>
              <a:t>49</a:t>
            </a:fld>
            <a:endParaRPr lang="en-US"/>
          </a:p>
        </p:txBody>
      </p:sp>
      <p:sp>
        <p:nvSpPr>
          <p:cNvPr id="100354" name="Rectangle 2"/>
          <p:cNvSpPr>
            <a:spLocks noGrp="1" noRot="1" noChangeArrowheads="1"/>
          </p:cNvSpPr>
          <p:nvPr>
            <p:ph type="title"/>
          </p:nvPr>
        </p:nvSpPr>
        <p:spPr>
          <a:xfrm>
            <a:off x="315913" y="585788"/>
            <a:ext cx="8496300" cy="692150"/>
          </a:xfrm>
        </p:spPr>
        <p:txBody>
          <a:bodyPr/>
          <a:lstStyle/>
          <a:p>
            <a:pPr eaLnBrk="1" hangingPunct="1">
              <a:defRPr/>
            </a:pPr>
            <a:r>
              <a:rPr lang="en-US" sz="3600" b="1" smtClean="0">
                <a:solidFill>
                  <a:srgbClr val="FF0066"/>
                </a:solidFill>
              </a:rPr>
              <a:t>Results</a:t>
            </a:r>
          </a:p>
        </p:txBody>
      </p:sp>
      <p:sp>
        <p:nvSpPr>
          <p:cNvPr id="100355" name="Rectangle 3"/>
          <p:cNvSpPr>
            <a:spLocks noGrp="1" noRot="1" noChangeArrowheads="1"/>
          </p:cNvSpPr>
          <p:nvPr>
            <p:ph type="body" idx="1"/>
          </p:nvPr>
        </p:nvSpPr>
        <p:spPr>
          <a:xfrm>
            <a:off x="457200" y="1219200"/>
            <a:ext cx="8229600" cy="4456113"/>
          </a:xfrm>
        </p:spPr>
        <p:txBody>
          <a:bodyPr/>
          <a:lstStyle/>
          <a:p>
            <a:pPr eaLnBrk="1" hangingPunct="1">
              <a:lnSpc>
                <a:spcPct val="90000"/>
              </a:lnSpc>
              <a:buClr>
                <a:schemeClr val="tx2"/>
              </a:buClr>
              <a:defRPr/>
            </a:pPr>
            <a:r>
              <a:rPr lang="en-US" sz="2800" smtClean="0"/>
              <a:t>What are the results given the input data?</a:t>
            </a:r>
          </a:p>
          <a:p>
            <a:pPr lvl="1" eaLnBrk="1" hangingPunct="1">
              <a:lnSpc>
                <a:spcPct val="90000"/>
              </a:lnSpc>
              <a:buClr>
                <a:schemeClr val="tx2"/>
              </a:buClr>
              <a:buFont typeface="Wingdings" pitchFamily="2" charset="2"/>
              <a:buChar char="ü"/>
              <a:defRPr/>
            </a:pPr>
            <a:r>
              <a:rPr lang="en-US" smtClean="0"/>
              <a:t>Monthly payment =$1,461.48</a:t>
            </a:r>
          </a:p>
          <a:p>
            <a:pPr eaLnBrk="1" hangingPunct="1">
              <a:lnSpc>
                <a:spcPct val="90000"/>
              </a:lnSpc>
              <a:buClr>
                <a:schemeClr val="tx2"/>
              </a:buClr>
              <a:defRPr/>
            </a:pPr>
            <a:r>
              <a:rPr lang="en-US" sz="2800" smtClean="0"/>
              <a:t>Do the results match the requirements?</a:t>
            </a:r>
          </a:p>
          <a:p>
            <a:pPr lvl="1" eaLnBrk="1" hangingPunct="1">
              <a:lnSpc>
                <a:spcPct val="90000"/>
              </a:lnSpc>
              <a:buClr>
                <a:schemeClr val="tx2"/>
              </a:buClr>
              <a:buFont typeface="Wingdings" pitchFamily="2" charset="2"/>
              <a:buChar char="ü"/>
              <a:defRPr/>
            </a:pPr>
            <a:r>
              <a:rPr lang="en-US" smtClean="0"/>
              <a:t>No, payment must be max $1,000</a:t>
            </a:r>
          </a:p>
          <a:p>
            <a:pPr eaLnBrk="1" hangingPunct="1">
              <a:lnSpc>
                <a:spcPct val="90000"/>
              </a:lnSpc>
              <a:buClr>
                <a:schemeClr val="tx2"/>
              </a:buClr>
              <a:defRPr/>
            </a:pPr>
            <a:r>
              <a:rPr lang="en-US" sz="2800" smtClean="0"/>
              <a:t>If not, change the input data to obtain the needed results.</a:t>
            </a:r>
          </a:p>
          <a:p>
            <a:pPr lvl="1" eaLnBrk="1" hangingPunct="1">
              <a:lnSpc>
                <a:spcPct val="90000"/>
              </a:lnSpc>
              <a:buClr>
                <a:schemeClr val="tx2"/>
              </a:buClr>
              <a:buFont typeface="Wingdings" pitchFamily="2" charset="2"/>
              <a:buChar char="ü"/>
              <a:defRPr/>
            </a:pPr>
            <a:r>
              <a:rPr lang="en-US" smtClean="0"/>
              <a:t>What happens if interest rate changes?</a:t>
            </a:r>
          </a:p>
          <a:p>
            <a:pPr lvl="1" eaLnBrk="1" hangingPunct="1">
              <a:lnSpc>
                <a:spcPct val="90000"/>
              </a:lnSpc>
              <a:buClr>
                <a:schemeClr val="tx2"/>
              </a:buClr>
              <a:buFont typeface="Wingdings" pitchFamily="2" charset="2"/>
              <a:buChar char="ü"/>
              <a:defRPr/>
            </a:pPr>
            <a:r>
              <a:rPr lang="en-US" smtClean="0"/>
              <a:t>What happens if purchase price changes?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035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035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035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035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0355">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0355">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035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5"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4"/>
          <p:cNvSpPr>
            <a:spLocks noGrp="1"/>
          </p:cNvSpPr>
          <p:nvPr>
            <p:ph type="ftr" sz="quarter" idx="11"/>
          </p:nvPr>
        </p:nvSpPr>
        <p:spPr/>
        <p:txBody>
          <a:bodyPr/>
          <a:lstStyle/>
          <a:p>
            <a:r>
              <a:rPr lang="en-US"/>
              <a:t>By: Imdadullah, Lecturer Department of MIS, CBA, KSU</a:t>
            </a:r>
          </a:p>
        </p:txBody>
      </p:sp>
      <p:sp>
        <p:nvSpPr>
          <p:cNvPr id="9" name="Slide Number Placeholder 5"/>
          <p:cNvSpPr>
            <a:spLocks noGrp="1"/>
          </p:cNvSpPr>
          <p:nvPr>
            <p:ph type="sldNum" sz="quarter" idx="12"/>
          </p:nvPr>
        </p:nvSpPr>
        <p:spPr/>
        <p:txBody>
          <a:bodyPr/>
          <a:lstStyle/>
          <a:p>
            <a:fld id="{0FB2A8B6-8812-43E0-94A7-4DD72CE3EF0D}" type="slidenum">
              <a:rPr lang="ar-SA"/>
              <a:pPr/>
              <a:t>5</a:t>
            </a:fld>
            <a:endParaRPr lang="en-US"/>
          </a:p>
        </p:txBody>
      </p:sp>
      <p:sp>
        <p:nvSpPr>
          <p:cNvPr id="28674" name="Text Box 2"/>
          <p:cNvSpPr txBox="1">
            <a:spLocks noGrp="1" noChangeArrowheads="1"/>
          </p:cNvSpPr>
          <p:nvPr>
            <p:ph type="title"/>
          </p:nvPr>
        </p:nvSpPr>
        <p:spPr>
          <a:xfrm>
            <a:off x="442913" y="457200"/>
            <a:ext cx="8243887" cy="762000"/>
          </a:xfrm>
          <a:noFill/>
          <a:ln/>
        </p:spPr>
        <p:txBody>
          <a:bodyPr/>
          <a:lstStyle/>
          <a:p>
            <a:pPr>
              <a:lnSpc>
                <a:spcPct val="100000"/>
              </a:lnSpc>
              <a:spcBef>
                <a:spcPct val="50000"/>
              </a:spcBef>
            </a:pPr>
            <a:r>
              <a:rPr lang="en-US" sz="3600" u="sng">
                <a:solidFill>
                  <a:srgbClr val="FF0066"/>
                </a:solidFill>
              </a:rPr>
              <a:t>Work Book V/s Work Sheet</a:t>
            </a:r>
          </a:p>
        </p:txBody>
      </p:sp>
      <p:sp>
        <p:nvSpPr>
          <p:cNvPr id="28676" name="Rectangle 4"/>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n-GB"/>
          </a:p>
        </p:txBody>
      </p:sp>
      <p:sp>
        <p:nvSpPr>
          <p:cNvPr id="28677" name="Rectangle 5"/>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n-GB"/>
          </a:p>
        </p:txBody>
      </p:sp>
      <p:sp>
        <p:nvSpPr>
          <p:cNvPr id="28679" name="Rectangle 7"/>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n-GB"/>
          </a:p>
        </p:txBody>
      </p:sp>
      <p:sp>
        <p:nvSpPr>
          <p:cNvPr id="28680" name="Rectangle 8"/>
          <p:cNvSpPr>
            <a:spLocks noChangeArrowheads="1"/>
          </p:cNvSpPr>
          <p:nvPr/>
        </p:nvSpPr>
        <p:spPr bwMode="auto">
          <a:xfrm>
            <a:off x="0" y="3429000"/>
            <a:ext cx="9144000" cy="0"/>
          </a:xfrm>
          <a:prstGeom prst="rect">
            <a:avLst/>
          </a:prstGeom>
          <a:noFill/>
          <a:ln w="9525">
            <a:noFill/>
            <a:miter lim="800000"/>
            <a:headEnd/>
            <a:tailEnd/>
          </a:ln>
          <a:effectLst/>
        </p:spPr>
        <p:txBody>
          <a:bodyPr wrap="none" anchor="ctr">
            <a:spAutoFit/>
          </a:bodyPr>
          <a:lstStyle/>
          <a:p>
            <a:endParaRPr lang="en-GB"/>
          </a:p>
        </p:txBody>
      </p:sp>
      <p:sp>
        <p:nvSpPr>
          <p:cNvPr id="28681" name="Rectangle 9"/>
          <p:cNvSpPr>
            <a:spLocks noChangeArrowheads="1"/>
          </p:cNvSpPr>
          <p:nvPr/>
        </p:nvSpPr>
        <p:spPr bwMode="auto">
          <a:xfrm>
            <a:off x="762000" y="1835150"/>
            <a:ext cx="7620000" cy="3508375"/>
          </a:xfrm>
          <a:prstGeom prst="rect">
            <a:avLst/>
          </a:prstGeom>
          <a:noFill/>
          <a:ln w="9525">
            <a:noFill/>
            <a:miter lim="800000"/>
            <a:headEnd/>
            <a:tailEnd/>
          </a:ln>
          <a:effectLst/>
        </p:spPr>
        <p:txBody>
          <a:bodyPr anchor="ctr">
            <a:spAutoFit/>
          </a:bodyPr>
          <a:lstStyle/>
          <a:p>
            <a:pPr algn="justLow"/>
            <a:r>
              <a:rPr lang="en-US" sz="2800"/>
              <a:t>A workbook is a spreadsheet file. By default, each workbook in Excel contains three pages or</a:t>
            </a:r>
            <a:r>
              <a:rPr lang="en-US" sz="2800">
                <a:hlinkClick r:id="rId2"/>
              </a:rPr>
              <a:t> worksheets</a:t>
            </a:r>
            <a:r>
              <a:rPr lang="en-US" sz="2800"/>
              <a:t>. </a:t>
            </a:r>
          </a:p>
          <a:p>
            <a:pPr algn="justLow"/>
            <a:endParaRPr lang="en-US" sz="2800"/>
          </a:p>
          <a:p>
            <a:pPr algn="justLow"/>
            <a:r>
              <a:rPr lang="en-US" sz="2800"/>
              <a:t>The term </a:t>
            </a:r>
            <a:r>
              <a:rPr lang="en-US" sz="2800">
                <a:hlinkClick r:id="rId3"/>
              </a:rPr>
              <a:t>spreadsheet</a:t>
            </a:r>
            <a:r>
              <a:rPr lang="en-US" sz="2800"/>
              <a:t> is often used to refer to a workbook, when in actual fact, spreadsheet refers to the computer program, such as Excel. </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By: Imdadullah, Lecturer Department of MIS, CBA, KSU</a:t>
            </a:r>
          </a:p>
        </p:txBody>
      </p:sp>
      <p:sp>
        <p:nvSpPr>
          <p:cNvPr id="5" name="Slide Number Placeholder 5"/>
          <p:cNvSpPr>
            <a:spLocks noGrp="1"/>
          </p:cNvSpPr>
          <p:nvPr>
            <p:ph type="sldNum" sz="quarter" idx="12"/>
          </p:nvPr>
        </p:nvSpPr>
        <p:spPr/>
        <p:txBody>
          <a:bodyPr/>
          <a:lstStyle/>
          <a:p>
            <a:pPr>
              <a:defRPr/>
            </a:pPr>
            <a:fld id="{F791EA44-933A-466C-94E5-DEB5A229C873}" type="slidenum">
              <a:rPr lang="en-US"/>
              <a:pPr>
                <a:defRPr/>
              </a:pPr>
              <a:t>50</a:t>
            </a:fld>
            <a:endParaRPr lang="en-US"/>
          </a:p>
        </p:txBody>
      </p:sp>
      <p:sp>
        <p:nvSpPr>
          <p:cNvPr id="101378" name="Rectangle 2"/>
          <p:cNvSpPr>
            <a:spLocks noGrp="1" noRot="1" noChangeArrowheads="1"/>
          </p:cNvSpPr>
          <p:nvPr>
            <p:ph type="title"/>
          </p:nvPr>
        </p:nvSpPr>
        <p:spPr>
          <a:xfrm>
            <a:off x="315913" y="585788"/>
            <a:ext cx="8496300" cy="768350"/>
          </a:xfrm>
        </p:spPr>
        <p:txBody>
          <a:bodyPr/>
          <a:lstStyle/>
          <a:p>
            <a:pPr eaLnBrk="1" hangingPunct="1">
              <a:defRPr/>
            </a:pPr>
            <a:r>
              <a:rPr lang="en-US" sz="3200" b="1" smtClean="0">
                <a:solidFill>
                  <a:srgbClr val="FF0066"/>
                </a:solidFill>
              </a:rPr>
              <a:t>Complete the Analysis</a:t>
            </a:r>
          </a:p>
        </p:txBody>
      </p:sp>
      <p:sp>
        <p:nvSpPr>
          <p:cNvPr id="101379" name="Rectangle 3"/>
          <p:cNvSpPr>
            <a:spLocks noGrp="1" noRot="1" noChangeArrowheads="1"/>
          </p:cNvSpPr>
          <p:nvPr>
            <p:ph type="body" idx="1"/>
          </p:nvPr>
        </p:nvSpPr>
        <p:spPr/>
        <p:txBody>
          <a:bodyPr/>
          <a:lstStyle/>
          <a:p>
            <a:pPr eaLnBrk="1" hangingPunct="1">
              <a:buClr>
                <a:schemeClr val="tx2"/>
              </a:buClr>
              <a:defRPr/>
            </a:pPr>
            <a:r>
              <a:rPr lang="en-US" smtClean="0"/>
              <a:t>Enter variables and determine the result.</a:t>
            </a:r>
          </a:p>
          <a:p>
            <a:pPr eaLnBrk="1" hangingPunct="1">
              <a:buClr>
                <a:schemeClr val="tx2"/>
              </a:buClr>
              <a:defRPr/>
            </a:pPr>
            <a:r>
              <a:rPr lang="en-US" smtClean="0"/>
              <a:t>Make changes in data until desired result is obtained.</a:t>
            </a:r>
          </a:p>
          <a:p>
            <a:pPr eaLnBrk="1" hangingPunct="1">
              <a:buClr>
                <a:schemeClr val="tx2"/>
              </a:buClr>
              <a:defRPr/>
            </a:pPr>
            <a:r>
              <a:rPr lang="en-US" smtClean="0"/>
              <a:t>Analysis completion will differ depending on which what-if tool is used.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137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137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137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79" grpId="0" build="p"/>
    </p:bld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By: Imdadullah, Lecturer Department of MIS, CBA, KSU</a:t>
            </a:r>
          </a:p>
        </p:txBody>
      </p:sp>
      <p:sp>
        <p:nvSpPr>
          <p:cNvPr id="5" name="Slide Number Placeholder 5"/>
          <p:cNvSpPr>
            <a:spLocks noGrp="1"/>
          </p:cNvSpPr>
          <p:nvPr>
            <p:ph type="sldNum" sz="quarter" idx="12"/>
          </p:nvPr>
        </p:nvSpPr>
        <p:spPr/>
        <p:txBody>
          <a:bodyPr/>
          <a:lstStyle/>
          <a:p>
            <a:pPr>
              <a:defRPr/>
            </a:pPr>
            <a:fld id="{27C221F3-55A7-42C6-A418-BAAC78E48663}" type="slidenum">
              <a:rPr lang="en-US"/>
              <a:pPr>
                <a:defRPr/>
              </a:pPr>
              <a:t>51</a:t>
            </a:fld>
            <a:endParaRPr lang="en-US"/>
          </a:p>
        </p:txBody>
      </p:sp>
      <p:sp>
        <p:nvSpPr>
          <p:cNvPr id="114690" name="Rectangle 2"/>
          <p:cNvSpPr>
            <a:spLocks noGrp="1" noRot="1" noChangeArrowheads="1"/>
          </p:cNvSpPr>
          <p:nvPr>
            <p:ph type="title"/>
          </p:nvPr>
        </p:nvSpPr>
        <p:spPr>
          <a:xfrm>
            <a:off x="315913" y="431800"/>
            <a:ext cx="8496300" cy="768350"/>
          </a:xfrm>
        </p:spPr>
        <p:txBody>
          <a:bodyPr/>
          <a:lstStyle/>
          <a:p>
            <a:pPr eaLnBrk="1" hangingPunct="1">
              <a:defRPr/>
            </a:pPr>
            <a:r>
              <a:rPr lang="en-US" sz="3200" b="1" u="sng" smtClean="0">
                <a:solidFill>
                  <a:srgbClr val="FF0066"/>
                </a:solidFill>
              </a:rPr>
              <a:t>Goal Seek</a:t>
            </a:r>
          </a:p>
        </p:txBody>
      </p:sp>
      <p:sp>
        <p:nvSpPr>
          <p:cNvPr id="114691" name="Rectangle 3"/>
          <p:cNvSpPr>
            <a:spLocks noGrp="1" noRot="1" noChangeArrowheads="1"/>
          </p:cNvSpPr>
          <p:nvPr>
            <p:ph type="body" idx="1"/>
          </p:nvPr>
        </p:nvSpPr>
        <p:spPr/>
        <p:txBody>
          <a:bodyPr/>
          <a:lstStyle/>
          <a:p>
            <a:pPr eaLnBrk="1" hangingPunct="1">
              <a:buClr>
                <a:schemeClr val="tx2"/>
              </a:buClr>
              <a:defRPr/>
            </a:pPr>
            <a:r>
              <a:rPr lang="en-US" smtClean="0"/>
              <a:t>Only </a:t>
            </a:r>
            <a:r>
              <a:rPr lang="en-US" u="sng" smtClean="0"/>
              <a:t>one</a:t>
            </a:r>
            <a:r>
              <a:rPr lang="en-US" smtClean="0"/>
              <a:t> variable will change.</a:t>
            </a:r>
          </a:p>
          <a:p>
            <a:pPr eaLnBrk="1" hangingPunct="1">
              <a:buClr>
                <a:schemeClr val="tx2"/>
              </a:buClr>
              <a:defRPr/>
            </a:pPr>
            <a:r>
              <a:rPr lang="en-US" smtClean="0"/>
              <a:t>Maximizes the results within the other financial constraints.</a:t>
            </a:r>
          </a:p>
          <a:p>
            <a:pPr eaLnBrk="1" hangingPunct="1">
              <a:buClr>
                <a:schemeClr val="tx2"/>
              </a:buClr>
              <a:defRPr/>
            </a:pPr>
            <a:r>
              <a:rPr lang="en-US" smtClean="0"/>
              <a:t>Example: maximize the cost of a remodeling project where payments do not exceed $1000 per month.</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469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469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469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691"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4"/>
          <p:cNvSpPr>
            <a:spLocks noGrp="1"/>
          </p:cNvSpPr>
          <p:nvPr>
            <p:ph type="ftr" sz="quarter" idx="11"/>
          </p:nvPr>
        </p:nvSpPr>
        <p:spPr/>
        <p:txBody>
          <a:bodyPr/>
          <a:lstStyle/>
          <a:p>
            <a:pPr>
              <a:defRPr/>
            </a:pPr>
            <a:r>
              <a:rPr lang="en-US"/>
              <a:t>By: Imdadullah, Lecturer Department of MIS, CBA, KSU</a:t>
            </a:r>
          </a:p>
        </p:txBody>
      </p:sp>
      <p:sp>
        <p:nvSpPr>
          <p:cNvPr id="8" name="Slide Number Placeholder 5"/>
          <p:cNvSpPr>
            <a:spLocks noGrp="1"/>
          </p:cNvSpPr>
          <p:nvPr>
            <p:ph type="sldNum" sz="quarter" idx="12"/>
          </p:nvPr>
        </p:nvSpPr>
        <p:spPr/>
        <p:txBody>
          <a:bodyPr/>
          <a:lstStyle/>
          <a:p>
            <a:pPr>
              <a:defRPr/>
            </a:pPr>
            <a:fld id="{090F272B-2C42-402E-B985-58FB161CFEFF}" type="slidenum">
              <a:rPr lang="en-US"/>
              <a:pPr>
                <a:defRPr/>
              </a:pPr>
              <a:t>52</a:t>
            </a:fld>
            <a:endParaRPr lang="en-US"/>
          </a:p>
        </p:txBody>
      </p:sp>
      <p:sp>
        <p:nvSpPr>
          <p:cNvPr id="115714" name="Rectangle 2"/>
          <p:cNvSpPr>
            <a:spLocks noGrp="1" noRot="1" noChangeArrowheads="1"/>
          </p:cNvSpPr>
          <p:nvPr>
            <p:ph type="title"/>
          </p:nvPr>
        </p:nvSpPr>
        <p:spPr>
          <a:xfrm>
            <a:off x="315913" y="355600"/>
            <a:ext cx="8496300" cy="690563"/>
          </a:xfrm>
        </p:spPr>
        <p:txBody>
          <a:bodyPr/>
          <a:lstStyle/>
          <a:p>
            <a:pPr eaLnBrk="1" hangingPunct="1">
              <a:defRPr/>
            </a:pPr>
            <a:r>
              <a:rPr lang="en-US" sz="3600" b="1" u="sng" smtClean="0">
                <a:solidFill>
                  <a:srgbClr val="FF0066"/>
                </a:solidFill>
              </a:rPr>
              <a:t>Use Goal Seek</a:t>
            </a:r>
          </a:p>
        </p:txBody>
      </p:sp>
      <p:sp>
        <p:nvSpPr>
          <p:cNvPr id="115715" name="Rectangle 3"/>
          <p:cNvSpPr>
            <a:spLocks noGrp="1" noRot="1" noChangeArrowheads="1"/>
          </p:cNvSpPr>
          <p:nvPr>
            <p:ph type="body" idx="1"/>
          </p:nvPr>
        </p:nvSpPr>
        <p:spPr>
          <a:xfrm>
            <a:off x="457200" y="1066800"/>
            <a:ext cx="8229600" cy="4456113"/>
          </a:xfrm>
        </p:spPr>
        <p:txBody>
          <a:bodyPr/>
          <a:lstStyle/>
          <a:p>
            <a:pPr marL="609600" indent="-609600" eaLnBrk="1" hangingPunct="1">
              <a:buClr>
                <a:schemeClr val="tx2"/>
              </a:buClr>
              <a:buFont typeface="Wingdings" pitchFamily="2" charset="2"/>
              <a:buAutoNum type="arabicPeriod"/>
              <a:defRPr/>
            </a:pPr>
            <a:r>
              <a:rPr lang="en-US" smtClean="0">
                <a:latin typeface="Times New Roman" pitchFamily="18" charset="0"/>
              </a:rPr>
              <a:t>Complete the worksheet.</a:t>
            </a:r>
          </a:p>
          <a:p>
            <a:pPr marL="609600" indent="-609600" eaLnBrk="1" hangingPunct="1">
              <a:buClr>
                <a:schemeClr val="tx2"/>
              </a:buClr>
              <a:buFont typeface="Wingdings" pitchFamily="2" charset="2"/>
              <a:buAutoNum type="arabicPeriod"/>
              <a:defRPr/>
            </a:pPr>
            <a:r>
              <a:rPr lang="en-US" smtClean="0">
                <a:latin typeface="Times New Roman" pitchFamily="18" charset="0"/>
              </a:rPr>
              <a:t>Select the cell containing the formula.</a:t>
            </a:r>
          </a:p>
        </p:txBody>
      </p:sp>
      <p:sp>
        <p:nvSpPr>
          <p:cNvPr id="50182" name="Rectangle 4"/>
          <p:cNvSpPr>
            <a:spLocks noChangeArrowheads="1"/>
          </p:cNvSpPr>
          <p:nvPr/>
        </p:nvSpPr>
        <p:spPr bwMode="auto">
          <a:xfrm>
            <a:off x="2628900" y="2667000"/>
            <a:ext cx="9144000" cy="0"/>
          </a:xfrm>
          <a:prstGeom prst="rect">
            <a:avLst/>
          </a:prstGeom>
          <a:noFill/>
          <a:ln w="9525">
            <a:noFill/>
            <a:miter lim="800000"/>
            <a:headEnd/>
            <a:tailEnd/>
          </a:ln>
        </p:spPr>
        <p:txBody>
          <a:bodyPr>
            <a:spAutoFit/>
          </a:bodyPr>
          <a:lstStyle/>
          <a:p>
            <a:endParaRPr lang="ar-SA"/>
          </a:p>
        </p:txBody>
      </p:sp>
      <p:pic>
        <p:nvPicPr>
          <p:cNvPr id="50183" name="Picture 6"/>
          <p:cNvPicPr>
            <a:picLocks noChangeAspect="1" noChangeArrowheads="1"/>
          </p:cNvPicPr>
          <p:nvPr/>
        </p:nvPicPr>
        <p:blipFill>
          <a:blip r:embed="rId2" cstate="print"/>
          <a:srcRect/>
          <a:stretch>
            <a:fillRect/>
          </a:stretch>
        </p:blipFill>
        <p:spPr bwMode="auto">
          <a:xfrm>
            <a:off x="1369381" y="2286000"/>
            <a:ext cx="5715000" cy="1825625"/>
          </a:xfrm>
          <a:prstGeom prst="rect">
            <a:avLst/>
          </a:prstGeom>
          <a:noFill/>
          <a:ln w="9525">
            <a:noFill/>
            <a:miter lim="800000"/>
            <a:headEnd/>
            <a:tailEnd/>
          </a:ln>
        </p:spPr>
      </p:pic>
      <p:sp>
        <p:nvSpPr>
          <p:cNvPr id="115719" name="Rectangle 7"/>
          <p:cNvSpPr>
            <a:spLocks noChangeArrowheads="1"/>
          </p:cNvSpPr>
          <p:nvPr/>
        </p:nvSpPr>
        <p:spPr bwMode="auto">
          <a:xfrm>
            <a:off x="735367" y="4191000"/>
            <a:ext cx="5132033" cy="1069975"/>
          </a:xfrm>
          <a:prstGeom prst="rect">
            <a:avLst/>
          </a:prstGeom>
          <a:noFill/>
          <a:ln w="9525">
            <a:noFill/>
            <a:miter lim="800000"/>
            <a:headEnd/>
            <a:tailEnd/>
          </a:ln>
        </p:spPr>
        <p:txBody>
          <a:bodyPr/>
          <a:lstStyle/>
          <a:p>
            <a:pPr marL="609600" indent="-609600" eaLnBrk="1" hangingPunct="1">
              <a:spcBef>
                <a:spcPct val="20000"/>
              </a:spcBef>
              <a:buClr>
                <a:schemeClr val="tx2"/>
              </a:buClr>
              <a:buFont typeface="Wingdings" pitchFamily="2" charset="2"/>
              <a:buAutoNum type="arabicPeriod" startAt="3"/>
              <a:defRPr/>
            </a:pPr>
            <a:r>
              <a:rPr lang="en-US" sz="3200" dirty="0" smtClean="0">
                <a:effectLst>
                  <a:outerShdw blurRad="38100" dist="38100" dir="2700000" algn="tl">
                    <a:srgbClr val="000000"/>
                  </a:outerShdw>
                </a:effectLst>
                <a:latin typeface="Times New Roman" pitchFamily="18" charset="0"/>
                <a:cs typeface="Arial" charset="0"/>
              </a:rPr>
              <a:t>Click Data Menu&gt;What-if Analysis&gt;Goal Seek</a:t>
            </a:r>
            <a:endParaRPr lang="en-US" sz="3200" dirty="0">
              <a:effectLst>
                <a:outerShdw blurRad="38100" dist="38100" dir="2700000" algn="tl">
                  <a:srgbClr val="000000"/>
                </a:outerShdw>
              </a:effectLst>
              <a:latin typeface="Times New Roman" pitchFamily="18" charset="0"/>
              <a:cs typeface="Arial" charset="0"/>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3781" y="4133079"/>
            <a:ext cx="1981200" cy="1457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oter Placeholder 4"/>
          <p:cNvSpPr>
            <a:spLocks noGrp="1"/>
          </p:cNvSpPr>
          <p:nvPr>
            <p:ph type="ftr" sz="quarter" idx="11"/>
          </p:nvPr>
        </p:nvSpPr>
        <p:spPr/>
        <p:txBody>
          <a:bodyPr/>
          <a:lstStyle/>
          <a:p>
            <a:pPr>
              <a:defRPr/>
            </a:pPr>
            <a:r>
              <a:rPr lang="en-US"/>
              <a:t>By: Imdadullah, Lecturer Department of MIS, CBA, KSU</a:t>
            </a:r>
          </a:p>
        </p:txBody>
      </p:sp>
      <p:sp>
        <p:nvSpPr>
          <p:cNvPr id="13" name="Slide Number Placeholder 5"/>
          <p:cNvSpPr>
            <a:spLocks noGrp="1"/>
          </p:cNvSpPr>
          <p:nvPr>
            <p:ph type="sldNum" sz="quarter" idx="12"/>
          </p:nvPr>
        </p:nvSpPr>
        <p:spPr/>
        <p:txBody>
          <a:bodyPr/>
          <a:lstStyle/>
          <a:p>
            <a:pPr>
              <a:defRPr/>
            </a:pPr>
            <a:fld id="{C2EC8CEC-8F09-442A-9D60-CEDE9F8BE8E6}" type="slidenum">
              <a:rPr lang="en-US"/>
              <a:pPr>
                <a:defRPr/>
              </a:pPr>
              <a:t>53</a:t>
            </a:fld>
            <a:endParaRPr lang="en-US"/>
          </a:p>
        </p:txBody>
      </p:sp>
      <p:sp>
        <p:nvSpPr>
          <p:cNvPr id="51204" name="Rectangle 3"/>
          <p:cNvSpPr>
            <a:spLocks noChangeArrowheads="1"/>
          </p:cNvSpPr>
          <p:nvPr/>
        </p:nvSpPr>
        <p:spPr bwMode="auto">
          <a:xfrm>
            <a:off x="3319463" y="2605088"/>
            <a:ext cx="9144000" cy="0"/>
          </a:xfrm>
          <a:prstGeom prst="rect">
            <a:avLst/>
          </a:prstGeom>
          <a:noFill/>
          <a:ln w="9525">
            <a:noFill/>
            <a:miter lim="800000"/>
            <a:headEnd/>
            <a:tailEnd/>
          </a:ln>
        </p:spPr>
        <p:txBody>
          <a:bodyPr>
            <a:spAutoFit/>
          </a:bodyPr>
          <a:lstStyle/>
          <a:p>
            <a:endParaRPr lang="ar-SA"/>
          </a:p>
        </p:txBody>
      </p:sp>
      <p:sp>
        <p:nvSpPr>
          <p:cNvPr id="51205" name="Text Box 4"/>
          <p:cNvSpPr txBox="1">
            <a:spLocks noChangeArrowheads="1"/>
          </p:cNvSpPr>
          <p:nvPr/>
        </p:nvSpPr>
        <p:spPr bwMode="auto">
          <a:xfrm>
            <a:off x="762000" y="1447800"/>
            <a:ext cx="2178050" cy="822325"/>
          </a:xfrm>
          <a:prstGeom prst="rect">
            <a:avLst/>
          </a:prstGeom>
          <a:noFill/>
          <a:ln w="9525">
            <a:noFill/>
            <a:miter lim="800000"/>
            <a:headEnd/>
            <a:tailEnd/>
          </a:ln>
        </p:spPr>
        <p:txBody>
          <a:bodyPr wrap="none">
            <a:spAutoFit/>
          </a:bodyPr>
          <a:lstStyle/>
          <a:p>
            <a:pPr eaLnBrk="1" hangingPunct="1"/>
            <a:r>
              <a:rPr lang="en-US" sz="2400">
                <a:latin typeface="Times New Roman" pitchFamily="18" charset="0"/>
              </a:rPr>
              <a:t>Set cell contains</a:t>
            </a:r>
            <a:br>
              <a:rPr lang="en-US" sz="2400">
                <a:latin typeface="Times New Roman" pitchFamily="18" charset="0"/>
              </a:rPr>
            </a:br>
            <a:r>
              <a:rPr lang="en-US" sz="2400">
                <a:latin typeface="Times New Roman" pitchFamily="18" charset="0"/>
              </a:rPr>
              <a:t>the formula</a:t>
            </a:r>
          </a:p>
        </p:txBody>
      </p:sp>
      <p:sp>
        <p:nvSpPr>
          <p:cNvPr id="51206" name="Text Box 5"/>
          <p:cNvSpPr txBox="1">
            <a:spLocks noChangeArrowheads="1"/>
          </p:cNvSpPr>
          <p:nvPr/>
        </p:nvSpPr>
        <p:spPr bwMode="auto">
          <a:xfrm>
            <a:off x="838200" y="2362200"/>
            <a:ext cx="2719388" cy="1187450"/>
          </a:xfrm>
          <a:prstGeom prst="rect">
            <a:avLst/>
          </a:prstGeom>
          <a:noFill/>
          <a:ln w="9525">
            <a:noFill/>
            <a:miter lim="800000"/>
            <a:headEnd/>
            <a:tailEnd/>
          </a:ln>
        </p:spPr>
        <p:txBody>
          <a:bodyPr wrap="none">
            <a:spAutoFit/>
          </a:bodyPr>
          <a:lstStyle/>
          <a:p>
            <a:pPr eaLnBrk="1" hangingPunct="1"/>
            <a:r>
              <a:rPr lang="en-US" sz="2400">
                <a:latin typeface="Times New Roman" pitchFamily="18" charset="0"/>
              </a:rPr>
              <a:t>To value is the value</a:t>
            </a:r>
            <a:br>
              <a:rPr lang="en-US" sz="2400">
                <a:latin typeface="Times New Roman" pitchFamily="18" charset="0"/>
              </a:rPr>
            </a:br>
            <a:r>
              <a:rPr lang="en-US" sz="2400">
                <a:latin typeface="Times New Roman" pitchFamily="18" charset="0"/>
              </a:rPr>
              <a:t>you want the set cell</a:t>
            </a:r>
            <a:br>
              <a:rPr lang="en-US" sz="2400">
                <a:latin typeface="Times New Roman" pitchFamily="18" charset="0"/>
              </a:rPr>
            </a:br>
            <a:r>
              <a:rPr lang="en-US" sz="2400">
                <a:latin typeface="Times New Roman" pitchFamily="18" charset="0"/>
              </a:rPr>
              <a:t>to be (max payment)</a:t>
            </a:r>
          </a:p>
        </p:txBody>
      </p:sp>
      <p:sp>
        <p:nvSpPr>
          <p:cNvPr id="51207" name="Line 6"/>
          <p:cNvSpPr>
            <a:spLocks noChangeShapeType="1"/>
          </p:cNvSpPr>
          <p:nvPr/>
        </p:nvSpPr>
        <p:spPr bwMode="auto">
          <a:xfrm flipV="1">
            <a:off x="3505200" y="2590800"/>
            <a:ext cx="1447800" cy="152400"/>
          </a:xfrm>
          <a:prstGeom prst="line">
            <a:avLst/>
          </a:prstGeom>
          <a:noFill/>
          <a:ln w="28575">
            <a:solidFill>
              <a:srgbClr val="FF3300"/>
            </a:solidFill>
            <a:round/>
            <a:headEnd/>
            <a:tailEnd/>
          </a:ln>
        </p:spPr>
        <p:txBody>
          <a:bodyPr wrap="none"/>
          <a:lstStyle/>
          <a:p>
            <a:endParaRPr lang="ar-SA"/>
          </a:p>
        </p:txBody>
      </p:sp>
      <p:sp>
        <p:nvSpPr>
          <p:cNvPr id="51208" name="Text Box 7"/>
          <p:cNvSpPr txBox="1">
            <a:spLocks noChangeArrowheads="1"/>
          </p:cNvSpPr>
          <p:nvPr/>
        </p:nvSpPr>
        <p:spPr bwMode="auto">
          <a:xfrm>
            <a:off x="914400" y="3657600"/>
            <a:ext cx="2209800" cy="1006475"/>
          </a:xfrm>
          <a:prstGeom prst="rect">
            <a:avLst/>
          </a:prstGeom>
          <a:noFill/>
          <a:ln w="9525">
            <a:noFill/>
            <a:miter lim="800000"/>
            <a:headEnd/>
            <a:tailEnd/>
          </a:ln>
        </p:spPr>
        <p:txBody>
          <a:bodyPr>
            <a:spAutoFit/>
          </a:bodyPr>
          <a:lstStyle/>
          <a:p>
            <a:pPr eaLnBrk="1" hangingPunct="1"/>
            <a:r>
              <a:rPr lang="en-US" sz="2000">
                <a:latin typeface="Times New Roman" pitchFamily="18" charset="0"/>
              </a:rPr>
              <a:t>The cell to change</a:t>
            </a:r>
            <a:br>
              <a:rPr lang="en-US" sz="2000">
                <a:latin typeface="Times New Roman" pitchFamily="18" charset="0"/>
              </a:rPr>
            </a:br>
            <a:r>
              <a:rPr lang="en-US" sz="2000">
                <a:latin typeface="Times New Roman" pitchFamily="18" charset="0"/>
              </a:rPr>
              <a:t>to obtain desired</a:t>
            </a:r>
            <a:br>
              <a:rPr lang="en-US" sz="2000">
                <a:latin typeface="Times New Roman" pitchFamily="18" charset="0"/>
              </a:rPr>
            </a:br>
            <a:r>
              <a:rPr lang="en-US" sz="2000">
                <a:latin typeface="Times New Roman" pitchFamily="18" charset="0"/>
              </a:rPr>
              <a:t>result (principal)</a:t>
            </a:r>
          </a:p>
        </p:txBody>
      </p:sp>
      <p:sp>
        <p:nvSpPr>
          <p:cNvPr id="51209" name="Line 8"/>
          <p:cNvSpPr>
            <a:spLocks noChangeShapeType="1"/>
          </p:cNvSpPr>
          <p:nvPr/>
        </p:nvSpPr>
        <p:spPr bwMode="auto">
          <a:xfrm flipV="1">
            <a:off x="2971800" y="2895600"/>
            <a:ext cx="1905000" cy="990600"/>
          </a:xfrm>
          <a:prstGeom prst="line">
            <a:avLst/>
          </a:prstGeom>
          <a:noFill/>
          <a:ln w="28575">
            <a:solidFill>
              <a:srgbClr val="FF3300"/>
            </a:solidFill>
            <a:round/>
            <a:headEnd/>
            <a:tailEnd/>
          </a:ln>
        </p:spPr>
        <p:txBody>
          <a:bodyPr wrap="none"/>
          <a:lstStyle/>
          <a:p>
            <a:endParaRPr lang="ar-SA"/>
          </a:p>
        </p:txBody>
      </p:sp>
      <p:sp>
        <p:nvSpPr>
          <p:cNvPr id="51210" name="Line 9"/>
          <p:cNvSpPr>
            <a:spLocks noChangeShapeType="1"/>
          </p:cNvSpPr>
          <p:nvPr/>
        </p:nvSpPr>
        <p:spPr bwMode="auto">
          <a:xfrm flipH="1" flipV="1">
            <a:off x="2743200" y="1752600"/>
            <a:ext cx="2133600" cy="533400"/>
          </a:xfrm>
          <a:prstGeom prst="line">
            <a:avLst/>
          </a:prstGeom>
          <a:noFill/>
          <a:ln w="28575">
            <a:solidFill>
              <a:srgbClr val="FF3300"/>
            </a:solidFill>
            <a:round/>
            <a:headEnd/>
            <a:tailEnd/>
          </a:ln>
        </p:spPr>
        <p:txBody>
          <a:bodyPr wrap="none"/>
          <a:lstStyle/>
          <a:p>
            <a:endParaRPr lang="ar-SA"/>
          </a:p>
        </p:txBody>
      </p:sp>
      <p:sp>
        <p:nvSpPr>
          <p:cNvPr id="117772" name="Rectangle 12"/>
          <p:cNvSpPr>
            <a:spLocks noGrp="1" noChangeArrowheads="1"/>
          </p:cNvSpPr>
          <p:nvPr>
            <p:ph type="title"/>
          </p:nvPr>
        </p:nvSpPr>
        <p:spPr>
          <a:xfrm>
            <a:off x="315913" y="661988"/>
            <a:ext cx="8496300" cy="768350"/>
          </a:xfrm>
        </p:spPr>
        <p:txBody>
          <a:bodyPr anchor="b"/>
          <a:lstStyle/>
          <a:p>
            <a:pPr eaLnBrk="1" hangingPunct="1">
              <a:defRPr/>
            </a:pPr>
            <a:r>
              <a:rPr lang="en-US" sz="4000" b="1" u="sng" smtClean="0">
                <a:solidFill>
                  <a:srgbClr val="FF0066"/>
                </a:solidFill>
              </a:rPr>
              <a:t>Use Goal Seek</a:t>
            </a:r>
          </a:p>
        </p:txBody>
      </p:sp>
      <p:pic>
        <p:nvPicPr>
          <p:cNvPr id="51212" name="Picture 13"/>
          <p:cNvPicPr>
            <a:picLocks noChangeAspect="1" noChangeArrowheads="1"/>
          </p:cNvPicPr>
          <p:nvPr/>
        </p:nvPicPr>
        <p:blipFill>
          <a:blip r:embed="rId2" cstate="print"/>
          <a:srcRect/>
          <a:stretch>
            <a:fillRect/>
          </a:stretch>
        </p:blipFill>
        <p:spPr bwMode="auto">
          <a:xfrm>
            <a:off x="4953000" y="1752600"/>
            <a:ext cx="2362200" cy="1766888"/>
          </a:xfrm>
          <a:prstGeom prst="rect">
            <a:avLst/>
          </a:prstGeom>
          <a:noFill/>
          <a:ln w="9525">
            <a:noFill/>
            <a:miter lim="800000"/>
            <a:headEnd/>
            <a:tailEnd/>
          </a:ln>
        </p:spPr>
      </p:pic>
      <p:pic>
        <p:nvPicPr>
          <p:cNvPr id="51213" name="Picture 14"/>
          <p:cNvPicPr>
            <a:picLocks noChangeAspect="1" noChangeArrowheads="1"/>
          </p:cNvPicPr>
          <p:nvPr/>
        </p:nvPicPr>
        <p:blipFill>
          <a:blip r:embed="rId3" cstate="print"/>
          <a:srcRect/>
          <a:stretch>
            <a:fillRect/>
          </a:stretch>
        </p:blipFill>
        <p:spPr bwMode="auto">
          <a:xfrm>
            <a:off x="1371600" y="4724400"/>
            <a:ext cx="6059488" cy="13525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By: Imdadullah, Lecturer Department of MIS, CBA, KSU</a:t>
            </a:r>
          </a:p>
        </p:txBody>
      </p:sp>
      <p:sp>
        <p:nvSpPr>
          <p:cNvPr id="5" name="Slide Number Placeholder 5"/>
          <p:cNvSpPr>
            <a:spLocks noGrp="1"/>
          </p:cNvSpPr>
          <p:nvPr>
            <p:ph type="sldNum" sz="quarter" idx="12"/>
          </p:nvPr>
        </p:nvSpPr>
        <p:spPr/>
        <p:txBody>
          <a:bodyPr/>
          <a:lstStyle/>
          <a:p>
            <a:pPr>
              <a:defRPr/>
            </a:pPr>
            <a:fld id="{7C6B4AF7-6ABA-4453-9860-C79A6293B26A}" type="slidenum">
              <a:rPr lang="en-US"/>
              <a:pPr>
                <a:defRPr/>
              </a:pPr>
              <a:t>54</a:t>
            </a:fld>
            <a:endParaRPr lang="en-US"/>
          </a:p>
        </p:txBody>
      </p:sp>
      <p:sp>
        <p:nvSpPr>
          <p:cNvPr id="129026" name="Rectangle 2"/>
          <p:cNvSpPr>
            <a:spLocks noGrp="1" noRot="1" noChangeArrowheads="1"/>
          </p:cNvSpPr>
          <p:nvPr>
            <p:ph type="title"/>
          </p:nvPr>
        </p:nvSpPr>
        <p:spPr>
          <a:xfrm>
            <a:off x="315913" y="508000"/>
            <a:ext cx="8496300" cy="769938"/>
          </a:xfrm>
        </p:spPr>
        <p:txBody>
          <a:bodyPr/>
          <a:lstStyle/>
          <a:p>
            <a:pPr eaLnBrk="1" hangingPunct="1">
              <a:defRPr/>
            </a:pPr>
            <a:r>
              <a:rPr lang="en-US" sz="4000" b="1" smtClean="0">
                <a:solidFill>
                  <a:srgbClr val="FF0066"/>
                </a:solidFill>
              </a:rPr>
              <a:t>Scenario Manager</a:t>
            </a:r>
          </a:p>
        </p:txBody>
      </p:sp>
      <p:sp>
        <p:nvSpPr>
          <p:cNvPr id="129027" name="Rectangle 3"/>
          <p:cNvSpPr>
            <a:spLocks noGrp="1" noRot="1" noChangeArrowheads="1"/>
          </p:cNvSpPr>
          <p:nvPr>
            <p:ph type="body" idx="1"/>
          </p:nvPr>
        </p:nvSpPr>
        <p:spPr>
          <a:xfrm>
            <a:off x="301625" y="1676400"/>
            <a:ext cx="8540750" cy="3705225"/>
          </a:xfrm>
        </p:spPr>
        <p:txBody>
          <a:bodyPr/>
          <a:lstStyle/>
          <a:p>
            <a:pPr eaLnBrk="1" hangingPunct="1">
              <a:lnSpc>
                <a:spcPct val="90000"/>
              </a:lnSpc>
              <a:buClr>
                <a:schemeClr val="tx2"/>
              </a:buClr>
              <a:defRPr/>
            </a:pPr>
            <a:r>
              <a:rPr lang="en-US" smtClean="0">
                <a:latin typeface="Times New Roman" pitchFamily="18" charset="0"/>
              </a:rPr>
              <a:t>Use </a:t>
            </a:r>
            <a:r>
              <a:rPr lang="en-US" b="1" smtClean="0">
                <a:solidFill>
                  <a:srgbClr val="0000CC"/>
                </a:solidFill>
                <a:latin typeface="Times New Roman" pitchFamily="18" charset="0"/>
              </a:rPr>
              <a:t>Scenario Manager</a:t>
            </a:r>
            <a:r>
              <a:rPr lang="en-US" smtClean="0">
                <a:latin typeface="Times New Roman" pitchFamily="18" charset="0"/>
              </a:rPr>
              <a:t> to solve complex business solutions when more than one factor can be used.</a:t>
            </a:r>
          </a:p>
          <a:p>
            <a:pPr eaLnBrk="1" hangingPunct="1">
              <a:lnSpc>
                <a:spcPct val="90000"/>
              </a:lnSpc>
              <a:buClr>
                <a:schemeClr val="tx2"/>
              </a:buClr>
              <a:defRPr/>
            </a:pPr>
            <a:r>
              <a:rPr lang="en-US" smtClean="0">
                <a:latin typeface="Times New Roman" pitchFamily="18" charset="0"/>
              </a:rPr>
              <a:t>A </a:t>
            </a:r>
            <a:r>
              <a:rPr lang="en-US" smtClean="0">
                <a:solidFill>
                  <a:srgbClr val="0000CC"/>
                </a:solidFill>
                <a:latin typeface="Times New Roman" pitchFamily="18" charset="0"/>
              </a:rPr>
              <a:t>scenario</a:t>
            </a:r>
            <a:r>
              <a:rPr lang="en-US" smtClean="0">
                <a:latin typeface="Times New Roman" pitchFamily="18" charset="0"/>
              </a:rPr>
              <a:t> is a set of values used to forecast results of a what-if model.</a:t>
            </a:r>
          </a:p>
          <a:p>
            <a:pPr eaLnBrk="1" hangingPunct="1">
              <a:lnSpc>
                <a:spcPct val="90000"/>
              </a:lnSpc>
              <a:buClr>
                <a:schemeClr val="tx2"/>
              </a:buClr>
              <a:defRPr/>
            </a:pPr>
            <a:r>
              <a:rPr lang="en-US" smtClean="0">
                <a:latin typeface="Times New Roman" pitchFamily="18" charset="0"/>
              </a:rPr>
              <a:t>A </a:t>
            </a:r>
            <a:r>
              <a:rPr lang="en-US" smtClean="0">
                <a:solidFill>
                  <a:srgbClr val="0000CC"/>
                </a:solidFill>
                <a:latin typeface="Times New Roman" pitchFamily="18" charset="0"/>
              </a:rPr>
              <a:t>what-if model</a:t>
            </a:r>
            <a:r>
              <a:rPr lang="en-US" smtClean="0">
                <a:latin typeface="Times New Roman" pitchFamily="18" charset="0"/>
              </a:rPr>
              <a:t> is a worksheet that contains different sets of values for the variables.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902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902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902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027" grpId="0" build="p"/>
    </p:bldLst>
  </p:timing>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pPr>
              <a:defRPr/>
            </a:pPr>
            <a:r>
              <a:rPr lang="en-US"/>
              <a:t>By: Imdadullah, Lecturer Department of MIS, CBA, KSU</a:t>
            </a:r>
          </a:p>
        </p:txBody>
      </p:sp>
      <p:sp>
        <p:nvSpPr>
          <p:cNvPr id="5" name="Slide Number Placeholder 5"/>
          <p:cNvSpPr>
            <a:spLocks noGrp="1"/>
          </p:cNvSpPr>
          <p:nvPr>
            <p:ph type="sldNum" sz="quarter" idx="12"/>
          </p:nvPr>
        </p:nvSpPr>
        <p:spPr/>
        <p:txBody>
          <a:bodyPr/>
          <a:lstStyle/>
          <a:p>
            <a:pPr>
              <a:defRPr/>
            </a:pPr>
            <a:fld id="{A72ED9D2-B398-4A86-BCB1-7FB8231AB05A}" type="slidenum">
              <a:rPr lang="en-US"/>
              <a:pPr>
                <a:defRPr/>
              </a:pPr>
              <a:t>55</a:t>
            </a:fld>
            <a:endParaRPr lang="en-US"/>
          </a:p>
        </p:txBody>
      </p:sp>
      <p:sp>
        <p:nvSpPr>
          <p:cNvPr id="130051" name="Rectangle 3"/>
          <p:cNvSpPr>
            <a:spLocks noGrp="1" noRot="1" noChangeArrowheads="1"/>
          </p:cNvSpPr>
          <p:nvPr>
            <p:ph type="body" idx="1"/>
          </p:nvPr>
        </p:nvSpPr>
        <p:spPr>
          <a:xfrm>
            <a:off x="301625" y="1676400"/>
            <a:ext cx="8540750" cy="3705225"/>
          </a:xfrm>
        </p:spPr>
        <p:txBody>
          <a:bodyPr/>
          <a:lstStyle/>
          <a:p>
            <a:pPr eaLnBrk="1" hangingPunct="1">
              <a:buClr>
                <a:schemeClr val="tx2"/>
              </a:buClr>
              <a:defRPr/>
            </a:pPr>
            <a:r>
              <a:rPr lang="en-US" sz="2800" b="1" smtClean="0">
                <a:latin typeface="Times New Roman" pitchFamily="18" charset="0"/>
              </a:rPr>
              <a:t>Scenarios are useful when data is uncertain.</a:t>
            </a:r>
          </a:p>
          <a:p>
            <a:pPr eaLnBrk="1" hangingPunct="1">
              <a:buClr>
                <a:schemeClr val="tx2"/>
              </a:buClr>
              <a:defRPr/>
            </a:pPr>
            <a:r>
              <a:rPr lang="en-US" sz="2800" b="1" smtClean="0">
                <a:latin typeface="Times New Roman" pitchFamily="18" charset="0"/>
              </a:rPr>
              <a:t>A scenario may contain up to 32 variables.</a:t>
            </a:r>
          </a:p>
          <a:p>
            <a:pPr eaLnBrk="1" hangingPunct="1">
              <a:buClr>
                <a:schemeClr val="tx2"/>
              </a:buClr>
              <a:defRPr/>
            </a:pPr>
            <a:r>
              <a:rPr lang="en-US" sz="2800" b="1" smtClean="0">
                <a:latin typeface="Times New Roman" pitchFamily="18" charset="0"/>
              </a:rPr>
              <a:t>Use Scenario Manager to determine best case and worst case scenarios.</a:t>
            </a:r>
          </a:p>
          <a:p>
            <a:pPr eaLnBrk="1" hangingPunct="1">
              <a:buClr>
                <a:schemeClr val="tx2"/>
              </a:buClr>
              <a:defRPr/>
            </a:pPr>
            <a:r>
              <a:rPr lang="en-US" sz="2800" b="1" smtClean="0">
                <a:latin typeface="Times New Roman" pitchFamily="18" charset="0"/>
              </a:rPr>
              <a:t>Scenario Manager finds solutions to complex business problems.</a:t>
            </a:r>
          </a:p>
          <a:p>
            <a:pPr eaLnBrk="1" hangingPunct="1">
              <a:buClr>
                <a:schemeClr val="tx2"/>
              </a:buClr>
              <a:defRPr/>
            </a:pPr>
            <a:r>
              <a:rPr lang="en-US" sz="2800" b="1" smtClean="0">
                <a:latin typeface="Times New Roman" pitchFamily="18" charset="0"/>
              </a:rPr>
              <a:t>Use named cells to help analyze results.</a:t>
            </a:r>
          </a:p>
        </p:txBody>
      </p:sp>
      <p:sp>
        <p:nvSpPr>
          <p:cNvPr id="130052" name="Rectangle 4"/>
          <p:cNvSpPr>
            <a:spLocks noChangeArrowheads="1"/>
          </p:cNvSpPr>
          <p:nvPr/>
        </p:nvSpPr>
        <p:spPr bwMode="auto">
          <a:xfrm>
            <a:off x="457200" y="381000"/>
            <a:ext cx="8243888" cy="731838"/>
          </a:xfrm>
          <a:prstGeom prst="rect">
            <a:avLst/>
          </a:prstGeom>
          <a:noFill/>
          <a:ln w="9525">
            <a:noFill/>
            <a:miter lim="800000"/>
            <a:headEnd/>
            <a:tailEnd/>
          </a:ln>
        </p:spPr>
        <p:txBody>
          <a:bodyPr anchor="b"/>
          <a:lstStyle/>
          <a:p>
            <a:pPr algn="ctr" eaLnBrk="1" hangingPunct="1">
              <a:defRPr/>
            </a:pPr>
            <a:r>
              <a:rPr lang="en-US" sz="3600" b="1">
                <a:solidFill>
                  <a:srgbClr val="FF0066"/>
                </a:solidFill>
                <a:effectLst>
                  <a:outerShdw blurRad="38100" dist="38100" dir="2700000" algn="tl">
                    <a:srgbClr val="000000"/>
                  </a:outerShdw>
                </a:effectLst>
                <a:latin typeface="Arial" charset="0"/>
                <a:cs typeface="Arial" charset="0"/>
              </a:rPr>
              <a:t>Scenario Manager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005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005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005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005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005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051" grpId="0"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4"/>
          <p:cNvSpPr>
            <a:spLocks noGrp="1"/>
          </p:cNvSpPr>
          <p:nvPr>
            <p:ph type="ftr" sz="quarter" idx="11"/>
          </p:nvPr>
        </p:nvSpPr>
        <p:spPr/>
        <p:txBody>
          <a:bodyPr/>
          <a:lstStyle/>
          <a:p>
            <a:pPr>
              <a:defRPr/>
            </a:pPr>
            <a:r>
              <a:rPr lang="en-US"/>
              <a:t>By: Imdadullah, Lecturer Department of MIS, CBA, KSU</a:t>
            </a:r>
          </a:p>
        </p:txBody>
      </p:sp>
      <p:sp>
        <p:nvSpPr>
          <p:cNvPr id="9" name="Slide Number Placeholder 5"/>
          <p:cNvSpPr>
            <a:spLocks noGrp="1"/>
          </p:cNvSpPr>
          <p:nvPr>
            <p:ph type="sldNum" sz="quarter" idx="12"/>
          </p:nvPr>
        </p:nvSpPr>
        <p:spPr/>
        <p:txBody>
          <a:bodyPr/>
          <a:lstStyle/>
          <a:p>
            <a:pPr>
              <a:defRPr/>
            </a:pPr>
            <a:fld id="{15546935-88CD-4278-AA5B-D0AC521F6F57}" type="slidenum">
              <a:rPr lang="en-US"/>
              <a:pPr>
                <a:defRPr/>
              </a:pPr>
              <a:t>56</a:t>
            </a:fld>
            <a:endParaRPr lang="en-US"/>
          </a:p>
        </p:txBody>
      </p:sp>
      <p:sp>
        <p:nvSpPr>
          <p:cNvPr id="131075" name="Rectangle 3"/>
          <p:cNvSpPr>
            <a:spLocks noGrp="1" noRot="1" noChangeArrowheads="1"/>
          </p:cNvSpPr>
          <p:nvPr>
            <p:ph type="body" idx="1"/>
          </p:nvPr>
        </p:nvSpPr>
        <p:spPr>
          <a:xfrm>
            <a:off x="533400" y="1143000"/>
            <a:ext cx="8229600" cy="4456113"/>
          </a:xfrm>
        </p:spPr>
        <p:txBody>
          <a:bodyPr/>
          <a:lstStyle/>
          <a:p>
            <a:pPr marL="609600" indent="-609600" eaLnBrk="1" hangingPunct="1">
              <a:buClr>
                <a:schemeClr val="tx2"/>
              </a:buClr>
              <a:buFont typeface="Wingdings" pitchFamily="2" charset="2"/>
              <a:buAutoNum type="arabicPeriod"/>
              <a:defRPr/>
            </a:pPr>
            <a:r>
              <a:rPr lang="en-US" smtClean="0"/>
              <a:t>Create a worksheet with known information.</a:t>
            </a:r>
          </a:p>
        </p:txBody>
      </p:sp>
      <p:sp>
        <p:nvSpPr>
          <p:cNvPr id="54277" name="Rectangle 4"/>
          <p:cNvSpPr>
            <a:spLocks noChangeArrowheads="1"/>
          </p:cNvSpPr>
          <p:nvPr/>
        </p:nvSpPr>
        <p:spPr bwMode="auto">
          <a:xfrm>
            <a:off x="1828800" y="1990725"/>
            <a:ext cx="9144000" cy="0"/>
          </a:xfrm>
          <a:prstGeom prst="rect">
            <a:avLst/>
          </a:prstGeom>
          <a:noFill/>
          <a:ln w="9525">
            <a:noFill/>
            <a:miter lim="800000"/>
            <a:headEnd/>
            <a:tailEnd/>
          </a:ln>
        </p:spPr>
        <p:txBody>
          <a:bodyPr>
            <a:spAutoFit/>
          </a:bodyPr>
          <a:lstStyle/>
          <a:p>
            <a:endParaRPr lang="ar-SA"/>
          </a:p>
        </p:txBody>
      </p:sp>
      <p:sp>
        <p:nvSpPr>
          <p:cNvPr id="131078" name="Rectangle 6"/>
          <p:cNvSpPr>
            <a:spLocks noChangeArrowheads="1"/>
          </p:cNvSpPr>
          <p:nvPr/>
        </p:nvSpPr>
        <p:spPr bwMode="auto">
          <a:xfrm>
            <a:off x="457200" y="381000"/>
            <a:ext cx="8243888" cy="731838"/>
          </a:xfrm>
          <a:prstGeom prst="rect">
            <a:avLst/>
          </a:prstGeom>
          <a:noFill/>
          <a:ln w="9525">
            <a:noFill/>
            <a:miter lim="800000"/>
            <a:headEnd/>
            <a:tailEnd/>
          </a:ln>
        </p:spPr>
        <p:txBody>
          <a:bodyPr anchor="b"/>
          <a:lstStyle/>
          <a:p>
            <a:pPr algn="ctr" eaLnBrk="1" hangingPunct="1">
              <a:defRPr/>
            </a:pPr>
            <a:r>
              <a:rPr lang="en-US" sz="3600" b="1">
                <a:solidFill>
                  <a:srgbClr val="FF0066"/>
                </a:solidFill>
                <a:effectLst>
                  <a:outerShdw blurRad="38100" dist="38100" dir="2700000" algn="tl">
                    <a:srgbClr val="000000"/>
                  </a:outerShdw>
                </a:effectLst>
                <a:latin typeface="Arial" charset="0"/>
                <a:cs typeface="Arial" charset="0"/>
              </a:rPr>
              <a:t>Use Scenario Manager</a:t>
            </a:r>
          </a:p>
        </p:txBody>
      </p:sp>
      <p:pic>
        <p:nvPicPr>
          <p:cNvPr id="54279" name="Picture 9"/>
          <p:cNvPicPr>
            <a:picLocks noChangeAspect="1" noChangeArrowheads="1"/>
          </p:cNvPicPr>
          <p:nvPr/>
        </p:nvPicPr>
        <p:blipFill>
          <a:blip r:embed="rId2" cstate="print"/>
          <a:srcRect/>
          <a:stretch>
            <a:fillRect/>
          </a:stretch>
        </p:blipFill>
        <p:spPr bwMode="auto">
          <a:xfrm>
            <a:off x="838200" y="2286000"/>
            <a:ext cx="5118100" cy="3438525"/>
          </a:xfrm>
          <a:prstGeom prst="rect">
            <a:avLst/>
          </a:prstGeom>
          <a:noFill/>
          <a:ln w="9525">
            <a:noFill/>
            <a:miter lim="800000"/>
            <a:headEnd/>
            <a:tailEnd/>
          </a:ln>
        </p:spPr>
      </p:pic>
      <p:sp>
        <p:nvSpPr>
          <p:cNvPr id="54280" name="Text Box 10"/>
          <p:cNvSpPr txBox="1">
            <a:spLocks noChangeArrowheads="1"/>
          </p:cNvSpPr>
          <p:nvPr/>
        </p:nvSpPr>
        <p:spPr bwMode="auto">
          <a:xfrm>
            <a:off x="6215063" y="3505200"/>
            <a:ext cx="2624137" cy="519113"/>
          </a:xfrm>
          <a:prstGeom prst="rect">
            <a:avLst/>
          </a:prstGeom>
          <a:noFill/>
          <a:ln w="9525">
            <a:noFill/>
            <a:miter lim="800000"/>
            <a:headEnd/>
            <a:tailEnd/>
          </a:ln>
        </p:spPr>
        <p:txBody>
          <a:bodyPr>
            <a:spAutoFit/>
          </a:bodyPr>
          <a:lstStyle/>
          <a:p>
            <a:pPr algn="ctr" eaLnBrk="1" hangingPunct="1"/>
            <a:r>
              <a:rPr lang="en-US" sz="2800">
                <a:latin typeface="Times New Roman" pitchFamily="18" charset="0"/>
              </a:rPr>
              <a:t>Create Scenarios</a:t>
            </a:r>
          </a:p>
        </p:txBody>
      </p:sp>
      <p:sp>
        <p:nvSpPr>
          <p:cNvPr id="54281" name="AutoShape 11"/>
          <p:cNvSpPr>
            <a:spLocks/>
          </p:cNvSpPr>
          <p:nvPr/>
        </p:nvSpPr>
        <p:spPr bwMode="auto">
          <a:xfrm>
            <a:off x="5943600" y="2438400"/>
            <a:ext cx="381000" cy="3200400"/>
          </a:xfrm>
          <a:prstGeom prst="rightBrace">
            <a:avLst>
              <a:gd name="adj1" fmla="val 70000"/>
              <a:gd name="adj2" fmla="val 50398"/>
            </a:avLst>
          </a:prstGeom>
          <a:noFill/>
          <a:ln w="9525">
            <a:solidFill>
              <a:srgbClr val="FF0000"/>
            </a:solidFill>
            <a:round/>
            <a:headEnd/>
            <a:tailEnd/>
          </a:ln>
        </p:spPr>
        <p:txBody>
          <a:bodyPr wrap="none" anchor="ctr"/>
          <a:lstStyle/>
          <a:p>
            <a:endParaRPr lang="ar-SA"/>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4"/>
          <p:cNvSpPr>
            <a:spLocks noGrp="1"/>
          </p:cNvSpPr>
          <p:nvPr>
            <p:ph type="ftr" sz="quarter" idx="11"/>
          </p:nvPr>
        </p:nvSpPr>
        <p:spPr/>
        <p:txBody>
          <a:bodyPr/>
          <a:lstStyle/>
          <a:p>
            <a:pPr>
              <a:defRPr/>
            </a:pPr>
            <a:r>
              <a:rPr lang="en-US"/>
              <a:t>By: Imdadullah, Lecturer Department of MIS, CBA, KSU</a:t>
            </a:r>
          </a:p>
        </p:txBody>
      </p:sp>
      <p:sp>
        <p:nvSpPr>
          <p:cNvPr id="10" name="Slide Number Placeholder 5"/>
          <p:cNvSpPr>
            <a:spLocks noGrp="1"/>
          </p:cNvSpPr>
          <p:nvPr>
            <p:ph type="sldNum" sz="quarter" idx="12"/>
          </p:nvPr>
        </p:nvSpPr>
        <p:spPr/>
        <p:txBody>
          <a:bodyPr/>
          <a:lstStyle/>
          <a:p>
            <a:pPr>
              <a:defRPr/>
            </a:pPr>
            <a:fld id="{24ADFAE0-7C04-4324-B419-52D4BD7590AA}" type="slidenum">
              <a:rPr lang="en-US"/>
              <a:pPr>
                <a:defRPr/>
              </a:pPr>
              <a:t>57</a:t>
            </a:fld>
            <a:endParaRPr lang="en-US"/>
          </a:p>
        </p:txBody>
      </p:sp>
      <p:pic>
        <p:nvPicPr>
          <p:cNvPr id="55300" name="Picture 2" descr="Fig 22-33"/>
          <p:cNvPicPr>
            <a:picLocks noChangeAspect="1" noChangeArrowheads="1"/>
          </p:cNvPicPr>
          <p:nvPr/>
        </p:nvPicPr>
        <p:blipFill>
          <a:blip r:embed="rId2" cstate="print"/>
          <a:srcRect/>
          <a:stretch>
            <a:fillRect/>
          </a:stretch>
        </p:blipFill>
        <p:spPr bwMode="auto">
          <a:xfrm>
            <a:off x="1295400" y="2395537"/>
            <a:ext cx="2828925" cy="3133725"/>
          </a:xfrm>
          <a:prstGeom prst="rect">
            <a:avLst/>
          </a:prstGeom>
          <a:noFill/>
          <a:ln w="9525">
            <a:noFill/>
            <a:miter lim="800000"/>
            <a:headEnd/>
            <a:tailEnd/>
          </a:ln>
        </p:spPr>
      </p:pic>
      <p:sp>
        <p:nvSpPr>
          <p:cNvPr id="133123" name="Rectangle 3"/>
          <p:cNvSpPr>
            <a:spLocks noGrp="1" noRot="1" noChangeArrowheads="1"/>
          </p:cNvSpPr>
          <p:nvPr>
            <p:ph type="title"/>
          </p:nvPr>
        </p:nvSpPr>
        <p:spPr>
          <a:xfrm>
            <a:off x="315913" y="355600"/>
            <a:ext cx="8496300" cy="768350"/>
          </a:xfrm>
        </p:spPr>
        <p:txBody>
          <a:bodyPr/>
          <a:lstStyle/>
          <a:p>
            <a:pPr eaLnBrk="1" hangingPunct="1">
              <a:defRPr/>
            </a:pPr>
            <a:r>
              <a:rPr lang="en-US" sz="3600" b="1" smtClean="0">
                <a:solidFill>
                  <a:srgbClr val="FF0066"/>
                </a:solidFill>
              </a:rPr>
              <a:t>Use Scenario Manager</a:t>
            </a:r>
          </a:p>
        </p:txBody>
      </p:sp>
      <p:sp>
        <p:nvSpPr>
          <p:cNvPr id="133124" name="Rectangle 4"/>
          <p:cNvSpPr>
            <a:spLocks noGrp="1" noRot="1" noChangeArrowheads="1"/>
          </p:cNvSpPr>
          <p:nvPr>
            <p:ph type="body" idx="1"/>
          </p:nvPr>
        </p:nvSpPr>
        <p:spPr>
          <a:xfrm>
            <a:off x="685800" y="1066800"/>
            <a:ext cx="7772400" cy="4044950"/>
          </a:xfrm>
        </p:spPr>
        <p:txBody>
          <a:bodyPr/>
          <a:lstStyle/>
          <a:p>
            <a:pPr marL="609600" indent="-609600">
              <a:buClr>
                <a:schemeClr val="tx2"/>
              </a:buClr>
              <a:buFont typeface="Wingdings" pitchFamily="2" charset="2"/>
              <a:buAutoNum type="arabicPeriod" startAt="3"/>
              <a:defRPr/>
            </a:pPr>
            <a:r>
              <a:rPr lang="en-US" dirty="0">
                <a:effectLst>
                  <a:outerShdw blurRad="38100" dist="38100" dir="2700000" algn="tl">
                    <a:srgbClr val="000000"/>
                  </a:outerShdw>
                </a:effectLst>
                <a:latin typeface="Times New Roman" pitchFamily="18" charset="0"/>
                <a:cs typeface="Arial" charset="0"/>
              </a:rPr>
              <a:t>Click Data Menu&gt;What-if </a:t>
            </a:r>
            <a:r>
              <a:rPr lang="en-US" dirty="0" smtClean="0">
                <a:effectLst>
                  <a:outerShdw blurRad="38100" dist="38100" dir="2700000" algn="tl">
                    <a:srgbClr val="000000"/>
                  </a:outerShdw>
                </a:effectLst>
                <a:latin typeface="Times New Roman" pitchFamily="18" charset="0"/>
                <a:cs typeface="Arial" charset="0"/>
              </a:rPr>
              <a:t>Analysis&gt;Scenario Manager</a:t>
            </a:r>
            <a:endParaRPr lang="en-US" dirty="0">
              <a:effectLst>
                <a:outerShdw blurRad="38100" dist="38100" dir="2700000" algn="tl">
                  <a:srgbClr val="000000"/>
                </a:outerShdw>
              </a:effectLst>
              <a:latin typeface="Times New Roman" pitchFamily="18" charset="0"/>
              <a:cs typeface="Arial" charset="0"/>
            </a:endParaRPr>
          </a:p>
        </p:txBody>
      </p:sp>
      <p:sp>
        <p:nvSpPr>
          <p:cNvPr id="55303" name="Rectangle 5"/>
          <p:cNvSpPr>
            <a:spLocks noChangeArrowheads="1"/>
          </p:cNvSpPr>
          <p:nvPr/>
        </p:nvSpPr>
        <p:spPr bwMode="auto">
          <a:xfrm>
            <a:off x="2924175" y="1538288"/>
            <a:ext cx="9144000" cy="0"/>
          </a:xfrm>
          <a:prstGeom prst="rect">
            <a:avLst/>
          </a:prstGeom>
          <a:noFill/>
          <a:ln w="9525">
            <a:noFill/>
            <a:miter lim="800000"/>
            <a:headEnd/>
            <a:tailEnd/>
          </a:ln>
        </p:spPr>
        <p:txBody>
          <a:bodyPr>
            <a:spAutoFit/>
          </a:bodyPr>
          <a:lstStyle/>
          <a:p>
            <a:endParaRPr lang="ar-SA"/>
          </a:p>
        </p:txBody>
      </p:sp>
      <p:sp>
        <p:nvSpPr>
          <p:cNvPr id="55304" name="Text Box 6"/>
          <p:cNvSpPr txBox="1">
            <a:spLocks noChangeArrowheads="1"/>
          </p:cNvSpPr>
          <p:nvPr/>
        </p:nvSpPr>
        <p:spPr bwMode="auto">
          <a:xfrm>
            <a:off x="2438400" y="5486400"/>
            <a:ext cx="3897313" cy="457200"/>
          </a:xfrm>
          <a:prstGeom prst="rect">
            <a:avLst/>
          </a:prstGeom>
          <a:noFill/>
          <a:ln w="9525">
            <a:noFill/>
            <a:miter lim="800000"/>
            <a:headEnd/>
            <a:tailEnd/>
          </a:ln>
        </p:spPr>
        <p:txBody>
          <a:bodyPr wrap="none">
            <a:spAutoFit/>
          </a:bodyPr>
          <a:lstStyle/>
          <a:p>
            <a:pPr algn="ctr" eaLnBrk="1" hangingPunct="1"/>
            <a:r>
              <a:rPr lang="en-US" sz="2400">
                <a:latin typeface="Times New Roman" pitchFamily="18" charset="0"/>
              </a:rPr>
              <a:t>Scenario Manager Dialog Box</a:t>
            </a:r>
          </a:p>
        </p:txBody>
      </p:sp>
      <p:sp>
        <p:nvSpPr>
          <p:cNvPr id="55305" name="Text Box 7"/>
          <p:cNvSpPr txBox="1">
            <a:spLocks noChangeArrowheads="1"/>
          </p:cNvSpPr>
          <p:nvPr/>
        </p:nvSpPr>
        <p:spPr bwMode="auto">
          <a:xfrm>
            <a:off x="4876800" y="4114800"/>
            <a:ext cx="1300163" cy="822325"/>
          </a:xfrm>
          <a:prstGeom prst="rect">
            <a:avLst/>
          </a:prstGeom>
          <a:noFill/>
          <a:ln w="9525">
            <a:noFill/>
            <a:miter lim="800000"/>
            <a:headEnd/>
            <a:tailEnd/>
          </a:ln>
        </p:spPr>
        <p:txBody>
          <a:bodyPr wrap="none">
            <a:spAutoFit/>
          </a:bodyPr>
          <a:lstStyle/>
          <a:p>
            <a:pPr eaLnBrk="1" hangingPunct="1"/>
            <a:r>
              <a:rPr lang="en-US" sz="2400" dirty="0">
                <a:latin typeface="Times New Roman" pitchFamily="18" charset="0"/>
              </a:rPr>
              <a:t>Click on </a:t>
            </a:r>
            <a:br>
              <a:rPr lang="en-US" sz="2400" dirty="0">
                <a:latin typeface="Times New Roman" pitchFamily="18" charset="0"/>
              </a:rPr>
            </a:br>
            <a:r>
              <a:rPr lang="en-US" sz="2400" dirty="0">
                <a:latin typeface="Times New Roman" pitchFamily="18" charset="0"/>
              </a:rPr>
              <a:t>Add</a:t>
            </a:r>
          </a:p>
        </p:txBody>
      </p:sp>
      <p:sp>
        <p:nvSpPr>
          <p:cNvPr id="55306" name="Line 8"/>
          <p:cNvSpPr>
            <a:spLocks noChangeShapeType="1"/>
          </p:cNvSpPr>
          <p:nvPr/>
        </p:nvSpPr>
        <p:spPr bwMode="auto">
          <a:xfrm>
            <a:off x="3810000" y="3581400"/>
            <a:ext cx="990600" cy="533400"/>
          </a:xfrm>
          <a:prstGeom prst="line">
            <a:avLst/>
          </a:prstGeom>
          <a:noFill/>
          <a:ln w="28575">
            <a:solidFill>
              <a:srgbClr val="FF3300"/>
            </a:solidFill>
            <a:round/>
            <a:headEnd type="triangle" w="med" len="med"/>
            <a:tailEnd/>
          </a:ln>
        </p:spPr>
        <p:txBody>
          <a:bodyPr wrap="none"/>
          <a:lstStyle/>
          <a:p>
            <a:endParaRPr lang="ar-SA"/>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48400" y="1219200"/>
            <a:ext cx="1905000" cy="149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pPr>
              <a:defRPr/>
            </a:pPr>
            <a:r>
              <a:rPr lang="en-US"/>
              <a:t>By: Imdadullah, Lecturer Department of MIS, CBA, KSU</a:t>
            </a:r>
          </a:p>
        </p:txBody>
      </p:sp>
      <p:sp>
        <p:nvSpPr>
          <p:cNvPr id="7" name="Slide Number Placeholder 6"/>
          <p:cNvSpPr>
            <a:spLocks noGrp="1"/>
          </p:cNvSpPr>
          <p:nvPr>
            <p:ph type="sldNum" sz="quarter" idx="12"/>
          </p:nvPr>
        </p:nvSpPr>
        <p:spPr/>
        <p:txBody>
          <a:bodyPr/>
          <a:lstStyle/>
          <a:p>
            <a:pPr>
              <a:defRPr/>
            </a:pPr>
            <a:fld id="{0B339496-109D-48E0-8AB2-46C8E53361A5}" type="slidenum">
              <a:rPr lang="en-US"/>
              <a:pPr>
                <a:defRPr/>
              </a:pPr>
              <a:t>58</a:t>
            </a:fld>
            <a:endParaRPr lang="en-US"/>
          </a:p>
        </p:txBody>
      </p:sp>
      <p:sp>
        <p:nvSpPr>
          <p:cNvPr id="134147" name="Rectangle 3"/>
          <p:cNvSpPr>
            <a:spLocks noGrp="1" noRot="1" noChangeArrowheads="1"/>
          </p:cNvSpPr>
          <p:nvPr>
            <p:ph type="body" sz="half" idx="1"/>
          </p:nvPr>
        </p:nvSpPr>
        <p:spPr>
          <a:xfrm>
            <a:off x="838200" y="1219200"/>
            <a:ext cx="3810000" cy="4114800"/>
          </a:xfrm>
        </p:spPr>
        <p:txBody>
          <a:bodyPr/>
          <a:lstStyle/>
          <a:p>
            <a:pPr marL="533400" indent="-533400" eaLnBrk="1" hangingPunct="1">
              <a:buClr>
                <a:schemeClr val="tx2"/>
              </a:buClr>
              <a:buFont typeface="Wingdings" pitchFamily="2" charset="2"/>
              <a:buAutoNum type="arabicPeriod" startAt="3"/>
              <a:defRPr/>
            </a:pPr>
            <a:r>
              <a:rPr lang="en-US" sz="2800" smtClean="0"/>
              <a:t>Name the scenario.</a:t>
            </a:r>
          </a:p>
          <a:p>
            <a:pPr marL="533400" indent="-533400" eaLnBrk="1" hangingPunct="1">
              <a:buClr>
                <a:schemeClr val="tx2"/>
              </a:buClr>
              <a:buFont typeface="Wingdings" pitchFamily="2" charset="2"/>
              <a:buAutoNum type="arabicPeriod" startAt="3"/>
              <a:defRPr/>
            </a:pPr>
            <a:r>
              <a:rPr lang="en-US" sz="2800" smtClean="0"/>
              <a:t>Identify changing cells on original worksheet.</a:t>
            </a:r>
          </a:p>
          <a:p>
            <a:pPr marL="533400" indent="-533400" eaLnBrk="1" hangingPunct="1">
              <a:buClr>
                <a:schemeClr val="tx2"/>
              </a:buClr>
              <a:buFont typeface="Wingdings" pitchFamily="2" charset="2"/>
              <a:buAutoNum type="arabicPeriod" startAt="3"/>
              <a:defRPr/>
            </a:pPr>
            <a:r>
              <a:rPr lang="en-US" sz="2800" smtClean="0"/>
              <a:t>Add comments as needed.</a:t>
            </a:r>
          </a:p>
          <a:p>
            <a:pPr marL="533400" indent="-533400" eaLnBrk="1" hangingPunct="1">
              <a:buClr>
                <a:schemeClr val="tx2"/>
              </a:buClr>
              <a:buFont typeface="Wingdings" pitchFamily="2" charset="2"/>
              <a:buAutoNum type="arabicPeriod" startAt="3"/>
              <a:defRPr/>
            </a:pPr>
            <a:r>
              <a:rPr lang="en-US" sz="2800" smtClean="0"/>
              <a:t>Click OK.</a:t>
            </a:r>
          </a:p>
        </p:txBody>
      </p:sp>
      <p:sp>
        <p:nvSpPr>
          <p:cNvPr id="56325" name="Rectangle 4"/>
          <p:cNvSpPr>
            <a:spLocks noChangeArrowheads="1"/>
          </p:cNvSpPr>
          <p:nvPr/>
        </p:nvSpPr>
        <p:spPr bwMode="auto">
          <a:xfrm>
            <a:off x="2724150" y="1557338"/>
            <a:ext cx="9144000" cy="0"/>
          </a:xfrm>
          <a:prstGeom prst="rect">
            <a:avLst/>
          </a:prstGeom>
          <a:noFill/>
          <a:ln w="9525">
            <a:noFill/>
            <a:miter lim="800000"/>
            <a:headEnd/>
            <a:tailEnd/>
          </a:ln>
        </p:spPr>
        <p:txBody>
          <a:bodyPr>
            <a:spAutoFit/>
          </a:bodyPr>
          <a:lstStyle/>
          <a:p>
            <a:endParaRPr lang="ar-SA"/>
          </a:p>
        </p:txBody>
      </p:sp>
      <p:sp>
        <p:nvSpPr>
          <p:cNvPr id="134151" name="Rectangle 7"/>
          <p:cNvSpPr>
            <a:spLocks noGrp="1" noChangeArrowheads="1"/>
          </p:cNvSpPr>
          <p:nvPr>
            <p:ph type="title"/>
          </p:nvPr>
        </p:nvSpPr>
        <p:spPr>
          <a:xfrm>
            <a:off x="315913" y="355600"/>
            <a:ext cx="8496300" cy="768350"/>
          </a:xfrm>
        </p:spPr>
        <p:txBody>
          <a:bodyPr anchor="b"/>
          <a:lstStyle/>
          <a:p>
            <a:pPr eaLnBrk="1" hangingPunct="1">
              <a:defRPr/>
            </a:pPr>
            <a:r>
              <a:rPr lang="en-US" sz="3600" b="1" smtClean="0">
                <a:solidFill>
                  <a:srgbClr val="FF0066"/>
                </a:solidFill>
              </a:rPr>
              <a:t>Use Scenario Manager</a:t>
            </a:r>
          </a:p>
        </p:txBody>
      </p:sp>
      <p:pic>
        <p:nvPicPr>
          <p:cNvPr id="56327" name="Picture 8"/>
          <p:cNvPicPr>
            <a:picLocks noChangeAspect="1" noChangeArrowheads="1"/>
          </p:cNvPicPr>
          <p:nvPr/>
        </p:nvPicPr>
        <p:blipFill>
          <a:blip r:embed="rId2" cstate="print"/>
          <a:srcRect/>
          <a:stretch>
            <a:fillRect/>
          </a:stretch>
        </p:blipFill>
        <p:spPr bwMode="auto">
          <a:xfrm>
            <a:off x="4876800" y="1470025"/>
            <a:ext cx="3429000" cy="3397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5"/>
          <p:cNvSpPr>
            <a:spLocks noGrp="1"/>
          </p:cNvSpPr>
          <p:nvPr>
            <p:ph type="ftr" sz="quarter" idx="11"/>
          </p:nvPr>
        </p:nvSpPr>
        <p:spPr/>
        <p:txBody>
          <a:bodyPr/>
          <a:lstStyle/>
          <a:p>
            <a:pPr>
              <a:defRPr/>
            </a:pPr>
            <a:r>
              <a:rPr lang="en-US"/>
              <a:t>By: Imdadullah, Lecturer Department of MIS, CBA, KSU</a:t>
            </a:r>
          </a:p>
        </p:txBody>
      </p:sp>
      <p:sp>
        <p:nvSpPr>
          <p:cNvPr id="8" name="Slide Number Placeholder 6"/>
          <p:cNvSpPr>
            <a:spLocks noGrp="1"/>
          </p:cNvSpPr>
          <p:nvPr>
            <p:ph type="sldNum" sz="quarter" idx="12"/>
          </p:nvPr>
        </p:nvSpPr>
        <p:spPr/>
        <p:txBody>
          <a:bodyPr/>
          <a:lstStyle/>
          <a:p>
            <a:pPr>
              <a:defRPr/>
            </a:pPr>
            <a:fld id="{79EC18C6-D62B-42E5-A90B-71F955565E71}" type="slidenum">
              <a:rPr lang="en-US"/>
              <a:pPr>
                <a:defRPr/>
              </a:pPr>
              <a:t>59</a:t>
            </a:fld>
            <a:endParaRPr lang="en-US"/>
          </a:p>
        </p:txBody>
      </p:sp>
      <p:sp>
        <p:nvSpPr>
          <p:cNvPr id="135170" name="Rectangle 2"/>
          <p:cNvSpPr>
            <a:spLocks noGrp="1" noRot="1" noChangeArrowheads="1"/>
          </p:cNvSpPr>
          <p:nvPr>
            <p:ph type="title"/>
          </p:nvPr>
        </p:nvSpPr>
        <p:spPr>
          <a:xfrm>
            <a:off x="315913" y="355600"/>
            <a:ext cx="8496300" cy="844550"/>
          </a:xfrm>
        </p:spPr>
        <p:txBody>
          <a:bodyPr/>
          <a:lstStyle/>
          <a:p>
            <a:pPr eaLnBrk="1" hangingPunct="1">
              <a:defRPr/>
            </a:pPr>
            <a:r>
              <a:rPr lang="en-US" sz="3600" b="1" smtClean="0">
                <a:solidFill>
                  <a:srgbClr val="FF0066"/>
                </a:solidFill>
              </a:rPr>
              <a:t>Use Scenario Manager</a:t>
            </a:r>
          </a:p>
        </p:txBody>
      </p:sp>
      <p:sp>
        <p:nvSpPr>
          <p:cNvPr id="135171" name="Rectangle 3"/>
          <p:cNvSpPr>
            <a:spLocks noGrp="1" noRot="1" noChangeArrowheads="1"/>
          </p:cNvSpPr>
          <p:nvPr>
            <p:ph type="body" sz="half" idx="2"/>
          </p:nvPr>
        </p:nvSpPr>
        <p:spPr>
          <a:xfrm>
            <a:off x="4656138" y="1676400"/>
            <a:ext cx="4186237" cy="4422775"/>
          </a:xfrm>
        </p:spPr>
        <p:txBody>
          <a:bodyPr/>
          <a:lstStyle/>
          <a:p>
            <a:pPr eaLnBrk="1" hangingPunct="1">
              <a:buClr>
                <a:schemeClr val="tx2"/>
              </a:buClr>
              <a:defRPr/>
            </a:pPr>
            <a:r>
              <a:rPr lang="en-US" sz="2800" smtClean="0"/>
              <a:t>Edit the amounts for that specific scenario.</a:t>
            </a:r>
          </a:p>
          <a:p>
            <a:pPr eaLnBrk="1" hangingPunct="1">
              <a:buClr>
                <a:schemeClr val="tx2"/>
              </a:buClr>
              <a:defRPr/>
            </a:pPr>
            <a:r>
              <a:rPr lang="en-US" sz="2800" smtClean="0"/>
              <a:t>For each scenario enter the variables that apply.</a:t>
            </a:r>
          </a:p>
          <a:p>
            <a:pPr eaLnBrk="1" hangingPunct="1">
              <a:buClr>
                <a:schemeClr val="tx2"/>
              </a:buClr>
              <a:defRPr/>
            </a:pPr>
            <a:r>
              <a:rPr lang="en-US" sz="2800" smtClean="0"/>
              <a:t>Continue to add scenarios until each has been set up.</a:t>
            </a:r>
          </a:p>
        </p:txBody>
      </p:sp>
      <p:sp>
        <p:nvSpPr>
          <p:cNvPr id="57350" name="Rectangle 4"/>
          <p:cNvSpPr>
            <a:spLocks noChangeArrowheads="1"/>
          </p:cNvSpPr>
          <p:nvPr/>
        </p:nvSpPr>
        <p:spPr bwMode="auto">
          <a:xfrm>
            <a:off x="2486025" y="2386013"/>
            <a:ext cx="9144000" cy="0"/>
          </a:xfrm>
          <a:prstGeom prst="rect">
            <a:avLst/>
          </a:prstGeom>
          <a:noFill/>
          <a:ln w="9525">
            <a:noFill/>
            <a:miter lim="800000"/>
            <a:headEnd/>
            <a:tailEnd/>
          </a:ln>
        </p:spPr>
        <p:txBody>
          <a:bodyPr>
            <a:spAutoFit/>
          </a:bodyPr>
          <a:lstStyle/>
          <a:p>
            <a:endParaRPr lang="ar-SA"/>
          </a:p>
        </p:txBody>
      </p:sp>
      <p:sp>
        <p:nvSpPr>
          <p:cNvPr id="57351" name="Text Box 5"/>
          <p:cNvSpPr txBox="1">
            <a:spLocks noChangeArrowheads="1"/>
          </p:cNvSpPr>
          <p:nvPr/>
        </p:nvSpPr>
        <p:spPr bwMode="auto">
          <a:xfrm>
            <a:off x="542925" y="4460875"/>
            <a:ext cx="3660775" cy="457200"/>
          </a:xfrm>
          <a:prstGeom prst="rect">
            <a:avLst/>
          </a:prstGeom>
          <a:noFill/>
          <a:ln w="9525">
            <a:noFill/>
            <a:miter lim="800000"/>
            <a:headEnd/>
            <a:tailEnd/>
          </a:ln>
        </p:spPr>
        <p:txBody>
          <a:bodyPr wrap="none">
            <a:spAutoFit/>
          </a:bodyPr>
          <a:lstStyle/>
          <a:p>
            <a:pPr algn="ctr" eaLnBrk="1" hangingPunct="1"/>
            <a:r>
              <a:rPr lang="en-US" sz="2400">
                <a:solidFill>
                  <a:srgbClr val="292929"/>
                </a:solidFill>
                <a:latin typeface="Times New Roman" pitchFamily="18" charset="0"/>
              </a:rPr>
              <a:t>Scenario Values Dialog Box</a:t>
            </a:r>
          </a:p>
        </p:txBody>
      </p:sp>
      <p:pic>
        <p:nvPicPr>
          <p:cNvPr id="57352" name="Picture 7"/>
          <p:cNvPicPr>
            <a:picLocks noChangeAspect="1" noChangeArrowheads="1"/>
          </p:cNvPicPr>
          <p:nvPr/>
        </p:nvPicPr>
        <p:blipFill>
          <a:blip r:embed="rId2" cstate="print"/>
          <a:srcRect/>
          <a:stretch>
            <a:fillRect/>
          </a:stretch>
        </p:blipFill>
        <p:spPr bwMode="auto">
          <a:xfrm>
            <a:off x="838200" y="1905000"/>
            <a:ext cx="3657600" cy="19065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By: Imdadullah, Lecturer Department of MIS, CBA, KSU</a:t>
            </a:r>
          </a:p>
        </p:txBody>
      </p:sp>
      <p:sp>
        <p:nvSpPr>
          <p:cNvPr id="5" name="Slide Number Placeholder 5"/>
          <p:cNvSpPr>
            <a:spLocks noGrp="1"/>
          </p:cNvSpPr>
          <p:nvPr>
            <p:ph type="sldNum" sz="quarter" idx="12"/>
          </p:nvPr>
        </p:nvSpPr>
        <p:spPr/>
        <p:txBody>
          <a:bodyPr/>
          <a:lstStyle/>
          <a:p>
            <a:fld id="{9F483CEB-B415-4417-A733-B73235F7DDFE}" type="slidenum">
              <a:rPr lang="ar-SA"/>
              <a:pPr/>
              <a:t>6</a:t>
            </a:fld>
            <a:endParaRPr lang="en-US"/>
          </a:p>
        </p:txBody>
      </p:sp>
      <p:sp>
        <p:nvSpPr>
          <p:cNvPr id="23555" name="Rectangle 3"/>
          <p:cNvSpPr>
            <a:spLocks noGrp="1" noChangeArrowheads="1"/>
          </p:cNvSpPr>
          <p:nvPr>
            <p:ph type="body" idx="1"/>
          </p:nvPr>
        </p:nvSpPr>
        <p:spPr>
          <a:xfrm>
            <a:off x="1066800" y="1981200"/>
            <a:ext cx="7162800" cy="3048000"/>
          </a:xfrm>
        </p:spPr>
        <p:txBody>
          <a:bodyPr/>
          <a:lstStyle/>
          <a:p>
            <a:r>
              <a:rPr lang="en-US" sz="2000"/>
              <a:t>Labels	:	Left Justified</a:t>
            </a:r>
          </a:p>
          <a:p>
            <a:pPr>
              <a:buFontTx/>
              <a:buNone/>
            </a:pPr>
            <a:endParaRPr lang="en-US" sz="2000"/>
          </a:p>
          <a:p>
            <a:r>
              <a:rPr lang="en-US" sz="2000"/>
              <a:t>Numbers	:	Right Justified</a:t>
            </a:r>
          </a:p>
          <a:p>
            <a:pPr>
              <a:buFontTx/>
              <a:buNone/>
            </a:pPr>
            <a:endParaRPr lang="en-US" sz="2000"/>
          </a:p>
          <a:p>
            <a:r>
              <a:rPr lang="en-US" sz="2000"/>
              <a:t>Formula	:	1. Result is Displayed in Cell </a:t>
            </a:r>
          </a:p>
          <a:p>
            <a:pPr>
              <a:buFontTx/>
              <a:buNone/>
            </a:pPr>
            <a:r>
              <a:rPr lang="en-US" sz="2000"/>
              <a:t>				2. Formula is Displayed in 				    Formula Bar</a:t>
            </a:r>
            <a:r>
              <a:rPr lang="en-US" sz="1800"/>
              <a:t>		</a:t>
            </a:r>
          </a:p>
          <a:p>
            <a:pPr>
              <a:buFontTx/>
              <a:buNone/>
            </a:pPr>
            <a:endParaRPr lang="en-US" sz="1800"/>
          </a:p>
          <a:p>
            <a:endParaRPr lang="en-US" sz="1800"/>
          </a:p>
        </p:txBody>
      </p:sp>
      <p:sp>
        <p:nvSpPr>
          <p:cNvPr id="23556" name="Text Box 4"/>
          <p:cNvSpPr txBox="1">
            <a:spLocks noGrp="1" noChangeArrowheads="1"/>
          </p:cNvSpPr>
          <p:nvPr>
            <p:ph type="title"/>
          </p:nvPr>
        </p:nvSpPr>
        <p:spPr>
          <a:xfrm>
            <a:off x="442913" y="457200"/>
            <a:ext cx="8243887" cy="762000"/>
          </a:xfrm>
          <a:noFill/>
          <a:ln/>
        </p:spPr>
        <p:txBody>
          <a:bodyPr/>
          <a:lstStyle/>
          <a:p>
            <a:pPr>
              <a:lnSpc>
                <a:spcPct val="100000"/>
              </a:lnSpc>
              <a:spcBef>
                <a:spcPct val="50000"/>
              </a:spcBef>
            </a:pPr>
            <a:r>
              <a:rPr lang="en-US" u="sng">
                <a:solidFill>
                  <a:srgbClr val="FF0066"/>
                </a:solidFill>
              </a:rPr>
              <a:t>Types of Data</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1"/>
          </p:nvPr>
        </p:nvSpPr>
        <p:spPr/>
        <p:txBody>
          <a:bodyPr/>
          <a:lstStyle/>
          <a:p>
            <a:pPr>
              <a:defRPr/>
            </a:pPr>
            <a:r>
              <a:rPr lang="en-US"/>
              <a:t>By: Imdadullah, Lecturer Department of MIS, CBA, KSU</a:t>
            </a:r>
          </a:p>
        </p:txBody>
      </p:sp>
      <p:sp>
        <p:nvSpPr>
          <p:cNvPr id="7" name="Slide Number Placeholder 5"/>
          <p:cNvSpPr>
            <a:spLocks noGrp="1"/>
          </p:cNvSpPr>
          <p:nvPr>
            <p:ph type="sldNum" sz="quarter" idx="12"/>
          </p:nvPr>
        </p:nvSpPr>
        <p:spPr/>
        <p:txBody>
          <a:bodyPr/>
          <a:lstStyle/>
          <a:p>
            <a:pPr>
              <a:defRPr/>
            </a:pPr>
            <a:fld id="{489F659F-A755-4E72-956D-AF2348B7F8C2}" type="slidenum">
              <a:rPr lang="en-US"/>
              <a:pPr>
                <a:defRPr/>
              </a:pPr>
              <a:t>60</a:t>
            </a:fld>
            <a:endParaRPr lang="en-US"/>
          </a:p>
        </p:txBody>
      </p:sp>
      <p:sp>
        <p:nvSpPr>
          <p:cNvPr id="136194" name="Rectangle 2"/>
          <p:cNvSpPr>
            <a:spLocks noGrp="1" noRot="1" noChangeArrowheads="1"/>
          </p:cNvSpPr>
          <p:nvPr>
            <p:ph type="title"/>
          </p:nvPr>
        </p:nvSpPr>
        <p:spPr>
          <a:xfrm>
            <a:off x="315913" y="431800"/>
            <a:ext cx="8496300" cy="768350"/>
          </a:xfrm>
        </p:spPr>
        <p:txBody>
          <a:bodyPr/>
          <a:lstStyle/>
          <a:p>
            <a:pPr eaLnBrk="1" hangingPunct="1">
              <a:defRPr/>
            </a:pPr>
            <a:r>
              <a:rPr lang="en-US" sz="3600" b="1" smtClean="0">
                <a:solidFill>
                  <a:srgbClr val="FF0066"/>
                </a:solidFill>
              </a:rPr>
              <a:t>Use Scenario Manager</a:t>
            </a:r>
          </a:p>
        </p:txBody>
      </p:sp>
      <p:sp>
        <p:nvSpPr>
          <p:cNvPr id="136195" name="Rectangle 3"/>
          <p:cNvSpPr>
            <a:spLocks noGrp="1" noRot="1" noChangeArrowheads="1"/>
          </p:cNvSpPr>
          <p:nvPr>
            <p:ph type="body" idx="1"/>
          </p:nvPr>
        </p:nvSpPr>
        <p:spPr>
          <a:xfrm>
            <a:off x="685800" y="1143000"/>
            <a:ext cx="7772400" cy="2057400"/>
          </a:xfrm>
        </p:spPr>
        <p:txBody>
          <a:bodyPr/>
          <a:lstStyle/>
          <a:p>
            <a:pPr marL="609600" indent="-609600" eaLnBrk="1" hangingPunct="1">
              <a:buClr>
                <a:schemeClr val="tx2"/>
              </a:buClr>
              <a:buFont typeface="Wingdings" pitchFamily="2" charset="2"/>
              <a:buAutoNum type="arabicPeriod" startAt="7"/>
              <a:defRPr/>
            </a:pPr>
            <a:r>
              <a:rPr lang="en-US" sz="2400" smtClean="0"/>
              <a:t>Select a scenario.</a:t>
            </a:r>
          </a:p>
          <a:p>
            <a:pPr marL="609600" indent="-609600" eaLnBrk="1" hangingPunct="1">
              <a:buClr>
                <a:schemeClr val="tx2"/>
              </a:buClr>
              <a:buFont typeface="Wingdings" pitchFamily="2" charset="2"/>
              <a:buAutoNum type="arabicPeriod" startAt="7"/>
              <a:defRPr/>
            </a:pPr>
            <a:r>
              <a:rPr lang="en-US" sz="2400" smtClean="0"/>
              <a:t>Click </a:t>
            </a:r>
            <a:r>
              <a:rPr lang="en-US" sz="2400" b="1" smtClean="0"/>
              <a:t>Show.</a:t>
            </a:r>
          </a:p>
          <a:p>
            <a:pPr marL="609600" indent="-609600" eaLnBrk="1" hangingPunct="1">
              <a:buClr>
                <a:schemeClr val="tx2"/>
              </a:buClr>
              <a:buFont typeface="Wingdings" pitchFamily="2" charset="2"/>
              <a:buAutoNum type="arabicPeriod" startAt="7"/>
              <a:defRPr/>
            </a:pPr>
            <a:r>
              <a:rPr lang="en-US" sz="2400" smtClean="0"/>
              <a:t>Variables in the current worksheet are replaced by those in the scenario.</a:t>
            </a:r>
          </a:p>
        </p:txBody>
      </p:sp>
      <p:sp>
        <p:nvSpPr>
          <p:cNvPr id="58374" name="Rectangle 4"/>
          <p:cNvSpPr>
            <a:spLocks noChangeArrowheads="1"/>
          </p:cNvSpPr>
          <p:nvPr/>
        </p:nvSpPr>
        <p:spPr bwMode="auto">
          <a:xfrm>
            <a:off x="1833563" y="2114550"/>
            <a:ext cx="9144000" cy="0"/>
          </a:xfrm>
          <a:prstGeom prst="rect">
            <a:avLst/>
          </a:prstGeom>
          <a:noFill/>
          <a:ln w="9525">
            <a:noFill/>
            <a:miter lim="800000"/>
            <a:headEnd/>
            <a:tailEnd/>
          </a:ln>
        </p:spPr>
        <p:txBody>
          <a:bodyPr>
            <a:spAutoFit/>
          </a:bodyPr>
          <a:lstStyle/>
          <a:p>
            <a:endParaRPr lang="ar-SA"/>
          </a:p>
        </p:txBody>
      </p:sp>
      <p:pic>
        <p:nvPicPr>
          <p:cNvPr id="58375" name="Picture 6"/>
          <p:cNvPicPr>
            <a:picLocks noChangeAspect="1" noChangeArrowheads="1"/>
          </p:cNvPicPr>
          <p:nvPr/>
        </p:nvPicPr>
        <p:blipFill>
          <a:blip r:embed="rId2" cstate="print"/>
          <a:srcRect/>
          <a:stretch>
            <a:fillRect/>
          </a:stretch>
        </p:blipFill>
        <p:spPr bwMode="auto">
          <a:xfrm>
            <a:off x="1295400" y="3048000"/>
            <a:ext cx="5734050" cy="26527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1"/>
          </p:nvPr>
        </p:nvSpPr>
        <p:spPr/>
        <p:txBody>
          <a:bodyPr/>
          <a:lstStyle/>
          <a:p>
            <a:pPr>
              <a:defRPr/>
            </a:pPr>
            <a:r>
              <a:rPr lang="en-US"/>
              <a:t>By: Imdadullah, Lecturer Department of MIS, CBA, KSU</a:t>
            </a:r>
          </a:p>
        </p:txBody>
      </p:sp>
      <p:sp>
        <p:nvSpPr>
          <p:cNvPr id="7" name="Slide Number Placeholder 5"/>
          <p:cNvSpPr>
            <a:spLocks noGrp="1"/>
          </p:cNvSpPr>
          <p:nvPr>
            <p:ph type="sldNum" sz="quarter" idx="12"/>
          </p:nvPr>
        </p:nvSpPr>
        <p:spPr/>
        <p:txBody>
          <a:bodyPr/>
          <a:lstStyle/>
          <a:p>
            <a:pPr>
              <a:defRPr/>
            </a:pPr>
            <a:fld id="{64C0001B-FC22-46CE-9BF3-3A3E4055D4A3}" type="slidenum">
              <a:rPr lang="en-US"/>
              <a:pPr>
                <a:defRPr/>
              </a:pPr>
              <a:t>61</a:t>
            </a:fld>
            <a:endParaRPr lang="en-US"/>
          </a:p>
        </p:txBody>
      </p:sp>
      <p:sp>
        <p:nvSpPr>
          <p:cNvPr id="137218" name="Rectangle 2"/>
          <p:cNvSpPr>
            <a:spLocks noGrp="1" noRot="1" noChangeArrowheads="1"/>
          </p:cNvSpPr>
          <p:nvPr>
            <p:ph type="title"/>
          </p:nvPr>
        </p:nvSpPr>
        <p:spPr>
          <a:xfrm>
            <a:off x="315913" y="355600"/>
            <a:ext cx="8496300" cy="690563"/>
          </a:xfrm>
        </p:spPr>
        <p:txBody>
          <a:bodyPr/>
          <a:lstStyle/>
          <a:p>
            <a:pPr eaLnBrk="1" hangingPunct="1">
              <a:defRPr/>
            </a:pPr>
            <a:r>
              <a:rPr lang="en-US" sz="3600" b="1" smtClean="0">
                <a:solidFill>
                  <a:srgbClr val="FF0066"/>
                </a:solidFill>
              </a:rPr>
              <a:t>Scenario Summary Report</a:t>
            </a:r>
          </a:p>
        </p:txBody>
      </p:sp>
      <p:sp>
        <p:nvSpPr>
          <p:cNvPr id="137219" name="Rectangle 3"/>
          <p:cNvSpPr>
            <a:spLocks noGrp="1" noRot="1" noChangeArrowheads="1"/>
          </p:cNvSpPr>
          <p:nvPr>
            <p:ph type="body" idx="1"/>
          </p:nvPr>
        </p:nvSpPr>
        <p:spPr>
          <a:xfrm>
            <a:off x="457200" y="1143000"/>
            <a:ext cx="8229600" cy="1752600"/>
          </a:xfrm>
        </p:spPr>
        <p:txBody>
          <a:bodyPr/>
          <a:lstStyle/>
          <a:p>
            <a:pPr eaLnBrk="1" hangingPunct="1">
              <a:buClr>
                <a:schemeClr val="tx2"/>
              </a:buClr>
              <a:defRPr/>
            </a:pPr>
            <a:r>
              <a:rPr lang="en-US" smtClean="0"/>
              <a:t>A summary of the results of all scenarios can be displayed in a separate worksheet.</a:t>
            </a:r>
          </a:p>
          <a:p>
            <a:pPr eaLnBrk="1" hangingPunct="1">
              <a:buClr>
                <a:schemeClr val="tx2"/>
              </a:buClr>
              <a:defRPr/>
            </a:pPr>
            <a:r>
              <a:rPr lang="en-US" smtClean="0"/>
              <a:t>Access Scenario Summary dialog box.</a:t>
            </a:r>
          </a:p>
        </p:txBody>
      </p:sp>
      <p:sp>
        <p:nvSpPr>
          <p:cNvPr id="59398" name="Rectangle 4"/>
          <p:cNvSpPr>
            <a:spLocks noChangeArrowheads="1"/>
          </p:cNvSpPr>
          <p:nvPr/>
        </p:nvSpPr>
        <p:spPr bwMode="auto">
          <a:xfrm>
            <a:off x="3333750" y="2395538"/>
            <a:ext cx="9144000" cy="0"/>
          </a:xfrm>
          <a:prstGeom prst="rect">
            <a:avLst/>
          </a:prstGeom>
          <a:noFill/>
          <a:ln w="9525">
            <a:noFill/>
            <a:miter lim="800000"/>
            <a:headEnd/>
            <a:tailEnd/>
          </a:ln>
        </p:spPr>
        <p:txBody>
          <a:bodyPr>
            <a:spAutoFit/>
          </a:bodyPr>
          <a:lstStyle/>
          <a:p>
            <a:endParaRPr lang="ar-SA"/>
          </a:p>
        </p:txBody>
      </p:sp>
      <p:pic>
        <p:nvPicPr>
          <p:cNvPr id="59399" name="Picture 6"/>
          <p:cNvPicPr>
            <a:picLocks noChangeAspect="1" noChangeArrowheads="1"/>
          </p:cNvPicPr>
          <p:nvPr/>
        </p:nvPicPr>
        <p:blipFill>
          <a:blip r:embed="rId2" cstate="print"/>
          <a:srcRect/>
          <a:stretch>
            <a:fillRect/>
          </a:stretch>
        </p:blipFill>
        <p:spPr bwMode="auto">
          <a:xfrm>
            <a:off x="3276600" y="3657600"/>
            <a:ext cx="3276600" cy="2232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1"/>
          </p:nvPr>
        </p:nvSpPr>
        <p:spPr/>
        <p:txBody>
          <a:bodyPr/>
          <a:lstStyle/>
          <a:p>
            <a:pPr>
              <a:defRPr/>
            </a:pPr>
            <a:r>
              <a:rPr lang="en-US"/>
              <a:t>By: Imdadullah, Lecturer Department of MIS, CBA, KSU</a:t>
            </a:r>
          </a:p>
        </p:txBody>
      </p:sp>
      <p:sp>
        <p:nvSpPr>
          <p:cNvPr id="6" name="Slide Number Placeholder 4"/>
          <p:cNvSpPr>
            <a:spLocks noGrp="1"/>
          </p:cNvSpPr>
          <p:nvPr>
            <p:ph type="sldNum" sz="quarter" idx="12"/>
          </p:nvPr>
        </p:nvSpPr>
        <p:spPr/>
        <p:txBody>
          <a:bodyPr/>
          <a:lstStyle/>
          <a:p>
            <a:pPr>
              <a:defRPr/>
            </a:pPr>
            <a:fld id="{3AB7428E-2EEA-4E94-BD3A-E6C125C20EB7}" type="slidenum">
              <a:rPr lang="en-US"/>
              <a:pPr>
                <a:defRPr/>
              </a:pPr>
              <a:t>62</a:t>
            </a:fld>
            <a:endParaRPr lang="en-US"/>
          </a:p>
        </p:txBody>
      </p:sp>
      <p:sp>
        <p:nvSpPr>
          <p:cNvPr id="138242" name="Rectangle 2"/>
          <p:cNvSpPr>
            <a:spLocks noGrp="1" noRot="1" noChangeArrowheads="1"/>
          </p:cNvSpPr>
          <p:nvPr>
            <p:ph type="title"/>
          </p:nvPr>
        </p:nvSpPr>
        <p:spPr>
          <a:xfrm>
            <a:off x="301625" y="893763"/>
            <a:ext cx="8510588" cy="660400"/>
          </a:xfrm>
        </p:spPr>
        <p:txBody>
          <a:bodyPr/>
          <a:lstStyle/>
          <a:p>
            <a:pPr eaLnBrk="1" hangingPunct="1">
              <a:defRPr/>
            </a:pPr>
            <a:r>
              <a:rPr lang="en-US" sz="3600" b="1" smtClean="0">
                <a:solidFill>
                  <a:srgbClr val="FF0066"/>
                </a:solidFill>
              </a:rPr>
              <a:t>Scenario Summary Report</a:t>
            </a:r>
          </a:p>
        </p:txBody>
      </p:sp>
      <p:sp>
        <p:nvSpPr>
          <p:cNvPr id="60421" name="Rectangle 3"/>
          <p:cNvSpPr>
            <a:spLocks noChangeArrowheads="1"/>
          </p:cNvSpPr>
          <p:nvPr/>
        </p:nvSpPr>
        <p:spPr bwMode="auto">
          <a:xfrm>
            <a:off x="1828800" y="2286000"/>
            <a:ext cx="9144000" cy="0"/>
          </a:xfrm>
          <a:prstGeom prst="rect">
            <a:avLst/>
          </a:prstGeom>
          <a:noFill/>
          <a:ln w="9525">
            <a:noFill/>
            <a:miter lim="800000"/>
            <a:headEnd/>
            <a:tailEnd/>
          </a:ln>
        </p:spPr>
        <p:txBody>
          <a:bodyPr>
            <a:spAutoFit/>
          </a:bodyPr>
          <a:lstStyle/>
          <a:p>
            <a:endParaRPr lang="ar-SA"/>
          </a:p>
        </p:txBody>
      </p:sp>
      <p:pic>
        <p:nvPicPr>
          <p:cNvPr id="60422" name="Picture 5"/>
          <p:cNvPicPr>
            <a:picLocks noChangeAspect="1" noChangeArrowheads="1"/>
          </p:cNvPicPr>
          <p:nvPr/>
        </p:nvPicPr>
        <p:blipFill>
          <a:blip r:embed="rId2" cstate="print"/>
          <a:srcRect/>
          <a:stretch>
            <a:fillRect/>
          </a:stretch>
        </p:blipFill>
        <p:spPr bwMode="auto">
          <a:xfrm>
            <a:off x="762000" y="2286000"/>
            <a:ext cx="7804150" cy="24717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1"/>
          </p:nvPr>
        </p:nvSpPr>
        <p:spPr/>
        <p:txBody>
          <a:bodyPr/>
          <a:lstStyle/>
          <a:p>
            <a:pPr>
              <a:defRPr/>
            </a:pPr>
            <a:r>
              <a:rPr lang="en-US"/>
              <a:t>By: Imdadullah, Lecturer Department of MIS, CBA, KSU</a:t>
            </a:r>
          </a:p>
        </p:txBody>
      </p:sp>
      <p:sp>
        <p:nvSpPr>
          <p:cNvPr id="6" name="Slide Number Placeholder 4"/>
          <p:cNvSpPr>
            <a:spLocks noGrp="1"/>
          </p:cNvSpPr>
          <p:nvPr>
            <p:ph type="sldNum" sz="quarter" idx="12"/>
          </p:nvPr>
        </p:nvSpPr>
        <p:spPr/>
        <p:txBody>
          <a:bodyPr/>
          <a:lstStyle/>
          <a:p>
            <a:pPr>
              <a:defRPr/>
            </a:pPr>
            <a:fld id="{8BB6BEFD-D142-4CB1-B42D-7F3C3DAA7C49}" type="slidenum">
              <a:rPr lang="en-US"/>
              <a:pPr>
                <a:defRPr/>
              </a:pPr>
              <a:t>63</a:t>
            </a:fld>
            <a:endParaRPr lang="en-US"/>
          </a:p>
        </p:txBody>
      </p:sp>
      <p:sp>
        <p:nvSpPr>
          <p:cNvPr id="139266" name="Rectangle 2"/>
          <p:cNvSpPr>
            <a:spLocks noGrp="1" noRot="1" noChangeArrowheads="1"/>
          </p:cNvSpPr>
          <p:nvPr>
            <p:ph type="title"/>
          </p:nvPr>
        </p:nvSpPr>
        <p:spPr>
          <a:xfrm>
            <a:off x="301625" y="739775"/>
            <a:ext cx="8510588" cy="814388"/>
          </a:xfrm>
        </p:spPr>
        <p:txBody>
          <a:bodyPr/>
          <a:lstStyle/>
          <a:p>
            <a:pPr eaLnBrk="1" hangingPunct="1">
              <a:defRPr/>
            </a:pPr>
            <a:r>
              <a:rPr lang="en-US" sz="3600" b="1" smtClean="0">
                <a:solidFill>
                  <a:srgbClr val="FF0066"/>
                </a:solidFill>
              </a:rPr>
              <a:t>Scenario Summary Pivot Table</a:t>
            </a:r>
          </a:p>
        </p:txBody>
      </p:sp>
      <p:sp>
        <p:nvSpPr>
          <p:cNvPr id="61445" name="Rectangle 3"/>
          <p:cNvSpPr>
            <a:spLocks noChangeArrowheads="1"/>
          </p:cNvSpPr>
          <p:nvPr/>
        </p:nvSpPr>
        <p:spPr bwMode="auto">
          <a:xfrm>
            <a:off x="3452813" y="2590800"/>
            <a:ext cx="9144000" cy="0"/>
          </a:xfrm>
          <a:prstGeom prst="rect">
            <a:avLst/>
          </a:prstGeom>
          <a:noFill/>
          <a:ln w="9525">
            <a:noFill/>
            <a:miter lim="800000"/>
            <a:headEnd/>
            <a:tailEnd/>
          </a:ln>
        </p:spPr>
        <p:txBody>
          <a:bodyPr>
            <a:spAutoFit/>
          </a:bodyPr>
          <a:lstStyle/>
          <a:p>
            <a:endParaRPr lang="ar-SA"/>
          </a:p>
        </p:txBody>
      </p:sp>
      <p:pic>
        <p:nvPicPr>
          <p:cNvPr id="61446" name="Picture 5"/>
          <p:cNvPicPr>
            <a:picLocks noChangeAspect="1" noChangeArrowheads="1"/>
          </p:cNvPicPr>
          <p:nvPr/>
        </p:nvPicPr>
        <p:blipFill>
          <a:blip r:embed="rId2" cstate="print"/>
          <a:srcRect/>
          <a:stretch>
            <a:fillRect/>
          </a:stretch>
        </p:blipFill>
        <p:spPr bwMode="auto">
          <a:xfrm>
            <a:off x="2286000" y="2514600"/>
            <a:ext cx="4114800" cy="2400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p:txBody>
          <a:bodyPr/>
          <a:lstStyle/>
          <a:p>
            <a:pPr>
              <a:defRPr/>
            </a:pPr>
            <a:r>
              <a:rPr lang="en-US"/>
              <a:t>By: Imdadullah, Lecturer Department of MIS, CBA, KSU</a:t>
            </a:r>
          </a:p>
        </p:txBody>
      </p:sp>
      <p:sp>
        <p:nvSpPr>
          <p:cNvPr id="4" name="Slide Number Placeholder 5"/>
          <p:cNvSpPr>
            <a:spLocks noGrp="1"/>
          </p:cNvSpPr>
          <p:nvPr>
            <p:ph type="sldNum" sz="quarter" idx="12"/>
          </p:nvPr>
        </p:nvSpPr>
        <p:spPr/>
        <p:txBody>
          <a:bodyPr/>
          <a:lstStyle/>
          <a:p>
            <a:pPr>
              <a:defRPr/>
            </a:pPr>
            <a:fld id="{18CE2BBB-076C-47F1-AB2F-E831D048EE10}" type="slidenum">
              <a:rPr lang="en-US"/>
              <a:pPr>
                <a:defRPr/>
              </a:pPr>
              <a:t>64</a:t>
            </a:fld>
            <a:endParaRPr lang="en-US"/>
          </a:p>
        </p:txBody>
      </p:sp>
      <p:sp>
        <p:nvSpPr>
          <p:cNvPr id="62468" name="WordArt 2"/>
          <p:cNvSpPr>
            <a:spLocks noChangeArrowheads="1" noChangeShapeType="1" noTextEdit="1"/>
          </p:cNvSpPr>
          <p:nvPr/>
        </p:nvSpPr>
        <p:spPr bwMode="auto">
          <a:xfrm>
            <a:off x="1600200" y="1749425"/>
            <a:ext cx="5943600" cy="3355975"/>
          </a:xfrm>
          <a:prstGeom prst="rect">
            <a:avLst/>
          </a:prstGeom>
        </p:spPr>
        <p:txBody>
          <a:bodyPr wrap="none" fromWordArt="1">
            <a:prstTxWarp prst="textCascadeUp">
              <a:avLst>
                <a:gd name="adj" fmla="val 44444"/>
              </a:avLst>
            </a:prstTxWarp>
            <a:scene3d>
              <a:camera prst="legacyPerspectiveFront">
                <a:rot lat="20519997" lon="1080000" rev="0"/>
              </a:camera>
              <a:lightRig rig="legacyHarsh2" dir="b"/>
            </a:scene3d>
            <a:sp3d extrusionH="430200" prstMaterial="legacyMatte">
              <a:extrusionClr>
                <a:srgbClr val="FF6600"/>
              </a:extrusionClr>
            </a:sp3d>
          </a:bodyPr>
          <a:lstStyle/>
          <a:p>
            <a:pPr algn="ctr"/>
            <a:r>
              <a:rPr lang="en-US" sz="4400" kern="10">
                <a:ln w="9525">
                  <a:round/>
                  <a:headEnd/>
                  <a:tailEnd/>
                </a:ln>
                <a:gradFill rotWithShape="1">
                  <a:gsLst>
                    <a:gs pos="0">
                      <a:srgbClr val="FFE701"/>
                    </a:gs>
                    <a:gs pos="100000">
                      <a:srgbClr val="FE3E02"/>
                    </a:gs>
                  </a:gsLst>
                  <a:lin ang="5400000" scaled="1"/>
                </a:gradFill>
                <a:latin typeface="Impact"/>
              </a:rPr>
              <a:t>The End</a:t>
            </a:r>
            <a:endParaRPr lang="ar-SA" sz="4400" kern="10">
              <a:ln w="9525">
                <a:round/>
                <a:headEnd/>
                <a:tailEnd/>
              </a:ln>
              <a:gradFill rotWithShape="1">
                <a:gsLst>
                  <a:gs pos="0">
                    <a:srgbClr val="FFE701"/>
                  </a:gs>
                  <a:gs pos="100000">
                    <a:srgbClr val="FE3E02"/>
                  </a:gs>
                </a:gsLst>
                <a:lin ang="5400000" scaled="1"/>
              </a:gradFill>
              <a:latin typeface="Impact"/>
            </a:endParaRPr>
          </a:p>
        </p:txBody>
      </p:sp>
    </p:spTree>
  </p:cSld>
  <p:clrMapOvr>
    <a:masterClrMapping/>
  </p:clrMapOvr>
  <p:transition>
    <p:push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By: Imdadullah, Lecturer Department of MIS, CBA, KSU</a:t>
            </a:r>
          </a:p>
        </p:txBody>
      </p:sp>
      <p:sp>
        <p:nvSpPr>
          <p:cNvPr id="6" name="Slide Number Placeholder 5"/>
          <p:cNvSpPr>
            <a:spLocks noGrp="1"/>
          </p:cNvSpPr>
          <p:nvPr>
            <p:ph type="sldNum" sz="quarter" idx="12"/>
          </p:nvPr>
        </p:nvSpPr>
        <p:spPr/>
        <p:txBody>
          <a:bodyPr/>
          <a:lstStyle/>
          <a:p>
            <a:fld id="{9356BC51-CA30-42EB-862A-C73C4F6C3078}" type="slidenum">
              <a:rPr lang="ar-SA"/>
              <a:pPr/>
              <a:t>7</a:t>
            </a:fld>
            <a:endParaRPr lang="en-US"/>
          </a:p>
        </p:txBody>
      </p:sp>
      <p:sp>
        <p:nvSpPr>
          <p:cNvPr id="36866" name="Rectangle 2"/>
          <p:cNvSpPr>
            <a:spLocks noGrp="1" noChangeArrowheads="1"/>
          </p:cNvSpPr>
          <p:nvPr>
            <p:ph type="body" idx="1"/>
          </p:nvPr>
        </p:nvSpPr>
        <p:spPr>
          <a:xfrm>
            <a:off x="1066800" y="1219200"/>
            <a:ext cx="7162800" cy="4876800"/>
          </a:xfrm>
        </p:spPr>
        <p:txBody>
          <a:bodyPr/>
          <a:lstStyle/>
          <a:p>
            <a:pPr marL="381000" indent="-381000">
              <a:lnSpc>
                <a:spcPct val="80000"/>
              </a:lnSpc>
              <a:buFontTx/>
              <a:buNone/>
            </a:pPr>
            <a:r>
              <a:rPr lang="en-US" sz="2000" dirty="0"/>
              <a:t>There are three methods to insert the SUM function</a:t>
            </a:r>
          </a:p>
          <a:p>
            <a:pPr marL="381000" indent="-381000">
              <a:lnSpc>
                <a:spcPct val="80000"/>
              </a:lnSpc>
              <a:buFontTx/>
              <a:buNone/>
            </a:pPr>
            <a:r>
              <a:rPr lang="en-US" sz="2000" u="sng" dirty="0">
                <a:solidFill>
                  <a:srgbClr val="006600"/>
                </a:solidFill>
                <a:effectLst>
                  <a:outerShdw blurRad="38100" dist="38100" dir="2700000" algn="tl">
                    <a:srgbClr val="C0C0C0"/>
                  </a:outerShdw>
                </a:effectLst>
              </a:rPr>
              <a:t>Methods-1</a:t>
            </a:r>
          </a:p>
          <a:p>
            <a:pPr marL="381000" indent="-381000">
              <a:lnSpc>
                <a:spcPct val="80000"/>
              </a:lnSpc>
              <a:buFontTx/>
              <a:buAutoNum type="arabicPeriod"/>
            </a:pPr>
            <a:r>
              <a:rPr lang="en-US" sz="2000" dirty="0"/>
              <a:t>Locate the pointer in the cell where you need the sum</a:t>
            </a:r>
          </a:p>
          <a:p>
            <a:pPr marL="381000" indent="-381000">
              <a:lnSpc>
                <a:spcPct val="80000"/>
              </a:lnSpc>
              <a:buFontTx/>
              <a:buAutoNum type="arabicPeriod"/>
            </a:pPr>
            <a:r>
              <a:rPr lang="en-US" sz="2000" dirty="0"/>
              <a:t>Click on </a:t>
            </a:r>
            <a:r>
              <a:rPr lang="en-US" sz="2000" b="1" dirty="0">
                <a:solidFill>
                  <a:srgbClr val="FF0066"/>
                </a:solidFill>
              </a:rPr>
              <a:t>∑</a:t>
            </a:r>
            <a:r>
              <a:rPr lang="en-US" sz="2000" dirty="0">
                <a:solidFill>
                  <a:srgbClr val="FF0066"/>
                </a:solidFill>
              </a:rPr>
              <a:t> icon</a:t>
            </a:r>
            <a:r>
              <a:rPr lang="en-US" sz="2000" dirty="0"/>
              <a:t> in the </a:t>
            </a:r>
            <a:r>
              <a:rPr lang="en-US" sz="2000" dirty="0" smtClean="0">
                <a:solidFill>
                  <a:srgbClr val="FF0066"/>
                </a:solidFill>
              </a:rPr>
              <a:t>toolbar</a:t>
            </a:r>
            <a:endParaRPr lang="en-US" sz="2000" dirty="0">
              <a:solidFill>
                <a:srgbClr val="FF0066"/>
              </a:solidFill>
            </a:endParaRPr>
          </a:p>
          <a:p>
            <a:pPr marL="381000" indent="-381000">
              <a:lnSpc>
                <a:spcPct val="80000"/>
              </a:lnSpc>
              <a:buFontTx/>
              <a:buAutoNum type="arabicPeriod"/>
            </a:pPr>
            <a:r>
              <a:rPr lang="en-US" sz="2000" dirty="0"/>
              <a:t>A range of numeric values is selected automatically and the user is asked for confirmation as given below:</a:t>
            </a:r>
          </a:p>
          <a:p>
            <a:pPr marL="381000" indent="-381000">
              <a:lnSpc>
                <a:spcPct val="80000"/>
              </a:lnSpc>
              <a:buFontTx/>
              <a:buNone/>
            </a:pPr>
            <a:endParaRPr lang="en-US" sz="2000" dirty="0"/>
          </a:p>
          <a:p>
            <a:pPr marL="381000" indent="-381000">
              <a:lnSpc>
                <a:spcPct val="80000"/>
              </a:lnSpc>
              <a:buFontTx/>
              <a:buNone/>
            </a:pPr>
            <a:endParaRPr lang="en-US" sz="2000" dirty="0"/>
          </a:p>
          <a:p>
            <a:pPr marL="381000" indent="-381000">
              <a:lnSpc>
                <a:spcPct val="80000"/>
              </a:lnSpc>
              <a:buFontTx/>
              <a:buNone/>
            </a:pPr>
            <a:endParaRPr lang="en-US" sz="2000" dirty="0"/>
          </a:p>
          <a:p>
            <a:pPr marL="381000" indent="-381000">
              <a:lnSpc>
                <a:spcPct val="80000"/>
              </a:lnSpc>
              <a:buFontTx/>
              <a:buAutoNum type="arabicPeriod" startAt="4"/>
            </a:pPr>
            <a:r>
              <a:rPr lang="en-US" sz="2000" dirty="0"/>
              <a:t>Press Enter Key if the selection is correct or change the range of values by dragging mouse pointer and then press Enter key to get final sum.</a:t>
            </a:r>
          </a:p>
          <a:p>
            <a:pPr marL="381000" indent="-381000">
              <a:lnSpc>
                <a:spcPct val="80000"/>
              </a:lnSpc>
            </a:pPr>
            <a:endParaRPr lang="en-US" sz="1800" dirty="0"/>
          </a:p>
        </p:txBody>
      </p:sp>
      <p:sp>
        <p:nvSpPr>
          <p:cNvPr id="36867" name="Text Box 3"/>
          <p:cNvSpPr txBox="1">
            <a:spLocks noGrp="1" noChangeArrowheads="1"/>
          </p:cNvSpPr>
          <p:nvPr>
            <p:ph type="title"/>
          </p:nvPr>
        </p:nvSpPr>
        <p:spPr>
          <a:xfrm>
            <a:off x="442913" y="457200"/>
            <a:ext cx="8243887" cy="762000"/>
          </a:xfrm>
          <a:noFill/>
          <a:ln/>
        </p:spPr>
        <p:txBody>
          <a:bodyPr/>
          <a:lstStyle/>
          <a:p>
            <a:pPr>
              <a:lnSpc>
                <a:spcPct val="100000"/>
              </a:lnSpc>
              <a:spcBef>
                <a:spcPct val="50000"/>
              </a:spcBef>
            </a:pPr>
            <a:r>
              <a:rPr lang="en-US" u="sng">
                <a:solidFill>
                  <a:srgbClr val="FF0066"/>
                </a:solidFill>
              </a:rPr>
              <a:t>The SUM Function</a:t>
            </a:r>
          </a:p>
        </p:txBody>
      </p:sp>
      <p:pic>
        <p:nvPicPr>
          <p:cNvPr id="36868" name="Picture 4"/>
          <p:cNvPicPr>
            <a:picLocks noChangeAspect="1" noChangeArrowheads="1"/>
          </p:cNvPicPr>
          <p:nvPr/>
        </p:nvPicPr>
        <p:blipFill>
          <a:blip r:embed="rId2" cstate="print"/>
          <a:srcRect/>
          <a:stretch>
            <a:fillRect/>
          </a:stretch>
        </p:blipFill>
        <p:spPr bwMode="auto">
          <a:xfrm>
            <a:off x="2438400" y="3505200"/>
            <a:ext cx="3762375" cy="714375"/>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By: Imdadullah, Lecturer Department of MIS, CBA, KSU</a:t>
            </a:r>
          </a:p>
        </p:txBody>
      </p:sp>
      <p:sp>
        <p:nvSpPr>
          <p:cNvPr id="5" name="Slide Number Placeholder 5"/>
          <p:cNvSpPr>
            <a:spLocks noGrp="1"/>
          </p:cNvSpPr>
          <p:nvPr>
            <p:ph type="sldNum" sz="quarter" idx="12"/>
          </p:nvPr>
        </p:nvSpPr>
        <p:spPr/>
        <p:txBody>
          <a:bodyPr/>
          <a:lstStyle/>
          <a:p>
            <a:fld id="{051D0CB2-D4AC-4B44-8487-61B314D6F586}" type="slidenum">
              <a:rPr lang="ar-SA"/>
              <a:pPr/>
              <a:t>8</a:t>
            </a:fld>
            <a:endParaRPr lang="en-US"/>
          </a:p>
        </p:txBody>
      </p:sp>
      <p:sp>
        <p:nvSpPr>
          <p:cNvPr id="37890" name="Rectangle 2"/>
          <p:cNvSpPr>
            <a:spLocks noGrp="1" noChangeArrowheads="1"/>
          </p:cNvSpPr>
          <p:nvPr>
            <p:ph type="body" idx="1"/>
          </p:nvPr>
        </p:nvSpPr>
        <p:spPr>
          <a:xfrm>
            <a:off x="1066800" y="1219200"/>
            <a:ext cx="7162800" cy="4876800"/>
          </a:xfrm>
        </p:spPr>
        <p:txBody>
          <a:bodyPr/>
          <a:lstStyle/>
          <a:p>
            <a:pPr marL="381000" indent="-381000">
              <a:lnSpc>
                <a:spcPct val="90000"/>
              </a:lnSpc>
              <a:buFontTx/>
              <a:buNone/>
            </a:pPr>
            <a:r>
              <a:rPr lang="en-US" sz="2400" u="sng">
                <a:solidFill>
                  <a:srgbClr val="006600"/>
                </a:solidFill>
                <a:effectLst>
                  <a:outerShdw blurRad="38100" dist="38100" dir="2700000" algn="tl">
                    <a:srgbClr val="C0C0C0"/>
                  </a:outerShdw>
                </a:effectLst>
              </a:rPr>
              <a:t>Methods-2</a:t>
            </a:r>
          </a:p>
          <a:p>
            <a:pPr marL="381000" indent="-381000">
              <a:lnSpc>
                <a:spcPct val="90000"/>
              </a:lnSpc>
              <a:buFontTx/>
              <a:buAutoNum type="arabicPeriod"/>
            </a:pPr>
            <a:r>
              <a:rPr lang="en-US" sz="2400"/>
              <a:t>Locate the pointer in the cell where you need the sum</a:t>
            </a:r>
          </a:p>
          <a:p>
            <a:pPr marL="381000" indent="-381000">
              <a:lnSpc>
                <a:spcPct val="90000"/>
              </a:lnSpc>
              <a:buFontTx/>
              <a:buAutoNum type="arabicPeriod"/>
            </a:pPr>
            <a:r>
              <a:rPr lang="en-US" sz="2400"/>
              <a:t>Type </a:t>
            </a:r>
            <a:r>
              <a:rPr lang="en-US" sz="2400">
                <a:solidFill>
                  <a:srgbClr val="FF0066"/>
                </a:solidFill>
              </a:rPr>
              <a:t>=Sum(</a:t>
            </a:r>
          </a:p>
          <a:p>
            <a:pPr marL="381000" indent="-381000">
              <a:lnSpc>
                <a:spcPct val="90000"/>
              </a:lnSpc>
              <a:buFontTx/>
              <a:buAutoNum type="arabicPeriod"/>
            </a:pPr>
            <a:r>
              <a:rPr lang="en-US" sz="2400"/>
              <a:t>Select the range of numeric values either through pressing Shift+Cursor key or dragging the mouse pointer. Cell addresses of the selected range will be displayed as </a:t>
            </a:r>
            <a:r>
              <a:rPr lang="en-US" sz="2400">
                <a:solidFill>
                  <a:srgbClr val="FF0066"/>
                </a:solidFill>
              </a:rPr>
              <a:t>A3:C3</a:t>
            </a:r>
          </a:p>
          <a:p>
            <a:pPr marL="381000" indent="-381000">
              <a:lnSpc>
                <a:spcPct val="90000"/>
              </a:lnSpc>
              <a:buFontTx/>
              <a:buAutoNum type="arabicPeriod"/>
            </a:pPr>
            <a:r>
              <a:rPr lang="en-US" sz="2400"/>
              <a:t>Type </a:t>
            </a:r>
            <a:r>
              <a:rPr lang="en-US" sz="2400">
                <a:solidFill>
                  <a:srgbClr val="FF0066"/>
                </a:solidFill>
              </a:rPr>
              <a:t>)</a:t>
            </a:r>
            <a:r>
              <a:rPr lang="en-US" sz="2400"/>
              <a:t> and press Enter key to complete the formula. Sum will be shown immediately after pressing the Enter key.</a:t>
            </a:r>
          </a:p>
          <a:p>
            <a:pPr marL="381000" indent="-381000">
              <a:lnSpc>
                <a:spcPct val="90000"/>
              </a:lnSpc>
            </a:pPr>
            <a:endParaRPr lang="en-US" sz="2000"/>
          </a:p>
        </p:txBody>
      </p:sp>
      <p:sp>
        <p:nvSpPr>
          <p:cNvPr id="37891" name="Text Box 3"/>
          <p:cNvSpPr txBox="1">
            <a:spLocks noGrp="1" noChangeArrowheads="1"/>
          </p:cNvSpPr>
          <p:nvPr>
            <p:ph type="title"/>
          </p:nvPr>
        </p:nvSpPr>
        <p:spPr>
          <a:xfrm>
            <a:off x="442913" y="457200"/>
            <a:ext cx="8243887" cy="762000"/>
          </a:xfrm>
          <a:noFill/>
          <a:ln/>
        </p:spPr>
        <p:txBody>
          <a:bodyPr/>
          <a:lstStyle/>
          <a:p>
            <a:pPr>
              <a:lnSpc>
                <a:spcPct val="100000"/>
              </a:lnSpc>
              <a:spcBef>
                <a:spcPct val="50000"/>
              </a:spcBef>
            </a:pPr>
            <a:r>
              <a:rPr lang="en-US" sz="3200" u="sng">
                <a:solidFill>
                  <a:srgbClr val="FF0066"/>
                </a:solidFill>
              </a:rPr>
              <a:t>The SUM Function (Continued)</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By: Imdadullah, Lecturer Department of MIS, CBA, KSU</a:t>
            </a:r>
          </a:p>
        </p:txBody>
      </p:sp>
      <p:sp>
        <p:nvSpPr>
          <p:cNvPr id="5" name="Slide Number Placeholder 5"/>
          <p:cNvSpPr>
            <a:spLocks noGrp="1"/>
          </p:cNvSpPr>
          <p:nvPr>
            <p:ph type="sldNum" sz="quarter" idx="12"/>
          </p:nvPr>
        </p:nvSpPr>
        <p:spPr/>
        <p:txBody>
          <a:bodyPr/>
          <a:lstStyle/>
          <a:p>
            <a:fld id="{C8D57AB2-6E9A-4E1E-97B1-9998D6DCAD0D}" type="slidenum">
              <a:rPr lang="ar-SA"/>
              <a:pPr/>
              <a:t>9</a:t>
            </a:fld>
            <a:endParaRPr lang="en-US"/>
          </a:p>
        </p:txBody>
      </p:sp>
      <p:sp>
        <p:nvSpPr>
          <p:cNvPr id="43010" name="Rectangle 2"/>
          <p:cNvSpPr>
            <a:spLocks noGrp="1" noChangeArrowheads="1"/>
          </p:cNvSpPr>
          <p:nvPr>
            <p:ph type="body" idx="1"/>
          </p:nvPr>
        </p:nvSpPr>
        <p:spPr>
          <a:xfrm>
            <a:off x="1066800" y="1219200"/>
            <a:ext cx="7162800" cy="4876800"/>
          </a:xfrm>
        </p:spPr>
        <p:txBody>
          <a:bodyPr/>
          <a:lstStyle/>
          <a:p>
            <a:pPr marL="381000" indent="-381000">
              <a:lnSpc>
                <a:spcPct val="90000"/>
              </a:lnSpc>
              <a:buFontTx/>
              <a:buNone/>
            </a:pPr>
            <a:r>
              <a:rPr lang="en-US" sz="2400" u="sng">
                <a:solidFill>
                  <a:srgbClr val="006600"/>
                </a:solidFill>
                <a:effectLst>
                  <a:outerShdw blurRad="38100" dist="38100" dir="2700000" algn="tl">
                    <a:srgbClr val="C0C0C0"/>
                  </a:outerShdw>
                </a:effectLst>
              </a:rPr>
              <a:t>Methods-3</a:t>
            </a:r>
          </a:p>
          <a:p>
            <a:pPr marL="381000" indent="-381000">
              <a:lnSpc>
                <a:spcPct val="90000"/>
              </a:lnSpc>
              <a:buFontTx/>
              <a:buAutoNum type="arabicPeriod"/>
            </a:pPr>
            <a:r>
              <a:rPr lang="en-US" sz="2400"/>
              <a:t>Locate the pointer in the cell where you need the sum</a:t>
            </a:r>
          </a:p>
          <a:p>
            <a:pPr marL="381000" indent="-381000">
              <a:lnSpc>
                <a:spcPct val="90000"/>
              </a:lnSpc>
              <a:buFontTx/>
              <a:buAutoNum type="arabicPeriod"/>
            </a:pPr>
            <a:r>
              <a:rPr lang="en-US" sz="2400"/>
              <a:t>Type  </a:t>
            </a:r>
            <a:r>
              <a:rPr lang="en-US" sz="3600">
                <a:solidFill>
                  <a:srgbClr val="FF0066"/>
                </a:solidFill>
              </a:rPr>
              <a:t>=</a:t>
            </a:r>
          </a:p>
          <a:p>
            <a:pPr marL="381000" indent="-381000">
              <a:lnSpc>
                <a:spcPct val="90000"/>
              </a:lnSpc>
              <a:buFontTx/>
              <a:buAutoNum type="arabicPeriod"/>
            </a:pPr>
            <a:r>
              <a:rPr lang="en-US" sz="2400"/>
              <a:t>Click on the value to be added and type </a:t>
            </a:r>
            <a:r>
              <a:rPr lang="en-US" sz="2400">
                <a:solidFill>
                  <a:srgbClr val="FF0066"/>
                </a:solidFill>
              </a:rPr>
              <a:t>+</a:t>
            </a:r>
          </a:p>
          <a:p>
            <a:pPr marL="381000" indent="-381000">
              <a:lnSpc>
                <a:spcPct val="90000"/>
              </a:lnSpc>
              <a:buFontTx/>
              <a:buAutoNum type="arabicPeriod"/>
            </a:pPr>
            <a:r>
              <a:rPr lang="en-US" sz="2400"/>
              <a:t>Repeat step 3 until all the values are covered and the formula will look like </a:t>
            </a:r>
            <a:r>
              <a:rPr lang="en-US" sz="2400" b="1">
                <a:solidFill>
                  <a:srgbClr val="FF0066"/>
                </a:solidFill>
              </a:rPr>
              <a:t>=A3+B3+C3</a:t>
            </a:r>
          </a:p>
          <a:p>
            <a:pPr marL="381000" indent="-381000">
              <a:lnSpc>
                <a:spcPct val="90000"/>
              </a:lnSpc>
              <a:buFontTx/>
              <a:buAutoNum type="arabicPeriod"/>
            </a:pPr>
            <a:r>
              <a:rPr lang="en-US" sz="2400"/>
              <a:t>Press Enter key to complete the formula. Sum will be shown immediately after the Enter key is pressed.</a:t>
            </a:r>
          </a:p>
          <a:p>
            <a:pPr marL="381000" indent="-381000">
              <a:lnSpc>
                <a:spcPct val="90000"/>
              </a:lnSpc>
            </a:pPr>
            <a:endParaRPr lang="en-US" sz="2000"/>
          </a:p>
        </p:txBody>
      </p:sp>
      <p:sp>
        <p:nvSpPr>
          <p:cNvPr id="43011" name="Text Box 3"/>
          <p:cNvSpPr txBox="1">
            <a:spLocks noChangeArrowheads="1"/>
          </p:cNvSpPr>
          <p:nvPr/>
        </p:nvSpPr>
        <p:spPr bwMode="auto">
          <a:xfrm>
            <a:off x="533400" y="304800"/>
            <a:ext cx="8243888" cy="762000"/>
          </a:xfrm>
          <a:prstGeom prst="rect">
            <a:avLst/>
          </a:prstGeom>
          <a:noFill/>
          <a:ln w="9525">
            <a:noFill/>
            <a:miter lim="800000"/>
            <a:headEnd/>
            <a:tailEnd/>
          </a:ln>
          <a:effectLst/>
        </p:spPr>
        <p:txBody>
          <a:bodyPr anchor="b"/>
          <a:lstStyle/>
          <a:p>
            <a:pPr algn="ctr">
              <a:spcBef>
                <a:spcPct val="50000"/>
              </a:spcBef>
            </a:pPr>
            <a:r>
              <a:rPr lang="en-US" sz="3200" u="sng">
                <a:solidFill>
                  <a:srgbClr val="FF0066"/>
                </a:solidFill>
                <a:effectLst>
                  <a:outerShdw blurRad="38100" dist="38100" dir="2700000" algn="tl">
                    <a:srgbClr val="C0C0C0"/>
                  </a:outerShdw>
                </a:effectLst>
              </a:rPr>
              <a:t>The SUM Function (Continued)</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alloons">
  <a:themeElements>
    <a:clrScheme name="Balloons 8">
      <a:dk1>
        <a:srgbClr val="006699"/>
      </a:dk1>
      <a:lt1>
        <a:srgbClr val="FFFFFF"/>
      </a:lt1>
      <a:dk2>
        <a:srgbClr val="006666"/>
      </a:dk2>
      <a:lt2>
        <a:srgbClr val="FFFFCC"/>
      </a:lt2>
      <a:accent1>
        <a:srgbClr val="EDFAD2"/>
      </a:accent1>
      <a:accent2>
        <a:srgbClr val="EBF7FF"/>
      </a:accent2>
      <a:accent3>
        <a:srgbClr val="FFFFFF"/>
      </a:accent3>
      <a:accent4>
        <a:srgbClr val="005682"/>
      </a:accent4>
      <a:accent5>
        <a:srgbClr val="F4FCE5"/>
      </a:accent5>
      <a:accent6>
        <a:srgbClr val="D5E0E7"/>
      </a:accent6>
      <a:hlink>
        <a:srgbClr val="CC99FF"/>
      </a:hlink>
      <a:folHlink>
        <a:srgbClr val="F2DFFD"/>
      </a:folHlink>
    </a:clrScheme>
    <a:fontScheme name="Balloons">
      <a:majorFont>
        <a:latin typeface="Verdana"/>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alloons 1">
        <a:dk1>
          <a:srgbClr val="9900CC"/>
        </a:dk1>
        <a:lt1>
          <a:srgbClr val="FFFFCC"/>
        </a:lt1>
        <a:dk2>
          <a:srgbClr val="000000"/>
        </a:dk2>
        <a:lt2>
          <a:srgbClr val="FFFFFF"/>
        </a:lt2>
        <a:accent1>
          <a:srgbClr val="666699"/>
        </a:accent1>
        <a:accent2>
          <a:srgbClr val="660066"/>
        </a:accent2>
        <a:accent3>
          <a:srgbClr val="AAAAAA"/>
        </a:accent3>
        <a:accent4>
          <a:srgbClr val="DADAAE"/>
        </a:accent4>
        <a:accent5>
          <a:srgbClr val="B8B8CA"/>
        </a:accent5>
        <a:accent6>
          <a:srgbClr val="5C005C"/>
        </a:accent6>
        <a:hlink>
          <a:srgbClr val="CC0000"/>
        </a:hlink>
        <a:folHlink>
          <a:srgbClr val="A50021"/>
        </a:folHlink>
      </a:clrScheme>
      <a:clrMap bg1="dk2" tx1="lt1" bg2="dk1" tx2="lt2" accent1="accent1" accent2="accent2" accent3="accent3" accent4="accent4" accent5="accent5" accent6="accent6" hlink="hlink" folHlink="folHlink"/>
    </a:extraClrScheme>
    <a:extraClrScheme>
      <a:clrScheme name="Balloons 2">
        <a:dk1>
          <a:srgbClr val="990033"/>
        </a:dk1>
        <a:lt1>
          <a:srgbClr val="FFFFFF"/>
        </a:lt1>
        <a:dk2>
          <a:srgbClr val="000000"/>
        </a:dk2>
        <a:lt2>
          <a:srgbClr val="FFFFFF"/>
        </a:lt2>
        <a:accent1>
          <a:srgbClr val="FF3300"/>
        </a:accent1>
        <a:accent2>
          <a:srgbClr val="FF9900"/>
        </a:accent2>
        <a:accent3>
          <a:srgbClr val="AAAAAA"/>
        </a:accent3>
        <a:accent4>
          <a:srgbClr val="DADADA"/>
        </a:accent4>
        <a:accent5>
          <a:srgbClr val="FFADAA"/>
        </a:accent5>
        <a:accent6>
          <a:srgbClr val="E78A00"/>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Balloons 3">
        <a:dk1>
          <a:srgbClr val="CCCCFF"/>
        </a:dk1>
        <a:lt1>
          <a:srgbClr val="FFFFCC"/>
        </a:lt1>
        <a:dk2>
          <a:srgbClr val="000000"/>
        </a:dk2>
        <a:lt2>
          <a:srgbClr val="FFFFFF"/>
        </a:lt2>
        <a:accent1>
          <a:srgbClr val="9999FF"/>
        </a:accent1>
        <a:accent2>
          <a:srgbClr val="33CCCC"/>
        </a:accent2>
        <a:accent3>
          <a:srgbClr val="AAAAAA"/>
        </a:accent3>
        <a:accent4>
          <a:srgbClr val="DADAAE"/>
        </a:accent4>
        <a:accent5>
          <a:srgbClr val="CACAFF"/>
        </a:accent5>
        <a:accent6>
          <a:srgbClr val="2DB9B9"/>
        </a:accent6>
        <a:hlink>
          <a:srgbClr val="66FFFF"/>
        </a:hlink>
        <a:folHlink>
          <a:srgbClr val="660066"/>
        </a:folHlink>
      </a:clrScheme>
      <a:clrMap bg1="dk2" tx1="lt1" bg2="dk1" tx2="lt2" accent1="accent1" accent2="accent2" accent3="accent3" accent4="accent4" accent5="accent5" accent6="accent6" hlink="hlink" folHlink="folHlink"/>
    </a:extraClrScheme>
    <a:extraClrScheme>
      <a:clrScheme name="Balloons 4">
        <a:dk1>
          <a:srgbClr val="000000"/>
        </a:dk1>
        <a:lt1>
          <a:srgbClr val="F8F8F8"/>
        </a:lt1>
        <a:dk2>
          <a:srgbClr val="800000"/>
        </a:dk2>
        <a:lt2>
          <a:srgbClr val="FFFFFF"/>
        </a:lt2>
        <a:accent1>
          <a:srgbClr val="FF3300"/>
        </a:accent1>
        <a:accent2>
          <a:srgbClr val="FF5050"/>
        </a:accent2>
        <a:accent3>
          <a:srgbClr val="C0AAAA"/>
        </a:accent3>
        <a:accent4>
          <a:srgbClr val="D4D4D4"/>
        </a:accent4>
        <a:accent5>
          <a:srgbClr val="FFADAA"/>
        </a:accent5>
        <a:accent6>
          <a:srgbClr val="E74848"/>
        </a:accent6>
        <a:hlink>
          <a:srgbClr val="FF9999"/>
        </a:hlink>
        <a:folHlink>
          <a:srgbClr val="FF9966"/>
        </a:folHlink>
      </a:clrScheme>
      <a:clrMap bg1="dk2" tx1="lt1" bg2="dk1" tx2="lt2" accent1="accent1" accent2="accent2" accent3="accent3" accent4="accent4" accent5="accent5" accent6="accent6" hlink="hlink" folHlink="folHlink"/>
    </a:extraClrScheme>
    <a:extraClrScheme>
      <a:clrScheme name="Balloons 5">
        <a:dk1>
          <a:srgbClr val="666699"/>
        </a:dk1>
        <a:lt1>
          <a:srgbClr val="FFFFFF"/>
        </a:lt1>
        <a:dk2>
          <a:srgbClr val="000066"/>
        </a:dk2>
        <a:lt2>
          <a:srgbClr val="CCECFF"/>
        </a:lt2>
        <a:accent1>
          <a:srgbClr val="009999"/>
        </a:accent1>
        <a:accent2>
          <a:srgbClr val="0099CC"/>
        </a:accent2>
        <a:accent3>
          <a:srgbClr val="AAAAB8"/>
        </a:accent3>
        <a:accent4>
          <a:srgbClr val="DADADA"/>
        </a:accent4>
        <a:accent5>
          <a:srgbClr val="AACACA"/>
        </a:accent5>
        <a:accent6>
          <a:srgbClr val="008AB9"/>
        </a:accent6>
        <a:hlink>
          <a:srgbClr val="CC99FF"/>
        </a:hlink>
        <a:folHlink>
          <a:srgbClr val="3366CC"/>
        </a:folHlink>
      </a:clrScheme>
      <a:clrMap bg1="dk2" tx1="lt1" bg2="dk1" tx2="lt2" accent1="accent1" accent2="accent2" accent3="accent3" accent4="accent4" accent5="accent5" accent6="accent6" hlink="hlink" folHlink="folHlink"/>
    </a:extraClrScheme>
    <a:extraClrScheme>
      <a:clrScheme name="Balloons 6">
        <a:dk1>
          <a:srgbClr val="99CC00"/>
        </a:dk1>
        <a:lt1>
          <a:srgbClr val="FFFFFF"/>
        </a:lt1>
        <a:dk2>
          <a:srgbClr val="009900"/>
        </a:dk2>
        <a:lt2>
          <a:srgbClr val="FFFF99"/>
        </a:lt2>
        <a:accent1>
          <a:srgbClr val="336600"/>
        </a:accent1>
        <a:accent2>
          <a:srgbClr val="008000"/>
        </a:accent2>
        <a:accent3>
          <a:srgbClr val="AACAAA"/>
        </a:accent3>
        <a:accent4>
          <a:srgbClr val="DADADA"/>
        </a:accent4>
        <a:accent5>
          <a:srgbClr val="ADB8AA"/>
        </a:accent5>
        <a:accent6>
          <a:srgbClr val="007300"/>
        </a:accent6>
        <a:hlink>
          <a:srgbClr val="CCCC00"/>
        </a:hlink>
        <a:folHlink>
          <a:srgbClr val="33CC33"/>
        </a:folHlink>
      </a:clrScheme>
      <a:clrMap bg1="dk2" tx1="lt1" bg2="dk1" tx2="lt2" accent1="accent1" accent2="accent2" accent3="accent3" accent4="accent4" accent5="accent5" accent6="accent6" hlink="hlink" folHlink="folHlink"/>
    </a:extraClrScheme>
    <a:extraClrScheme>
      <a:clrScheme name="Balloons 7">
        <a:dk1>
          <a:srgbClr val="000066"/>
        </a:dk1>
        <a:lt1>
          <a:srgbClr val="E1F4FF"/>
        </a:lt1>
        <a:dk2>
          <a:srgbClr val="000066"/>
        </a:dk2>
        <a:lt2>
          <a:srgbClr val="CCCCFF"/>
        </a:lt2>
        <a:accent1>
          <a:srgbClr val="9999FF"/>
        </a:accent1>
        <a:accent2>
          <a:srgbClr val="33CCCC"/>
        </a:accent2>
        <a:accent3>
          <a:srgbClr val="EEF8FF"/>
        </a:accent3>
        <a:accent4>
          <a:srgbClr val="000056"/>
        </a:accent4>
        <a:accent5>
          <a:srgbClr val="CACAFF"/>
        </a:accent5>
        <a:accent6>
          <a:srgbClr val="2DB9B9"/>
        </a:accent6>
        <a:hlink>
          <a:srgbClr val="66FFFF"/>
        </a:hlink>
        <a:folHlink>
          <a:srgbClr val="660066"/>
        </a:folHlink>
      </a:clrScheme>
      <a:clrMap bg1="lt1" tx1="dk1" bg2="lt2" tx2="dk2" accent1="accent1" accent2="accent2" accent3="accent3" accent4="accent4" accent5="accent5" accent6="accent6" hlink="hlink" folHlink="folHlink"/>
    </a:extraClrScheme>
    <a:extraClrScheme>
      <a:clrScheme name="Balloons 8">
        <a:dk1>
          <a:srgbClr val="006699"/>
        </a:dk1>
        <a:lt1>
          <a:srgbClr val="FFFFFF"/>
        </a:lt1>
        <a:dk2>
          <a:srgbClr val="006666"/>
        </a:dk2>
        <a:lt2>
          <a:srgbClr val="FFFFCC"/>
        </a:lt2>
        <a:accent1>
          <a:srgbClr val="EDFAD2"/>
        </a:accent1>
        <a:accent2>
          <a:srgbClr val="EBF7FF"/>
        </a:accent2>
        <a:accent3>
          <a:srgbClr val="FFFFFF"/>
        </a:accent3>
        <a:accent4>
          <a:srgbClr val="005682"/>
        </a:accent4>
        <a:accent5>
          <a:srgbClr val="F4FCE5"/>
        </a:accent5>
        <a:accent6>
          <a:srgbClr val="D5E0E7"/>
        </a:accent6>
        <a:hlink>
          <a:srgbClr val="CC99FF"/>
        </a:hlink>
        <a:folHlink>
          <a:srgbClr val="F2DFFD"/>
        </a:folHlink>
      </a:clrScheme>
      <a:clrMap bg1="lt1" tx1="dk1" bg2="lt2" tx2="dk2" accent1="accent1" accent2="accent2" accent3="accent3" accent4="accent4" accent5="accent5" accent6="accent6" hlink="hlink" folHlink="folHlink"/>
    </a:extraClrScheme>
    <a:extraClrScheme>
      <a:clrScheme name="Balloons 9">
        <a:dk1>
          <a:srgbClr val="000000"/>
        </a:dk1>
        <a:lt1>
          <a:srgbClr val="FFFFFF"/>
        </a:lt1>
        <a:dk2>
          <a:srgbClr val="000000"/>
        </a:dk2>
        <a:lt2>
          <a:srgbClr val="FFCC99"/>
        </a:lt2>
        <a:accent1>
          <a:srgbClr val="FF9900"/>
        </a:accent1>
        <a:accent2>
          <a:srgbClr val="FF99CC"/>
        </a:accent2>
        <a:accent3>
          <a:srgbClr val="FFFFFF"/>
        </a:accent3>
        <a:accent4>
          <a:srgbClr val="000000"/>
        </a:accent4>
        <a:accent5>
          <a:srgbClr val="FFCAAA"/>
        </a:accent5>
        <a:accent6>
          <a:srgbClr val="E78AB9"/>
        </a:accent6>
        <a:hlink>
          <a:srgbClr val="FF9999"/>
        </a:hlink>
        <a:folHlink>
          <a:srgbClr val="FFFF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Balloons</Template>
  <TotalTime>787</TotalTime>
  <Words>3738</Words>
  <Application>Microsoft Office PowerPoint</Application>
  <PresentationFormat>عرض على الشاشة (3:4)‏</PresentationFormat>
  <Paragraphs>521</Paragraphs>
  <Slides>64</Slides>
  <Notes>1</Notes>
  <HiddenSlides>0</HiddenSlides>
  <MMClips>0</MMClips>
  <ScaleCrop>false</ScaleCrop>
  <HeadingPairs>
    <vt:vector size="4" baseType="variant">
      <vt:variant>
        <vt:lpstr>نسق</vt:lpstr>
      </vt:variant>
      <vt:variant>
        <vt:i4>1</vt:i4>
      </vt:variant>
      <vt:variant>
        <vt:lpstr>عناوين الشرائح</vt:lpstr>
      </vt:variant>
      <vt:variant>
        <vt:i4>64</vt:i4>
      </vt:variant>
    </vt:vector>
  </HeadingPairs>
  <TitlesOfParts>
    <vt:vector size="65" baseType="lpstr">
      <vt:lpstr>Balloons</vt:lpstr>
      <vt:lpstr>عرض تقديمي في PowerPoint</vt:lpstr>
      <vt:lpstr>Excel</vt:lpstr>
      <vt:lpstr>عرض تقديمي في PowerPoint</vt:lpstr>
      <vt:lpstr>Cell Address</vt:lpstr>
      <vt:lpstr>Work Book V/s Work Sheet</vt:lpstr>
      <vt:lpstr>Types of Data</vt:lpstr>
      <vt:lpstr>The SUM Function</vt:lpstr>
      <vt:lpstr>The SUM Function (Continued)</vt:lpstr>
      <vt:lpstr>عرض تقديمي في PowerPoint</vt:lpstr>
      <vt:lpstr>The SUMIF Function</vt:lpstr>
      <vt:lpstr>Example for SUMIF Function</vt:lpstr>
      <vt:lpstr>The AVERAGE Function</vt:lpstr>
      <vt:lpstr>Finding Percentage</vt:lpstr>
      <vt:lpstr>Finding Tax (etc.) Percentage</vt:lpstr>
      <vt:lpstr>The COUNT Function</vt:lpstr>
      <vt:lpstr>The COUNTIF Function</vt:lpstr>
      <vt:lpstr>The MAX Function</vt:lpstr>
      <vt:lpstr>The MIN Function</vt:lpstr>
      <vt:lpstr>The IF Function</vt:lpstr>
      <vt:lpstr>The STDEV Function</vt:lpstr>
      <vt:lpstr>The SQRT Function</vt:lpstr>
      <vt:lpstr>The SIN Function</vt:lpstr>
      <vt:lpstr>The COS and TAN Functions</vt:lpstr>
      <vt:lpstr>The DB Function</vt:lpstr>
      <vt:lpstr>DB Function Continued…</vt:lpstr>
      <vt:lpstr>The FV Function</vt:lpstr>
      <vt:lpstr>FV Function Continued…</vt:lpstr>
      <vt:lpstr>The PV Function</vt:lpstr>
      <vt:lpstr>PV Function Continued…</vt:lpstr>
      <vt:lpstr>The PMT Function</vt:lpstr>
      <vt:lpstr>PMT Function Continued…</vt:lpstr>
      <vt:lpstr>PMT Function Continued…</vt:lpstr>
      <vt:lpstr>Sorting Data</vt:lpstr>
      <vt:lpstr>Filtering Data</vt:lpstr>
      <vt:lpstr>Data Validation</vt:lpstr>
      <vt:lpstr>Charts Creation</vt:lpstr>
      <vt:lpstr>Charts Creation (Continued..)</vt:lpstr>
      <vt:lpstr>Formatting Cells</vt:lpstr>
      <vt:lpstr>Formatting Cells</vt:lpstr>
      <vt:lpstr>Formatting Cells</vt:lpstr>
      <vt:lpstr>Conditional Formatting</vt:lpstr>
      <vt:lpstr>Conditional Formatting</vt:lpstr>
      <vt:lpstr>Data Analysis Tools  Goal Seek and Scenario </vt:lpstr>
      <vt:lpstr>What-If Analysis</vt:lpstr>
      <vt:lpstr>Procedures for Planning Analysis</vt:lpstr>
      <vt:lpstr>Define the Problem</vt:lpstr>
      <vt:lpstr>Input Values</vt:lpstr>
      <vt:lpstr>Dependent Cells</vt:lpstr>
      <vt:lpstr>Results</vt:lpstr>
      <vt:lpstr>Complete the Analysis</vt:lpstr>
      <vt:lpstr>Goal Seek</vt:lpstr>
      <vt:lpstr>Use Goal Seek</vt:lpstr>
      <vt:lpstr>Use Goal Seek</vt:lpstr>
      <vt:lpstr>Scenario Manager</vt:lpstr>
      <vt:lpstr>عرض تقديمي في PowerPoint</vt:lpstr>
      <vt:lpstr>عرض تقديمي في PowerPoint</vt:lpstr>
      <vt:lpstr>Use Scenario Manager</vt:lpstr>
      <vt:lpstr>Use Scenario Manager</vt:lpstr>
      <vt:lpstr>Use Scenario Manager</vt:lpstr>
      <vt:lpstr>Use Scenario Manager</vt:lpstr>
      <vt:lpstr>Scenario Summary Report</vt:lpstr>
      <vt:lpstr>Scenario Summary Report</vt:lpstr>
      <vt:lpstr>Scenario Summary Pivot Table</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Excel</dc:title>
  <dc:creator>Imdad</dc:creator>
  <cp:lastModifiedBy>KSU</cp:lastModifiedBy>
  <cp:revision>95</cp:revision>
  <dcterms:created xsi:type="dcterms:W3CDTF">2008-03-17T18:42:04Z</dcterms:created>
  <dcterms:modified xsi:type="dcterms:W3CDTF">2015-04-20T08:58:00Z</dcterms:modified>
</cp:coreProperties>
</file>